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7" r:id="rId13"/>
    <p:sldId id="269" r:id="rId14"/>
    <p:sldId id="267" r:id="rId15"/>
    <p:sldId id="268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8" r:id="rId24"/>
    <p:sldId id="279" r:id="rId2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42D7662D-E47C-40D8-B08E-F1CEDEF8109A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77"/>
            <p14:sldId id="269"/>
            <p14:sldId id="267"/>
            <p14:sldId id="268"/>
            <p14:sldId id="270"/>
            <p14:sldId id="271"/>
            <p14:sldId id="272"/>
            <p14:sldId id="273"/>
            <p14:sldId id="274"/>
            <p14:sldId id="275"/>
            <p14:sldId id="276"/>
            <p14:sldId id="278"/>
            <p14:sldId id="279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8F3E-F850-4BBA-83DA-CA2FD8C4D4F6}" type="datetimeFigureOut">
              <a:rPr lang="fr-FR" smtClean="0"/>
              <a:t>20/05/2011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0F65C-6C65-47B7-B641-95A2762E048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0095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8F3E-F850-4BBA-83DA-CA2FD8C4D4F6}" type="datetimeFigureOut">
              <a:rPr lang="fr-FR" smtClean="0"/>
              <a:t>20/05/2011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0F65C-6C65-47B7-B641-95A2762E048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00439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8F3E-F850-4BBA-83DA-CA2FD8C4D4F6}" type="datetimeFigureOut">
              <a:rPr lang="fr-FR" smtClean="0"/>
              <a:t>20/05/2011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0F65C-6C65-47B7-B641-95A2762E048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2348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8F3E-F850-4BBA-83DA-CA2FD8C4D4F6}" type="datetimeFigureOut">
              <a:rPr lang="fr-FR" smtClean="0"/>
              <a:t>20/05/2011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0F65C-6C65-47B7-B641-95A2762E048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39693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8F3E-F850-4BBA-83DA-CA2FD8C4D4F6}" type="datetimeFigureOut">
              <a:rPr lang="fr-FR" smtClean="0"/>
              <a:t>20/05/2011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0F65C-6C65-47B7-B641-95A2762E048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3054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8F3E-F850-4BBA-83DA-CA2FD8C4D4F6}" type="datetimeFigureOut">
              <a:rPr lang="fr-FR" smtClean="0"/>
              <a:t>20/05/2011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0F65C-6C65-47B7-B641-95A2762E048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67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8F3E-F850-4BBA-83DA-CA2FD8C4D4F6}" type="datetimeFigureOut">
              <a:rPr lang="fr-FR" smtClean="0"/>
              <a:t>20/05/2011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0F65C-6C65-47B7-B641-95A2762E048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24722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8F3E-F850-4BBA-83DA-CA2FD8C4D4F6}" type="datetimeFigureOut">
              <a:rPr lang="fr-FR" smtClean="0"/>
              <a:t>20/05/2011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0F65C-6C65-47B7-B641-95A2762E048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45028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8F3E-F850-4BBA-83DA-CA2FD8C4D4F6}" type="datetimeFigureOut">
              <a:rPr lang="fr-FR" smtClean="0"/>
              <a:t>20/05/2011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0F65C-6C65-47B7-B641-95A2762E048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00140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8F3E-F850-4BBA-83DA-CA2FD8C4D4F6}" type="datetimeFigureOut">
              <a:rPr lang="fr-FR" smtClean="0"/>
              <a:t>20/05/2011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0F65C-6C65-47B7-B641-95A2762E048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1005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38F3E-F850-4BBA-83DA-CA2FD8C4D4F6}" type="datetimeFigureOut">
              <a:rPr lang="fr-FR" smtClean="0"/>
              <a:t>20/05/2011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0F65C-6C65-47B7-B641-95A2762E048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900074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838F3E-F850-4BBA-83DA-CA2FD8C4D4F6}" type="datetimeFigureOut">
              <a:rPr lang="fr-FR" smtClean="0"/>
              <a:t>20/05/2011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C0F65C-6C65-47B7-B641-95A2762E048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632536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Séance de révision Anat’ 18/05/11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Organes des sens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579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Anatomie Oreille</a:t>
            </a:r>
            <a:endParaRPr lang="fr-FR" b="1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179512" y="1196752"/>
            <a:ext cx="2736304" cy="5678264"/>
          </a:xfrm>
        </p:spPr>
        <p:txBody>
          <a:bodyPr>
            <a:normAutofit/>
          </a:bodyPr>
          <a:lstStyle/>
          <a:p>
            <a:endParaRPr lang="fr-FR" sz="2400" dirty="0" smtClean="0"/>
          </a:p>
          <a:p>
            <a:endParaRPr lang="fr-FR" sz="2400" dirty="0"/>
          </a:p>
          <a:p>
            <a:r>
              <a:rPr lang="fr-FR" sz="2400" dirty="0" smtClean="0"/>
              <a:t>Externe</a:t>
            </a:r>
          </a:p>
          <a:p>
            <a:r>
              <a:rPr lang="fr-FR" sz="2400" dirty="0"/>
              <a:t>P</a:t>
            </a:r>
            <a:r>
              <a:rPr lang="fr-FR" sz="2000" dirty="0" smtClean="0"/>
              <a:t>avillon et MAE</a:t>
            </a:r>
          </a:p>
          <a:p>
            <a:endParaRPr lang="fr-FR" sz="2000" dirty="0"/>
          </a:p>
          <a:p>
            <a:endParaRPr lang="fr-FR" sz="2400" dirty="0" smtClean="0"/>
          </a:p>
          <a:p>
            <a:endParaRPr lang="fr-FR" sz="2400" dirty="0"/>
          </a:p>
          <a:p>
            <a:r>
              <a:rPr lang="fr-FR" sz="2400" dirty="0" smtClean="0"/>
              <a:t>Moyenne</a:t>
            </a:r>
          </a:p>
          <a:p>
            <a:r>
              <a:rPr lang="fr-FR" sz="2000" dirty="0" smtClean="0"/>
              <a:t>Tympan, Caisse du tympan et Osselets,  Foramen rond et ovale</a:t>
            </a:r>
          </a:p>
          <a:p>
            <a:endParaRPr lang="fr-FR" sz="2400" dirty="0"/>
          </a:p>
          <a:p>
            <a:endParaRPr lang="fr-FR" sz="2400" dirty="0" smtClean="0"/>
          </a:p>
        </p:txBody>
      </p:sp>
      <p:pic>
        <p:nvPicPr>
          <p:cNvPr id="6" name="Espace réservé du contenu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1484784"/>
            <a:ext cx="5724128" cy="4871327"/>
          </a:xfrm>
        </p:spPr>
      </p:pic>
    </p:spTree>
    <p:extLst>
      <p:ext uri="{BB962C8B-B14F-4D97-AF65-F5344CB8AC3E}">
        <p14:creationId xmlns:p14="http://schemas.microsoft.com/office/powerpoint/2010/main" val="4998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Anatomie Oreille</a:t>
            </a:r>
            <a:endParaRPr lang="fr-FR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FR" dirty="0" smtClean="0"/>
              <a:t>Interne</a:t>
            </a:r>
          </a:p>
          <a:p>
            <a:endParaRPr lang="fr-FR" dirty="0" smtClean="0"/>
          </a:p>
          <a:p>
            <a:r>
              <a:rPr lang="fr-FR" sz="2400" dirty="0" smtClean="0"/>
              <a:t>Labyrinthe osseux</a:t>
            </a:r>
          </a:p>
          <a:p>
            <a:endParaRPr lang="fr-FR" sz="2400" dirty="0" smtClean="0"/>
          </a:p>
          <a:p>
            <a:r>
              <a:rPr lang="fr-FR" sz="2400" dirty="0" smtClean="0"/>
              <a:t>Labyrinthe membraneux</a:t>
            </a:r>
          </a:p>
          <a:p>
            <a:pPr>
              <a:buFont typeface="Courier New" pitchFamily="49" charset="0"/>
              <a:buChar char="o"/>
            </a:pPr>
            <a:r>
              <a:rPr lang="fr-FR" sz="2400" dirty="0" smtClean="0"/>
              <a:t>Conduit cochléaire : audition</a:t>
            </a:r>
          </a:p>
          <a:p>
            <a:pPr>
              <a:buFont typeface="Courier New" pitchFamily="49" charset="0"/>
              <a:buChar char="o"/>
            </a:pPr>
            <a:r>
              <a:rPr lang="fr-FR" sz="2400" dirty="0" smtClean="0"/>
              <a:t>Conduit vestibulaire : équilibre  (utricule, saccule et 3 canaux semi-circulaires)</a:t>
            </a:r>
          </a:p>
          <a:p>
            <a:pPr>
              <a:buFont typeface="Courier New" pitchFamily="49" charset="0"/>
              <a:buChar char="o"/>
            </a:pPr>
            <a:endParaRPr lang="fr-FR" sz="2400" dirty="0" smtClean="0"/>
          </a:p>
          <a:p>
            <a:r>
              <a:rPr lang="fr-FR" sz="2400" dirty="0" smtClean="0"/>
              <a:t>Endolymphe / Périlymphe</a:t>
            </a:r>
          </a:p>
          <a:p>
            <a:pPr marL="0" indent="0">
              <a:buNone/>
            </a:pPr>
            <a:endParaRPr lang="fr-FR" sz="2000" dirty="0" smtClean="0"/>
          </a:p>
          <a:p>
            <a:endParaRPr lang="fr-FR" sz="2400" dirty="0" smtClean="0"/>
          </a:p>
          <a:p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4117309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Anatomie Oreille</a:t>
            </a:r>
            <a:endParaRPr lang="fr-FR" b="1" dirty="0"/>
          </a:p>
        </p:txBody>
      </p:sp>
      <p:pic>
        <p:nvPicPr>
          <p:cNvPr id="6" name="Espace réservé du contenu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412776"/>
            <a:ext cx="7416824" cy="5135312"/>
          </a:xfrm>
        </p:spPr>
      </p:pic>
    </p:spTree>
    <p:extLst>
      <p:ext uri="{BB962C8B-B14F-4D97-AF65-F5344CB8AC3E}">
        <p14:creationId xmlns:p14="http://schemas.microsoft.com/office/powerpoint/2010/main" val="2301535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Chaine neuronale Audition</a:t>
            </a:r>
            <a:endParaRPr lang="fr-FR" b="1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fr-FR" dirty="0"/>
              <a:t> </a:t>
            </a:r>
            <a:r>
              <a:rPr lang="fr-FR" sz="2400" dirty="0" smtClean="0"/>
              <a:t>Chaine tri-neuronale :</a:t>
            </a:r>
          </a:p>
          <a:p>
            <a:endParaRPr lang="fr-FR" sz="2400" dirty="0" smtClean="0"/>
          </a:p>
          <a:p>
            <a:r>
              <a:rPr lang="fr-FR" sz="2000" dirty="0" smtClean="0"/>
              <a:t>Proto-neurone : dans le ganglion spiral de Corti, puis VIII cochléaire</a:t>
            </a:r>
          </a:p>
          <a:p>
            <a:endParaRPr lang="fr-FR" sz="2000" dirty="0" smtClean="0"/>
          </a:p>
          <a:p>
            <a:r>
              <a:rPr lang="fr-FR" sz="2000" dirty="0" smtClean="0"/>
              <a:t>Deuto-neurone : Plancher du V4</a:t>
            </a:r>
          </a:p>
          <a:p>
            <a:endParaRPr lang="fr-FR" sz="2000" dirty="0" smtClean="0"/>
          </a:p>
          <a:p>
            <a:r>
              <a:rPr lang="fr-FR" sz="2000" dirty="0" smtClean="0"/>
              <a:t>3</a:t>
            </a:r>
            <a:r>
              <a:rPr lang="fr-FR" sz="2000" baseline="30000" dirty="0" smtClean="0"/>
              <a:t>e</a:t>
            </a:r>
            <a:r>
              <a:rPr lang="fr-FR" sz="2000" dirty="0" smtClean="0"/>
              <a:t> neurone : Thalamique</a:t>
            </a:r>
          </a:p>
          <a:p>
            <a:endParaRPr lang="fr-FR" sz="2000" dirty="0"/>
          </a:p>
          <a:p>
            <a:r>
              <a:rPr lang="fr-FR" sz="2400" dirty="0" smtClean="0"/>
              <a:t>Projection corticale : Lobe temporal (aire de l’audition)</a:t>
            </a:r>
          </a:p>
        </p:txBody>
      </p:sp>
      <p:pic>
        <p:nvPicPr>
          <p:cNvPr id="6" name="Espace réservé du contenu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843881"/>
            <a:ext cx="4038600" cy="4038600"/>
          </a:xfrm>
        </p:spPr>
      </p:pic>
    </p:spTree>
    <p:extLst>
      <p:ext uri="{BB962C8B-B14F-4D97-AF65-F5344CB8AC3E}">
        <p14:creationId xmlns:p14="http://schemas.microsoft.com/office/powerpoint/2010/main" val="3162721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Chaine neuronale Equilibre</a:t>
            </a:r>
            <a:endParaRPr lang="fr-FR" b="1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107504" y="1600200"/>
            <a:ext cx="3672408" cy="4525963"/>
          </a:xfrm>
        </p:spPr>
        <p:txBody>
          <a:bodyPr/>
          <a:lstStyle/>
          <a:p>
            <a:r>
              <a:rPr lang="fr-FR" dirty="0" smtClean="0"/>
              <a:t>Organes de réception </a:t>
            </a:r>
          </a:p>
          <a:p>
            <a:pPr>
              <a:buFont typeface="Wingdings" pitchFamily="2" charset="2"/>
              <a:buChar char="Ø"/>
            </a:pPr>
            <a:endParaRPr lang="fr-FR" dirty="0"/>
          </a:p>
          <a:p>
            <a:pPr>
              <a:buFont typeface="Wingdings" pitchFamily="2" charset="2"/>
              <a:buChar char="Ø"/>
            </a:pPr>
            <a:r>
              <a:rPr lang="fr-FR" dirty="0" smtClean="0"/>
              <a:t>Cils</a:t>
            </a:r>
          </a:p>
          <a:p>
            <a:pPr>
              <a:buFont typeface="Wingdings" pitchFamily="2" charset="2"/>
              <a:buChar char="Ø"/>
            </a:pPr>
            <a:endParaRPr lang="fr-FR" dirty="0"/>
          </a:p>
          <a:p>
            <a:pPr>
              <a:buFont typeface="Wingdings" pitchFamily="2" charset="2"/>
              <a:buChar char="Ø"/>
            </a:pPr>
            <a:r>
              <a:rPr lang="fr-FR" dirty="0" smtClean="0"/>
              <a:t>Statokonies</a:t>
            </a:r>
          </a:p>
        </p:txBody>
      </p:sp>
      <p:pic>
        <p:nvPicPr>
          <p:cNvPr id="6" name="Espace réservé du contenu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2082143"/>
            <a:ext cx="5082523" cy="3867137"/>
          </a:xfrm>
        </p:spPr>
      </p:pic>
    </p:spTree>
    <p:extLst>
      <p:ext uri="{BB962C8B-B14F-4D97-AF65-F5344CB8AC3E}">
        <p14:creationId xmlns:p14="http://schemas.microsoft.com/office/powerpoint/2010/main" val="1097991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Chaine neuronale Equilibre</a:t>
            </a:r>
            <a:endParaRPr lang="fr-FR" b="1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fr-FR" dirty="0" smtClean="0"/>
              <a:t>Chaine tri-neuronale</a:t>
            </a:r>
          </a:p>
          <a:p>
            <a:r>
              <a:rPr lang="fr-FR" sz="2400" dirty="0" smtClean="0"/>
              <a:t>Proto-neurone : dans le ganglion vestibulaire du VIII</a:t>
            </a:r>
          </a:p>
          <a:p>
            <a:endParaRPr lang="fr-FR" sz="2400" dirty="0"/>
          </a:p>
          <a:p>
            <a:r>
              <a:rPr lang="fr-FR" sz="2400" dirty="0" smtClean="0"/>
              <a:t>Deuto-neurone : plancher du V4 (axial)</a:t>
            </a:r>
          </a:p>
          <a:p>
            <a:endParaRPr lang="fr-FR" sz="2400" dirty="0"/>
          </a:p>
          <a:p>
            <a:r>
              <a:rPr lang="fr-FR" sz="2400" dirty="0" smtClean="0"/>
              <a:t>3</a:t>
            </a:r>
            <a:r>
              <a:rPr lang="fr-FR" sz="2400" baseline="30000" dirty="0" smtClean="0"/>
              <a:t>e</a:t>
            </a:r>
            <a:r>
              <a:rPr lang="fr-FR" sz="2400" dirty="0" smtClean="0"/>
              <a:t> neurone : ? (Cortex de l’audition)</a:t>
            </a:r>
            <a:endParaRPr lang="fr-FR" sz="2400" dirty="0"/>
          </a:p>
        </p:txBody>
      </p:sp>
      <p:pic>
        <p:nvPicPr>
          <p:cNvPr id="6" name="Espace réservé du contenu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843881"/>
            <a:ext cx="4038600" cy="4038600"/>
          </a:xfrm>
        </p:spPr>
      </p:pic>
    </p:spTree>
    <p:extLst>
      <p:ext uri="{BB962C8B-B14F-4D97-AF65-F5344CB8AC3E}">
        <p14:creationId xmlns:p14="http://schemas.microsoft.com/office/powerpoint/2010/main" val="683720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GOUT</a:t>
            </a:r>
            <a:endParaRPr lang="fr-FR" b="1" dirty="0"/>
          </a:p>
        </p:txBody>
      </p:sp>
      <p:pic>
        <p:nvPicPr>
          <p:cNvPr id="7" name="Espace réservé du contenu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370" y="1711349"/>
            <a:ext cx="5447918" cy="4525963"/>
          </a:xfrm>
        </p:spPr>
      </p:pic>
    </p:spTree>
    <p:extLst>
      <p:ext uri="{BB962C8B-B14F-4D97-AF65-F5344CB8AC3E}">
        <p14:creationId xmlns:p14="http://schemas.microsoft.com/office/powerpoint/2010/main" val="138699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Gout</a:t>
            </a:r>
            <a:endParaRPr lang="fr-FR" b="1" dirty="0"/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sz="2800" dirty="0" smtClean="0"/>
          </a:p>
          <a:p>
            <a:r>
              <a:rPr lang="fr-FR" sz="2800" dirty="0" smtClean="0"/>
              <a:t>La langue est innervée par V, VII, IX et X</a:t>
            </a:r>
          </a:p>
          <a:p>
            <a:endParaRPr lang="fr-FR" sz="2800" dirty="0" smtClean="0"/>
          </a:p>
          <a:p>
            <a:endParaRPr lang="fr-FR" sz="2800" dirty="0"/>
          </a:p>
          <a:p>
            <a:r>
              <a:rPr lang="fr-FR" sz="2800" dirty="0" smtClean="0"/>
              <a:t>Organes de réception </a:t>
            </a:r>
            <a:r>
              <a:rPr lang="fr-FR" dirty="0" smtClean="0"/>
              <a:t>: </a:t>
            </a:r>
            <a:r>
              <a:rPr lang="fr-FR" sz="2400" dirty="0" smtClean="0"/>
              <a:t>papilles contenants les bourgeons gustatifs</a:t>
            </a:r>
          </a:p>
          <a:p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3827646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Gout</a:t>
            </a:r>
            <a:endParaRPr lang="fr-FR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79512" y="1340768"/>
            <a:ext cx="4316288" cy="5328592"/>
          </a:xfrm>
        </p:spPr>
        <p:txBody>
          <a:bodyPr/>
          <a:lstStyle/>
          <a:p>
            <a:r>
              <a:rPr lang="fr-FR" dirty="0" smtClean="0"/>
              <a:t>Chaine tri-neuronale :</a:t>
            </a:r>
          </a:p>
          <a:p>
            <a:endParaRPr lang="fr-FR" dirty="0" smtClean="0"/>
          </a:p>
          <a:p>
            <a:r>
              <a:rPr lang="fr-FR" sz="2000" dirty="0" smtClean="0"/>
              <a:t>Proto-neurone : ganglions des nerfs V, VII, IX et X</a:t>
            </a:r>
          </a:p>
          <a:p>
            <a:endParaRPr lang="fr-FR" sz="2000" dirty="0" smtClean="0"/>
          </a:p>
          <a:p>
            <a:r>
              <a:rPr lang="fr-FR" sz="2000" dirty="0" smtClean="0"/>
              <a:t>Deuto-neurone : Plancher du V4</a:t>
            </a:r>
          </a:p>
          <a:p>
            <a:endParaRPr lang="fr-FR" sz="2000" dirty="0" smtClean="0"/>
          </a:p>
          <a:p>
            <a:r>
              <a:rPr lang="fr-FR" sz="2000" dirty="0" smtClean="0"/>
              <a:t>3</a:t>
            </a:r>
            <a:r>
              <a:rPr lang="fr-FR" sz="2000" baseline="30000" dirty="0" smtClean="0"/>
              <a:t>e</a:t>
            </a:r>
            <a:r>
              <a:rPr lang="fr-FR" sz="2000" dirty="0" smtClean="0"/>
              <a:t> neurone : Thalamique</a:t>
            </a:r>
          </a:p>
          <a:p>
            <a:endParaRPr lang="fr-FR" sz="2400" dirty="0"/>
          </a:p>
          <a:p>
            <a:r>
              <a:rPr lang="fr-FR" dirty="0" smtClean="0"/>
              <a:t>Projection corticale : Cortex pariétal (aire du gout</a:t>
            </a:r>
            <a:r>
              <a:rPr lang="fr-FR" sz="2400" dirty="0" smtClean="0"/>
              <a:t>)</a:t>
            </a:r>
            <a:endParaRPr lang="fr-FR" dirty="0"/>
          </a:p>
        </p:txBody>
      </p:sp>
      <p:pic>
        <p:nvPicPr>
          <p:cNvPr id="5" name="Espace réservé du contenu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9314" y="1340767"/>
            <a:ext cx="3900366" cy="5508993"/>
          </a:xfrm>
        </p:spPr>
      </p:pic>
    </p:spTree>
    <p:extLst>
      <p:ext uri="{BB962C8B-B14F-4D97-AF65-F5344CB8AC3E}">
        <p14:creationId xmlns:p14="http://schemas.microsoft.com/office/powerpoint/2010/main" val="2094860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ODORAT</a:t>
            </a:r>
            <a:endParaRPr lang="fr-FR" b="1" dirty="0"/>
          </a:p>
        </p:txBody>
      </p:sp>
      <p:pic>
        <p:nvPicPr>
          <p:cNvPr id="7" name="Espace réservé du contenu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2372884"/>
            <a:ext cx="2376264" cy="3168352"/>
          </a:xfrm>
        </p:spPr>
      </p:pic>
    </p:spTree>
    <p:extLst>
      <p:ext uri="{BB962C8B-B14F-4D97-AF65-F5344CB8AC3E}">
        <p14:creationId xmlns:p14="http://schemas.microsoft.com/office/powerpoint/2010/main" val="57655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Généralités organes des sens</a:t>
            </a:r>
            <a:endParaRPr lang="fr-FR" dirty="0"/>
          </a:p>
        </p:txBody>
      </p:sp>
      <p:pic>
        <p:nvPicPr>
          <p:cNvPr id="6" name="Espace réservé du contenu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628800"/>
            <a:ext cx="3888432" cy="4608512"/>
          </a:xfrm>
        </p:spPr>
      </p:pic>
      <p:sp>
        <p:nvSpPr>
          <p:cNvPr id="7" name="Espace réservé du contenu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 dirty="0" smtClean="0"/>
          </a:p>
          <a:p>
            <a:r>
              <a:rPr lang="fr-FR" dirty="0" smtClean="0"/>
              <a:t>Organe de réception</a:t>
            </a:r>
          </a:p>
          <a:p>
            <a:endParaRPr lang="fr-FR" dirty="0"/>
          </a:p>
          <a:p>
            <a:r>
              <a:rPr lang="fr-FR" dirty="0" smtClean="0"/>
              <a:t>Chaîne tri-neuronale</a:t>
            </a:r>
          </a:p>
          <a:p>
            <a:r>
              <a:rPr lang="fr-FR" sz="2000" dirty="0" smtClean="0"/>
              <a:t>Proto-neurone  ganglionnaire</a:t>
            </a:r>
          </a:p>
          <a:p>
            <a:r>
              <a:rPr lang="fr-FR" sz="2000" dirty="0" smtClean="0"/>
              <a:t>Deuto-neurone  axial</a:t>
            </a:r>
          </a:p>
          <a:p>
            <a:r>
              <a:rPr lang="fr-FR" sz="2000" dirty="0" smtClean="0"/>
              <a:t>3</a:t>
            </a:r>
            <a:r>
              <a:rPr lang="fr-FR" sz="2000" baseline="30000" dirty="0" smtClean="0"/>
              <a:t>e</a:t>
            </a:r>
            <a:r>
              <a:rPr lang="fr-FR" sz="2000" dirty="0" smtClean="0"/>
              <a:t> neurone thalamique</a:t>
            </a:r>
          </a:p>
          <a:p>
            <a:endParaRPr lang="fr-FR" sz="2000" dirty="0"/>
          </a:p>
          <a:p>
            <a:r>
              <a:rPr lang="fr-FR" dirty="0" smtClean="0"/>
              <a:t>Surface corticale </a:t>
            </a:r>
          </a:p>
        </p:txBody>
      </p:sp>
    </p:spTree>
    <p:extLst>
      <p:ext uri="{BB962C8B-B14F-4D97-AF65-F5344CB8AC3E}">
        <p14:creationId xmlns:p14="http://schemas.microsoft.com/office/powerpoint/2010/main" val="279743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Odorat</a:t>
            </a:r>
            <a:endParaRPr lang="fr-FR" b="1" dirty="0"/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Organes sensoriels :</a:t>
            </a:r>
          </a:p>
          <a:p>
            <a:r>
              <a:rPr lang="fr-FR" sz="2000" dirty="0" smtClean="0"/>
              <a:t>Neuro-épithélium</a:t>
            </a:r>
          </a:p>
          <a:p>
            <a:r>
              <a:rPr lang="fr-FR" sz="2000" dirty="0" smtClean="0"/>
              <a:t>Se renouvellent (mitoses)</a:t>
            </a:r>
          </a:p>
          <a:p>
            <a:r>
              <a:rPr lang="fr-FR" sz="2000" dirty="0" smtClean="0"/>
              <a:t>Ciliés, piègent les molécules olfactives</a:t>
            </a:r>
          </a:p>
          <a:p>
            <a:pPr>
              <a:buFont typeface="Wingdings" pitchFamily="2" charset="2"/>
              <a:buChar char="Ø"/>
            </a:pPr>
            <a:r>
              <a:rPr lang="fr-FR" sz="2400" dirty="0" smtClean="0"/>
              <a:t>Proto-neurone !</a:t>
            </a:r>
          </a:p>
          <a:p>
            <a:pPr>
              <a:buFont typeface="Wingdings" pitchFamily="2" charset="2"/>
              <a:buChar char="Ø"/>
            </a:pPr>
            <a:endParaRPr lang="fr-FR" sz="2400" dirty="0"/>
          </a:p>
          <a:p>
            <a:pPr marL="0" indent="0">
              <a:buNone/>
            </a:pPr>
            <a:r>
              <a:rPr lang="fr-FR" sz="2400" dirty="0" smtClean="0"/>
              <a:t>Les organes sensoriels de l’odorat sont constitués par des neurones bipolaires dont les dendrites, baignant dans du mucus, sont stimulés par les molécules olfactives</a:t>
            </a:r>
          </a:p>
          <a:p>
            <a:endParaRPr lang="fr-FR" sz="2000" dirty="0" smtClean="0"/>
          </a:p>
          <a:p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2339843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Odorat</a:t>
            </a:r>
            <a:endParaRPr lang="fr-FR" b="1" dirty="0"/>
          </a:p>
        </p:txBody>
      </p:sp>
      <p:pic>
        <p:nvPicPr>
          <p:cNvPr id="8" name="Espace réservé du contenu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268760"/>
            <a:ext cx="6419016" cy="5310065"/>
          </a:xfrm>
        </p:spPr>
      </p:pic>
    </p:spTree>
    <p:extLst>
      <p:ext uri="{BB962C8B-B14F-4D97-AF65-F5344CB8AC3E}">
        <p14:creationId xmlns:p14="http://schemas.microsoft.com/office/powerpoint/2010/main" val="268406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Odorat</a:t>
            </a:r>
            <a:endParaRPr lang="fr-FR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1520" y="1412776"/>
            <a:ext cx="8568952" cy="5256584"/>
          </a:xfrm>
        </p:spPr>
        <p:txBody>
          <a:bodyPr/>
          <a:lstStyle/>
          <a:p>
            <a:r>
              <a:rPr lang="fr-FR" sz="2800" smtClean="0"/>
              <a:t>Chaine </a:t>
            </a:r>
            <a:r>
              <a:rPr lang="fr-FR" sz="2800" smtClean="0"/>
              <a:t>bi</a:t>
            </a:r>
            <a:r>
              <a:rPr lang="fr-FR" sz="2800" smtClean="0"/>
              <a:t>-neuronale </a:t>
            </a:r>
            <a:r>
              <a:rPr lang="fr-FR" dirty="0" smtClean="0"/>
              <a:t>:</a:t>
            </a:r>
          </a:p>
          <a:p>
            <a:endParaRPr lang="fr-FR" sz="2400" dirty="0" smtClean="0"/>
          </a:p>
          <a:p>
            <a:r>
              <a:rPr lang="fr-FR" sz="2400" dirty="0" smtClean="0"/>
              <a:t>Proto-neurone : axone traverse la lame ciblée de l’ethmoïde </a:t>
            </a:r>
            <a:r>
              <a:rPr lang="fr-FR" sz="2400" dirty="0" smtClean="0">
                <a:sym typeface="Wingdings" pitchFamily="2" charset="2"/>
              </a:rPr>
              <a:t> filets olfactifs, constituants le nerf olfactif</a:t>
            </a:r>
          </a:p>
          <a:p>
            <a:endParaRPr lang="fr-FR" sz="2400" dirty="0" smtClean="0">
              <a:sym typeface="Wingdings" pitchFamily="2" charset="2"/>
            </a:endParaRPr>
          </a:p>
          <a:p>
            <a:r>
              <a:rPr lang="fr-FR" sz="2400" dirty="0" smtClean="0">
                <a:sym typeface="Wingdings" pitchFamily="2" charset="2"/>
              </a:rPr>
              <a:t>Deuto-neurone : dans le bulbe olfactif, puis suit le tractus olfactif</a:t>
            </a:r>
          </a:p>
          <a:p>
            <a:endParaRPr lang="fr-FR" sz="2800" dirty="0" smtClean="0">
              <a:sym typeface="Wingdings" pitchFamily="2" charset="2"/>
            </a:endParaRPr>
          </a:p>
          <a:p>
            <a:endParaRPr lang="fr-FR" sz="2800" dirty="0">
              <a:sym typeface="Wingdings" pitchFamily="2" charset="2"/>
            </a:endParaRPr>
          </a:p>
          <a:p>
            <a:r>
              <a:rPr lang="fr-FR" sz="2800" dirty="0" smtClean="0">
                <a:sym typeface="Wingdings" pitchFamily="2" charset="2"/>
              </a:rPr>
              <a:t>Projection corticale : Cortex olfactif sur face médiale du cerveau (Rhinencéphale)</a:t>
            </a:r>
          </a:p>
          <a:p>
            <a:endParaRPr lang="fr-FR" sz="2800" dirty="0">
              <a:sym typeface="Wingdings" pitchFamily="2" charset="2"/>
            </a:endParaRPr>
          </a:p>
          <a:p>
            <a:endParaRPr lang="fr-FR" sz="2800" dirty="0">
              <a:sym typeface="Wingdings" pitchFamily="2" charset="2"/>
            </a:endParaRPr>
          </a:p>
          <a:p>
            <a:endParaRPr lang="fr-FR" sz="2800" dirty="0" smtClean="0">
              <a:sym typeface="Wingdings" pitchFamily="2" charset="2"/>
            </a:endParaRPr>
          </a:p>
          <a:p>
            <a:pPr marL="0" indent="0">
              <a:buNone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254115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Odorat</a:t>
            </a:r>
            <a:endParaRPr lang="fr-FR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fr-FR" dirty="0" smtClean="0"/>
          </a:p>
          <a:p>
            <a:r>
              <a:rPr lang="fr-FR" dirty="0" smtClean="0"/>
              <a:t>Odorat et gout sont synergiques :</a:t>
            </a:r>
          </a:p>
          <a:p>
            <a:pPr marL="0" indent="0">
              <a:buNone/>
            </a:pPr>
            <a:r>
              <a:rPr lang="fr-FR" dirty="0" smtClean="0"/>
              <a:t>L’odorat participe au gout grâce a la retro-olfaction : molécules olfactives des aliments arrivant jusqu’au neuro-épithélium olfactif</a:t>
            </a:r>
            <a:endParaRPr lang="fr-FR" dirty="0"/>
          </a:p>
        </p:txBody>
      </p:sp>
      <p:pic>
        <p:nvPicPr>
          <p:cNvPr id="5" name="Espace réservé du contenu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628800"/>
            <a:ext cx="4160887" cy="4798913"/>
          </a:xfrm>
        </p:spPr>
      </p:pic>
    </p:spTree>
    <p:extLst>
      <p:ext uri="{BB962C8B-B14F-4D97-AF65-F5344CB8AC3E}">
        <p14:creationId xmlns:p14="http://schemas.microsoft.com/office/powerpoint/2010/main" val="8772325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395536" y="2852936"/>
            <a:ext cx="8229600" cy="1143000"/>
          </a:xfrm>
        </p:spPr>
        <p:txBody>
          <a:bodyPr/>
          <a:lstStyle/>
          <a:p>
            <a:r>
              <a:rPr lang="fr-FR" b="1" dirty="0" smtClean="0"/>
              <a:t>C’est fini !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1039291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VISION</a:t>
            </a:r>
            <a:endParaRPr lang="fr-FR" b="1" dirty="0"/>
          </a:p>
        </p:txBody>
      </p:sp>
      <p:pic>
        <p:nvPicPr>
          <p:cNvPr id="9" name="Espace réservé du contenu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62" y="2120106"/>
            <a:ext cx="3495675" cy="3486150"/>
          </a:xfrm>
        </p:spPr>
      </p:pic>
    </p:spTree>
    <p:extLst>
      <p:ext uri="{BB962C8B-B14F-4D97-AF65-F5344CB8AC3E}">
        <p14:creationId xmlns:p14="http://schemas.microsoft.com/office/powerpoint/2010/main" val="1110034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Organisation générale</a:t>
            </a:r>
            <a:endParaRPr lang="fr-FR" b="1" dirty="0"/>
          </a:p>
        </p:txBody>
      </p:sp>
      <p:sp>
        <p:nvSpPr>
          <p:cNvPr id="5" name="Espace réservé du contenu 4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5589240"/>
          </a:xfrm>
        </p:spPr>
        <p:txBody>
          <a:bodyPr/>
          <a:lstStyle/>
          <a:p>
            <a:pPr marL="0" indent="0">
              <a:buNone/>
            </a:pPr>
            <a:r>
              <a:rPr lang="fr-FR" b="1" dirty="0" smtClean="0"/>
              <a:t>             3 Tuniques :</a:t>
            </a:r>
          </a:p>
          <a:p>
            <a:r>
              <a:rPr lang="fr-FR" dirty="0" smtClean="0"/>
              <a:t>Périphérique fibreuse</a:t>
            </a:r>
          </a:p>
          <a:p>
            <a:r>
              <a:rPr lang="fr-FR" sz="2000" dirty="0" smtClean="0"/>
              <a:t>Sclérotique</a:t>
            </a:r>
          </a:p>
          <a:p>
            <a:r>
              <a:rPr lang="fr-FR" sz="2000" dirty="0" smtClean="0"/>
              <a:t>Cornée</a:t>
            </a:r>
          </a:p>
          <a:p>
            <a:endParaRPr lang="fr-FR" sz="2000" dirty="0"/>
          </a:p>
          <a:p>
            <a:r>
              <a:rPr lang="fr-FR" dirty="0" smtClean="0"/>
              <a:t>Moyenne vasculaire</a:t>
            </a:r>
          </a:p>
          <a:p>
            <a:r>
              <a:rPr lang="fr-FR" sz="2000" dirty="0" smtClean="0"/>
              <a:t>Choroïde,</a:t>
            </a:r>
          </a:p>
          <a:p>
            <a:r>
              <a:rPr lang="fr-FR" sz="2000" dirty="0" smtClean="0"/>
              <a:t>Corps ciliaires</a:t>
            </a:r>
          </a:p>
          <a:p>
            <a:r>
              <a:rPr lang="fr-FR" sz="2000" dirty="0" smtClean="0"/>
              <a:t>Iris</a:t>
            </a:r>
          </a:p>
          <a:p>
            <a:endParaRPr lang="fr-FR" sz="2000" dirty="0"/>
          </a:p>
          <a:p>
            <a:r>
              <a:rPr lang="fr-FR" dirty="0" smtClean="0"/>
              <a:t>Interne nerveuse</a:t>
            </a:r>
          </a:p>
          <a:p>
            <a:r>
              <a:rPr lang="fr-FR" sz="2000" dirty="0" smtClean="0"/>
              <a:t>Rétine </a:t>
            </a:r>
          </a:p>
          <a:p>
            <a:endParaRPr lang="fr-FR" sz="2000" dirty="0"/>
          </a:p>
          <a:p>
            <a:endParaRPr lang="fr-FR" sz="2000" dirty="0" smtClean="0"/>
          </a:p>
        </p:txBody>
      </p:sp>
      <p:pic>
        <p:nvPicPr>
          <p:cNvPr id="7" name="Espace réservé du contenu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2496" y="1412776"/>
            <a:ext cx="4617184" cy="4947402"/>
          </a:xfrm>
        </p:spPr>
      </p:pic>
    </p:spTree>
    <p:extLst>
      <p:ext uri="{BB962C8B-B14F-4D97-AF65-F5344CB8AC3E}">
        <p14:creationId xmlns:p14="http://schemas.microsoft.com/office/powerpoint/2010/main" val="389177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Chaine neuronale Optique</a:t>
            </a:r>
            <a:endParaRPr lang="fr-FR" b="1" dirty="0"/>
          </a:p>
        </p:txBody>
      </p:sp>
      <p:pic>
        <p:nvPicPr>
          <p:cNvPr id="7" name="Espace réservé du contenu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484784"/>
            <a:ext cx="7059528" cy="4872281"/>
          </a:xfrm>
        </p:spPr>
      </p:pic>
    </p:spTree>
    <p:extLst>
      <p:ext uri="{BB962C8B-B14F-4D97-AF65-F5344CB8AC3E}">
        <p14:creationId xmlns:p14="http://schemas.microsoft.com/office/powerpoint/2010/main" val="1858287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Chaine neuronale Optique</a:t>
            </a:r>
            <a:endParaRPr lang="fr-FR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400" dirty="0" smtClean="0"/>
              <a:t>Organe de réception : Rétine</a:t>
            </a:r>
          </a:p>
          <a:p>
            <a:endParaRPr lang="fr-FR" sz="2400" dirty="0"/>
          </a:p>
          <a:p>
            <a:r>
              <a:rPr lang="fr-FR" sz="2400" dirty="0" smtClean="0"/>
              <a:t>Chaine tri-neuronale :</a:t>
            </a:r>
          </a:p>
          <a:p>
            <a:r>
              <a:rPr lang="fr-FR" sz="2000" dirty="0" smtClean="0"/>
              <a:t>Proto-neurone : dans la rétine</a:t>
            </a:r>
          </a:p>
          <a:p>
            <a:r>
              <a:rPr lang="fr-FR" sz="2000" dirty="0" smtClean="0"/>
              <a:t>Deuto-neurone : ganglionnaire, puis  intra-axial en suivant le II</a:t>
            </a:r>
          </a:p>
          <a:p>
            <a:r>
              <a:rPr lang="fr-FR" sz="2000" dirty="0" smtClean="0"/>
              <a:t>3</a:t>
            </a:r>
            <a:r>
              <a:rPr lang="fr-FR" sz="2000" baseline="30000" dirty="0" smtClean="0"/>
              <a:t>e</a:t>
            </a:r>
            <a:r>
              <a:rPr lang="fr-FR" sz="2000" dirty="0" smtClean="0"/>
              <a:t> neurone : Thalamique, dans les corps géniculés</a:t>
            </a:r>
          </a:p>
          <a:p>
            <a:endParaRPr lang="fr-FR" sz="2000" dirty="0"/>
          </a:p>
          <a:p>
            <a:r>
              <a:rPr lang="fr-FR" sz="2400" dirty="0" smtClean="0"/>
              <a:t>Projection corticale : Cortex occipital (fissure calcarine)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1333438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Chaine neuronale Optique</a:t>
            </a:r>
            <a:endParaRPr lang="fr-FR" b="1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106688" cy="4525963"/>
          </a:xfrm>
        </p:spPr>
        <p:txBody>
          <a:bodyPr/>
          <a:lstStyle/>
          <a:p>
            <a:pPr marL="0" indent="0">
              <a:buNone/>
            </a:pPr>
            <a:r>
              <a:rPr lang="fr-FR" dirty="0" smtClean="0"/>
              <a:t>        Attention !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 smtClean="0"/>
          </a:p>
          <a:p>
            <a:pPr marL="0" indent="0">
              <a:buNone/>
            </a:pPr>
            <a:r>
              <a:rPr lang="fr-FR" dirty="0" smtClean="0"/>
              <a:t>Influx nerveux et lumière sont en sens opposés dans     la rétine !</a:t>
            </a:r>
            <a:endParaRPr lang="fr-FR" dirty="0"/>
          </a:p>
        </p:txBody>
      </p:sp>
      <p:pic>
        <p:nvPicPr>
          <p:cNvPr id="6" name="Espace réservé du contenu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1340768"/>
            <a:ext cx="5050904" cy="5153983"/>
          </a:xfrm>
        </p:spPr>
      </p:pic>
    </p:spTree>
    <p:extLst>
      <p:ext uri="{BB962C8B-B14F-4D97-AF65-F5344CB8AC3E}">
        <p14:creationId xmlns:p14="http://schemas.microsoft.com/office/powerpoint/2010/main" val="2037879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Chaine neuronale Optique</a:t>
            </a:r>
            <a:endParaRPr lang="fr-FR" b="1" dirty="0"/>
          </a:p>
        </p:txBody>
      </p:sp>
      <p:pic>
        <p:nvPicPr>
          <p:cNvPr id="6" name="Espace réservé du contenu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196752"/>
            <a:ext cx="7525440" cy="5315227"/>
          </a:xfrm>
        </p:spPr>
      </p:pic>
    </p:spTree>
    <p:extLst>
      <p:ext uri="{BB962C8B-B14F-4D97-AF65-F5344CB8AC3E}">
        <p14:creationId xmlns:p14="http://schemas.microsoft.com/office/powerpoint/2010/main" val="659595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/>
          <a:lstStyle/>
          <a:p>
            <a:r>
              <a:rPr lang="fr-FR" b="1" dirty="0" smtClean="0"/>
              <a:t>AUDITION ET EQUILIBRE </a:t>
            </a:r>
            <a:endParaRPr lang="fr-FR" b="1" dirty="0"/>
          </a:p>
        </p:txBody>
      </p:sp>
      <p:pic>
        <p:nvPicPr>
          <p:cNvPr id="6" name="Espace réservé du contenu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2711960"/>
            <a:ext cx="3137500" cy="3021296"/>
          </a:xfrm>
        </p:spPr>
      </p:pic>
    </p:spTree>
    <p:extLst>
      <p:ext uri="{BB962C8B-B14F-4D97-AF65-F5344CB8AC3E}">
        <p14:creationId xmlns:p14="http://schemas.microsoft.com/office/powerpoint/2010/main" val="2347046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420</Words>
  <Application>Microsoft Office PowerPoint</Application>
  <PresentationFormat>Affichage à l'écran (4:3)</PresentationFormat>
  <Paragraphs>131</Paragraphs>
  <Slides>24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24</vt:i4>
      </vt:variant>
    </vt:vector>
  </HeadingPairs>
  <TitlesOfParts>
    <vt:vector size="25" baseType="lpstr">
      <vt:lpstr>Thème Office</vt:lpstr>
      <vt:lpstr>Séance de révision Anat’ 18/05/11</vt:lpstr>
      <vt:lpstr>Généralités organes des sens</vt:lpstr>
      <vt:lpstr>VISION</vt:lpstr>
      <vt:lpstr>Organisation générale</vt:lpstr>
      <vt:lpstr>Chaine neuronale Optique</vt:lpstr>
      <vt:lpstr>Chaine neuronale Optique</vt:lpstr>
      <vt:lpstr>Chaine neuronale Optique</vt:lpstr>
      <vt:lpstr>Chaine neuronale Optique</vt:lpstr>
      <vt:lpstr>AUDITION ET EQUILIBRE </vt:lpstr>
      <vt:lpstr>Anatomie Oreille</vt:lpstr>
      <vt:lpstr>Anatomie Oreille</vt:lpstr>
      <vt:lpstr>Anatomie Oreille</vt:lpstr>
      <vt:lpstr>Chaine neuronale Audition</vt:lpstr>
      <vt:lpstr>Chaine neuronale Equilibre</vt:lpstr>
      <vt:lpstr>Chaine neuronale Equilibre</vt:lpstr>
      <vt:lpstr>GOUT</vt:lpstr>
      <vt:lpstr>Gout</vt:lpstr>
      <vt:lpstr>Gout</vt:lpstr>
      <vt:lpstr>ODORAT</vt:lpstr>
      <vt:lpstr>Odorat</vt:lpstr>
      <vt:lpstr>Odorat</vt:lpstr>
      <vt:lpstr>Odorat</vt:lpstr>
      <vt:lpstr>Odorat</vt:lpstr>
      <vt:lpstr>C’est fini 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Séance de révision Anat’ 18/05/11</dc:title>
  <dc:creator>ju</dc:creator>
  <cp:lastModifiedBy>Grégoire D'andréa</cp:lastModifiedBy>
  <cp:revision>16</cp:revision>
  <dcterms:created xsi:type="dcterms:W3CDTF">2011-05-18T11:51:38Z</dcterms:created>
  <dcterms:modified xsi:type="dcterms:W3CDTF">2011-05-20T08:58:29Z</dcterms:modified>
</cp:coreProperties>
</file>