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6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3B41E8-3E9F-49B5-BECB-093282B83501}" type="datetimeFigureOut">
              <a:rPr lang="fr-FR" smtClean="0"/>
              <a:t>30/04/2010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C5C80C-631A-41D8-AE5C-7DDF3A828389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C5C80C-631A-41D8-AE5C-7DDF3A828389}" type="slidenum">
              <a:rPr lang="fr-FR" smtClean="0"/>
              <a:t>2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0D094-3CF7-48DD-A2F2-26D3C7D60D7B}" type="datetimeFigureOut">
              <a:rPr lang="fr-FR" smtClean="0"/>
              <a:t>30/04/2010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AA86F-3FE4-43F0-9C99-3D5B54A80A8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0D094-3CF7-48DD-A2F2-26D3C7D60D7B}" type="datetimeFigureOut">
              <a:rPr lang="fr-FR" smtClean="0"/>
              <a:t>30/04/2010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AA86F-3FE4-43F0-9C99-3D5B54A80A8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0D094-3CF7-48DD-A2F2-26D3C7D60D7B}" type="datetimeFigureOut">
              <a:rPr lang="fr-FR" smtClean="0"/>
              <a:t>30/04/2010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AA86F-3FE4-43F0-9C99-3D5B54A80A8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0D094-3CF7-48DD-A2F2-26D3C7D60D7B}" type="datetimeFigureOut">
              <a:rPr lang="fr-FR" smtClean="0"/>
              <a:t>30/04/2010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AA86F-3FE4-43F0-9C99-3D5B54A80A8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0D094-3CF7-48DD-A2F2-26D3C7D60D7B}" type="datetimeFigureOut">
              <a:rPr lang="fr-FR" smtClean="0"/>
              <a:t>30/04/2010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AA86F-3FE4-43F0-9C99-3D5B54A80A8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0D094-3CF7-48DD-A2F2-26D3C7D60D7B}" type="datetimeFigureOut">
              <a:rPr lang="fr-FR" smtClean="0"/>
              <a:t>30/04/2010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AA86F-3FE4-43F0-9C99-3D5B54A80A8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0D094-3CF7-48DD-A2F2-26D3C7D60D7B}" type="datetimeFigureOut">
              <a:rPr lang="fr-FR" smtClean="0"/>
              <a:t>30/04/2010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AA86F-3FE4-43F0-9C99-3D5B54A80A8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0D094-3CF7-48DD-A2F2-26D3C7D60D7B}" type="datetimeFigureOut">
              <a:rPr lang="fr-FR" smtClean="0"/>
              <a:t>30/04/2010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AA86F-3FE4-43F0-9C99-3D5B54A80A8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0D094-3CF7-48DD-A2F2-26D3C7D60D7B}" type="datetimeFigureOut">
              <a:rPr lang="fr-FR" smtClean="0"/>
              <a:t>30/04/2010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AA86F-3FE4-43F0-9C99-3D5B54A80A8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0D094-3CF7-48DD-A2F2-26D3C7D60D7B}" type="datetimeFigureOut">
              <a:rPr lang="fr-FR" smtClean="0"/>
              <a:t>30/04/2010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AA86F-3FE4-43F0-9C99-3D5B54A80A8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0D094-3CF7-48DD-A2F2-26D3C7D60D7B}" type="datetimeFigureOut">
              <a:rPr lang="fr-FR" smtClean="0"/>
              <a:t>30/04/2010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AA86F-3FE4-43F0-9C99-3D5B54A80A8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F0D094-3CF7-48DD-A2F2-26D3C7D60D7B}" type="datetimeFigureOut">
              <a:rPr lang="fr-FR" smtClean="0"/>
              <a:t>30/04/2010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EAA86F-3FE4-43F0-9C99-3D5B54A80A84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14348" y="2285992"/>
            <a:ext cx="7772400" cy="1470025"/>
          </a:xfrm>
        </p:spPr>
        <p:txBody>
          <a:bodyPr/>
          <a:lstStyle/>
          <a:p>
            <a:r>
              <a:rPr lang="fr-FR" dirty="0" smtClean="0">
                <a:solidFill>
                  <a:srgbClr val="0070C0"/>
                </a:solidFill>
              </a:rPr>
              <a:t>Synthèse des AG</a:t>
            </a:r>
            <a:endParaRPr lang="fr-FR" dirty="0">
              <a:solidFill>
                <a:srgbClr val="0070C0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643042" y="4000504"/>
            <a:ext cx="66437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Dans le cytoplasme hépatocytaire, adipocytaire ou de la glande mammaire</a:t>
            </a:r>
            <a:endParaRPr lang="fr-FR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rgbClr val="0070C0"/>
                </a:solidFill>
              </a:rPr>
              <a:t>L</a:t>
            </a:r>
            <a:r>
              <a:rPr lang="fr-FR" dirty="0" smtClean="0">
                <a:solidFill>
                  <a:srgbClr val="0070C0"/>
                </a:solidFill>
              </a:rPr>
              <a:t>ipogenèse</a:t>
            </a:r>
            <a:endParaRPr lang="fr-FR" dirty="0">
              <a:solidFill>
                <a:srgbClr val="0070C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543576"/>
          </a:xfrm>
        </p:spPr>
        <p:txBody>
          <a:bodyPr/>
          <a:lstStyle/>
          <a:p>
            <a:pPr>
              <a:buNone/>
            </a:pPr>
            <a:r>
              <a:rPr lang="fr-FR" u="sng" dirty="0" smtClean="0">
                <a:solidFill>
                  <a:srgbClr val="0070C0"/>
                </a:solidFill>
              </a:rPr>
              <a:t>Étape 1:</a:t>
            </a:r>
            <a:r>
              <a:rPr lang="fr-FR" dirty="0" smtClean="0"/>
              <a:t> passage de l’</a:t>
            </a:r>
            <a:r>
              <a:rPr lang="fr-FR" dirty="0" err="1" smtClean="0"/>
              <a:t>acétyl</a:t>
            </a:r>
            <a:r>
              <a:rPr lang="fr-FR" dirty="0" smtClean="0"/>
              <a:t> CoA dans le cytosol</a:t>
            </a:r>
            <a:endParaRPr lang="fr-FR" dirty="0"/>
          </a:p>
        </p:txBody>
      </p:sp>
      <p:sp>
        <p:nvSpPr>
          <p:cNvPr id="4" name="Rectangle à coins arrondis 3"/>
          <p:cNvSpPr/>
          <p:nvPr/>
        </p:nvSpPr>
        <p:spPr>
          <a:xfrm>
            <a:off x="4572000" y="2428868"/>
            <a:ext cx="4071966" cy="164307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7500958" y="2428868"/>
            <a:ext cx="10715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 smtClean="0"/>
              <a:t>Mitochondrie</a:t>
            </a:r>
            <a:endParaRPr lang="fr-FR" sz="1100" dirty="0"/>
          </a:p>
        </p:txBody>
      </p:sp>
      <p:sp>
        <p:nvSpPr>
          <p:cNvPr id="6" name="ZoneTexte 5"/>
          <p:cNvSpPr txBox="1"/>
          <p:nvPr/>
        </p:nvSpPr>
        <p:spPr>
          <a:xfrm>
            <a:off x="5357818" y="3000372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Acétyl CoA</a:t>
            </a:r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4929190" y="2428868"/>
            <a:ext cx="3071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Catabo glu, des AG ou d’AA</a:t>
            </a:r>
            <a:endParaRPr lang="fr-FR" dirty="0"/>
          </a:p>
        </p:txBody>
      </p:sp>
      <p:sp>
        <p:nvSpPr>
          <p:cNvPr id="8" name="ZoneTexte 7"/>
          <p:cNvSpPr txBox="1"/>
          <p:nvPr/>
        </p:nvSpPr>
        <p:spPr>
          <a:xfrm>
            <a:off x="4929190" y="3429000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OAA</a:t>
            </a:r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6215074" y="3429000"/>
            <a:ext cx="1643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Citrate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572000" y="4572008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Citrate</a:t>
            </a:r>
            <a:endParaRPr lang="fr-FR" dirty="0"/>
          </a:p>
        </p:txBody>
      </p:sp>
      <p:sp>
        <p:nvSpPr>
          <p:cNvPr id="11" name="ZoneTexte 10"/>
          <p:cNvSpPr txBox="1"/>
          <p:nvPr/>
        </p:nvSpPr>
        <p:spPr>
          <a:xfrm>
            <a:off x="3143240" y="5500702"/>
            <a:ext cx="1285884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/>
              <a:t>Acétyl CoA </a:t>
            </a:r>
            <a:endParaRPr lang="fr-FR" dirty="0"/>
          </a:p>
        </p:txBody>
      </p:sp>
      <p:sp>
        <p:nvSpPr>
          <p:cNvPr id="13" name="Flèche vers le bas 12"/>
          <p:cNvSpPr/>
          <p:nvPr/>
        </p:nvSpPr>
        <p:spPr>
          <a:xfrm>
            <a:off x="5857884" y="2786058"/>
            <a:ext cx="214314" cy="2857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Flèche en arc 13"/>
          <p:cNvSpPr/>
          <p:nvPr/>
        </p:nvSpPr>
        <p:spPr>
          <a:xfrm>
            <a:off x="5429256" y="3286124"/>
            <a:ext cx="928694" cy="642942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cxnSp>
        <p:nvCxnSpPr>
          <p:cNvPr id="16" name="Connecteur droit 15"/>
          <p:cNvCxnSpPr/>
          <p:nvPr/>
        </p:nvCxnSpPr>
        <p:spPr>
          <a:xfrm>
            <a:off x="5572132" y="3286124"/>
            <a:ext cx="428628" cy="7143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avec flèche 25"/>
          <p:cNvCxnSpPr/>
          <p:nvPr/>
        </p:nvCxnSpPr>
        <p:spPr>
          <a:xfrm rot="10800000" flipV="1">
            <a:off x="5357818" y="3786190"/>
            <a:ext cx="1214446" cy="928694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avec flèche 28"/>
          <p:cNvCxnSpPr/>
          <p:nvPr/>
        </p:nvCxnSpPr>
        <p:spPr>
          <a:xfrm rot="10800000" flipV="1">
            <a:off x="4143372" y="4929198"/>
            <a:ext cx="642942" cy="42862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/>
          <p:cNvSpPr txBox="1"/>
          <p:nvPr/>
        </p:nvSpPr>
        <p:spPr>
          <a:xfrm>
            <a:off x="6715140" y="3071810"/>
            <a:ext cx="1714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Citrate synthase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31" name="ZoneTexte 30"/>
          <p:cNvSpPr txBox="1"/>
          <p:nvPr/>
        </p:nvSpPr>
        <p:spPr>
          <a:xfrm>
            <a:off x="2928926" y="4714884"/>
            <a:ext cx="13340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Citrate lyase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35" name="ZoneTexte 34"/>
          <p:cNvSpPr txBox="1"/>
          <p:nvPr/>
        </p:nvSpPr>
        <p:spPr>
          <a:xfrm>
            <a:off x="4857752" y="2714620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PDH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39" name="ZoneTexte 38"/>
          <p:cNvSpPr txBox="1"/>
          <p:nvPr/>
        </p:nvSpPr>
        <p:spPr>
          <a:xfrm>
            <a:off x="428596" y="4214818"/>
            <a:ext cx="1714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92D050"/>
                </a:solidFill>
              </a:rPr>
              <a:t>insuline</a:t>
            </a:r>
            <a:endParaRPr lang="fr-FR" dirty="0">
              <a:solidFill>
                <a:srgbClr val="92D050"/>
              </a:solidFill>
            </a:endParaRPr>
          </a:p>
        </p:txBody>
      </p:sp>
      <p:cxnSp>
        <p:nvCxnSpPr>
          <p:cNvPr id="42" name="Connecteur droit avec flèche 41"/>
          <p:cNvCxnSpPr>
            <a:stCxn id="39" idx="0"/>
            <a:endCxn id="31" idx="1"/>
          </p:cNvCxnSpPr>
          <p:nvPr/>
        </p:nvCxnSpPr>
        <p:spPr>
          <a:xfrm rot="16200000" flipH="1">
            <a:off x="1765023" y="3735647"/>
            <a:ext cx="684732" cy="1643074"/>
          </a:xfrm>
          <a:prstGeom prst="straightConnector1">
            <a:avLst/>
          </a:prstGeom>
          <a:ln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necteur droit avec flèche 43"/>
          <p:cNvCxnSpPr>
            <a:stCxn id="39" idx="0"/>
            <a:endCxn id="35" idx="1"/>
          </p:cNvCxnSpPr>
          <p:nvPr/>
        </p:nvCxnSpPr>
        <p:spPr>
          <a:xfrm rot="5400000" flipH="1" flipV="1">
            <a:off x="2414036" y="1771102"/>
            <a:ext cx="1315532" cy="3571900"/>
          </a:xfrm>
          <a:prstGeom prst="straightConnector1">
            <a:avLst/>
          </a:prstGeom>
          <a:ln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ZoneTexte 44"/>
          <p:cNvSpPr txBox="1"/>
          <p:nvPr/>
        </p:nvSpPr>
        <p:spPr>
          <a:xfrm>
            <a:off x="1928794" y="4714884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+</a:t>
            </a:r>
            <a:endParaRPr lang="fr-FR" dirty="0"/>
          </a:p>
        </p:txBody>
      </p:sp>
      <p:sp>
        <p:nvSpPr>
          <p:cNvPr id="46" name="ZoneTexte 45"/>
          <p:cNvSpPr txBox="1"/>
          <p:nvPr/>
        </p:nvSpPr>
        <p:spPr>
          <a:xfrm>
            <a:off x="2714612" y="3214686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+</a:t>
            </a:r>
            <a:endParaRPr lang="fr-FR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0070C0"/>
                </a:solidFill>
              </a:rPr>
              <a:t>Lipogenèse</a:t>
            </a:r>
            <a:endParaRPr lang="fr-FR" dirty="0">
              <a:solidFill>
                <a:srgbClr val="0070C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r-FR" u="sng" dirty="0" smtClean="0">
                <a:solidFill>
                  <a:srgbClr val="0070C0"/>
                </a:solidFill>
              </a:rPr>
              <a:t>Étape 2</a:t>
            </a:r>
            <a:r>
              <a:rPr lang="fr-FR" dirty="0" smtClean="0"/>
              <a:t>: formation de malonyl CoA</a:t>
            </a:r>
          </a:p>
          <a:p>
            <a:pPr>
              <a:buNone/>
            </a:pP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2928926" y="2643182"/>
            <a:ext cx="47863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Acétyl CoA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928926" y="5000636"/>
            <a:ext cx="4071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Malonyl CoA</a:t>
            </a:r>
            <a:endParaRPr lang="fr-FR" dirty="0"/>
          </a:p>
        </p:txBody>
      </p:sp>
      <p:sp>
        <p:nvSpPr>
          <p:cNvPr id="6" name="Flèche vers le bas 5"/>
          <p:cNvSpPr/>
          <p:nvPr/>
        </p:nvSpPr>
        <p:spPr>
          <a:xfrm>
            <a:off x="3428992" y="3000372"/>
            <a:ext cx="214314" cy="207170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Flèche courbée vers la gauche 10"/>
          <p:cNvSpPr/>
          <p:nvPr/>
        </p:nvSpPr>
        <p:spPr>
          <a:xfrm>
            <a:off x="2928926" y="3286124"/>
            <a:ext cx="571504" cy="1143008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Flèche gauche 11"/>
          <p:cNvSpPr/>
          <p:nvPr/>
        </p:nvSpPr>
        <p:spPr>
          <a:xfrm>
            <a:off x="3571868" y="3143248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ZoneTexte 12"/>
          <p:cNvSpPr txBox="1"/>
          <p:nvPr/>
        </p:nvSpPr>
        <p:spPr>
          <a:xfrm>
            <a:off x="4572000" y="3143248"/>
            <a:ext cx="1357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Co2</a:t>
            </a:r>
            <a:endParaRPr lang="fr-FR" dirty="0"/>
          </a:p>
        </p:txBody>
      </p:sp>
      <p:sp>
        <p:nvSpPr>
          <p:cNvPr id="14" name="ZoneTexte 13"/>
          <p:cNvSpPr txBox="1"/>
          <p:nvPr/>
        </p:nvSpPr>
        <p:spPr>
          <a:xfrm>
            <a:off x="2357422" y="3143248"/>
            <a:ext cx="3071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ATP</a:t>
            </a:r>
            <a:endParaRPr lang="fr-FR" dirty="0"/>
          </a:p>
        </p:txBody>
      </p:sp>
      <p:sp>
        <p:nvSpPr>
          <p:cNvPr id="15" name="ZoneTexte 14"/>
          <p:cNvSpPr txBox="1"/>
          <p:nvPr/>
        </p:nvSpPr>
        <p:spPr>
          <a:xfrm>
            <a:off x="2071670" y="4071942"/>
            <a:ext cx="36433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ADP+Pi</a:t>
            </a:r>
            <a:endParaRPr lang="fr-FR" dirty="0"/>
          </a:p>
        </p:txBody>
      </p:sp>
      <p:sp>
        <p:nvSpPr>
          <p:cNvPr id="16" name="ZoneTexte 15"/>
          <p:cNvSpPr txBox="1"/>
          <p:nvPr/>
        </p:nvSpPr>
        <p:spPr>
          <a:xfrm>
            <a:off x="3643306" y="3929066"/>
            <a:ext cx="52864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Acétyl CoA carboxylase</a:t>
            </a:r>
            <a:r>
              <a:rPr lang="fr-FR" sz="1400" dirty="0" smtClean="0">
                <a:solidFill>
                  <a:srgbClr val="FF0000"/>
                </a:solidFill>
              </a:rPr>
              <a:t> </a:t>
            </a:r>
            <a:r>
              <a:rPr lang="fr-FR" sz="1400" dirty="0" smtClean="0"/>
              <a:t>(active sous forme polymérique déphosphorylée)</a:t>
            </a:r>
            <a:endParaRPr lang="fr-FR" sz="1400" dirty="0">
              <a:solidFill>
                <a:srgbClr val="FF0000"/>
              </a:solidFill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214282" y="6000768"/>
            <a:ext cx="30003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coE: biotine</a:t>
            </a:r>
          </a:p>
          <a:p>
            <a:r>
              <a:rPr lang="fr-FR" dirty="0" smtClean="0"/>
              <a:t>Étape limitante et irréversible</a:t>
            </a:r>
            <a:endParaRPr lang="fr-FR" dirty="0"/>
          </a:p>
        </p:txBody>
      </p:sp>
      <p:sp>
        <p:nvSpPr>
          <p:cNvPr id="18" name="ZoneTexte 17"/>
          <p:cNvSpPr txBox="1"/>
          <p:nvPr/>
        </p:nvSpPr>
        <p:spPr>
          <a:xfrm>
            <a:off x="6143636" y="2643182"/>
            <a:ext cx="22860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92D050"/>
                </a:solidFill>
              </a:rPr>
              <a:t>Citrate</a:t>
            </a:r>
          </a:p>
          <a:p>
            <a:r>
              <a:rPr lang="fr-FR" dirty="0" smtClean="0">
                <a:solidFill>
                  <a:srgbClr val="92D050"/>
                </a:solidFill>
              </a:rPr>
              <a:t>insuline</a:t>
            </a:r>
            <a:endParaRPr lang="fr-FR" dirty="0">
              <a:solidFill>
                <a:srgbClr val="92D050"/>
              </a:solidFill>
            </a:endParaRPr>
          </a:p>
        </p:txBody>
      </p:sp>
      <p:cxnSp>
        <p:nvCxnSpPr>
          <p:cNvPr id="20" name="Connecteur droit avec flèche 19"/>
          <p:cNvCxnSpPr/>
          <p:nvPr/>
        </p:nvCxnSpPr>
        <p:spPr>
          <a:xfrm rot="5400000">
            <a:off x="5357818" y="3214686"/>
            <a:ext cx="1000132" cy="571504"/>
          </a:xfrm>
          <a:prstGeom prst="straightConnector1">
            <a:avLst/>
          </a:prstGeom>
          <a:ln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ZoneTexte 20"/>
          <p:cNvSpPr txBox="1"/>
          <p:nvPr/>
        </p:nvSpPr>
        <p:spPr>
          <a:xfrm>
            <a:off x="5929322" y="3214686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+</a:t>
            </a:r>
            <a:endParaRPr lang="fr-FR" dirty="0"/>
          </a:p>
        </p:txBody>
      </p:sp>
      <p:sp>
        <p:nvSpPr>
          <p:cNvPr id="22" name="ZoneTexte 21"/>
          <p:cNvSpPr txBox="1"/>
          <p:nvPr/>
        </p:nvSpPr>
        <p:spPr>
          <a:xfrm>
            <a:off x="6000760" y="5214950"/>
            <a:ext cx="32861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7030A0"/>
                </a:solidFill>
              </a:rPr>
              <a:t>Palmitoylyl CoA, malonyl CoA  </a:t>
            </a:r>
          </a:p>
          <a:p>
            <a:r>
              <a:rPr lang="fr-FR" dirty="0" smtClean="0">
                <a:solidFill>
                  <a:srgbClr val="7030A0"/>
                </a:solidFill>
              </a:rPr>
              <a:t>Glucagon</a:t>
            </a:r>
          </a:p>
          <a:p>
            <a:r>
              <a:rPr lang="fr-FR" dirty="0" smtClean="0">
                <a:solidFill>
                  <a:srgbClr val="7030A0"/>
                </a:solidFill>
              </a:rPr>
              <a:t>Adrénaline</a:t>
            </a:r>
            <a:endParaRPr lang="fr-FR" dirty="0">
              <a:solidFill>
                <a:srgbClr val="7030A0"/>
              </a:solidFill>
            </a:endParaRPr>
          </a:p>
        </p:txBody>
      </p:sp>
      <p:cxnSp>
        <p:nvCxnSpPr>
          <p:cNvPr id="24" name="Connecteur droit avec flèche 23"/>
          <p:cNvCxnSpPr/>
          <p:nvPr/>
        </p:nvCxnSpPr>
        <p:spPr>
          <a:xfrm rot="16200000" flipV="1">
            <a:off x="5107785" y="4750603"/>
            <a:ext cx="1285884" cy="357190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ZoneTexte 24"/>
          <p:cNvSpPr txBox="1"/>
          <p:nvPr/>
        </p:nvSpPr>
        <p:spPr>
          <a:xfrm>
            <a:off x="5786446" y="4714884"/>
            <a:ext cx="1071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-</a:t>
            </a:r>
            <a:endParaRPr lang="fr-FR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0070C0"/>
                </a:solidFill>
              </a:rPr>
              <a:t>Lipogenèse</a:t>
            </a:r>
            <a:endParaRPr lang="fr-FR" dirty="0">
              <a:solidFill>
                <a:srgbClr val="0070C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1214422"/>
            <a:ext cx="9144000" cy="5643578"/>
          </a:xfrm>
        </p:spPr>
        <p:txBody>
          <a:bodyPr/>
          <a:lstStyle/>
          <a:p>
            <a:pPr>
              <a:buNone/>
            </a:pPr>
            <a:r>
              <a:rPr lang="fr-FR" u="sng" dirty="0" smtClean="0">
                <a:solidFill>
                  <a:srgbClr val="0070C0"/>
                </a:solidFill>
              </a:rPr>
              <a:t>Étape 3: </a:t>
            </a:r>
            <a:r>
              <a:rPr lang="fr-FR" dirty="0" smtClean="0"/>
              <a:t>Acide Gras Synthase</a:t>
            </a: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5929290" y="1285860"/>
            <a:ext cx="32147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Fonctionne en dimère</a:t>
            </a:r>
          </a:p>
          <a:p>
            <a:r>
              <a:rPr lang="fr-FR" sz="1400" dirty="0" smtClean="0"/>
              <a:t>6 activités enzymatiques distinctes</a:t>
            </a:r>
            <a:endParaRPr lang="fr-FR" sz="1400" dirty="0"/>
          </a:p>
        </p:txBody>
      </p:sp>
      <p:sp>
        <p:nvSpPr>
          <p:cNvPr id="5" name="Éclair 4"/>
          <p:cNvSpPr/>
          <p:nvPr/>
        </p:nvSpPr>
        <p:spPr>
          <a:xfrm>
            <a:off x="5429256" y="1428736"/>
            <a:ext cx="428628" cy="285752"/>
          </a:xfrm>
          <a:prstGeom prst="lightningBol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2285984" y="1928802"/>
            <a:ext cx="1785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Acétyl CoA</a:t>
            </a:r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2428860" y="2571744"/>
            <a:ext cx="2571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Acétyl ACP</a:t>
            </a:r>
            <a:endParaRPr lang="fr-FR" dirty="0"/>
          </a:p>
        </p:txBody>
      </p:sp>
      <p:sp>
        <p:nvSpPr>
          <p:cNvPr id="8" name="ZoneTexte 7"/>
          <p:cNvSpPr txBox="1"/>
          <p:nvPr/>
        </p:nvSpPr>
        <p:spPr>
          <a:xfrm>
            <a:off x="4857752" y="1928802"/>
            <a:ext cx="3071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Malonyl CoA</a:t>
            </a:r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4929190" y="2428868"/>
            <a:ext cx="3500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Malonyl ACP</a:t>
            </a:r>
            <a:endParaRPr lang="fr-FR" dirty="0"/>
          </a:p>
        </p:txBody>
      </p:sp>
      <p:sp>
        <p:nvSpPr>
          <p:cNvPr id="10" name="ZoneTexte 9"/>
          <p:cNvSpPr txBox="1"/>
          <p:nvPr/>
        </p:nvSpPr>
        <p:spPr>
          <a:xfrm>
            <a:off x="3428992" y="3143248"/>
            <a:ext cx="5429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 smtClean="0"/>
              <a:t>Β</a:t>
            </a:r>
            <a:r>
              <a:rPr lang="fr-FR" dirty="0" smtClean="0"/>
              <a:t> céto acyl ACP</a:t>
            </a:r>
            <a:endParaRPr lang="fr-FR" dirty="0"/>
          </a:p>
        </p:txBody>
      </p:sp>
      <p:sp>
        <p:nvSpPr>
          <p:cNvPr id="11" name="ZoneTexte 10"/>
          <p:cNvSpPr txBox="1"/>
          <p:nvPr/>
        </p:nvSpPr>
        <p:spPr>
          <a:xfrm>
            <a:off x="3500430" y="3857628"/>
            <a:ext cx="2214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B hydroxyl acyl ACP</a:t>
            </a:r>
            <a:endParaRPr lang="fr-FR" dirty="0"/>
          </a:p>
        </p:txBody>
      </p:sp>
      <p:sp>
        <p:nvSpPr>
          <p:cNvPr id="12" name="ZoneTexte 11"/>
          <p:cNvSpPr txBox="1"/>
          <p:nvPr/>
        </p:nvSpPr>
        <p:spPr>
          <a:xfrm>
            <a:off x="3500430" y="4429132"/>
            <a:ext cx="42148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Enoyl ACP</a:t>
            </a:r>
            <a:endParaRPr lang="fr-FR" dirty="0"/>
          </a:p>
        </p:txBody>
      </p:sp>
      <p:sp>
        <p:nvSpPr>
          <p:cNvPr id="13" name="ZoneTexte 12"/>
          <p:cNvSpPr txBox="1"/>
          <p:nvPr/>
        </p:nvSpPr>
        <p:spPr>
          <a:xfrm>
            <a:off x="3500430" y="4929198"/>
            <a:ext cx="38576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Butyryl ACP</a:t>
            </a:r>
            <a:endParaRPr lang="fr-FR" dirty="0"/>
          </a:p>
        </p:txBody>
      </p:sp>
      <p:sp>
        <p:nvSpPr>
          <p:cNvPr id="14" name="ZoneTexte 13"/>
          <p:cNvSpPr txBox="1"/>
          <p:nvPr/>
        </p:nvSpPr>
        <p:spPr>
          <a:xfrm>
            <a:off x="3500430" y="5500702"/>
            <a:ext cx="1785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Acyl (C6) S-ACP</a:t>
            </a:r>
            <a:endParaRPr lang="fr-FR" dirty="0"/>
          </a:p>
        </p:txBody>
      </p:sp>
      <p:sp>
        <p:nvSpPr>
          <p:cNvPr id="15" name="ZoneTexte 14"/>
          <p:cNvSpPr txBox="1"/>
          <p:nvPr/>
        </p:nvSpPr>
        <p:spPr>
          <a:xfrm>
            <a:off x="3500430" y="6000768"/>
            <a:ext cx="2714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Palmitoylyl (C16) S-ACP</a:t>
            </a:r>
            <a:endParaRPr lang="fr-FR" dirty="0"/>
          </a:p>
        </p:txBody>
      </p:sp>
      <p:sp>
        <p:nvSpPr>
          <p:cNvPr id="16" name="ZoneTexte 15"/>
          <p:cNvSpPr txBox="1"/>
          <p:nvPr/>
        </p:nvSpPr>
        <p:spPr>
          <a:xfrm>
            <a:off x="3571868" y="6488668"/>
            <a:ext cx="2285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Palmitate + ACP-SH</a:t>
            </a:r>
            <a:endParaRPr lang="fr-FR" dirty="0"/>
          </a:p>
        </p:txBody>
      </p:sp>
      <p:cxnSp>
        <p:nvCxnSpPr>
          <p:cNvPr id="18" name="Connecteur droit avec flèche 17"/>
          <p:cNvCxnSpPr/>
          <p:nvPr/>
        </p:nvCxnSpPr>
        <p:spPr>
          <a:xfrm rot="5400000">
            <a:off x="2643174" y="2428868"/>
            <a:ext cx="42862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Virage 18"/>
          <p:cNvSpPr/>
          <p:nvPr/>
        </p:nvSpPr>
        <p:spPr>
          <a:xfrm rot="5400000">
            <a:off x="3714744" y="2714620"/>
            <a:ext cx="500066" cy="500066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Flèche vers le bas 19"/>
          <p:cNvSpPr/>
          <p:nvPr/>
        </p:nvSpPr>
        <p:spPr>
          <a:xfrm>
            <a:off x="2786050" y="2285992"/>
            <a:ext cx="214314" cy="35719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Flèche vers le bas 20"/>
          <p:cNvSpPr/>
          <p:nvPr/>
        </p:nvSpPr>
        <p:spPr>
          <a:xfrm>
            <a:off x="5357818" y="2214554"/>
            <a:ext cx="214314" cy="35719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Flèche courbée vers la droite 21"/>
          <p:cNvSpPr/>
          <p:nvPr/>
        </p:nvSpPr>
        <p:spPr>
          <a:xfrm>
            <a:off x="4071934" y="2643182"/>
            <a:ext cx="857256" cy="428628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23" name="Flèche vers le bas 22"/>
          <p:cNvSpPr/>
          <p:nvPr/>
        </p:nvSpPr>
        <p:spPr>
          <a:xfrm>
            <a:off x="4000496" y="3429000"/>
            <a:ext cx="214314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Flèche vers le bas 23"/>
          <p:cNvSpPr/>
          <p:nvPr/>
        </p:nvSpPr>
        <p:spPr>
          <a:xfrm>
            <a:off x="4000496" y="4143380"/>
            <a:ext cx="214314" cy="35719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Flèche vers le bas 24"/>
          <p:cNvSpPr/>
          <p:nvPr/>
        </p:nvSpPr>
        <p:spPr>
          <a:xfrm>
            <a:off x="4000496" y="4714884"/>
            <a:ext cx="214314" cy="35719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Flèche vers le bas 25"/>
          <p:cNvSpPr/>
          <p:nvPr/>
        </p:nvSpPr>
        <p:spPr>
          <a:xfrm>
            <a:off x="4000496" y="5286388"/>
            <a:ext cx="214314" cy="285752"/>
          </a:xfrm>
          <a:prstGeom prst="downArrow">
            <a:avLst/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Flèche vers le bas 27"/>
          <p:cNvSpPr/>
          <p:nvPr/>
        </p:nvSpPr>
        <p:spPr>
          <a:xfrm>
            <a:off x="4000496" y="5786454"/>
            <a:ext cx="214314" cy="285752"/>
          </a:xfrm>
          <a:prstGeom prst="downArrow">
            <a:avLst/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Flèche vers le bas 28"/>
          <p:cNvSpPr/>
          <p:nvPr/>
        </p:nvSpPr>
        <p:spPr>
          <a:xfrm>
            <a:off x="4000496" y="6286520"/>
            <a:ext cx="214314" cy="285752"/>
          </a:xfrm>
          <a:prstGeom prst="downArrow">
            <a:avLst/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ZoneTexte 29"/>
          <p:cNvSpPr txBox="1"/>
          <p:nvPr/>
        </p:nvSpPr>
        <p:spPr>
          <a:xfrm>
            <a:off x="4929190" y="2786058"/>
            <a:ext cx="207170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ACP-SH+ CO2</a:t>
            </a:r>
            <a:endParaRPr lang="fr-FR" sz="1400" dirty="0"/>
          </a:p>
        </p:txBody>
      </p:sp>
      <p:sp>
        <p:nvSpPr>
          <p:cNvPr id="31" name="Flèche courbée vers la gauche 30"/>
          <p:cNvSpPr/>
          <p:nvPr/>
        </p:nvSpPr>
        <p:spPr>
          <a:xfrm>
            <a:off x="3357554" y="3500438"/>
            <a:ext cx="714380" cy="357190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32" name="ZoneTexte 31"/>
          <p:cNvSpPr txBox="1"/>
          <p:nvPr/>
        </p:nvSpPr>
        <p:spPr>
          <a:xfrm>
            <a:off x="2643174" y="3357562"/>
            <a:ext cx="78581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NADPH</a:t>
            </a:r>
            <a:endParaRPr lang="fr-FR" sz="1400" dirty="0"/>
          </a:p>
        </p:txBody>
      </p:sp>
      <p:sp>
        <p:nvSpPr>
          <p:cNvPr id="33" name="ZoneTexte 32"/>
          <p:cNvSpPr txBox="1"/>
          <p:nvPr/>
        </p:nvSpPr>
        <p:spPr>
          <a:xfrm>
            <a:off x="2714612" y="3643314"/>
            <a:ext cx="12144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NADP</a:t>
            </a:r>
            <a:endParaRPr lang="fr-FR" sz="1400" dirty="0"/>
          </a:p>
        </p:txBody>
      </p:sp>
      <p:sp>
        <p:nvSpPr>
          <p:cNvPr id="34" name="Flèche courbée vers la gauche 33"/>
          <p:cNvSpPr/>
          <p:nvPr/>
        </p:nvSpPr>
        <p:spPr>
          <a:xfrm>
            <a:off x="3357554" y="4714884"/>
            <a:ext cx="714380" cy="214314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35" name="ZoneTexte 34"/>
          <p:cNvSpPr txBox="1"/>
          <p:nvPr/>
        </p:nvSpPr>
        <p:spPr>
          <a:xfrm>
            <a:off x="2643174" y="4572008"/>
            <a:ext cx="135732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NADPH</a:t>
            </a:r>
            <a:endParaRPr lang="fr-FR" sz="1400" dirty="0"/>
          </a:p>
        </p:txBody>
      </p:sp>
      <p:sp>
        <p:nvSpPr>
          <p:cNvPr id="36" name="ZoneTexte 35"/>
          <p:cNvSpPr txBox="1"/>
          <p:nvPr/>
        </p:nvSpPr>
        <p:spPr>
          <a:xfrm>
            <a:off x="2643174" y="4714884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NADP</a:t>
            </a:r>
            <a:endParaRPr lang="fr-FR" sz="1400" dirty="0"/>
          </a:p>
        </p:txBody>
      </p:sp>
      <p:sp>
        <p:nvSpPr>
          <p:cNvPr id="37" name="ZoneTexte 36"/>
          <p:cNvSpPr txBox="1"/>
          <p:nvPr/>
        </p:nvSpPr>
        <p:spPr>
          <a:xfrm>
            <a:off x="357158" y="2071678"/>
            <a:ext cx="20717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u="sng" dirty="0" smtClean="0">
                <a:solidFill>
                  <a:srgbClr val="FF0000"/>
                </a:solidFill>
              </a:rPr>
              <a:t>1- Acétyl CoA ACP transacylase</a:t>
            </a:r>
            <a:endParaRPr lang="fr-FR" u="sng" dirty="0">
              <a:solidFill>
                <a:srgbClr val="FF0000"/>
              </a:solidFill>
            </a:endParaRPr>
          </a:p>
        </p:txBody>
      </p:sp>
      <p:sp>
        <p:nvSpPr>
          <p:cNvPr id="38" name="ZoneTexte 37"/>
          <p:cNvSpPr txBox="1"/>
          <p:nvPr/>
        </p:nvSpPr>
        <p:spPr>
          <a:xfrm>
            <a:off x="6429388" y="2000240"/>
            <a:ext cx="22145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u="sng" dirty="0" smtClean="0">
                <a:solidFill>
                  <a:srgbClr val="FF0000"/>
                </a:solidFill>
              </a:rPr>
              <a:t>2- Malonyl CoA ACP transférase</a:t>
            </a:r>
            <a:endParaRPr lang="fr-FR" u="sng" dirty="0">
              <a:solidFill>
                <a:srgbClr val="FF0000"/>
              </a:solidFill>
            </a:endParaRPr>
          </a:p>
        </p:txBody>
      </p:sp>
      <p:sp>
        <p:nvSpPr>
          <p:cNvPr id="39" name="ZoneTexte 38"/>
          <p:cNvSpPr txBox="1"/>
          <p:nvPr/>
        </p:nvSpPr>
        <p:spPr>
          <a:xfrm>
            <a:off x="285720" y="2786058"/>
            <a:ext cx="40719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u="sng" dirty="0" smtClean="0">
                <a:solidFill>
                  <a:srgbClr val="FF0000"/>
                </a:solidFill>
              </a:rPr>
              <a:t>3- B céto acyl ACP synthase</a:t>
            </a:r>
          </a:p>
          <a:p>
            <a:r>
              <a:rPr lang="fr-FR" u="sng" dirty="0" smtClean="0">
                <a:solidFill>
                  <a:srgbClr val="FF0000"/>
                </a:solidFill>
              </a:rPr>
              <a:t>(condensation)</a:t>
            </a:r>
            <a:endParaRPr lang="fr-FR" u="sng" dirty="0">
              <a:solidFill>
                <a:srgbClr val="FF0000"/>
              </a:solidFill>
            </a:endParaRPr>
          </a:p>
        </p:txBody>
      </p:sp>
      <p:sp>
        <p:nvSpPr>
          <p:cNvPr id="40" name="ZoneTexte 39"/>
          <p:cNvSpPr txBox="1"/>
          <p:nvPr/>
        </p:nvSpPr>
        <p:spPr>
          <a:xfrm>
            <a:off x="6500826" y="3143248"/>
            <a:ext cx="32147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u="sng" dirty="0" smtClean="0">
                <a:solidFill>
                  <a:srgbClr val="FF0000"/>
                </a:solidFill>
              </a:rPr>
              <a:t>4- B céto acyl ACP réductase</a:t>
            </a:r>
          </a:p>
          <a:p>
            <a:r>
              <a:rPr lang="fr-FR" u="sng" dirty="0" smtClean="0">
                <a:solidFill>
                  <a:srgbClr val="FF0000"/>
                </a:solidFill>
              </a:rPr>
              <a:t>(réduction)</a:t>
            </a:r>
            <a:endParaRPr lang="fr-FR" u="sng" dirty="0">
              <a:solidFill>
                <a:srgbClr val="FF0000"/>
              </a:solidFill>
            </a:endParaRPr>
          </a:p>
        </p:txBody>
      </p:sp>
      <p:sp>
        <p:nvSpPr>
          <p:cNvPr id="41" name="ZoneTexte 40"/>
          <p:cNvSpPr txBox="1"/>
          <p:nvPr/>
        </p:nvSpPr>
        <p:spPr>
          <a:xfrm>
            <a:off x="0" y="3929066"/>
            <a:ext cx="29289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u="sng" dirty="0" smtClean="0">
                <a:solidFill>
                  <a:srgbClr val="FF0000"/>
                </a:solidFill>
              </a:rPr>
              <a:t>5- B céto hydroxyl acyl ACP déshydratase</a:t>
            </a:r>
            <a:endParaRPr lang="fr-FR" u="sng" dirty="0">
              <a:solidFill>
                <a:srgbClr val="FF0000"/>
              </a:solidFill>
            </a:endParaRPr>
          </a:p>
        </p:txBody>
      </p:sp>
      <p:sp>
        <p:nvSpPr>
          <p:cNvPr id="42" name="ZoneTexte 41"/>
          <p:cNvSpPr txBox="1"/>
          <p:nvPr/>
        </p:nvSpPr>
        <p:spPr>
          <a:xfrm>
            <a:off x="6572264" y="4643446"/>
            <a:ext cx="4071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u="sng" dirty="0" smtClean="0">
                <a:solidFill>
                  <a:srgbClr val="FF0000"/>
                </a:solidFill>
              </a:rPr>
              <a:t>6- Enoyl ACP réductase</a:t>
            </a:r>
            <a:endParaRPr lang="fr-FR" u="sng" dirty="0">
              <a:solidFill>
                <a:srgbClr val="FF0000"/>
              </a:solidFill>
            </a:endParaRPr>
          </a:p>
        </p:txBody>
      </p:sp>
      <p:sp>
        <p:nvSpPr>
          <p:cNvPr id="43" name="ZoneTexte 42"/>
          <p:cNvSpPr txBox="1"/>
          <p:nvPr/>
        </p:nvSpPr>
        <p:spPr>
          <a:xfrm>
            <a:off x="2643174" y="5214950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Cycle 2</a:t>
            </a:r>
            <a:endParaRPr lang="fr-FR" dirty="0"/>
          </a:p>
        </p:txBody>
      </p:sp>
      <p:sp>
        <p:nvSpPr>
          <p:cNvPr id="44" name="ZoneTexte 43"/>
          <p:cNvSpPr txBox="1"/>
          <p:nvPr/>
        </p:nvSpPr>
        <p:spPr>
          <a:xfrm>
            <a:off x="2714612" y="5786454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Cycle 7</a:t>
            </a:r>
            <a:endParaRPr lang="fr-FR" dirty="0"/>
          </a:p>
        </p:txBody>
      </p:sp>
      <p:sp>
        <p:nvSpPr>
          <p:cNvPr id="45" name="ZoneTexte 44"/>
          <p:cNvSpPr txBox="1"/>
          <p:nvPr/>
        </p:nvSpPr>
        <p:spPr>
          <a:xfrm>
            <a:off x="5786446" y="6211669"/>
            <a:ext cx="27860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Thioestérase</a:t>
            </a:r>
          </a:p>
          <a:p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(hydrolyse)</a:t>
            </a:r>
            <a:endParaRPr lang="fr-FR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0070C0"/>
                </a:solidFill>
              </a:rPr>
              <a:t>Lipogenèse</a:t>
            </a:r>
            <a:endParaRPr lang="fr-FR" dirty="0">
              <a:solidFill>
                <a:srgbClr val="0070C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fr-FR" sz="1800" dirty="0" smtClean="0"/>
              <a:t>L’AG synthase peut produire des AG dont la chaine peut aller jusqu’à 16 C max!</a:t>
            </a:r>
          </a:p>
          <a:p>
            <a:pPr>
              <a:buNone/>
            </a:pPr>
            <a:endParaRPr lang="fr-FR" sz="1800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fr-FR" sz="1800" dirty="0" smtClean="0">
                <a:solidFill>
                  <a:srgbClr val="0070C0"/>
                </a:solidFill>
              </a:rPr>
              <a:t>L’élongation des AG saturés</a:t>
            </a:r>
            <a:r>
              <a:rPr lang="fr-FR" sz="1800" dirty="0" smtClean="0"/>
              <a:t> se fait </a:t>
            </a:r>
          </a:p>
          <a:p>
            <a:pPr>
              <a:buFontTx/>
              <a:buChar char="-"/>
            </a:pPr>
            <a:r>
              <a:rPr lang="fr-FR" sz="1800" dirty="0" smtClean="0"/>
              <a:t>dans le RE à partir d’1 Palmitoylyl, de malonyl CoA et de NADPH pour les chaines &gt; 16 C</a:t>
            </a:r>
          </a:p>
          <a:p>
            <a:pPr>
              <a:buFontTx/>
              <a:buChar char="-"/>
            </a:pPr>
            <a:r>
              <a:rPr lang="fr-FR" sz="1800" dirty="0" smtClean="0"/>
              <a:t> dans la mito à partir d’</a:t>
            </a:r>
            <a:r>
              <a:rPr lang="fr-FR" sz="1800" dirty="0" err="1" smtClean="0"/>
              <a:t>acétyl</a:t>
            </a:r>
            <a:r>
              <a:rPr lang="fr-FR" sz="1800" dirty="0" smtClean="0"/>
              <a:t> CoA et de NADPH ou NADH pour les chaines &lt; 16 C</a:t>
            </a:r>
          </a:p>
          <a:p>
            <a:pPr>
              <a:buFontTx/>
              <a:buChar char="-"/>
            </a:pPr>
            <a:endParaRPr lang="fr-FR" sz="1800" dirty="0">
              <a:solidFill>
                <a:srgbClr val="0070C0"/>
              </a:solidFill>
            </a:endParaRPr>
          </a:p>
          <a:p>
            <a:pPr>
              <a:buNone/>
            </a:pPr>
            <a:r>
              <a:rPr lang="fr-FR" sz="1800" dirty="0" smtClean="0">
                <a:solidFill>
                  <a:srgbClr val="0070C0"/>
                </a:solidFill>
              </a:rPr>
              <a:t>Biosynthèse des AG insaturés</a:t>
            </a:r>
            <a:r>
              <a:rPr lang="fr-FR" sz="1800" dirty="0" smtClean="0"/>
              <a:t>:</a:t>
            </a:r>
          </a:p>
          <a:p>
            <a:pPr>
              <a:buNone/>
            </a:pPr>
            <a:r>
              <a:rPr lang="fr-FR" sz="1800" dirty="0" smtClean="0"/>
              <a:t>2 familles synthétisées par l’Homme: w-7 et w-9</a:t>
            </a:r>
          </a:p>
          <a:p>
            <a:pPr>
              <a:buNone/>
            </a:pPr>
            <a:r>
              <a:rPr lang="fr-FR" sz="1800" dirty="0"/>
              <a:t> </a:t>
            </a:r>
            <a:r>
              <a:rPr lang="fr-FR" sz="1800" dirty="0" smtClean="0"/>
              <a:t>la désaturation par une désaturase se fait dans le RE lisse et ne concerne pas les 7 derniers C → 2 familles ne sont donc pas synthétisées par l’Homme : w-6 et w-3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303</Words>
  <Application>Microsoft Office PowerPoint</Application>
  <PresentationFormat>Affichage à l'écran (4:3)</PresentationFormat>
  <Paragraphs>77</Paragraphs>
  <Slides>5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Thème Office</vt:lpstr>
      <vt:lpstr>Synthèse des AG</vt:lpstr>
      <vt:lpstr>Lipogenèse</vt:lpstr>
      <vt:lpstr>Lipogenèse</vt:lpstr>
      <vt:lpstr>Lipogenèse</vt:lpstr>
      <vt:lpstr>Lipogenèse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Synthèse des AG</dc:title>
  <dc:creator>Justine</dc:creator>
  <cp:lastModifiedBy>Justine</cp:lastModifiedBy>
  <cp:revision>17</cp:revision>
  <dcterms:created xsi:type="dcterms:W3CDTF">2010-04-30T09:50:14Z</dcterms:created>
  <dcterms:modified xsi:type="dcterms:W3CDTF">2010-04-30T11:23:11Z</dcterms:modified>
</cp:coreProperties>
</file>