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85EAB-7A53-479C-B1B3-46E6727C9A46}" type="datetimeFigureOut">
              <a:rPr lang="fr-FR" smtClean="0"/>
              <a:t>28/04/2010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71247-0613-4EDF-9641-AF09F8A5BEB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Glycolyse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Glucose → Pyruvate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glycolyse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Glucose</a:t>
            </a:r>
          </a:p>
          <a:p>
            <a:pPr algn="ctr">
              <a:buNone/>
            </a:pPr>
            <a:endParaRPr lang="fr-FR" sz="2000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G-6-P</a:t>
            </a:r>
          </a:p>
          <a:p>
            <a:pPr algn="ctr">
              <a:buNone/>
            </a:pPr>
            <a:endParaRPr lang="fr-FR" sz="2000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F-6-P</a:t>
            </a:r>
          </a:p>
          <a:p>
            <a:pPr algn="ctr">
              <a:buNone/>
            </a:pPr>
            <a:endParaRPr lang="fr-FR" sz="2000" dirty="0"/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F-1,6 di-P</a:t>
            </a:r>
          </a:p>
          <a:p>
            <a:pPr algn="ctr">
              <a:buNone/>
            </a:pPr>
            <a:endParaRPr lang="fr-FR" sz="2000" dirty="0"/>
          </a:p>
          <a:p>
            <a:pPr algn="ctr">
              <a:buNone/>
            </a:pPr>
            <a:r>
              <a:rPr lang="fr-FR" sz="2000" dirty="0" smtClean="0"/>
              <a:t>   </a:t>
            </a:r>
            <a:r>
              <a:rPr lang="fr-FR" sz="2000" dirty="0" smtClean="0">
                <a:solidFill>
                  <a:srgbClr val="0070C0"/>
                </a:solidFill>
              </a:rPr>
              <a:t>DHAP                              2 Gal -3-P</a:t>
            </a:r>
          </a:p>
          <a:p>
            <a:pPr algn="ctr">
              <a:buNone/>
            </a:pPr>
            <a:endParaRPr lang="fr-FR" sz="2000" dirty="0"/>
          </a:p>
        </p:txBody>
      </p:sp>
      <p:sp>
        <p:nvSpPr>
          <p:cNvPr id="4" name="Flèche vers le bas 3"/>
          <p:cNvSpPr/>
          <p:nvPr/>
        </p:nvSpPr>
        <p:spPr>
          <a:xfrm>
            <a:off x="4500562" y="2000240"/>
            <a:ext cx="142876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bas 5"/>
          <p:cNvSpPr/>
          <p:nvPr/>
        </p:nvSpPr>
        <p:spPr>
          <a:xfrm>
            <a:off x="4500562" y="3429000"/>
            <a:ext cx="14287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Double flèche verticale 7"/>
          <p:cNvSpPr/>
          <p:nvPr/>
        </p:nvSpPr>
        <p:spPr>
          <a:xfrm>
            <a:off x="4429124" y="2714620"/>
            <a:ext cx="285752" cy="428628"/>
          </a:xfrm>
          <a:prstGeom prst="upDownArrow">
            <a:avLst>
              <a:gd name="adj1" fmla="val 1523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3643306" y="4143380"/>
            <a:ext cx="714380" cy="428628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4643438" y="4143380"/>
            <a:ext cx="571504" cy="428628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>
            <a:off x="3714744" y="4714884"/>
            <a:ext cx="1500198" cy="1588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1000100" y="1857364"/>
            <a:ext cx="221457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Gluco</a:t>
            </a:r>
            <a:r>
              <a:rPr lang="fr-FR" dirty="0" smtClean="0">
                <a:solidFill>
                  <a:srgbClr val="FF0000"/>
                </a:solidFill>
              </a:rPr>
              <a:t> / Hexokinase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000760" y="307181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F 2,6 di-P</a:t>
            </a:r>
            <a:endParaRPr lang="fr-FR" dirty="0"/>
          </a:p>
        </p:txBody>
      </p:sp>
      <p:sp>
        <p:nvSpPr>
          <p:cNvPr id="19" name="Flèche courbée vers le haut 18"/>
          <p:cNvSpPr/>
          <p:nvPr/>
        </p:nvSpPr>
        <p:spPr>
          <a:xfrm>
            <a:off x="4857752" y="3286124"/>
            <a:ext cx="1285884" cy="214314"/>
          </a:xfrm>
          <a:prstGeom prst="curvedUp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Flèche courbée vers le bas 19"/>
          <p:cNvSpPr/>
          <p:nvPr/>
        </p:nvSpPr>
        <p:spPr>
          <a:xfrm>
            <a:off x="4857752" y="2928934"/>
            <a:ext cx="1285884" cy="214314"/>
          </a:xfrm>
          <a:prstGeom prst="curved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857884" y="2643182"/>
            <a:ext cx="2714644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Glucagon -&gt; PFK 2-P   </a:t>
            </a:r>
            <a:r>
              <a:rPr lang="fr-FR" sz="1400" dirty="0" smtClean="0">
                <a:solidFill>
                  <a:srgbClr val="00B050"/>
                </a:solidFill>
              </a:rPr>
              <a:t>Phosphatase</a:t>
            </a:r>
            <a:endParaRPr lang="fr-FR" sz="1400" dirty="0">
              <a:solidFill>
                <a:srgbClr val="00B05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6000760" y="3500438"/>
            <a:ext cx="2571768" cy="30777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Insuline -&gt; PFK 2-OH    </a:t>
            </a:r>
            <a:r>
              <a:rPr lang="fr-FR" sz="1400" dirty="0" smtClean="0">
                <a:solidFill>
                  <a:srgbClr val="00B050"/>
                </a:solidFill>
              </a:rPr>
              <a:t>Kinase</a:t>
            </a:r>
            <a:r>
              <a:rPr lang="fr-FR" sz="1400" dirty="0" smtClean="0"/>
              <a:t> </a:t>
            </a:r>
            <a:endParaRPr lang="fr-FR" sz="1400" dirty="0"/>
          </a:p>
        </p:txBody>
      </p:sp>
      <p:sp>
        <p:nvSpPr>
          <p:cNvPr id="23" name="ZoneTexte 22"/>
          <p:cNvSpPr txBox="1"/>
          <p:nvPr/>
        </p:nvSpPr>
        <p:spPr>
          <a:xfrm>
            <a:off x="1714480" y="3429000"/>
            <a:ext cx="78581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PFK 1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1643042" y="4071942"/>
            <a:ext cx="1000132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Aldolase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3000364" y="4786322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96%</a:t>
            </a:r>
            <a:endParaRPr lang="fr-FR" sz="1200" dirty="0"/>
          </a:p>
        </p:txBody>
      </p:sp>
      <p:sp>
        <p:nvSpPr>
          <p:cNvPr id="26" name="ZoneTexte 25"/>
          <p:cNvSpPr txBox="1"/>
          <p:nvPr/>
        </p:nvSpPr>
        <p:spPr>
          <a:xfrm>
            <a:off x="5500694" y="4786322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4%</a:t>
            </a:r>
            <a:endParaRPr lang="fr-FR" sz="1200" dirty="0"/>
          </a:p>
        </p:txBody>
      </p:sp>
      <p:sp>
        <p:nvSpPr>
          <p:cNvPr id="27" name="ZoneTexte 26"/>
          <p:cNvSpPr txBox="1"/>
          <p:nvPr/>
        </p:nvSpPr>
        <p:spPr>
          <a:xfrm>
            <a:off x="5286380" y="4143380"/>
            <a:ext cx="4000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Hydrolyse d’un C6 en 2 C3</a:t>
            </a:r>
            <a:endParaRPr lang="fr-FR" sz="1400" dirty="0"/>
          </a:p>
        </p:txBody>
      </p:sp>
      <p:sp>
        <p:nvSpPr>
          <p:cNvPr id="29" name="ZoneTexte 28"/>
          <p:cNvSpPr txBox="1"/>
          <p:nvPr/>
        </p:nvSpPr>
        <p:spPr>
          <a:xfrm>
            <a:off x="4857752" y="2000240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- 1 ATP</a:t>
            </a:r>
            <a:endParaRPr lang="fr-FR" dirty="0">
              <a:solidFill>
                <a:srgbClr val="7030A0"/>
              </a:solidFill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4929190" y="3500438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- 1 ATP</a:t>
            </a:r>
            <a:endParaRPr lang="fr-FR" dirty="0">
              <a:solidFill>
                <a:srgbClr val="7030A0"/>
              </a:solidFill>
            </a:endParaRPr>
          </a:p>
        </p:txBody>
      </p:sp>
      <p:sp>
        <p:nvSpPr>
          <p:cNvPr id="31" name="Éclair 30"/>
          <p:cNvSpPr/>
          <p:nvPr/>
        </p:nvSpPr>
        <p:spPr>
          <a:xfrm>
            <a:off x="428596" y="2357430"/>
            <a:ext cx="285752" cy="214314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ZoneTexte 31"/>
          <p:cNvSpPr txBox="1"/>
          <p:nvPr/>
        </p:nvSpPr>
        <p:spPr>
          <a:xfrm>
            <a:off x="714348" y="2285992"/>
            <a:ext cx="178595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u="sng" dirty="0" smtClean="0">
                <a:solidFill>
                  <a:schemeClr val="accent6">
                    <a:lumMod val="75000"/>
                  </a:schemeClr>
                </a:solidFill>
              </a:rPr>
              <a:t>Glucokinase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(Foie/C</a:t>
            </a:r>
            <a:r>
              <a:rPr lang="el-GR" sz="1100" dirty="0" smtClean="0">
                <a:solidFill>
                  <a:schemeClr val="accent6">
                    <a:lumMod val="75000"/>
                  </a:schemeClr>
                </a:solidFill>
              </a:rPr>
              <a:t>β</a:t>
            </a:r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 pancréatique)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Km     Vm  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Induite par l’insuline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Ne travail jms à Vmax</a:t>
            </a:r>
            <a:endParaRPr lang="fr-FR" sz="11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34" name="Connecteur droit avec flèche 33"/>
          <p:cNvCxnSpPr/>
          <p:nvPr/>
        </p:nvCxnSpPr>
        <p:spPr>
          <a:xfrm rot="5400000" flipH="1" flipV="1">
            <a:off x="964100" y="2679182"/>
            <a:ext cx="14343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avec flèche 42"/>
          <p:cNvCxnSpPr/>
          <p:nvPr/>
        </p:nvCxnSpPr>
        <p:spPr>
          <a:xfrm rot="5400000" flipH="1" flipV="1">
            <a:off x="1321571" y="2678901"/>
            <a:ext cx="14287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ZoneTexte 43"/>
          <p:cNvSpPr txBox="1"/>
          <p:nvPr/>
        </p:nvSpPr>
        <p:spPr>
          <a:xfrm>
            <a:off x="2214546" y="2214555"/>
            <a:ext cx="17859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u="sng" dirty="0" smtClean="0">
                <a:solidFill>
                  <a:schemeClr val="accent6">
                    <a:lumMod val="75000"/>
                  </a:schemeClr>
                </a:solidFill>
              </a:rPr>
              <a:t>Hexokinase</a:t>
            </a:r>
            <a:r>
              <a:rPr lang="fr-FR" sz="1100" u="sng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(ubiquiste)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Km     Vm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Forte affinité mais faible capacité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Travail tj à Vmax</a:t>
            </a:r>
          </a:p>
          <a:p>
            <a:r>
              <a:rPr lang="fr-FR" sz="1100" dirty="0" smtClean="0">
                <a:solidFill>
                  <a:schemeClr val="accent6">
                    <a:lumMod val="75000"/>
                  </a:schemeClr>
                </a:solidFill>
              </a:rPr>
              <a:t>Inhibée par G6P</a:t>
            </a:r>
            <a:endParaRPr lang="fr-FR" sz="11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46" name="Connecteur droit avec flèche 45"/>
          <p:cNvCxnSpPr/>
          <p:nvPr/>
        </p:nvCxnSpPr>
        <p:spPr>
          <a:xfrm rot="16200000" flipH="1">
            <a:off x="2464579" y="2464587"/>
            <a:ext cx="14287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avec flèche 47"/>
          <p:cNvCxnSpPr/>
          <p:nvPr/>
        </p:nvCxnSpPr>
        <p:spPr>
          <a:xfrm rot="16200000" flipH="1">
            <a:off x="2821769" y="2464587"/>
            <a:ext cx="14287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glycolyse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2x </a:t>
            </a:r>
            <a:r>
              <a:rPr lang="fr-FR" sz="2400" dirty="0" smtClean="0">
                <a:solidFill>
                  <a:srgbClr val="0070C0"/>
                </a:solidFill>
              </a:rPr>
              <a:t>Gal 3P</a:t>
            </a:r>
          </a:p>
          <a:p>
            <a:pPr algn="ctr">
              <a:buNone/>
            </a:pPr>
            <a:endParaRPr lang="fr-FR" sz="2400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2x </a:t>
            </a:r>
            <a:r>
              <a:rPr lang="fr-FR" sz="2400" dirty="0" smtClean="0">
                <a:solidFill>
                  <a:srgbClr val="0070C0"/>
                </a:solidFill>
              </a:rPr>
              <a:t>1,3 </a:t>
            </a:r>
            <a:r>
              <a:rPr lang="fr-FR" sz="2400" dirty="0" err="1" smtClean="0">
                <a:solidFill>
                  <a:srgbClr val="0070C0"/>
                </a:solidFill>
              </a:rPr>
              <a:t>dPG</a:t>
            </a:r>
            <a:endParaRPr lang="fr-FR" sz="2400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fr-FR" sz="2400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2x</a:t>
            </a:r>
            <a:r>
              <a:rPr lang="fr-FR" sz="2400" dirty="0" smtClean="0">
                <a:solidFill>
                  <a:srgbClr val="0070C0"/>
                </a:solidFill>
              </a:rPr>
              <a:t> 3PG</a:t>
            </a:r>
          </a:p>
          <a:p>
            <a:pPr algn="ctr">
              <a:buNone/>
            </a:pPr>
            <a:endParaRPr lang="fr-FR" sz="2400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2x</a:t>
            </a:r>
            <a:r>
              <a:rPr lang="fr-FR" sz="2400" dirty="0" smtClean="0">
                <a:solidFill>
                  <a:srgbClr val="0070C0"/>
                </a:solidFill>
              </a:rPr>
              <a:t> 2PG</a:t>
            </a:r>
          </a:p>
          <a:p>
            <a:pPr algn="ctr">
              <a:buNone/>
            </a:pPr>
            <a:endParaRPr lang="fr-FR" sz="2400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2x</a:t>
            </a:r>
            <a:r>
              <a:rPr lang="fr-FR" sz="2400" dirty="0" smtClean="0">
                <a:solidFill>
                  <a:srgbClr val="0070C0"/>
                </a:solidFill>
              </a:rPr>
              <a:t> PEP</a:t>
            </a:r>
          </a:p>
          <a:p>
            <a:pPr algn="ctr">
              <a:buNone/>
            </a:pPr>
            <a:endParaRPr lang="fr-FR" sz="2400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fr-FR" sz="2000" dirty="0" smtClean="0">
                <a:solidFill>
                  <a:srgbClr val="0070C0"/>
                </a:solidFill>
              </a:rPr>
              <a:t>2x</a:t>
            </a:r>
            <a:r>
              <a:rPr lang="fr-FR" sz="2400" dirty="0" smtClean="0">
                <a:solidFill>
                  <a:srgbClr val="0070C0"/>
                </a:solidFill>
              </a:rPr>
              <a:t> Pyruvate</a:t>
            </a:r>
          </a:p>
          <a:p>
            <a:pPr algn="ctr">
              <a:buNone/>
            </a:pPr>
            <a:endParaRPr lang="fr-FR" dirty="0"/>
          </a:p>
          <a:p>
            <a:pPr algn="ctr">
              <a:buNone/>
            </a:pPr>
            <a:endParaRPr lang="fr-FR" dirty="0"/>
          </a:p>
        </p:txBody>
      </p:sp>
      <p:sp>
        <p:nvSpPr>
          <p:cNvPr id="4" name="Double flèche verticale 3"/>
          <p:cNvSpPr/>
          <p:nvPr/>
        </p:nvSpPr>
        <p:spPr>
          <a:xfrm>
            <a:off x="4500562" y="2000240"/>
            <a:ext cx="45719" cy="57150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Double flèche verticale 4"/>
          <p:cNvSpPr/>
          <p:nvPr/>
        </p:nvSpPr>
        <p:spPr>
          <a:xfrm>
            <a:off x="4500562" y="2857496"/>
            <a:ext cx="71438" cy="57150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Double flèche verticale 5"/>
          <p:cNvSpPr/>
          <p:nvPr/>
        </p:nvSpPr>
        <p:spPr>
          <a:xfrm>
            <a:off x="4500562" y="3714752"/>
            <a:ext cx="71438" cy="57150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Double flèche verticale 6"/>
          <p:cNvSpPr/>
          <p:nvPr/>
        </p:nvSpPr>
        <p:spPr>
          <a:xfrm>
            <a:off x="4500562" y="4643446"/>
            <a:ext cx="71438" cy="57150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vers le bas 7"/>
          <p:cNvSpPr/>
          <p:nvPr/>
        </p:nvSpPr>
        <p:spPr>
          <a:xfrm>
            <a:off x="4500562" y="5500702"/>
            <a:ext cx="71438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857752" y="2071678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50000"/>
                  </a:schemeClr>
                </a:solidFill>
              </a:rPr>
              <a:t>2 NADH,H+</a:t>
            </a:r>
            <a:endParaRPr lang="fr-FR" sz="1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929190" y="2928934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+ 2 ATP</a:t>
            </a:r>
            <a:endParaRPr lang="fr-FR" dirty="0">
              <a:solidFill>
                <a:srgbClr val="7030A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00628" y="557214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+ 2 ATP</a:t>
            </a:r>
            <a:endParaRPr lang="fr-FR" dirty="0">
              <a:solidFill>
                <a:srgbClr val="7030A0"/>
              </a:solidFill>
            </a:endParaRPr>
          </a:p>
        </p:txBody>
      </p:sp>
      <p:cxnSp>
        <p:nvCxnSpPr>
          <p:cNvPr id="14" name="Connecteur droit avec flèche 13"/>
          <p:cNvCxnSpPr/>
          <p:nvPr/>
        </p:nvCxnSpPr>
        <p:spPr>
          <a:xfrm>
            <a:off x="5286380" y="2714620"/>
            <a:ext cx="1285884" cy="158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 rot="10800000" flipV="1">
            <a:off x="5214942" y="2857496"/>
            <a:ext cx="1357322" cy="71438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6715140" y="2571744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2,3 </a:t>
            </a:r>
            <a:r>
              <a:rPr lang="fr-FR" dirty="0" err="1" smtClean="0">
                <a:solidFill>
                  <a:srgbClr val="00B050"/>
                </a:solidFill>
              </a:rPr>
              <a:t>dPG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572264" y="300037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Shunt Globule Rouge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1643042" y="2071678"/>
            <a:ext cx="214314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Glycéraldéhyde DH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1643042" y="2928934"/>
            <a:ext cx="214314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3P Glycérate Kinase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1071538" y="3857628"/>
            <a:ext cx="271464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Phosphoglycérate mutase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2000232" y="4714884"/>
            <a:ext cx="92869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enolase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1714480" y="5500702"/>
            <a:ext cx="178595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Pyruvate Kinase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Régulation de la Glycolyse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72164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fr-FR" sz="2400" dirty="0" smtClean="0">
                <a:solidFill>
                  <a:srgbClr val="0070C0"/>
                </a:solidFill>
              </a:rPr>
              <a:t>PFK 1 : </a:t>
            </a:r>
            <a:r>
              <a:rPr lang="fr-FR" sz="2400" dirty="0" smtClean="0">
                <a:solidFill>
                  <a:srgbClr val="00B0F0"/>
                </a:solidFill>
              </a:rPr>
              <a:t>régulation allostérique</a:t>
            </a:r>
            <a:endParaRPr lang="fr-FR" sz="2000" dirty="0" smtClean="0">
              <a:solidFill>
                <a:srgbClr val="00B0F0"/>
              </a:solidFill>
            </a:endParaRP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 smtClean="0"/>
          </a:p>
          <a:p>
            <a:pPr>
              <a:buFontTx/>
              <a:buChar char="-"/>
            </a:pPr>
            <a:r>
              <a:rPr lang="fr-FR" sz="2400" dirty="0" smtClean="0">
                <a:solidFill>
                  <a:srgbClr val="0070C0"/>
                </a:solidFill>
              </a:rPr>
              <a:t>PK : </a:t>
            </a:r>
            <a:r>
              <a:rPr lang="fr-FR" sz="2400" dirty="0" smtClean="0">
                <a:solidFill>
                  <a:srgbClr val="00B0F0"/>
                </a:solidFill>
              </a:rPr>
              <a:t>régulation allostérique</a:t>
            </a:r>
          </a:p>
          <a:p>
            <a:pPr>
              <a:buFontTx/>
              <a:buChar char="-"/>
            </a:pPr>
            <a:endParaRPr lang="fr-FR" sz="2400" dirty="0">
              <a:solidFill>
                <a:srgbClr val="00B0F0"/>
              </a:solidFill>
            </a:endParaRPr>
          </a:p>
          <a:p>
            <a:pPr>
              <a:buFontTx/>
              <a:buChar char="-"/>
            </a:pPr>
            <a:endParaRPr lang="fr-FR" sz="2400" dirty="0" smtClean="0">
              <a:solidFill>
                <a:srgbClr val="00B0F0"/>
              </a:solidFill>
            </a:endParaRPr>
          </a:p>
          <a:p>
            <a:pPr>
              <a:buFontTx/>
              <a:buChar char="-"/>
            </a:pPr>
            <a:endParaRPr lang="fr-FR" sz="2400" dirty="0">
              <a:solidFill>
                <a:srgbClr val="00B0F0"/>
              </a:solidFill>
            </a:endParaRPr>
          </a:p>
          <a:p>
            <a:pPr>
              <a:buFontTx/>
              <a:buChar char="-"/>
            </a:pPr>
            <a:endParaRPr lang="fr-FR" sz="2400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fr-FR" sz="2400" dirty="0" smtClean="0">
                <a:solidFill>
                  <a:srgbClr val="00B0F0"/>
                </a:solidFill>
              </a:rPr>
              <a:t>              </a:t>
            </a:r>
          </a:p>
          <a:p>
            <a:pPr>
              <a:buNone/>
            </a:pPr>
            <a:r>
              <a:rPr lang="fr-FR" sz="2400" dirty="0">
                <a:solidFill>
                  <a:srgbClr val="00B0F0"/>
                </a:solidFill>
              </a:rPr>
              <a:t> </a:t>
            </a:r>
            <a:r>
              <a:rPr lang="fr-FR" sz="2400" dirty="0" smtClean="0">
                <a:solidFill>
                  <a:srgbClr val="00B0F0"/>
                </a:solidFill>
              </a:rPr>
              <a:t>             régulation covalente (PK hépatique!)</a:t>
            </a:r>
          </a:p>
          <a:p>
            <a:pPr>
              <a:buNone/>
            </a:pPr>
            <a:r>
              <a:rPr lang="fr-FR" sz="2000" dirty="0" smtClean="0"/>
              <a:t>PK-P (glucagon) = inactive              NGG</a:t>
            </a:r>
          </a:p>
          <a:p>
            <a:pPr>
              <a:buNone/>
            </a:pPr>
            <a:r>
              <a:rPr lang="fr-FR" sz="2000" dirty="0" smtClean="0"/>
              <a:t>PK-OH (insuline) = active                Glycolyse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785918" y="1571612"/>
          <a:ext cx="6096000" cy="1524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00040">
                <a:tc rowSpan="2">
                  <a:txBody>
                    <a:bodyPr/>
                    <a:lstStyle/>
                    <a:p>
                      <a:pPr algn="ctr"/>
                      <a:r>
                        <a:rPr lang="fr-FR" sz="1800" dirty="0" smtClean="0"/>
                        <a:t>Activation PFK 1</a:t>
                      </a:r>
                      <a:endParaRPr lang="fr-F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0" dirty="0" smtClean="0"/>
                        <a:t>AMP</a:t>
                      </a:r>
                      <a:endParaRPr lang="fr-FR" sz="1400" b="0" dirty="0"/>
                    </a:p>
                  </a:txBody>
                  <a:tcPr/>
                </a:tc>
              </a:tr>
              <a:tr h="300040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F 2,6 di-P</a:t>
                      </a:r>
                      <a:endParaRPr lang="fr-FR" sz="1400" dirty="0"/>
                    </a:p>
                  </a:txBody>
                  <a:tcPr/>
                </a:tc>
              </a:tr>
              <a:tr h="300040">
                <a:tc rowSpan="3">
                  <a:txBody>
                    <a:bodyPr/>
                    <a:lstStyle/>
                    <a:p>
                      <a:pPr algn="ctr"/>
                      <a:r>
                        <a:rPr lang="fr-FR" sz="1800" b="1" dirty="0" smtClean="0"/>
                        <a:t>Inhibition PFK 1</a:t>
                      </a:r>
                      <a:endParaRPr lang="fr-F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ATP</a:t>
                      </a:r>
                      <a:endParaRPr lang="fr-FR" sz="1400" dirty="0"/>
                    </a:p>
                  </a:txBody>
                  <a:tcPr/>
                </a:tc>
              </a:tr>
              <a:tr h="300040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Citrate</a:t>
                      </a:r>
                      <a:endParaRPr lang="fr-FR" sz="1400" dirty="0"/>
                    </a:p>
                  </a:txBody>
                  <a:tcPr/>
                </a:tc>
              </a:tr>
              <a:tr h="30004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[H+] (dans le muscle)</a:t>
                      </a:r>
                      <a:endParaRPr lang="fr-FR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785918" y="3714752"/>
          <a:ext cx="6096000" cy="1524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299402">
                <a:tc row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Activation PK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0" dirty="0" smtClean="0"/>
                        <a:t>AMP</a:t>
                      </a:r>
                      <a:endParaRPr lang="fr-FR" sz="1400" b="0" dirty="0"/>
                    </a:p>
                  </a:txBody>
                  <a:tcPr/>
                </a:tc>
              </a:tr>
              <a:tr h="299402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0" dirty="0" smtClean="0"/>
                        <a:t>F 1,6 di-P</a:t>
                      </a:r>
                      <a:endParaRPr lang="fr-FR" sz="1400" b="0" dirty="0"/>
                    </a:p>
                  </a:txBody>
                  <a:tcPr/>
                </a:tc>
              </a:tr>
              <a:tr h="299402">
                <a:tc rowSpan="3"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Inhibitio</a:t>
                      </a:r>
                      <a:r>
                        <a:rPr lang="fr-FR" b="1" baseline="0" dirty="0" smtClean="0"/>
                        <a:t>n PK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0" dirty="0" smtClean="0"/>
                        <a:t>ATP</a:t>
                      </a:r>
                      <a:endParaRPr lang="fr-FR" sz="1400" b="0" dirty="0"/>
                    </a:p>
                  </a:txBody>
                  <a:tcPr/>
                </a:tc>
              </a:tr>
              <a:tr h="299402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0" dirty="0" smtClean="0"/>
                        <a:t>Acétyl-</a:t>
                      </a:r>
                      <a:r>
                        <a:rPr lang="fr-FR" sz="1400" b="0" dirty="0" err="1" smtClean="0"/>
                        <a:t>coA</a:t>
                      </a:r>
                      <a:endParaRPr lang="fr-FR" sz="1400" b="0" dirty="0"/>
                    </a:p>
                  </a:txBody>
                  <a:tcPr/>
                </a:tc>
              </a:tr>
              <a:tr h="29940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0" dirty="0" smtClean="0"/>
                        <a:t>Alanine (foie)</a:t>
                      </a:r>
                      <a:endParaRPr lang="fr-FR" sz="1400" b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Flèche droite 5"/>
          <p:cNvSpPr/>
          <p:nvPr/>
        </p:nvSpPr>
        <p:spPr>
          <a:xfrm>
            <a:off x="3286116" y="6072206"/>
            <a:ext cx="57150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/>
          <p:cNvSpPr/>
          <p:nvPr/>
        </p:nvSpPr>
        <p:spPr>
          <a:xfrm>
            <a:off x="3286116" y="6357958"/>
            <a:ext cx="57150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197</Words>
  <Application>Microsoft Office PowerPoint</Application>
  <PresentationFormat>Affichage à l'écran (4:3)</PresentationFormat>
  <Paragraphs>83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La Glycolyse</vt:lpstr>
      <vt:lpstr>La glycolyse</vt:lpstr>
      <vt:lpstr>La glycolyse</vt:lpstr>
      <vt:lpstr>Régulation de la Glycolyse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Glycolyse</dc:title>
  <dc:creator>Justine</dc:creator>
  <cp:lastModifiedBy>Justine</cp:lastModifiedBy>
  <cp:revision>10</cp:revision>
  <dcterms:created xsi:type="dcterms:W3CDTF">2010-04-28T20:49:49Z</dcterms:created>
  <dcterms:modified xsi:type="dcterms:W3CDTF">2010-04-28T22:02:02Z</dcterms:modified>
</cp:coreProperties>
</file>