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8/31/2020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8/31/2020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8E36636D-D922-432D-A958-524484B5923D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2" r:id="rId10"/>
    <p:sldLayoutId id="2147483853" r:id="rId11"/>
    <p:sldLayoutId id="2147483854" r:id="rId12"/>
    <p:sldLayoutId id="2147483855" r:id="rId13"/>
    <p:sldLayoutId id="2147483858" r:id="rId14"/>
    <p:sldLayoutId id="2147483859" r:id="rId15"/>
    <p:sldLayoutId id="2147483850" r:id="rId16"/>
    <p:sldLayoutId id="214748385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13CEC8-29CF-4AA3-BD8A-54C4CBBB5A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Clonage d’Expression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66744AD-D5E0-4C97-A516-3362F816135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/>
              <a:t>Diapo 2020-2021</a:t>
            </a:r>
          </a:p>
        </p:txBody>
      </p:sp>
    </p:spTree>
    <p:extLst>
      <p:ext uri="{BB962C8B-B14F-4D97-AF65-F5344CB8AC3E}">
        <p14:creationId xmlns:p14="http://schemas.microsoft.com/office/powerpoint/2010/main" val="6428783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628A8D-4D1B-4349-8F51-13CAE74AD7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Introduction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F78B64-8E46-4DA1-9798-D0025CACAB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Technique permettant de déterminer la </a:t>
            </a:r>
            <a:r>
              <a:rPr lang="fr-FR" dirty="0">
                <a:solidFill>
                  <a:srgbClr val="FF0000"/>
                </a:solidFill>
              </a:rPr>
              <a:t>pathogénicité</a:t>
            </a:r>
            <a:r>
              <a:rPr lang="fr-FR" dirty="0"/>
              <a:t> d’un variant.</a:t>
            </a:r>
          </a:p>
          <a:p>
            <a:r>
              <a:rPr lang="fr-FR" dirty="0"/>
              <a:t>Etude de la localisation/la conformation de la protéine.</a:t>
            </a:r>
          </a:p>
          <a:p>
            <a:r>
              <a:rPr lang="fr-FR" dirty="0"/>
              <a:t>Surexpression dans des modèles cellulaires/biologiques.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995936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1CBE2F-89A4-495F-A59A-327209B188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Réalisation chez les Eucaryotes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7B63633-7CA7-4E0D-8FE2-F199801E54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>
                <a:solidFill>
                  <a:srgbClr val="FF0000"/>
                </a:solidFill>
              </a:rPr>
              <a:t>Reverse transcriptase </a:t>
            </a:r>
            <a:r>
              <a:rPr lang="fr-FR" dirty="0"/>
              <a:t>de l’ARNm</a:t>
            </a:r>
          </a:p>
          <a:p>
            <a:r>
              <a:rPr lang="fr-FR" dirty="0"/>
              <a:t>Amplification par PCR de l’ADN</a:t>
            </a:r>
          </a:p>
          <a:p>
            <a:r>
              <a:rPr lang="fr-FR" dirty="0"/>
              <a:t>Insertion au plasmide</a:t>
            </a:r>
          </a:p>
        </p:txBody>
      </p:sp>
    </p:spTree>
    <p:extLst>
      <p:ext uri="{BB962C8B-B14F-4D97-AF65-F5344CB8AC3E}">
        <p14:creationId xmlns:p14="http://schemas.microsoft.com/office/powerpoint/2010/main" val="6913580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6697CE-4643-4B09-A98F-73FB08F8D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 plasmide</a:t>
            </a:r>
          </a:p>
        </p:txBody>
      </p:sp>
      <p:pic>
        <p:nvPicPr>
          <p:cNvPr id="5" name="Espace réservé du contenu 4" descr="Une image contenant capture d’écran&#10;&#10;Description générée automatiquement">
            <a:extLst>
              <a:ext uri="{FF2B5EF4-FFF2-40B4-BE49-F238E27FC236}">
                <a16:creationId xmlns:a16="http://schemas.microsoft.com/office/drawing/2014/main" id="{323B933A-19EC-458D-B7EA-104810370F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31061" y="1941094"/>
            <a:ext cx="6840097" cy="4130842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1DFD440-A46F-4CBE-AB3B-4183688DDF4B}"/>
              </a:ext>
            </a:extLst>
          </p:cNvPr>
          <p:cNvSpPr txBox="1"/>
          <p:nvPr/>
        </p:nvSpPr>
        <p:spPr>
          <a:xfrm>
            <a:off x="320842" y="1580050"/>
            <a:ext cx="449179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-Une </a:t>
            </a:r>
            <a:r>
              <a:rPr lang="fr-FR" dirty="0">
                <a:solidFill>
                  <a:srgbClr val="FF0000"/>
                </a:solidFill>
              </a:rPr>
              <a:t>ORI</a:t>
            </a:r>
            <a:r>
              <a:rPr lang="fr-FR" dirty="0"/>
              <a:t> procaryote et une ORI eucaryote.</a:t>
            </a:r>
          </a:p>
          <a:p>
            <a:endParaRPr lang="fr-FR" dirty="0"/>
          </a:p>
          <a:p>
            <a:r>
              <a:rPr lang="fr-FR" dirty="0"/>
              <a:t>-Un </a:t>
            </a:r>
            <a:r>
              <a:rPr lang="fr-FR" dirty="0">
                <a:solidFill>
                  <a:srgbClr val="FF0000"/>
                </a:solidFill>
              </a:rPr>
              <a:t>gène de résistance </a:t>
            </a:r>
            <a:r>
              <a:rPr lang="fr-FR" dirty="0"/>
              <a:t>procaryote (ampicilline) et un eucaryote (néomycine).</a:t>
            </a:r>
          </a:p>
          <a:p>
            <a:endParaRPr lang="fr-FR" dirty="0"/>
          </a:p>
          <a:p>
            <a:r>
              <a:rPr lang="fr-FR" dirty="0"/>
              <a:t>-Un </a:t>
            </a:r>
            <a:r>
              <a:rPr lang="fr-FR" dirty="0" err="1">
                <a:solidFill>
                  <a:srgbClr val="00B0F0"/>
                </a:solidFill>
              </a:rPr>
              <a:t>polylinker</a:t>
            </a:r>
            <a:r>
              <a:rPr lang="fr-FR" dirty="0"/>
              <a:t> = site multiple de clonage</a:t>
            </a:r>
          </a:p>
          <a:p>
            <a:r>
              <a:rPr lang="fr-FR" dirty="0"/>
              <a:t>( site de coupure de l’enzyme, insertion de l’ADN)</a:t>
            </a:r>
          </a:p>
          <a:p>
            <a:endParaRPr lang="fr-FR" dirty="0"/>
          </a:p>
          <a:p>
            <a:r>
              <a:rPr lang="fr-FR" dirty="0"/>
              <a:t>-Des </a:t>
            </a:r>
            <a:r>
              <a:rPr lang="fr-FR" dirty="0">
                <a:solidFill>
                  <a:srgbClr val="FF0000"/>
                </a:solidFill>
              </a:rPr>
              <a:t>tags</a:t>
            </a:r>
            <a:r>
              <a:rPr lang="fr-FR" dirty="0"/>
              <a:t>: peptide fluorescent ou peptide reconnu par des anticorps.</a:t>
            </a:r>
          </a:p>
          <a:p>
            <a:endParaRPr lang="fr-FR" dirty="0"/>
          </a:p>
          <a:p>
            <a:r>
              <a:rPr lang="fr-FR" dirty="0"/>
              <a:t>-Un </a:t>
            </a:r>
            <a:r>
              <a:rPr lang="fr-FR" dirty="0">
                <a:solidFill>
                  <a:srgbClr val="FF0000"/>
                </a:solidFill>
              </a:rPr>
              <a:t>promoteur</a:t>
            </a:r>
            <a:r>
              <a:rPr lang="fr-FR" dirty="0"/>
              <a:t> eucaryote.</a:t>
            </a:r>
          </a:p>
          <a:p>
            <a:endParaRPr lang="fr-FR" dirty="0"/>
          </a:p>
          <a:p>
            <a:r>
              <a:rPr lang="fr-FR" dirty="0">
                <a:solidFill>
                  <a:srgbClr val="92D050"/>
                </a:solidFill>
              </a:rPr>
              <a:t>+++Protéine de fusion= </a:t>
            </a:r>
            <a:r>
              <a:rPr lang="fr-FR" dirty="0" err="1">
                <a:solidFill>
                  <a:srgbClr val="92D050"/>
                </a:solidFill>
              </a:rPr>
              <a:t>ADN+tag</a:t>
            </a:r>
            <a:r>
              <a:rPr lang="fr-FR" dirty="0">
                <a:solidFill>
                  <a:srgbClr val="92D050"/>
                </a:solidFill>
              </a:rPr>
              <a:t>+++</a:t>
            </a:r>
          </a:p>
          <a:p>
            <a:endParaRPr lang="fr-FR" dirty="0">
              <a:solidFill>
                <a:srgbClr val="92D050"/>
              </a:solidFill>
            </a:endParaRPr>
          </a:p>
          <a:p>
            <a:r>
              <a:rPr lang="fr-FR" dirty="0"/>
              <a:t>Attention à la position du </a:t>
            </a:r>
            <a:r>
              <a:rPr lang="fr-FR" dirty="0" err="1"/>
              <a:t>tag,ajout</a:t>
            </a:r>
            <a:r>
              <a:rPr lang="fr-FR" dirty="0"/>
              <a:t> par triplet, ne doit pas modifier l’expression ou la conformation de la protéine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58040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6BA909-425A-429A-85FC-40D9AC5CE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ADN </a:t>
            </a:r>
            <a:r>
              <a:rPr lang="fr-FR" dirty="0" err="1"/>
              <a:t>recombiant</a:t>
            </a:r>
            <a:r>
              <a:rPr lang="fr-FR" dirty="0"/>
              <a:t>=</a:t>
            </a:r>
            <a:r>
              <a:rPr lang="fr-FR" dirty="0" err="1"/>
              <a:t>ADN+plasmide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5747B64-4B9A-4D39-9C97-4F27F0F2AF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/>
              <a:t>+++L’expression d’un ADN dans une cellule PROCARYOTE=TRANSFORMATION+++ </a:t>
            </a:r>
          </a:p>
          <a:p>
            <a:r>
              <a:rPr lang="fr-FR" dirty="0"/>
              <a:t>+++L’expression d’un ADN dans une cellule EUCARYOTE=TRANSFECTION+++</a:t>
            </a:r>
          </a:p>
          <a:p>
            <a:r>
              <a:rPr lang="fr-FR" dirty="0"/>
              <a:t>Transfection par:</a:t>
            </a:r>
          </a:p>
          <a:p>
            <a:r>
              <a:rPr lang="fr-FR" dirty="0"/>
              <a:t>-Phosphate de calcium</a:t>
            </a:r>
          </a:p>
          <a:p>
            <a:r>
              <a:rPr lang="fr-FR" dirty="0"/>
              <a:t>-Electroporation</a:t>
            </a:r>
          </a:p>
          <a:p>
            <a:r>
              <a:rPr lang="fr-FR" dirty="0"/>
              <a:t>-micro-injection</a:t>
            </a:r>
          </a:p>
          <a:p>
            <a:r>
              <a:rPr lang="fr-FR" dirty="0"/>
              <a:t>Virus</a:t>
            </a:r>
          </a:p>
          <a:p>
            <a:endParaRPr lang="fr-FR" dirty="0"/>
          </a:p>
          <a:p>
            <a:r>
              <a:rPr lang="fr-FR" dirty="0"/>
              <a:t>-&gt; Etude souvent par fluorescence de l’expression normale ou anormale d’une protéine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909060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95AC0B-07C0-454F-A8F1-687C4391C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1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97EED6D-14D1-47FC-8ACF-78618EDFD7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1) à propos du clonage d’expression</a:t>
            </a:r>
          </a:p>
          <a:p>
            <a:r>
              <a:rPr lang="fr-FR" dirty="0"/>
              <a:t>A) Il permet d’obtenir de nombreux fragments identiques.</a:t>
            </a:r>
          </a:p>
          <a:p>
            <a:r>
              <a:rPr lang="fr-FR" dirty="0"/>
              <a:t>B) On utilise la reverse transcriptase pour obtenir de l’ARNm à partir de la protéine étudiée</a:t>
            </a:r>
          </a:p>
          <a:p>
            <a:r>
              <a:rPr lang="fr-FR" dirty="0"/>
              <a:t>C) L’ADN d’intérêt est ajouté dans le plasmide au niveau du </a:t>
            </a:r>
            <a:r>
              <a:rPr lang="fr-FR" dirty="0" err="1"/>
              <a:t>polylinker</a:t>
            </a:r>
            <a:endParaRPr lang="fr-FR" dirty="0"/>
          </a:p>
          <a:p>
            <a:r>
              <a:rPr lang="fr-FR" dirty="0"/>
              <a:t>D) L’ADN recombinant résulte de l’ajout d’un tag à une protéine.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737769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A5537A-61AB-4301-B508-26CF37D48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1 correction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AB28B77-01F8-4B42-94B1-17BACCDCFE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1) à propos du clonage d’expression</a:t>
            </a:r>
          </a:p>
          <a:p>
            <a:r>
              <a:rPr lang="fr-FR" dirty="0"/>
              <a:t>A) Il permet d’obtenir de nombreux fragments identiques. </a:t>
            </a:r>
            <a:r>
              <a:rPr lang="fr-FR" dirty="0">
                <a:solidFill>
                  <a:srgbClr val="FF0000"/>
                </a:solidFill>
              </a:rPr>
              <a:t>Faux, </a:t>
            </a:r>
            <a:r>
              <a:rPr lang="fr-FR" dirty="0" err="1">
                <a:solidFill>
                  <a:srgbClr val="FF0000"/>
                </a:solidFill>
              </a:rPr>
              <a:t>def</a:t>
            </a:r>
            <a:r>
              <a:rPr lang="fr-FR" dirty="0">
                <a:solidFill>
                  <a:srgbClr val="FF0000"/>
                </a:solidFill>
              </a:rPr>
              <a:t> de la </a:t>
            </a:r>
            <a:r>
              <a:rPr lang="fr-FR" dirty="0" err="1">
                <a:solidFill>
                  <a:srgbClr val="FF0000"/>
                </a:solidFill>
              </a:rPr>
              <a:t>PCR.Le</a:t>
            </a:r>
            <a:r>
              <a:rPr lang="fr-FR" dirty="0">
                <a:solidFill>
                  <a:srgbClr val="FF0000"/>
                </a:solidFill>
              </a:rPr>
              <a:t> clonage d’expression permet de déterminer la pathogénicité= étude de l’effet d’une mutation</a:t>
            </a:r>
          </a:p>
          <a:p>
            <a:r>
              <a:rPr lang="fr-FR" dirty="0"/>
              <a:t>B) On utilise la reverse transcriptase pour obtenir de l’ARNm à partir de la protéine </a:t>
            </a:r>
            <a:r>
              <a:rPr lang="fr-FR" dirty="0" err="1"/>
              <a:t>étudiée.</a:t>
            </a:r>
            <a:r>
              <a:rPr lang="fr-FR" dirty="0" err="1">
                <a:solidFill>
                  <a:srgbClr val="FF0000"/>
                </a:solidFill>
              </a:rPr>
              <a:t>Faux</a:t>
            </a:r>
            <a:r>
              <a:rPr lang="fr-FR" dirty="0">
                <a:solidFill>
                  <a:srgbClr val="FF0000"/>
                </a:solidFill>
              </a:rPr>
              <a:t>, de l’ADN a partir de l’ARNm</a:t>
            </a:r>
          </a:p>
          <a:p>
            <a:r>
              <a:rPr lang="fr-FR" dirty="0"/>
              <a:t>C) L’ADN d’intérêt est ajouté dans le plasmide au niveau du </a:t>
            </a:r>
            <a:r>
              <a:rPr lang="fr-FR" dirty="0" err="1"/>
              <a:t>polylinker</a:t>
            </a:r>
            <a:r>
              <a:rPr lang="fr-FR" dirty="0"/>
              <a:t>. </a:t>
            </a:r>
            <a:r>
              <a:rPr lang="fr-FR" dirty="0">
                <a:solidFill>
                  <a:srgbClr val="92D050"/>
                </a:solidFill>
              </a:rPr>
              <a:t>Vrai</a:t>
            </a:r>
          </a:p>
          <a:p>
            <a:r>
              <a:rPr lang="fr-FR" dirty="0"/>
              <a:t>D) L’ADN recombinant résulte de l’ajout d’un tag à une protéine. </a:t>
            </a:r>
            <a:r>
              <a:rPr lang="fr-FR" dirty="0">
                <a:solidFill>
                  <a:srgbClr val="FF0000"/>
                </a:solidFill>
              </a:rPr>
              <a:t>Faux, </a:t>
            </a:r>
            <a:r>
              <a:rPr lang="fr-FR" dirty="0" err="1">
                <a:solidFill>
                  <a:srgbClr val="FF0000"/>
                </a:solidFill>
              </a:rPr>
              <a:t>def</a:t>
            </a:r>
            <a:r>
              <a:rPr lang="fr-FR" dirty="0">
                <a:solidFill>
                  <a:srgbClr val="FF0000"/>
                </a:solidFill>
              </a:rPr>
              <a:t> de la protéine de fusion. ADN recombinant=</a:t>
            </a:r>
            <a:r>
              <a:rPr lang="fr-FR" dirty="0" err="1">
                <a:solidFill>
                  <a:srgbClr val="FF0000"/>
                </a:solidFill>
              </a:rPr>
              <a:t>ADN+plasmide</a:t>
            </a:r>
            <a:endParaRPr lang="fr-FR" dirty="0">
              <a:solidFill>
                <a:srgbClr val="FF0000"/>
              </a:solidFill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576641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E2303D-0BBB-496C-A68C-DAEC562B5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2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2FCB9EE-AF53-4078-B82C-A54FE4EEC0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2) A propos du clonage d’expression,</a:t>
            </a:r>
          </a:p>
          <a:p>
            <a:r>
              <a:rPr lang="fr-FR" dirty="0"/>
              <a:t>A) Une protéine de fusion peut être fluorescente ce qui la rend facile à étudier</a:t>
            </a:r>
          </a:p>
          <a:p>
            <a:r>
              <a:rPr lang="fr-FR" dirty="0"/>
              <a:t>B) Dans une protéine de fusion, le tag est placé en aval du codon stop</a:t>
            </a:r>
          </a:p>
          <a:p>
            <a:r>
              <a:rPr lang="fr-FR" dirty="0"/>
              <a:t>C) L’expression d’une molécule d’ADN dans une cellule procaryote est appelé transformation.</a:t>
            </a:r>
          </a:p>
          <a:p>
            <a:r>
              <a:rPr lang="fr-FR" dirty="0"/>
              <a:t>D) L’électroporation permet la transfection de l’ADN recombinant.</a:t>
            </a:r>
          </a:p>
        </p:txBody>
      </p:sp>
    </p:spTree>
    <p:extLst>
      <p:ext uri="{BB962C8B-B14F-4D97-AF65-F5344CB8AC3E}">
        <p14:creationId xmlns:p14="http://schemas.microsoft.com/office/powerpoint/2010/main" val="21359401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A1A2FC-6A59-43E0-9408-ED5C61FB9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2 correction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B73A647-7B27-4C74-9204-0C4F2BC494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2) A propos du clonage d’expression,</a:t>
            </a:r>
          </a:p>
          <a:p>
            <a:r>
              <a:rPr lang="fr-FR" dirty="0"/>
              <a:t>A) Une protéine de fusion peut être fluorescente ce qui la rend facile à étudier. </a:t>
            </a:r>
            <a:r>
              <a:rPr lang="fr-FR" dirty="0">
                <a:solidFill>
                  <a:srgbClr val="92D050"/>
                </a:solidFill>
              </a:rPr>
              <a:t>Vrai</a:t>
            </a:r>
          </a:p>
          <a:p>
            <a:r>
              <a:rPr lang="fr-FR" dirty="0"/>
              <a:t>B) Dans une protéine de fusion, le tag est placé en aval du codon stop. </a:t>
            </a:r>
            <a:r>
              <a:rPr lang="fr-FR" dirty="0">
                <a:solidFill>
                  <a:srgbClr val="FF0000"/>
                </a:solidFill>
              </a:rPr>
              <a:t>Faux, en amont sinon il n’appartient pas à la protéine/il n’est pas traduit.</a:t>
            </a:r>
          </a:p>
          <a:p>
            <a:r>
              <a:rPr lang="fr-FR" dirty="0"/>
              <a:t>C) L’expression d’une molécule d’ADN dans une cellule procaryote est appelé </a:t>
            </a:r>
            <a:r>
              <a:rPr lang="fr-FR" dirty="0" err="1"/>
              <a:t>transformation.</a:t>
            </a:r>
            <a:r>
              <a:rPr lang="fr-FR" dirty="0" err="1">
                <a:solidFill>
                  <a:srgbClr val="92D050"/>
                </a:solidFill>
              </a:rPr>
              <a:t>Vrai</a:t>
            </a:r>
            <a:endParaRPr lang="fr-FR" dirty="0">
              <a:solidFill>
                <a:srgbClr val="92D050"/>
              </a:solidFill>
            </a:endParaRPr>
          </a:p>
          <a:p>
            <a:r>
              <a:rPr lang="fr-FR" dirty="0"/>
              <a:t>D) L’électroporation permet la transfection de l’ADN </a:t>
            </a:r>
            <a:r>
              <a:rPr lang="fr-FR" dirty="0" err="1"/>
              <a:t>recombinant.</a:t>
            </a:r>
            <a:r>
              <a:rPr lang="fr-FR" dirty="0" err="1">
                <a:solidFill>
                  <a:srgbClr val="92D050"/>
                </a:solidFill>
              </a:rPr>
              <a:t>Vrai</a:t>
            </a:r>
            <a:endParaRPr lang="fr-FR" dirty="0">
              <a:solidFill>
                <a:srgbClr val="92D050"/>
              </a:solidFill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991898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dois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3EC26C"/>
      </a:accent1>
      <a:accent2>
        <a:srgbClr val="B3D463"/>
      </a:accent2>
      <a:accent3>
        <a:srgbClr val="3BBC9D"/>
      </a:accent3>
      <a:accent4>
        <a:srgbClr val="97AF75"/>
      </a:accent4>
      <a:accent5>
        <a:srgbClr val="6BA841"/>
      </a:accent5>
      <a:accent6>
        <a:srgbClr val="79AE90"/>
      </a:accent6>
      <a:hlink>
        <a:srgbClr val="85E4A6"/>
      </a:hlink>
      <a:folHlink>
        <a:srgbClr val="BDF3D0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43372978-11FE-4814-AC26-BC300187D8C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TM04033929[[fn=Ardoise]]</Template>
  <TotalTime>0</TotalTime>
  <Words>524</Words>
  <Application>Microsoft Office PowerPoint</Application>
  <PresentationFormat>Grand écran</PresentationFormat>
  <Paragraphs>59</Paragraphs>
  <Slides>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2" baseType="lpstr">
      <vt:lpstr>Calisto MT</vt:lpstr>
      <vt:lpstr>Wingdings 2</vt:lpstr>
      <vt:lpstr>Ardoise</vt:lpstr>
      <vt:lpstr>Clonage d’Expression</vt:lpstr>
      <vt:lpstr>Introduction</vt:lpstr>
      <vt:lpstr>Réalisation chez les Eucaryotes</vt:lpstr>
      <vt:lpstr>Le plasmide</vt:lpstr>
      <vt:lpstr>ADN recombiant=ADN+plasmide</vt:lpstr>
      <vt:lpstr>QCM 1</vt:lpstr>
      <vt:lpstr>QCM 1 correction</vt:lpstr>
      <vt:lpstr>QCM 2</vt:lpstr>
      <vt:lpstr>QCM 2 correction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Clonage d’Expression</dc:title>
  <dc:creator>Audrey Bloise</dc:creator>
  <cp:lastModifiedBy>Yanis Ahmidouche</cp:lastModifiedBy>
  <cp:revision>4</cp:revision>
  <dcterms:created xsi:type="dcterms:W3CDTF">2020-08-14T21:35:33Z</dcterms:created>
  <dcterms:modified xsi:type="dcterms:W3CDTF">2020-08-31T00:37:56Z</dcterms:modified>
</cp:coreProperties>
</file>