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3" r:id="rId25"/>
    <p:sldId id="28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DFF"/>
    <a:srgbClr val="F7E9FF"/>
    <a:srgbClr val="FAD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86"/>
    <p:restoredTop sz="94714"/>
  </p:normalViewPr>
  <p:slideViewPr>
    <p:cSldViewPr snapToGrid="0" snapToObjects="1">
      <p:cViewPr>
        <p:scale>
          <a:sx n="89" d="100"/>
          <a:sy n="89" d="100"/>
        </p:scale>
        <p:origin x="32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F2CCF-9C5F-8D43-84D3-872BA0A6250D}" type="datetimeFigureOut">
              <a:rPr lang="fr-FR" smtClean="0"/>
              <a:t>03/01/2017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F3612-21E4-A745-AE3E-45659E06049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939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BF3612-21E4-A745-AE3E-45659E0604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668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0E766-3275-3C4F-B7DB-C7D801D5BCA4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581400" y="6356350"/>
            <a:ext cx="5029200" cy="365125"/>
          </a:xfrm>
        </p:spPr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448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23DE2-1702-EB48-968B-81FE877FECE0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033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0BB76-0DF3-CB4A-9D46-A75D9D59AA55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9850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8EDAD-145A-FB40-9FB2-25E3820018BE}" type="datetime1">
              <a:rPr lang="fr-FR" smtClean="0"/>
              <a:t>03/01/2017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63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F76DA-7079-7D45-9A9D-F0201F2C4FD9}" type="datetime1">
              <a:rPr lang="fr-FR" smtClean="0"/>
              <a:t>03/01/2017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3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63357-B465-CE48-AD6C-594FE8D535BB}" type="datetime1">
              <a:rPr lang="fr-FR" smtClean="0"/>
              <a:t>03/01/2017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169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34F3A-D743-874A-8097-62AA8671BD60}" type="datetime1">
              <a:rPr lang="fr-FR" smtClean="0"/>
              <a:t>03/01/2017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730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052B4-C138-5F42-AC34-A747AB4BFE12}" type="datetime1">
              <a:rPr lang="fr-FR" smtClean="0"/>
              <a:t>03/01/2017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46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57073-E422-8E4A-9D13-431C973E41DD}" type="datetime1">
              <a:rPr lang="fr-FR" smtClean="0"/>
              <a:t>03/01/2017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0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FF38A-E5E7-5A4F-BB09-7619452B51C0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4280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38B12-BEA0-3648-A2FE-60C292E29D1C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074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CB9D3-2C72-994F-AAB5-B088B00F2125}" type="datetime1">
              <a:rPr lang="fr-FR" smtClean="0"/>
              <a:t>03/01/2017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81400" y="6356350"/>
            <a:ext cx="502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1CDE8-61EC-B846-916A-0BB13AB2FFD7}" type="slidenum">
              <a:rPr lang="fr-FR" smtClean="0"/>
              <a:t>‹#›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0326" y="116554"/>
            <a:ext cx="1822704" cy="182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tif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emf"/><Relationship Id="rId5" Type="http://schemas.openxmlformats.org/officeDocument/2006/relationships/image" Target="../media/image11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tiff"/><Relationship Id="rId3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4" Type="http://schemas.openxmlformats.org/officeDocument/2006/relationships/image" Target="../media/image21.emf"/><Relationship Id="rId5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emf"/><Relationship Id="rId3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496744"/>
            <a:ext cx="9144000" cy="2387600"/>
          </a:xfrm>
        </p:spPr>
        <p:txBody>
          <a:bodyPr>
            <a:normAutofit/>
          </a:bodyPr>
          <a:lstStyle/>
          <a:p>
            <a:pPr algn="ctr"/>
            <a:r>
              <a:rPr lang="fr-FR" sz="5400" b="1" dirty="0" smtClean="0">
                <a:latin typeface="Monotype Corsiva" charset="0"/>
                <a:ea typeface="Monotype Corsiva" charset="0"/>
                <a:cs typeface="Monotype Corsiva" charset="0"/>
              </a:rPr>
              <a:t>Éléments de cinétique chimique</a:t>
            </a:r>
            <a:endParaRPr lang="fr-FR" sz="5400" b="1" dirty="0">
              <a:latin typeface="Monotype Corsiva" charset="0"/>
              <a:ea typeface="Monotype Corsiva" charset="0"/>
              <a:cs typeface="Monotype Corsiva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</a:t>
            </a:r>
            <a:r>
              <a:rPr lang="fr-FR" smtClean="0"/>
              <a:t> </a:t>
            </a:r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062" y="222382"/>
            <a:ext cx="1579234" cy="158432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2181" y="3465916"/>
            <a:ext cx="2647638" cy="2890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4356" y="780256"/>
            <a:ext cx="11494293" cy="2759869"/>
          </a:xfrm>
        </p:spPr>
        <p:txBody>
          <a:bodyPr>
            <a:normAutofit fontScale="90000"/>
          </a:bodyPr>
          <a:lstStyle/>
          <a:p>
            <a:r>
              <a:rPr lang="fr-FR" sz="4000" u="sng" dirty="0" smtClean="0">
                <a:latin typeface="+mn-lt"/>
              </a:rPr>
              <a:t>I) Généralité</a:t>
            </a:r>
            <a:r>
              <a:rPr lang="fr-FR" sz="4000" u="sng" dirty="0" smtClean="0"/>
              <a:t/>
            </a:r>
            <a:br>
              <a:rPr lang="fr-FR" sz="4000" u="sng" dirty="0" smtClean="0"/>
            </a:br>
            <a:r>
              <a:rPr lang="fr-FR" sz="3100" dirty="0" smtClean="0"/>
              <a:t/>
            </a:r>
            <a:br>
              <a:rPr lang="fr-FR" sz="3100" dirty="0" smtClean="0"/>
            </a:br>
            <a:r>
              <a:rPr lang="fr-FR" sz="3100" dirty="0" smtClean="0">
                <a:latin typeface="+mn-lt"/>
              </a:rPr>
              <a:t>Lorsqu’une réaction a lieu, le phénomène n’est pas instantané, il y a une </a:t>
            </a:r>
            <a:r>
              <a:rPr lang="fr-FR" sz="3100" u="sng" dirty="0" smtClean="0">
                <a:latin typeface="+mn-lt"/>
              </a:rPr>
              <a:t>durée</a:t>
            </a:r>
            <a:r>
              <a:rPr lang="fr-FR" sz="3100" dirty="0" smtClean="0">
                <a:latin typeface="+mn-lt"/>
              </a:rPr>
              <a:t>. La vitesse de déroulement d’une réaction est </a:t>
            </a:r>
            <a:r>
              <a:rPr lang="fr-FR" sz="3100" u="sng" dirty="0" smtClean="0">
                <a:latin typeface="+mn-lt"/>
              </a:rPr>
              <a:t>variable</a:t>
            </a:r>
            <a:r>
              <a:rPr lang="fr-FR" sz="3100" dirty="0" smtClean="0">
                <a:latin typeface="+mn-lt"/>
              </a:rPr>
              <a:t>. </a:t>
            </a:r>
            <a:r>
              <a:rPr lang="fr-FR" dirty="0" smtClean="0">
                <a:latin typeface="+mn-lt"/>
              </a:rPr>
              <a:t/>
            </a:r>
            <a:br>
              <a:rPr lang="fr-FR" dirty="0" smtClean="0">
                <a:latin typeface="+mn-lt"/>
              </a:rPr>
            </a:br>
            <a:r>
              <a:rPr lang="fr-FR" dirty="0" smtClean="0">
                <a:latin typeface="+mn-lt"/>
              </a:rPr>
              <a:t/>
            </a:r>
            <a:br>
              <a:rPr lang="fr-FR" dirty="0" smtClean="0">
                <a:latin typeface="+mn-lt"/>
              </a:rPr>
            </a:br>
            <a:endParaRPr lang="fr-FR" dirty="0">
              <a:latin typeface="+mn-lt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00026" y="3128169"/>
            <a:ext cx="5157787" cy="411956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 smtClean="0"/>
              <a:t>Réactions </a:t>
            </a:r>
            <a:r>
              <a:rPr lang="fr-FR" dirty="0" smtClean="0"/>
              <a:t>quasi-instantanées 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00026" y="3718719"/>
            <a:ext cx="6086474" cy="203835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fr-FR" sz="2000" dirty="0" smtClean="0"/>
              <a:t>Les réactifs sont très rapidement consommés</a:t>
            </a:r>
          </a:p>
          <a:p>
            <a:pPr marL="0" indent="0">
              <a:buNone/>
            </a:pPr>
            <a:r>
              <a:rPr lang="fr-FR" sz="1800" i="1" dirty="0" smtClean="0"/>
              <a:t>	Réactions acido-basiques </a:t>
            </a:r>
          </a:p>
          <a:p>
            <a:pPr marL="0" indent="0">
              <a:buNone/>
            </a:pPr>
            <a:r>
              <a:rPr lang="fr-FR" sz="1800" i="1" dirty="0" smtClean="0"/>
              <a:t>	Réactions de précipitation </a:t>
            </a:r>
            <a:endParaRPr lang="fr-FR" sz="1800" i="1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569075" y="3128169"/>
            <a:ext cx="5183188" cy="411956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 smtClean="0"/>
              <a:t>Réactions lentes 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569075" y="3708400"/>
            <a:ext cx="6062662" cy="221694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fr-FR" sz="2000" dirty="0" smtClean="0"/>
              <a:t>Les réactifs sont lentement consommés</a:t>
            </a:r>
          </a:p>
          <a:p>
            <a:pPr marL="0" indent="0">
              <a:buNone/>
            </a:pPr>
            <a:r>
              <a:rPr lang="fr-FR" sz="1800" dirty="0" smtClean="0"/>
              <a:t>	</a:t>
            </a:r>
            <a:r>
              <a:rPr lang="fr-FR" sz="1800" i="1" dirty="0" smtClean="0"/>
              <a:t>Réaction d’estérification</a:t>
            </a:r>
          </a:p>
          <a:p>
            <a:pPr marL="0" indent="0">
              <a:buNone/>
            </a:pPr>
            <a:r>
              <a:rPr lang="fr-FR" sz="1800" i="1" dirty="0" smtClean="0"/>
              <a:t>	Synthèse de l’eau, formation du pétrole  </a:t>
            </a:r>
            <a:endParaRPr lang="fr-FR" sz="1800" i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/>
              <a:t>Le tutorat est gratuit. Toute reproduction ou vente est interdite.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750" y="4903224"/>
            <a:ext cx="2543444" cy="195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2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</a:t>
            </a:r>
            <a:r>
              <a:rPr lang="fr-FR" smtClean="0"/>
              <a:t> </a:t>
            </a:r>
            <a:endParaRPr lang="fr-FR" dirty="0"/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0" y="2623037"/>
            <a:ext cx="12445139" cy="1220544"/>
          </a:xfrm>
        </p:spPr>
        <p:txBody>
          <a:bodyPr>
            <a:normAutofit/>
          </a:bodyPr>
          <a:lstStyle/>
          <a:p>
            <a:pPr algn="ctr"/>
            <a:r>
              <a:rPr lang="fr-FR" sz="3200" dirty="0" smtClean="0"/>
              <a:t>L’objet de la cinétique chimique est donc l’étude de l’</a:t>
            </a:r>
            <a:r>
              <a:rPr lang="fr-FR" sz="3200" dirty="0"/>
              <a:t>é</a:t>
            </a:r>
            <a:r>
              <a:rPr lang="fr-FR" sz="3200" dirty="0" smtClean="0"/>
              <a:t>volution d’une réaction au cours du temps. </a:t>
            </a:r>
            <a:endParaRPr lang="fr-FR" sz="32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80" y="3917438"/>
            <a:ext cx="3495298" cy="262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11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600450"/>
          </a:xfrm>
        </p:spPr>
        <p:txBody>
          <a:bodyPr>
            <a:normAutofit/>
          </a:bodyPr>
          <a:lstStyle/>
          <a:p>
            <a:r>
              <a:rPr lang="fr-FR" dirty="0"/>
              <a:t>La </a:t>
            </a:r>
            <a:r>
              <a:rPr lang="fr-FR" dirty="0" smtClean="0"/>
              <a:t>cinétique </a:t>
            </a:r>
            <a:r>
              <a:rPr lang="fr-FR" dirty="0"/>
              <a:t>chimique des </a:t>
            </a:r>
            <a:r>
              <a:rPr lang="fr-FR" dirty="0" smtClean="0"/>
              <a:t>réactions </a:t>
            </a:r>
            <a:r>
              <a:rPr lang="fr-FR" dirty="0"/>
              <a:t>ou vitesse de </a:t>
            </a:r>
            <a:r>
              <a:rPr lang="fr-FR" dirty="0" smtClean="0"/>
              <a:t>déroulement </a:t>
            </a:r>
            <a:r>
              <a:rPr lang="fr-FR" dirty="0"/>
              <a:t>de </a:t>
            </a:r>
            <a:r>
              <a:rPr lang="fr-FR" dirty="0" smtClean="0"/>
              <a:t>réaction dépend </a:t>
            </a:r>
            <a:r>
              <a:rPr lang="fr-FR" dirty="0"/>
              <a:t>de facteurs </a:t>
            </a:r>
            <a:r>
              <a:rPr lang="fr-FR" dirty="0" smtClean="0"/>
              <a:t>déterminants: </a:t>
            </a:r>
          </a:p>
          <a:p>
            <a:endParaRPr lang="fr-FR" dirty="0" smtClean="0"/>
          </a:p>
          <a:p>
            <a:pPr>
              <a:buFont typeface="Wingdings" charset="2"/>
              <a:buChar char="Ø"/>
            </a:pPr>
            <a:r>
              <a:rPr lang="fr-FR" b="1" dirty="0" smtClean="0"/>
              <a:t>Température</a:t>
            </a:r>
            <a:endParaRPr lang="fr-FR" dirty="0" smtClean="0">
              <a:latin typeface="Wingdings" charset="2"/>
            </a:endParaRPr>
          </a:p>
          <a:p>
            <a:pPr>
              <a:buFont typeface="Wingdings" charset="2"/>
              <a:buChar char="Ø"/>
            </a:pPr>
            <a:r>
              <a:rPr lang="fr-FR" b="1" dirty="0" smtClean="0"/>
              <a:t>Concentration </a:t>
            </a:r>
            <a:r>
              <a:rPr lang="fr-FR" b="1" dirty="0"/>
              <a:t>des </a:t>
            </a:r>
            <a:r>
              <a:rPr lang="fr-FR" b="1" dirty="0" smtClean="0"/>
              <a:t>réactifs</a:t>
            </a:r>
          </a:p>
          <a:p>
            <a:pPr>
              <a:buFont typeface="Wingdings" charset="2"/>
              <a:buChar char="Ø"/>
            </a:pPr>
            <a:r>
              <a:rPr lang="fr-FR" b="1" dirty="0" smtClean="0"/>
              <a:t>Catalyse</a:t>
            </a:r>
            <a:endParaRPr lang="fr-FR" dirty="0"/>
          </a:p>
          <a:p>
            <a:pPr>
              <a:buFont typeface="Wingdings" charset="2"/>
              <a:buChar char="Ø"/>
            </a:pPr>
            <a:r>
              <a:rPr lang="fr-FR" b="1" dirty="0" smtClean="0"/>
              <a:t>Lumière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7000" y="2990850"/>
            <a:ext cx="3175000" cy="33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5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6497"/>
          </a:xfrm>
        </p:spPr>
        <p:txBody>
          <a:bodyPr/>
          <a:lstStyle/>
          <a:p>
            <a:r>
              <a:rPr lang="fr-FR" dirty="0" smtClean="0">
                <a:latin typeface="+mn-lt"/>
              </a:rPr>
              <a:t>II) </a:t>
            </a:r>
            <a:r>
              <a:rPr lang="fr-FR" u="sng" dirty="0" smtClean="0">
                <a:latin typeface="+mn-lt"/>
              </a:rPr>
              <a:t>Vitesse de réaction</a:t>
            </a:r>
            <a:endParaRPr lang="fr-FR" u="sng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416050"/>
            <a:ext cx="10515600" cy="1855787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fr-FR" sz="12800" b="1" dirty="0" smtClean="0"/>
              <a:t>C</a:t>
            </a:r>
            <a:r>
              <a:rPr lang="fr-FR" sz="12800" b="1" baseline="-25000" dirty="0" smtClean="0"/>
              <a:t>2</a:t>
            </a:r>
            <a:r>
              <a:rPr lang="fr-FR" sz="12800" b="1" dirty="0" smtClean="0"/>
              <a:t>H</a:t>
            </a:r>
            <a:r>
              <a:rPr lang="fr-FR" sz="12800" b="1" baseline="-25000" dirty="0" smtClean="0"/>
              <a:t>2</a:t>
            </a:r>
            <a:r>
              <a:rPr lang="fr-FR" sz="12800" b="1" dirty="0" smtClean="0"/>
              <a:t> + 2H</a:t>
            </a:r>
            <a:r>
              <a:rPr lang="fr-FR" sz="12800" b="1" baseline="-25000" dirty="0" smtClean="0"/>
              <a:t>2</a:t>
            </a:r>
            <a:r>
              <a:rPr lang="fr-FR" sz="12800" b="1" dirty="0" smtClean="0"/>
              <a:t> </a:t>
            </a:r>
            <a:r>
              <a:rPr lang="fr-FR" sz="12800" b="1" dirty="0" smtClean="0">
                <a:sym typeface="Wingdings"/>
              </a:rPr>
              <a:t> C</a:t>
            </a:r>
            <a:r>
              <a:rPr lang="fr-FR" sz="12800" b="1" baseline="-25000" dirty="0" smtClean="0">
                <a:sym typeface="Wingdings"/>
              </a:rPr>
              <a:t>2</a:t>
            </a:r>
            <a:r>
              <a:rPr lang="fr-FR" sz="12800" b="1" dirty="0" smtClean="0">
                <a:sym typeface="Wingdings"/>
              </a:rPr>
              <a:t>H</a:t>
            </a:r>
            <a:r>
              <a:rPr lang="fr-FR" sz="12800" b="1" baseline="-25000" dirty="0" smtClean="0">
                <a:sym typeface="Wingdings"/>
              </a:rPr>
              <a:t>6</a:t>
            </a:r>
            <a:r>
              <a:rPr lang="fr-FR" sz="12800" b="1" dirty="0" smtClean="0">
                <a:sym typeface="Wingdings"/>
              </a:rPr>
              <a:t> </a:t>
            </a:r>
          </a:p>
          <a:p>
            <a:pPr marL="0" indent="0">
              <a:buNone/>
            </a:pPr>
            <a:endParaRPr lang="fr-FR" sz="7400" dirty="0" smtClean="0">
              <a:sym typeface="Wingdings"/>
            </a:endParaRPr>
          </a:p>
          <a:p>
            <a:pPr marL="0" indent="0">
              <a:buNone/>
            </a:pPr>
            <a:r>
              <a:rPr lang="fr-FR" sz="8000" u="sng" dirty="0" smtClean="0">
                <a:sym typeface="Wingdings"/>
              </a:rPr>
              <a:t>But</a:t>
            </a:r>
            <a:r>
              <a:rPr lang="fr-FR" sz="8000" dirty="0" smtClean="0">
                <a:sym typeface="Wingdings"/>
              </a:rPr>
              <a:t> : Savoir le temps nécessaire pour l’obtention d’une quantité donnée d’éthane</a:t>
            </a:r>
          </a:p>
          <a:p>
            <a:pPr marL="0" indent="0">
              <a:buNone/>
            </a:pPr>
            <a:r>
              <a:rPr lang="fr-FR" sz="8000" u="sng" dirty="0" smtClean="0">
                <a:sym typeface="Wingdings"/>
              </a:rPr>
              <a:t>Comment</a:t>
            </a:r>
            <a:r>
              <a:rPr lang="fr-FR" sz="8000" dirty="0" smtClean="0">
                <a:sym typeface="Wingdings"/>
              </a:rPr>
              <a:t> : </a:t>
            </a:r>
            <a:r>
              <a:rPr lang="fr-FR" sz="8000" dirty="0">
                <a:sym typeface="Wingdings"/>
              </a:rPr>
              <a:t>E</a:t>
            </a:r>
            <a:r>
              <a:rPr lang="fr-FR" sz="8000" dirty="0" smtClean="0">
                <a:sym typeface="Wingdings"/>
              </a:rPr>
              <a:t>n étudiant la vitesse de éthane formé au cours du temps </a:t>
            </a:r>
          </a:p>
          <a:p>
            <a:pPr marL="0" indent="0">
              <a:buNone/>
            </a:pPr>
            <a:endParaRPr lang="fr-FR" sz="3200" dirty="0">
              <a:sym typeface="Wingdings"/>
            </a:endParaRPr>
          </a:p>
          <a:p>
            <a:pPr marL="0" indent="0">
              <a:buNone/>
            </a:pPr>
            <a:r>
              <a:rPr lang="fr-FR" sz="7200" dirty="0" smtClean="0"/>
              <a:t> - Par rapport au </a:t>
            </a:r>
            <a:r>
              <a:rPr lang="fr-FR" sz="7200" u="sng" dirty="0" smtClean="0"/>
              <a:t>produit formé  </a:t>
            </a:r>
            <a:r>
              <a:rPr lang="fr-FR" sz="7200" dirty="0" smtClean="0"/>
              <a:t>: 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1289957" y="3155950"/>
            <a:ext cx="2857500" cy="3543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/>
              <p:cNvSpPr txBox="1"/>
              <p:nvPr/>
            </p:nvSpPr>
            <p:spPr>
              <a:xfrm>
                <a:off x="5055154" y="3531054"/>
                <a:ext cx="5372100" cy="14384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Vitesse moyenne : </a:t>
                </a:r>
                <a:r>
                  <a:rPr lang="fr-FR" dirty="0" err="1" smtClean="0"/>
                  <a:t>v</a:t>
                </a:r>
                <a:r>
                  <a:rPr lang="fr-FR" baseline="-25000" dirty="0" err="1" smtClean="0"/>
                  <a:t>m</a:t>
                </a:r>
                <a:r>
                  <a:rPr lang="fr-FR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2 −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2−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den>
                    </m:f>
                  </m:oMath>
                </a14:m>
                <a:r>
                  <a:rPr lang="fr-FR" dirty="0" smtClean="0"/>
                  <a:t> (moles.t</a:t>
                </a:r>
                <a:r>
                  <a:rPr lang="fr-FR" baseline="30000" dirty="0" smtClean="0"/>
                  <a:t>-1</a:t>
                </a:r>
                <a:r>
                  <a:rPr lang="fr-FR" dirty="0" smtClean="0"/>
                  <a:t>)</a:t>
                </a:r>
              </a:p>
              <a:p>
                <a:endParaRPr lang="fr-FR" dirty="0" smtClean="0"/>
              </a:p>
              <a:p>
                <a:r>
                  <a:rPr lang="fr-FR" dirty="0" smtClean="0"/>
                  <a:t>Vitesse instantanée : 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 </m:t>
                        </m:r>
                        <m:r>
                          <a:rPr lang="fr-FR" i="1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𝑛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</a:rPr>
                          <m:t>𝑡</m:t>
                        </m:r>
                      </m:den>
                    </m:f>
                    <m:r>
                      <a:rPr lang="fr-FR" b="0" i="1" smtClean="0">
                        <a:latin typeface="Cambria Math" charset="0"/>
                      </a:rPr>
                      <m:t>  </m:t>
                    </m:r>
                  </m:oMath>
                </a14:m>
                <a:r>
                  <a:rPr lang="fr-FR" dirty="0" smtClean="0"/>
                  <a:t>(</a:t>
                </a:r>
                <a:r>
                  <a:rPr lang="fr-FR" dirty="0"/>
                  <a:t>moles.t</a:t>
                </a:r>
                <a:r>
                  <a:rPr lang="fr-FR" baseline="30000" dirty="0"/>
                  <a:t>-1</a:t>
                </a:r>
                <a:r>
                  <a:rPr lang="fr-FR" dirty="0"/>
                  <a:t>)</a:t>
                </a:r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6" name="ZoneText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154" y="3531054"/>
                <a:ext cx="5372100" cy="1438471"/>
              </a:xfrm>
              <a:prstGeom prst="rect">
                <a:avLst/>
              </a:prstGeom>
              <a:blipFill rotWithShape="0">
                <a:blip r:embed="rId3"/>
                <a:stretch>
                  <a:fillRect l="-907" t="-18644" b="-762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/>
              <p:cNvSpPr txBox="1"/>
              <p:nvPr/>
            </p:nvSpPr>
            <p:spPr>
              <a:xfrm>
                <a:off x="5055154" y="5034790"/>
                <a:ext cx="5497516" cy="8229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La vitesse dépend aussi de la concentration des réactifs </a:t>
                </a:r>
                <a:r>
                  <a:rPr lang="fr-FR" dirty="0">
                    <a:sym typeface="Wingdings"/>
                  </a:rPr>
                  <a:t> </a:t>
                </a:r>
                <a:r>
                  <a:rPr lang="fr-FR" dirty="0" smtClean="0">
                    <a:sym typeface="Wingdings"/>
                  </a:rPr>
                  <a:t>		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6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dirty="0" smtClean="0"/>
                  <a:t> (mole. V.t-1)</a:t>
                </a:r>
                <a:endParaRPr lang="fr-FR" dirty="0"/>
              </a:p>
            </p:txBody>
          </p:sp>
        </mc:Choice>
        <mc:Fallback xmlns="">
          <p:sp>
            <p:nvSpPr>
              <p:cNvPr id="8" name="ZoneText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154" y="5034790"/>
                <a:ext cx="5497516" cy="822982"/>
              </a:xfrm>
              <a:prstGeom prst="rect">
                <a:avLst/>
              </a:prstGeom>
              <a:blipFill rotWithShape="0">
                <a:blip r:embed="rId4"/>
                <a:stretch>
                  <a:fillRect l="-887" t="-4444" b="-444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282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475989" y="508000"/>
                <a:ext cx="10877811" cy="6213475"/>
              </a:xfrm>
            </p:spPr>
            <p:txBody>
              <a:bodyPr>
                <a:normAutofit lnSpcReduction="10000"/>
              </a:bodyPr>
              <a:lstStyle/>
              <a:p>
                <a:pPr marL="0" indent="0" algn="ctr">
                  <a:buNone/>
                </a:pPr>
                <a:r>
                  <a:rPr lang="fr-FR" sz="3000" b="1" dirty="0" smtClean="0"/>
                  <a:t>C</a:t>
                </a:r>
                <a:r>
                  <a:rPr lang="fr-FR" sz="3000" b="1" baseline="-25000" dirty="0" smtClean="0"/>
                  <a:t>2</a:t>
                </a:r>
                <a:r>
                  <a:rPr lang="fr-FR" sz="3000" b="1" dirty="0" smtClean="0"/>
                  <a:t>H</a:t>
                </a:r>
                <a:r>
                  <a:rPr lang="fr-FR" sz="3000" b="1" baseline="-25000" dirty="0" smtClean="0"/>
                  <a:t>2</a:t>
                </a:r>
                <a:r>
                  <a:rPr lang="fr-FR" sz="3000" b="1" dirty="0" smtClean="0"/>
                  <a:t> </a:t>
                </a:r>
                <a:r>
                  <a:rPr lang="fr-FR" sz="3000" b="1" dirty="0"/>
                  <a:t>+ 2H</a:t>
                </a:r>
                <a:r>
                  <a:rPr lang="fr-FR" sz="3000" b="1" baseline="-25000" dirty="0"/>
                  <a:t>2</a:t>
                </a:r>
                <a:r>
                  <a:rPr lang="fr-FR" sz="3000" b="1" dirty="0"/>
                  <a:t> </a:t>
                </a:r>
                <a:r>
                  <a:rPr lang="fr-FR" sz="3000" b="1" dirty="0">
                    <a:sym typeface="Wingdings"/>
                  </a:rPr>
                  <a:t> </a:t>
                </a:r>
                <a:r>
                  <a:rPr lang="fr-FR" sz="3000" b="1" dirty="0" smtClean="0">
                    <a:sym typeface="Wingdings"/>
                  </a:rPr>
                  <a:t>C</a:t>
                </a:r>
                <a:r>
                  <a:rPr lang="fr-FR" sz="3000" b="1" baseline="-25000" dirty="0" smtClean="0">
                    <a:sym typeface="Wingdings"/>
                  </a:rPr>
                  <a:t>2</a:t>
                </a:r>
                <a:r>
                  <a:rPr lang="fr-FR" sz="3000" b="1" dirty="0" smtClean="0">
                    <a:sym typeface="Wingdings"/>
                  </a:rPr>
                  <a:t>H</a:t>
                </a:r>
                <a:r>
                  <a:rPr lang="fr-FR" sz="3000" b="1" baseline="-25000" dirty="0" smtClean="0">
                    <a:sym typeface="Wingdings"/>
                  </a:rPr>
                  <a:t>6</a:t>
                </a:r>
              </a:p>
              <a:p>
                <a:pPr marL="0" indent="0" algn="ctr">
                  <a:buNone/>
                </a:pPr>
                <a:endParaRPr lang="fr-FR" sz="3900" b="1" dirty="0" smtClean="0">
                  <a:sym typeface="Wingdings"/>
                </a:endParaRPr>
              </a:p>
              <a:p>
                <a:pPr marL="0" indent="0">
                  <a:buNone/>
                </a:pPr>
                <a:r>
                  <a:rPr lang="fr-FR" sz="2200" dirty="0" smtClean="0"/>
                  <a:t>- </a:t>
                </a:r>
                <a:r>
                  <a:rPr lang="fr-FR" sz="2000" dirty="0" smtClean="0"/>
                  <a:t>Par </a:t>
                </a:r>
                <a:r>
                  <a:rPr lang="fr-FR" sz="2000" dirty="0"/>
                  <a:t>rapport à la </a:t>
                </a:r>
                <a:r>
                  <a:rPr lang="fr-FR" sz="2000" dirty="0" smtClean="0"/>
                  <a:t>disparition des </a:t>
                </a:r>
                <a:r>
                  <a:rPr lang="fr-FR" sz="2000" dirty="0"/>
                  <a:t>réactifs </a:t>
                </a:r>
              </a:p>
              <a:p>
                <a:pPr marL="0" indent="0">
                  <a:buNone/>
                </a:pPr>
                <a:r>
                  <a:rPr lang="fr-FR" sz="2200" b="1" dirty="0" smtClean="0">
                    <a:sym typeface="Wingdings"/>
                  </a:rPr>
                  <a:t>	</a:t>
                </a:r>
                <a:r>
                  <a:rPr lang="fr-FR" sz="1600" dirty="0" smtClean="0">
                    <a:sym typeface="Wingdings"/>
                  </a:rPr>
                  <a:t>1) </a:t>
                </a:r>
                <a:r>
                  <a:rPr lang="fr-FR" sz="1700" dirty="0" smtClean="0"/>
                  <a:t>Disparition de l’acétylène C</a:t>
                </a:r>
                <a:r>
                  <a:rPr lang="fr-FR" sz="1700" baseline="-25000" dirty="0" smtClean="0"/>
                  <a:t>2</a:t>
                </a:r>
                <a:r>
                  <a:rPr lang="fr-FR" sz="1700" dirty="0" smtClean="0"/>
                  <a:t>H</a:t>
                </a:r>
                <a:r>
                  <a:rPr lang="fr-FR" sz="1700" baseline="-25000" dirty="0" smtClean="0"/>
                  <a:t>2</a:t>
                </a:r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 smtClean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 smtClean="0"/>
              </a:p>
              <a:p>
                <a:pPr marL="0" indent="0">
                  <a:buNone/>
                </a:pPr>
                <a:endParaRPr lang="fr-FR" sz="1700" dirty="0" smtClean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endParaRPr lang="fr-FR" sz="1700" dirty="0"/>
              </a:p>
              <a:p>
                <a:pPr marL="0" indent="0">
                  <a:buNone/>
                </a:pPr>
                <a:r>
                  <a:rPr lang="fr-FR" sz="1700" dirty="0"/>
                  <a:t>	</a:t>
                </a:r>
                <a:r>
                  <a:rPr lang="fr-FR" sz="1700" dirty="0" smtClean="0"/>
                  <a:t>2) Disparition du dihydrogène H</a:t>
                </a:r>
                <a:r>
                  <a:rPr lang="fr-FR" sz="1700" baseline="-25000" dirty="0" smtClean="0"/>
                  <a:t>2</a:t>
                </a:r>
                <a:r>
                  <a:rPr lang="fr-FR" sz="1700" dirty="0" smtClean="0"/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 smtClean="0"/>
                  <a:t>2 moles H2 </a:t>
                </a:r>
                <a:r>
                  <a:rPr lang="fr-FR" sz="1700" dirty="0" smtClean="0">
                    <a:sym typeface="Wingdings"/>
                  </a:rPr>
                  <a:t> 1 mole de C</a:t>
                </a:r>
                <a:r>
                  <a:rPr lang="fr-FR" sz="1800" baseline="-25000" dirty="0" smtClean="0">
                    <a:sym typeface="Wingdings"/>
                  </a:rPr>
                  <a:t>2</a:t>
                </a:r>
                <a:r>
                  <a:rPr lang="fr-FR" sz="1700" dirty="0" smtClean="0">
                    <a:sym typeface="Wingdings"/>
                  </a:rPr>
                  <a:t>H</a:t>
                </a:r>
                <a:r>
                  <a:rPr lang="fr-FR" sz="1800" baseline="-25000" dirty="0" smtClean="0">
                    <a:sym typeface="Wingdings"/>
                  </a:rPr>
                  <a:t>6</a:t>
                </a:r>
                <a:r>
                  <a:rPr lang="fr-FR" sz="1700" dirty="0" smtClean="0">
                    <a:sym typeface="Wingdings"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 smtClean="0">
                    <a:sym typeface="Wingding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1700" i="1" smtClean="0">
                            <a:latin typeface="Cambria Math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1</m:t>
                        </m:r>
                      </m:num>
                      <m:den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2</m:t>
                        </m:r>
                      </m:den>
                    </m:f>
                  </m:oMath>
                </a14:m>
                <a:r>
                  <a:rPr lang="fr-FR" sz="1700" dirty="0" smtClean="0">
                    <a:sym typeface="Wingdings"/>
                  </a:rPr>
                  <a:t> moles H2  1 moles de C</a:t>
                </a:r>
                <a:r>
                  <a:rPr lang="fr-FR" sz="1700" baseline="-25000" dirty="0" smtClean="0">
                    <a:sym typeface="Wingdings"/>
                  </a:rPr>
                  <a:t>2</a:t>
                </a:r>
                <a:r>
                  <a:rPr lang="fr-FR" sz="1700" dirty="0" smtClean="0">
                    <a:sym typeface="Wingdings"/>
                  </a:rPr>
                  <a:t>H</a:t>
                </a:r>
                <a:r>
                  <a:rPr lang="fr-FR" sz="1700" baseline="-25000" dirty="0" smtClean="0">
                    <a:sym typeface="Wingdings"/>
                  </a:rPr>
                  <a:t>6</a:t>
                </a:r>
                <a:r>
                  <a:rPr lang="fr-FR" sz="1700" dirty="0" smtClean="0">
                    <a:sym typeface="Wingdings"/>
                  </a:rPr>
                  <a:t> </a:t>
                </a:r>
              </a:p>
              <a:p>
                <a:pPr marL="0" indent="0" algn="ctr">
                  <a:buNone/>
                </a:pPr>
                <a:r>
                  <a:rPr lang="fr-FR" sz="1700" dirty="0" smtClean="0">
                    <a:sym typeface="Wingdings"/>
                  </a:rPr>
                  <a:t>v </a:t>
                </a:r>
                <a:r>
                  <a:rPr lang="fr-FR" sz="1700" dirty="0" smtClean="0">
                    <a:sym typeface="Wingdings"/>
                  </a:rPr>
                  <a:t>= 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1700" i="1" smtClean="0">
                            <a:latin typeface="Cambria Math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1</m:t>
                        </m:r>
                      </m:num>
                      <m:den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2</m:t>
                        </m:r>
                      </m:den>
                    </m:f>
                    <m:f>
                      <m:fPr>
                        <m:ctrlPr>
                          <a:rPr lang="fr-FR" sz="1700" i="1" smtClean="0">
                            <a:latin typeface="Cambria Math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sz="1700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sz="1700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sz="1700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sz="1700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sz="1700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sz="1700" dirty="0" smtClean="0"/>
                  <a:t> (mole. V.t-1)</a:t>
                </a:r>
                <a:endParaRPr lang="fr-FR" dirty="0"/>
              </a:p>
            </p:txBody>
          </p:sp>
        </mc:Choice>
        <mc:Fallback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75989" y="508000"/>
                <a:ext cx="10877811" cy="6213475"/>
              </a:xfrm>
              <a:blipFill rotWithShape="0">
                <a:blip r:embed="rId2"/>
                <a:stretch>
                  <a:fillRect l="-728" t="-284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 smtClean="0"/>
              <a:t>Le tutorat est gratuit. Toute reproduction ou vente est interdite. </a:t>
            </a:r>
            <a:endParaRPr lang="fr-F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5707521" y="2613201"/>
                <a:ext cx="2397195" cy="545983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  <p:txBody>
              <a:bodyPr wrap="none">
                <a:spAutoFit/>
              </a:bodyPr>
              <a:lstStyle/>
              <a:p>
                <a:r>
                  <a:rPr lang="fr-FR" dirty="0" smtClean="0">
                    <a:sym typeface="Wingdings"/>
                  </a:rPr>
                  <a:t>v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r-FR" i="1" smtClean="0">
                            <a:latin typeface="Cambria Math" charset="0"/>
                            <a:sym typeface="Wingdings"/>
                          </a:rPr>
                        </m:ctrlPr>
                      </m:fPr>
                      <m:num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H</m:t>
                        </m:r>
                        <m:r>
                          <m:rPr>
                            <m:nor/>
                          </m:rPr>
                          <a:rPr lang="fr-FR" b="0" i="0" baseline="-25000" smtClean="0">
                            <a:latin typeface="Cambria Math" charset="0"/>
                            <a:sym typeface="Wingdings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r-FR" b="0" i="0" smtClean="0">
                            <a:latin typeface="Cambria Math" charset="0"/>
                            <a:sym typeface="Wingdings"/>
                          </a:rPr>
                          <m:t>)</m:t>
                        </m:r>
                      </m:num>
                      <m:den>
                        <m:r>
                          <a:rPr lang="fr-FR" i="1" smtClean="0">
                            <a:latin typeface="Cambria Math" charset="0"/>
                            <a:sym typeface="Wingdings"/>
                          </a:rPr>
                          <m:t>𝑑</m:t>
                        </m:r>
                        <m:r>
                          <a:rPr lang="fr-FR" b="0" i="1" smtClean="0">
                            <a:latin typeface="Cambria Math" charset="0"/>
                            <a:sym typeface="Wingdings"/>
                          </a:rPr>
                          <m:t>𝑡</m:t>
                        </m:r>
                      </m:den>
                    </m:f>
                  </m:oMath>
                </a14:m>
                <a:r>
                  <a:rPr lang="fr-FR" dirty="0" smtClean="0"/>
                  <a:t> (mole. V.t</a:t>
                </a:r>
                <a:r>
                  <a:rPr lang="fr-FR" baseline="30000" dirty="0" smtClean="0"/>
                  <a:t>-1</a:t>
                </a:r>
                <a:r>
                  <a:rPr lang="fr-FR" dirty="0" smtClean="0"/>
                  <a:t>)</a:t>
                </a:r>
                <a:endParaRPr lang="fr-FR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521" y="2613201"/>
                <a:ext cx="2397195" cy="545983"/>
              </a:xfrm>
              <a:prstGeom prst="rect">
                <a:avLst/>
              </a:prstGeom>
              <a:blipFill rotWithShape="0">
                <a:blip r:embed="rId3"/>
                <a:stretch>
                  <a:fillRect l="-1763" b="-5435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 rot="5400000">
            <a:off x="1810060" y="1338675"/>
            <a:ext cx="2191352" cy="36410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9085" y="2363388"/>
            <a:ext cx="1785257" cy="250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0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224853" y="191900"/>
                <a:ext cx="11967147" cy="6388782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endParaRPr lang="fr-FR" dirty="0"/>
              </a:p>
              <a:p>
                <a:pPr marL="0" indent="0">
                  <a:buNone/>
                </a:pPr>
                <a:r>
                  <a:rPr lang="fr-FR" sz="2400" dirty="0" smtClean="0"/>
                  <a:t>En </a:t>
                </a:r>
                <a:r>
                  <a:rPr lang="fr-FR" sz="2400" dirty="0" err="1" smtClean="0"/>
                  <a:t>généralisant</a:t>
                </a:r>
                <a:r>
                  <a:rPr lang="fr-FR" sz="2400" dirty="0" smtClean="0"/>
                  <a:t> à toute </a:t>
                </a:r>
                <a:r>
                  <a:rPr lang="fr-FR" sz="2400" dirty="0" err="1" smtClean="0"/>
                  <a:t>réaction</a:t>
                </a:r>
                <a:r>
                  <a:rPr lang="fr-FR" sz="2400" dirty="0" smtClean="0"/>
                  <a:t> bilan de la forme:</a:t>
                </a:r>
              </a:p>
              <a:p>
                <a:pPr marL="0" indent="0">
                  <a:buNone/>
                </a:pPr>
                <a:r>
                  <a:rPr lang="fr-FR" dirty="0" smtClean="0"/>
                  <a:t> </a:t>
                </a:r>
              </a:p>
              <a:p>
                <a:pPr marL="0" indent="0" algn="ctr">
                  <a:buNone/>
                </a:pPr>
                <a:r>
                  <a:rPr lang="fr-FR" dirty="0" err="1" smtClean="0"/>
                  <a:t>aA</a:t>
                </a:r>
                <a:r>
                  <a:rPr lang="fr-FR" dirty="0" smtClean="0"/>
                  <a:t> </a:t>
                </a:r>
                <a:r>
                  <a:rPr lang="fr-FR" dirty="0"/>
                  <a:t>+ </a:t>
                </a:r>
                <a:r>
                  <a:rPr lang="fr-FR" dirty="0" err="1"/>
                  <a:t>bB</a:t>
                </a:r>
                <a:r>
                  <a:rPr lang="fr-FR" dirty="0"/>
                  <a:t> </a:t>
                </a:r>
                <a:r>
                  <a:rPr lang="fr-FR" dirty="0" smtClean="0">
                    <a:sym typeface="Wingdings"/>
                  </a:rPr>
                  <a:t> </a:t>
                </a:r>
                <a:r>
                  <a:rPr lang="fr-FR" dirty="0" err="1" smtClean="0"/>
                  <a:t>cC</a:t>
                </a:r>
                <a:r>
                  <a:rPr lang="fr-FR" dirty="0" smtClean="0"/>
                  <a:t> </a:t>
                </a:r>
                <a:r>
                  <a:rPr lang="fr-FR" dirty="0"/>
                  <a:t>+ </a:t>
                </a:r>
                <a:r>
                  <a:rPr lang="fr-FR" dirty="0" err="1"/>
                  <a:t>dD</a:t>
                </a:r>
                <a:r>
                  <a:rPr lang="fr-FR" dirty="0"/>
                  <a:t> </a:t>
                </a:r>
                <a:endParaRPr lang="fr-FR" dirty="0" smtClean="0"/>
              </a:p>
              <a:p>
                <a:pPr marL="0" indent="0">
                  <a:buNone/>
                </a:pPr>
                <a:endParaRPr lang="fr-FR" dirty="0" smtClean="0"/>
              </a:p>
              <a:p>
                <a:pPr marL="0" indent="0" algn="ctr">
                  <a:buNone/>
                </a:pPr>
                <a:r>
                  <a:rPr lang="fr-FR" dirty="0" smtClean="0"/>
                  <a:t>v= </a:t>
                </a:r>
                <a14:m>
                  <m:oMath xmlns:m="http://schemas.openxmlformats.org/officeDocument/2006/math">
                    <m:r>
                      <a:rPr lang="fr-FR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−</m:t>
                    </m:r>
                    <m:f>
                      <m:fPr>
                        <m:ctrlPr>
                          <a:rPr lang="mr-IN" i="1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smtClean="0">
                            <a:latin typeface="Cambria Math" charset="0"/>
                          </a:rPr>
                          <m:t>𝑎</m:t>
                        </m:r>
                      </m:den>
                    </m:f>
                  </m:oMath>
                </a14:m>
                <a:r>
                  <a:rPr lang="fr-FR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(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𝐴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)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=−</m:t>
                    </m:r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𝑏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d>
                          <m:dPr>
                            <m:ctrlPr>
                              <a:rPr lang="fr-FR" b="0" i="1" dirty="0" smtClean="0">
                                <a:latin typeface="Cambria Math" charset="0"/>
                              </a:rPr>
                            </m:ctrlPr>
                          </m:dPr>
                          <m:e>
                            <m:r>
                              <a:rPr lang="fr-FR" b="0" i="1" dirty="0" smtClean="0">
                                <a:latin typeface="Cambria Math" charset="0"/>
                              </a:rPr>
                              <m:t>𝐵</m:t>
                            </m:r>
                          </m:e>
                        </m:d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𝑐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d>
                          <m:dPr>
                            <m:ctrlPr>
                              <a:rPr lang="fr-FR" b="0" i="1" dirty="0" smtClean="0">
                                <a:latin typeface="Cambria Math" charset="0"/>
                              </a:rPr>
                            </m:ctrlPr>
                          </m:dPr>
                          <m:e>
                            <m:r>
                              <a:rPr lang="fr-FR" b="0" i="1" dirty="0" smtClean="0">
                                <a:latin typeface="Cambria Math" charset="0"/>
                              </a:rPr>
                              <m:t>𝐶</m:t>
                            </m:r>
                          </m:e>
                        </m:d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  <m:r>
                      <a:rPr lang="fr-FR" b="0" i="1" dirty="0" smtClean="0">
                        <a:latin typeface="Cambria Math" charset="0"/>
                      </a:rPr>
                      <m:t>=</m:t>
                    </m:r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</m:den>
                    </m:f>
                    <m:f>
                      <m:fPr>
                        <m:ctrlPr>
                          <a:rPr lang="mr-IN" i="1" dirty="0" smtClean="0">
                            <a:latin typeface="Cambria Math" charset="0"/>
                          </a:rPr>
                        </m:ctrlPr>
                      </m:fPr>
                      <m:num>
                        <m:r>
                          <a:rPr lang="fr-FR" b="0" i="1" dirty="0" smtClean="0">
                            <a:latin typeface="Cambria Math" charset="0"/>
                          </a:rPr>
                          <m:t>𝑑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(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𝐷</m:t>
                        </m:r>
                        <m:r>
                          <a:rPr lang="fr-FR" b="0" i="1" dirty="0" smtClean="0">
                            <a:latin typeface="Cambria Math" charset="0"/>
                          </a:rPr>
                          <m:t>)</m:t>
                        </m:r>
                      </m:num>
                      <m:den>
                        <m:r>
                          <a:rPr lang="fr-FR" b="0" i="1" dirty="0" smtClean="0">
                            <a:latin typeface="Cambria Math" charset="0"/>
                          </a:rPr>
                          <m:t>𝑑𝑡</m:t>
                        </m:r>
                      </m:den>
                    </m:f>
                  </m:oMath>
                </a14:m>
                <a:endParaRPr lang="fr-FR" dirty="0" smtClean="0"/>
              </a:p>
              <a:p>
                <a:pPr marL="0" indent="0">
                  <a:buNone/>
                </a:pPr>
                <a:endParaRPr lang="fr-FR" dirty="0" smtClean="0"/>
              </a:p>
              <a:p>
                <a:pPr marL="0" indent="0">
                  <a:buNone/>
                </a:pPr>
                <a:r>
                  <a:rPr lang="fr-FR" sz="2400" dirty="0" smtClean="0"/>
                  <a:t>La </a:t>
                </a:r>
                <a:r>
                  <a:rPr lang="fr-FR" sz="2400" dirty="0"/>
                  <a:t>vitesse de </a:t>
                </a:r>
                <a:r>
                  <a:rPr lang="fr-FR" sz="2400" dirty="0" err="1"/>
                  <a:t>réaction</a:t>
                </a:r>
                <a:r>
                  <a:rPr lang="fr-FR" sz="2400" dirty="0"/>
                  <a:t> est ainsi </a:t>
                </a:r>
                <a:r>
                  <a:rPr lang="fr-FR" sz="2400" dirty="0" err="1"/>
                  <a:t>définie</a:t>
                </a:r>
                <a:r>
                  <a:rPr lang="fr-FR" sz="2400" dirty="0"/>
                  <a:t> comme la vitesse de variation </a:t>
                </a:r>
                <a:r>
                  <a:rPr lang="fr-FR" sz="2400" dirty="0" smtClean="0"/>
                  <a:t>d’une concentration. </a:t>
                </a:r>
              </a:p>
              <a:p>
                <a:pPr marL="0" indent="0">
                  <a:buNone/>
                </a:pPr>
                <a:r>
                  <a:rPr lang="fr-FR" sz="2600" dirty="0" smtClean="0"/>
                  <a:t>Mais elle n’est valable que si :</a:t>
                </a:r>
              </a:p>
              <a:p>
                <a:pPr marL="0" indent="0">
                  <a:buNone/>
                </a:pPr>
                <a:endParaRPr lang="fr-FR" sz="2600" dirty="0" smtClean="0"/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 smtClean="0"/>
                  <a:t>La </a:t>
                </a:r>
                <a:r>
                  <a:rPr lang="fr-FR" sz="2000" dirty="0" err="1" smtClean="0"/>
                  <a:t>température</a:t>
                </a:r>
                <a:r>
                  <a:rPr lang="fr-FR" sz="2000" dirty="0" smtClean="0"/>
                  <a:t> est constante</a:t>
                </a:r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 smtClean="0"/>
                  <a:t>Le milieu </a:t>
                </a:r>
                <a:r>
                  <a:rPr lang="fr-FR" sz="2000" dirty="0" err="1"/>
                  <a:t>réactionnel</a:t>
                </a:r>
                <a:r>
                  <a:rPr lang="fr-FR" sz="2000" dirty="0"/>
                  <a:t> </a:t>
                </a:r>
                <a:r>
                  <a:rPr lang="fr-FR" sz="2000" dirty="0" smtClean="0"/>
                  <a:t>est </a:t>
                </a:r>
                <a:r>
                  <a:rPr lang="fr-FR" sz="2000" dirty="0" err="1" smtClean="0"/>
                  <a:t>homogène</a:t>
                </a:r>
                <a:endParaRPr lang="fr-FR" sz="2000" dirty="0"/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 smtClean="0"/>
                  <a:t>Le volume </a:t>
                </a:r>
                <a:r>
                  <a:rPr lang="fr-FR" sz="2000" dirty="0" err="1" smtClean="0"/>
                  <a:t>réactionnel</a:t>
                </a:r>
                <a:r>
                  <a:rPr lang="fr-FR" sz="2000" dirty="0" smtClean="0"/>
                  <a:t> est constant</a:t>
                </a:r>
              </a:p>
              <a:p>
                <a:pPr lvl="8">
                  <a:buFont typeface="Wingdings" charset="2"/>
                  <a:buChar char="Ø"/>
                </a:pPr>
                <a:r>
                  <a:rPr lang="fr-FR" sz="2000" dirty="0" smtClean="0"/>
                  <a:t>L’</a:t>
                </a:r>
                <a:r>
                  <a:rPr lang="fr-FR" sz="2000" dirty="0"/>
                  <a:t>é</a:t>
                </a:r>
                <a:r>
                  <a:rPr lang="fr-FR" sz="2000" dirty="0" smtClean="0"/>
                  <a:t>change </a:t>
                </a:r>
                <a:r>
                  <a:rPr lang="fr-FR" sz="2000" dirty="0"/>
                  <a:t>de </a:t>
                </a:r>
                <a:r>
                  <a:rPr lang="fr-FR" sz="2000" dirty="0" err="1"/>
                  <a:t>matière</a:t>
                </a:r>
                <a:r>
                  <a:rPr lang="fr-FR" sz="2000" dirty="0"/>
                  <a:t> avec l’</a:t>
                </a:r>
                <a:r>
                  <a:rPr lang="fr-FR" sz="2000" dirty="0" err="1"/>
                  <a:t>extérieur</a:t>
                </a:r>
                <a:r>
                  <a:rPr lang="fr-FR" sz="2000" dirty="0"/>
                  <a:t> est nul </a:t>
                </a:r>
                <a:endParaRPr lang="fr-FR" sz="2000" dirty="0" smtClean="0"/>
              </a:p>
            </p:txBody>
          </p:sp>
        </mc:Choice>
        <mc:Fallback xmlns=""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24853" y="191900"/>
                <a:ext cx="11967147" cy="6388782"/>
              </a:xfrm>
              <a:blipFill rotWithShape="0">
                <a:blip r:embed="rId2"/>
                <a:stretch>
                  <a:fillRect l="-107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339965" y="2430049"/>
            <a:ext cx="5736921" cy="7515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7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Rappels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838200" y="1828800"/>
            <a:ext cx="10515600" cy="3600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/>
              <a:t>La cinétique chimique des réactions ou vitesse de déroulement de réaction dépend de facteurs déterminants: </a:t>
            </a:r>
          </a:p>
          <a:p>
            <a:endParaRPr lang="fr-FR" dirty="0" smtClean="0"/>
          </a:p>
          <a:p>
            <a:pPr marL="571500" indent="-571500">
              <a:buFont typeface="+mj-lt"/>
              <a:buAutoNum type="romanUcPeriod" startAt="3"/>
            </a:pPr>
            <a:r>
              <a:rPr lang="fr-FR" b="1" dirty="0" smtClean="0"/>
              <a:t>Température</a:t>
            </a:r>
            <a:endParaRPr lang="fr-FR" dirty="0" smtClean="0">
              <a:latin typeface="Wingdings" charset="2"/>
            </a:endParaRPr>
          </a:p>
          <a:p>
            <a:pPr marL="571500" indent="-571500">
              <a:buFont typeface="+mj-lt"/>
              <a:buAutoNum type="romanUcPeriod" startAt="3"/>
            </a:pPr>
            <a:r>
              <a:rPr lang="fr-FR" b="1" dirty="0" smtClean="0"/>
              <a:t>Concentration des réactifs</a:t>
            </a:r>
          </a:p>
          <a:p>
            <a:pPr marL="571500" indent="-571500">
              <a:buFont typeface="+mj-lt"/>
              <a:buAutoNum type="romanUcPeriod" startAt="3"/>
            </a:pPr>
            <a:r>
              <a:rPr lang="fr-FR" b="1" dirty="0" smtClean="0"/>
              <a:t>Catalyse</a:t>
            </a:r>
            <a:endParaRPr lang="fr-FR" dirty="0" smtClean="0"/>
          </a:p>
          <a:p>
            <a:pPr marL="571500" indent="-571500">
              <a:buFont typeface="+mj-lt"/>
              <a:buAutoNum type="romanUcPeriod" startAt="3"/>
            </a:pPr>
            <a:r>
              <a:rPr lang="fr-FR" b="1" dirty="0" smtClean="0"/>
              <a:t>Lumière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2719" y="2989942"/>
            <a:ext cx="3361081" cy="308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III</a:t>
            </a:r>
            <a:r>
              <a:rPr lang="fr-FR" b="1" dirty="0"/>
              <a:t>)</a:t>
            </a:r>
            <a:r>
              <a:rPr lang="fr-FR" b="1" dirty="0" smtClean="0"/>
              <a:t> </a:t>
            </a:r>
            <a:r>
              <a:rPr lang="fr-FR" b="1" u="sng" dirty="0" smtClean="0"/>
              <a:t>Température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4"/>
            <a:ext cx="11099104" cy="4637805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Facteur déterminant </a:t>
            </a:r>
          </a:p>
          <a:p>
            <a:r>
              <a:rPr lang="fr-FR" dirty="0" smtClean="0"/>
              <a:t>Augmentation température </a:t>
            </a:r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 augmentation vitesse</a:t>
            </a:r>
          </a:p>
          <a:p>
            <a:r>
              <a:rPr lang="fr-FR" dirty="0" smtClean="0"/>
              <a:t>Via k car v = k (A) (B)</a:t>
            </a:r>
          </a:p>
          <a:p>
            <a:r>
              <a:rPr lang="fr-FR" dirty="0" smtClean="0"/>
              <a:t>Relation d’</a:t>
            </a:r>
            <a:r>
              <a:rPr lang="fr-FR" dirty="0" err="1" smtClean="0"/>
              <a:t>Arrhénius</a:t>
            </a:r>
            <a:r>
              <a:rPr lang="fr-FR" dirty="0" smtClean="0"/>
              <a:t> :  </a:t>
            </a:r>
            <a:endParaRPr lang="fr-FR" dirty="0"/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/>
              <a:t/>
            </a:r>
            <a:br>
              <a:rPr lang="fr-FR" dirty="0"/>
            </a:br>
            <a:endParaRPr lang="fr-FR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fr-FR" dirty="0"/>
              <a:t>	</a:t>
            </a:r>
            <a:r>
              <a:rPr lang="fr-FR" dirty="0" smtClean="0"/>
              <a:t>		</a:t>
            </a:r>
            <a:r>
              <a:rPr lang="fr-FR" sz="2200" dirty="0" smtClean="0"/>
              <a:t>A est </a:t>
            </a:r>
            <a:r>
              <a:rPr lang="fr-FR" sz="2200" dirty="0"/>
              <a:t>un terme constant </a:t>
            </a:r>
            <a:r>
              <a:rPr lang="fr-FR" sz="2200" dirty="0" err="1"/>
              <a:t>spécifique</a:t>
            </a:r>
            <a:r>
              <a:rPr lang="fr-FR" sz="2200" dirty="0"/>
              <a:t> d’une </a:t>
            </a:r>
            <a:r>
              <a:rPr lang="fr-FR" sz="2200" dirty="0" err="1"/>
              <a:t>réaction</a:t>
            </a:r>
            <a:r>
              <a:rPr lang="fr-FR" sz="2200" dirty="0"/>
              <a:t> </a:t>
            </a:r>
            <a:r>
              <a:rPr lang="fr-FR" sz="2200" dirty="0" err="1"/>
              <a:t>donnée</a:t>
            </a:r>
            <a:r>
              <a:rPr lang="fr-FR" sz="2200" dirty="0"/>
              <a:t> </a:t>
            </a:r>
            <a:endParaRPr lang="fr-FR" sz="2200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fr-FR" sz="2200" dirty="0"/>
              <a:t>	</a:t>
            </a:r>
            <a:r>
              <a:rPr lang="fr-FR" sz="2200" dirty="0" smtClean="0"/>
              <a:t>		R </a:t>
            </a:r>
            <a:r>
              <a:rPr lang="fr-FR" sz="2200" dirty="0"/>
              <a:t>est la constante des gaz parfaits (8,3 J.mol</a:t>
            </a:r>
            <a:r>
              <a:rPr lang="fr-FR" sz="2200" baseline="30000" dirty="0"/>
              <a:t>-1</a:t>
            </a:r>
            <a:r>
              <a:rPr lang="fr-FR" sz="2200" dirty="0"/>
              <a:t>.K</a:t>
            </a:r>
            <a:r>
              <a:rPr lang="fr-FR" sz="2200" baseline="30000" dirty="0"/>
              <a:t>-1</a:t>
            </a:r>
            <a:r>
              <a:rPr lang="fr-FR" sz="2200" dirty="0"/>
              <a:t>)</a:t>
            </a:r>
            <a:br>
              <a:rPr lang="fr-FR" sz="2200" dirty="0"/>
            </a:br>
            <a:r>
              <a:rPr lang="fr-FR" sz="2200" dirty="0" smtClean="0"/>
              <a:t>			</a:t>
            </a:r>
            <a:r>
              <a:rPr lang="fr-FR" sz="2200" dirty="0" err="1" smtClean="0"/>
              <a:t>T</a:t>
            </a:r>
            <a:r>
              <a:rPr lang="fr-FR" sz="2200" dirty="0" smtClean="0"/>
              <a:t> </a:t>
            </a:r>
            <a:r>
              <a:rPr lang="fr-FR" sz="2200" dirty="0"/>
              <a:t>est la </a:t>
            </a:r>
            <a:r>
              <a:rPr lang="fr-FR" sz="2200" dirty="0" err="1"/>
              <a:t>température</a:t>
            </a:r>
            <a:r>
              <a:rPr lang="fr-FR" sz="2200" dirty="0"/>
              <a:t> (K)</a:t>
            </a:r>
            <a:br>
              <a:rPr lang="fr-FR" sz="2200" dirty="0"/>
            </a:br>
            <a:r>
              <a:rPr lang="fr-FR" sz="2200" dirty="0" smtClean="0"/>
              <a:t>			</a:t>
            </a:r>
            <a:r>
              <a:rPr lang="fr-FR" sz="2200" dirty="0" err="1" smtClean="0"/>
              <a:t>E</a:t>
            </a:r>
            <a:r>
              <a:rPr lang="fr-FR" sz="2200" baseline="-25000" dirty="0" err="1" smtClean="0"/>
              <a:t>a</a:t>
            </a:r>
            <a:r>
              <a:rPr lang="fr-FR" sz="2200" dirty="0" smtClean="0"/>
              <a:t> </a:t>
            </a:r>
            <a:r>
              <a:rPr lang="fr-FR" sz="2200" dirty="0"/>
              <a:t>est l’</a:t>
            </a:r>
            <a:r>
              <a:rPr lang="fr-FR" sz="2200" dirty="0" err="1"/>
              <a:t>énergie</a:t>
            </a:r>
            <a:r>
              <a:rPr lang="fr-FR" sz="2200" dirty="0"/>
              <a:t> d’activation de la </a:t>
            </a:r>
            <a:r>
              <a:rPr lang="fr-FR" sz="2200" dirty="0" err="1"/>
              <a:t>réaction</a:t>
            </a:r>
            <a:r>
              <a:rPr lang="fr-FR" sz="2200" dirty="0"/>
              <a:t> (kJ.mol</a:t>
            </a:r>
            <a:r>
              <a:rPr lang="fr-FR" sz="2200" baseline="30000" dirty="0"/>
              <a:t>-1</a:t>
            </a:r>
            <a:r>
              <a:rPr lang="fr-FR" sz="2200" dirty="0"/>
              <a:t>) 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5383530" y="2325826"/>
            <a:ext cx="1218939" cy="363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0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latin typeface="+mn-lt"/>
              </a:rPr>
              <a:t>a) </a:t>
            </a:r>
            <a:r>
              <a:rPr lang="fr-FR" sz="4000" u="sng" dirty="0" smtClean="0">
                <a:latin typeface="+mn-lt"/>
              </a:rPr>
              <a:t>Calcul de l’énergie d’activation </a:t>
            </a:r>
            <a:endParaRPr lang="fr-FR" sz="4000" u="sng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2087879"/>
            <a:ext cx="10515600" cy="4089083"/>
          </a:xfrm>
        </p:spPr>
        <p:txBody>
          <a:bodyPr/>
          <a:lstStyle/>
          <a:p>
            <a:r>
              <a:rPr lang="fr-FR" dirty="0"/>
              <a:t>Le calcul de </a:t>
            </a:r>
            <a:r>
              <a:rPr lang="fr-FR" b="1" dirty="0" err="1"/>
              <a:t>Ea</a:t>
            </a:r>
            <a:r>
              <a:rPr lang="fr-FR" b="1" dirty="0"/>
              <a:t> </a:t>
            </a:r>
            <a:r>
              <a:rPr lang="fr-FR" dirty="0" err="1"/>
              <a:t>nécessite</a:t>
            </a:r>
            <a:r>
              <a:rPr lang="fr-FR" dirty="0"/>
              <a:t> simplement de </a:t>
            </a:r>
            <a:r>
              <a:rPr lang="fr-FR" dirty="0" err="1"/>
              <a:t>déterminer</a:t>
            </a:r>
            <a:r>
              <a:rPr lang="fr-FR" dirty="0"/>
              <a:t> la constante de vitesse </a:t>
            </a:r>
            <a:r>
              <a:rPr lang="fr-FR" b="1" dirty="0"/>
              <a:t>k </a:t>
            </a:r>
            <a:r>
              <a:rPr lang="fr-FR" dirty="0"/>
              <a:t>à 2 </a:t>
            </a:r>
            <a:r>
              <a:rPr lang="fr-FR" dirty="0" err="1"/>
              <a:t>températures</a:t>
            </a:r>
            <a:r>
              <a:rPr lang="fr-FR" dirty="0"/>
              <a:t> </a:t>
            </a:r>
            <a:r>
              <a:rPr lang="fr-FR" dirty="0" err="1"/>
              <a:t>différentes</a:t>
            </a:r>
            <a:r>
              <a:rPr lang="fr-FR" dirty="0"/>
              <a:t> </a:t>
            </a:r>
            <a:r>
              <a:rPr lang="fr-FR" b="1" dirty="0"/>
              <a:t>T1 </a:t>
            </a:r>
            <a:r>
              <a:rPr lang="fr-FR" dirty="0"/>
              <a:t>et </a:t>
            </a:r>
            <a:r>
              <a:rPr lang="fr-FR" b="1" dirty="0"/>
              <a:t>T2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4919106" y="264123"/>
            <a:ext cx="2353786" cy="818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7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>
                <a:latin typeface="+mn-lt"/>
              </a:rPr>
              <a:t>b) </a:t>
            </a:r>
            <a:r>
              <a:rPr lang="fr-FR" sz="4000" u="sng" dirty="0" smtClean="0">
                <a:latin typeface="+mn-lt"/>
              </a:rPr>
              <a:t>Signification de l’</a:t>
            </a:r>
            <a:r>
              <a:rPr lang="fr-FR" sz="4000" u="sng" dirty="0">
                <a:latin typeface="+mn-lt"/>
              </a:rPr>
              <a:t>é</a:t>
            </a:r>
            <a:r>
              <a:rPr lang="fr-FR" sz="4000" u="sng" dirty="0" smtClean="0">
                <a:latin typeface="+mn-lt"/>
              </a:rPr>
              <a:t>nergie d ‘activation </a:t>
            </a:r>
            <a:endParaRPr lang="fr-FR" sz="4000" u="sng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sz="3600" b="1" dirty="0" smtClean="0"/>
              <a:t>A + B </a:t>
            </a:r>
            <a:r>
              <a:rPr lang="fr-FR" sz="3600" b="1" dirty="0" smtClean="0">
                <a:sym typeface="Wingdings"/>
              </a:rPr>
              <a:t></a:t>
            </a:r>
            <a:r>
              <a:rPr lang="fr-FR" sz="3600" b="1" dirty="0" smtClean="0"/>
              <a:t> C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4435869" y="-260595"/>
            <a:ext cx="3015728" cy="899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5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IV) </a:t>
            </a:r>
            <a:r>
              <a:rPr lang="fr-FR" sz="4000" u="sng" dirty="0" smtClean="0">
                <a:latin typeface="+mn-lt"/>
              </a:rPr>
              <a:t>Concentration</a:t>
            </a:r>
            <a:endParaRPr lang="fr-FR" u="sng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Facteur déterminant </a:t>
            </a:r>
          </a:p>
          <a:p>
            <a:r>
              <a:rPr lang="fr-FR" dirty="0" smtClean="0"/>
              <a:t>Diminution de C </a:t>
            </a:r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 diminution de la vitesse</a:t>
            </a:r>
          </a:p>
          <a:p>
            <a:r>
              <a:rPr lang="fr-FR" dirty="0" smtClean="0"/>
              <a:t>Il y a donc une relation entre la vitesse et la concentration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257" y="4061207"/>
            <a:ext cx="1821542" cy="229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25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27402" y="1965950"/>
            <a:ext cx="2299074" cy="2011690"/>
          </a:xfrm>
        </p:spPr>
      </p:pic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538778" y="1965950"/>
            <a:ext cx="1111444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Mais la vitesse est établie expérimentalement </a:t>
            </a:r>
          </a:p>
          <a:p>
            <a:endParaRPr lang="fr-FR" sz="2000" dirty="0"/>
          </a:p>
          <a:p>
            <a:endParaRPr lang="fr-FR" sz="2000" dirty="0" smtClean="0"/>
          </a:p>
          <a:p>
            <a:r>
              <a:rPr lang="fr-FR" sz="2000" dirty="0" smtClean="0"/>
              <a:t>La </a:t>
            </a:r>
            <a:r>
              <a:rPr lang="fr-FR" sz="2000" dirty="0"/>
              <a:t>loi de vitesse est souvent de la forme: </a:t>
            </a:r>
            <a:endParaRPr lang="fr-FR" sz="2000" dirty="0" smtClean="0"/>
          </a:p>
          <a:p>
            <a:endParaRPr lang="fr-FR" sz="2000" dirty="0"/>
          </a:p>
          <a:p>
            <a:endParaRPr lang="fr-FR" sz="2000" dirty="0" smtClean="0"/>
          </a:p>
          <a:p>
            <a:r>
              <a:rPr lang="fr-FR" sz="2000" b="1" dirty="0"/>
              <a:t/>
            </a:r>
            <a:br>
              <a:rPr lang="fr-FR" sz="2000" b="1" dirty="0"/>
            </a:br>
            <a:r>
              <a:rPr lang="fr-FR" sz="2000" b="1" dirty="0"/>
              <a:t>v: </a:t>
            </a:r>
            <a:r>
              <a:rPr lang="fr-FR" sz="2000" dirty="0"/>
              <a:t>vitesse de la </a:t>
            </a:r>
            <a:r>
              <a:rPr lang="fr-FR" sz="2000" dirty="0" err="1"/>
              <a:t>réaction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b="1" dirty="0"/>
              <a:t>k: </a:t>
            </a:r>
            <a:r>
              <a:rPr lang="fr-FR" sz="2000" dirty="0"/>
              <a:t>constante de vitesse, </a:t>
            </a:r>
            <a:r>
              <a:rPr lang="fr-FR" sz="2000" dirty="0" err="1"/>
              <a:t>spécifique</a:t>
            </a:r>
            <a:r>
              <a:rPr lang="fr-FR" sz="2000" dirty="0"/>
              <a:t> de chaque </a:t>
            </a:r>
            <a:r>
              <a:rPr lang="fr-FR" sz="2000" dirty="0" err="1"/>
              <a:t>réaction</a:t>
            </a:r>
            <a:r>
              <a:rPr lang="fr-FR" sz="2000" dirty="0"/>
              <a:t>, </a:t>
            </a:r>
            <a:r>
              <a:rPr lang="fr-FR" sz="2000" dirty="0" err="1"/>
              <a:t>température</a:t>
            </a:r>
            <a:r>
              <a:rPr lang="fr-FR" sz="2000" dirty="0"/>
              <a:t> </a:t>
            </a:r>
            <a:r>
              <a:rPr lang="fr-FR" sz="2000" dirty="0" err="1"/>
              <a:t>dépendante</a:t>
            </a:r>
            <a:r>
              <a:rPr lang="fr-FR" sz="2000" dirty="0"/>
              <a:t> </a:t>
            </a:r>
            <a:endParaRPr lang="fr-FR" sz="2000" dirty="0" smtClean="0"/>
          </a:p>
          <a:p>
            <a:r>
              <a:rPr lang="fr-FR" sz="2000" b="1" dirty="0" smtClean="0"/>
              <a:t>[</a:t>
            </a:r>
            <a:r>
              <a:rPr lang="fr-FR" sz="2000" b="1" dirty="0"/>
              <a:t>A], [B], ... </a:t>
            </a:r>
            <a:r>
              <a:rPr lang="fr-FR" sz="2000" dirty="0"/>
              <a:t>: concentrations des </a:t>
            </a:r>
            <a:r>
              <a:rPr lang="fr-FR" sz="2000" dirty="0" err="1"/>
              <a:t>réactifs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b="1" dirty="0" smtClean="0"/>
              <a:t>α, β, </a:t>
            </a:r>
            <a:r>
              <a:rPr lang="mr-IN" sz="2000" b="1" dirty="0" smtClean="0"/>
              <a:t>…</a:t>
            </a:r>
            <a:r>
              <a:rPr lang="fr-FR" sz="2000" b="1" dirty="0" smtClean="0"/>
              <a:t> </a:t>
            </a:r>
            <a:r>
              <a:rPr lang="fr-FR" sz="2000" dirty="0" smtClean="0"/>
              <a:t>: ordres </a:t>
            </a:r>
            <a:r>
              <a:rPr lang="fr-FR" sz="2000" dirty="0"/>
              <a:t>partiels de la </a:t>
            </a:r>
            <a:r>
              <a:rPr lang="fr-FR" sz="2000" dirty="0" err="1"/>
              <a:t>réaction</a:t>
            </a:r>
            <a:r>
              <a:rPr lang="fr-FR" sz="2000" dirty="0"/>
              <a:t> par rapport à chacun des </a:t>
            </a:r>
            <a:r>
              <a:rPr lang="fr-FR" sz="2000" dirty="0" err="1"/>
              <a:t>réactifs</a:t>
            </a:r>
            <a:r>
              <a:rPr lang="fr-FR" sz="2000" dirty="0"/>
              <a:t/>
            </a:r>
            <a:br>
              <a:rPr lang="fr-FR" sz="2000" dirty="0"/>
            </a:br>
            <a:r>
              <a:rPr lang="fr-FR" sz="2000" b="1" dirty="0" smtClean="0"/>
              <a:t>α + β + </a:t>
            </a:r>
            <a:r>
              <a:rPr lang="mr-IN" sz="2000" b="1" dirty="0" smtClean="0"/>
              <a:t>…</a:t>
            </a:r>
            <a:r>
              <a:rPr lang="fr-FR" sz="2000" b="1" dirty="0" smtClean="0"/>
              <a:t> </a:t>
            </a:r>
            <a:r>
              <a:rPr lang="fr-FR" sz="2000" dirty="0" smtClean="0"/>
              <a:t>: ordre </a:t>
            </a:r>
            <a:r>
              <a:rPr lang="fr-FR" sz="2000" dirty="0"/>
              <a:t>global de la </a:t>
            </a:r>
            <a:r>
              <a:rPr lang="fr-FR" sz="2000" dirty="0" err="1"/>
              <a:t>réaction</a:t>
            </a:r>
            <a:r>
              <a:rPr lang="fr-FR" sz="2000" dirty="0"/>
              <a:t> </a:t>
            </a:r>
          </a:p>
          <a:p>
            <a:r>
              <a:rPr lang="fr-FR" sz="2000" dirty="0" smtClean="0"/>
              <a:t> </a:t>
            </a:r>
            <a:endParaRPr lang="fr-FR" sz="20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5400000">
            <a:off x="6475456" y="1406362"/>
            <a:ext cx="998696" cy="362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0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07444" y="1375917"/>
            <a:ext cx="8339667" cy="4403995"/>
          </a:xfrm>
        </p:spPr>
        <p:txBody>
          <a:bodyPr/>
          <a:lstStyle/>
          <a:p>
            <a:pPr marL="514350" indent="-514350">
              <a:buFont typeface="+mj-lt"/>
              <a:buAutoNum type="alphaLcParenR"/>
            </a:pPr>
            <a:r>
              <a:rPr lang="fr-FR" u="sng" dirty="0"/>
              <a:t>O</a:t>
            </a:r>
            <a:r>
              <a:rPr lang="fr-FR" u="sng" dirty="0" smtClean="0"/>
              <a:t>rdres partielles </a:t>
            </a:r>
          </a:p>
          <a:p>
            <a:pPr marL="514350" indent="-514350">
              <a:buFont typeface="+mj-lt"/>
              <a:buAutoNum type="alphaLcParenR"/>
            </a:pPr>
            <a:endParaRPr lang="fr-FR" dirty="0" smtClean="0"/>
          </a:p>
          <a:p>
            <a:pPr marL="0" indent="0">
              <a:buNone/>
            </a:pPr>
            <a:r>
              <a:rPr lang="fr-FR" b="1" dirty="0"/>
              <a:t>α, β</a:t>
            </a:r>
            <a:r>
              <a:rPr lang="fr-FR" b="1" dirty="0" smtClean="0"/>
              <a:t>,</a:t>
            </a:r>
            <a:r>
              <a:rPr lang="fr-FR" dirty="0"/>
              <a:t> </a:t>
            </a:r>
            <a:r>
              <a:rPr lang="fr-FR" dirty="0" smtClean="0">
                <a:sym typeface="Wingdings"/>
              </a:rPr>
              <a:t> Désigne l’</a:t>
            </a:r>
            <a:r>
              <a:rPr lang="fr-FR" dirty="0" smtClean="0"/>
              <a:t>ordre partiel de </a:t>
            </a:r>
            <a:r>
              <a:rPr lang="fr-FR" dirty="0" err="1" smtClean="0"/>
              <a:t>chacuns</a:t>
            </a:r>
            <a:r>
              <a:rPr lang="fr-FR" dirty="0" smtClean="0"/>
              <a:t> des réactifs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Il peut s’agir d’un</a:t>
            </a:r>
          </a:p>
          <a:p>
            <a:pPr lvl="6">
              <a:buFont typeface="Wingdings" charset="2"/>
              <a:buChar char="ü"/>
            </a:pPr>
            <a:r>
              <a:rPr lang="fr-FR" sz="2800" dirty="0" smtClean="0"/>
              <a:t>Entier </a:t>
            </a:r>
          </a:p>
          <a:p>
            <a:pPr lvl="6">
              <a:buFont typeface="Wingdings" charset="2"/>
              <a:buChar char="ü"/>
            </a:pPr>
            <a:r>
              <a:rPr lang="fr-FR" sz="2800" dirty="0" smtClean="0"/>
              <a:t>Fractionnaire</a:t>
            </a:r>
          </a:p>
          <a:p>
            <a:pPr lvl="6">
              <a:buFont typeface="Wingdings" charset="2"/>
              <a:buChar char="ü"/>
            </a:pPr>
            <a:r>
              <a:rPr lang="fr-FR" sz="2800" dirty="0" smtClean="0"/>
              <a:t>Nul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1985" y="3329215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36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1) Réaction élémentaire =&gt; réaction simple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sz="3900" dirty="0" smtClean="0"/>
              <a:t>αA + βB </a:t>
            </a:r>
            <a:r>
              <a:rPr lang="fr-FR" sz="3900" dirty="0" smtClean="0">
                <a:sym typeface="Wingdings"/>
              </a:rPr>
              <a:t> </a:t>
            </a:r>
            <a:r>
              <a:rPr lang="fr-FR" sz="3900" dirty="0" err="1" smtClean="0">
                <a:sym typeface="Wingdings"/>
              </a:rPr>
              <a:t>cC</a:t>
            </a:r>
            <a:endParaRPr lang="fr-FR" sz="3900" dirty="0" smtClean="0">
              <a:sym typeface="Wingdings"/>
            </a:endParaRPr>
          </a:p>
          <a:p>
            <a:endParaRPr lang="fr-FR" dirty="0" smtClean="0">
              <a:sym typeface="Wingdings"/>
            </a:endParaRPr>
          </a:p>
          <a:p>
            <a:r>
              <a:rPr lang="fr-FR" dirty="0" smtClean="0"/>
              <a:t>α,β,</a:t>
            </a:r>
            <a:r>
              <a:rPr lang="fr-FR" dirty="0" smtClean="0">
                <a:sym typeface="Wingdings"/>
              </a:rPr>
              <a:t>c  =&gt; coefficient stœchiométrique 	</a:t>
            </a:r>
            <a:endParaRPr lang="fr-FR" dirty="0">
              <a:sym typeface="Wingdings"/>
            </a:endParaRPr>
          </a:p>
          <a:p>
            <a:pPr marL="914400" lvl="2" indent="0">
              <a:buNone/>
            </a:pPr>
            <a:r>
              <a:rPr lang="fr-FR" sz="2600" dirty="0" smtClean="0">
                <a:sym typeface="Wingdings"/>
              </a:rPr>
              <a:t>=&gt; ordre global = molécularité de la réaction</a:t>
            </a:r>
            <a:endParaRPr lang="fr-FR" sz="2600" dirty="0">
              <a:sym typeface="Wingdings"/>
            </a:endParaRPr>
          </a:p>
          <a:p>
            <a:pPr marL="914400" lvl="2" indent="0">
              <a:buNone/>
            </a:pPr>
            <a:r>
              <a:rPr lang="fr-FR" sz="2600" dirty="0" smtClean="0">
                <a:sym typeface="Wingdings"/>
              </a:rPr>
              <a:t>=&gt; suit la loi de </a:t>
            </a:r>
            <a:r>
              <a:rPr lang="fr-FR" sz="2600" dirty="0" err="1" smtClean="0">
                <a:sym typeface="Wingdings"/>
              </a:rPr>
              <a:t>Van’t</a:t>
            </a:r>
            <a:r>
              <a:rPr lang="fr-FR" sz="2600" dirty="0" smtClean="0">
                <a:sym typeface="Wingdings"/>
              </a:rPr>
              <a:t> </a:t>
            </a:r>
            <a:r>
              <a:rPr lang="fr-FR" sz="2600" dirty="0" err="1" smtClean="0">
                <a:sym typeface="Wingdings"/>
              </a:rPr>
              <a:t>Hoff</a:t>
            </a:r>
            <a:endParaRPr lang="fr-FR" sz="2600" dirty="0">
              <a:sym typeface="Wingdings"/>
            </a:endParaRPr>
          </a:p>
          <a:p>
            <a:pPr marL="0" indent="0">
              <a:buNone/>
            </a:pPr>
            <a:endParaRPr lang="fr-FR" dirty="0" smtClean="0">
              <a:sym typeface="Wingdings"/>
            </a:endParaRPr>
          </a:p>
          <a:p>
            <a:pPr marL="0" indent="0" algn="ctr">
              <a:buNone/>
            </a:pPr>
            <a:r>
              <a:rPr lang="mr-IN" b="1" i="1" dirty="0" err="1"/>
              <a:t>v</a:t>
            </a:r>
            <a:r>
              <a:rPr lang="mr-IN" b="1" i="1" dirty="0"/>
              <a:t> </a:t>
            </a:r>
            <a:r>
              <a:rPr lang="mr-IN" dirty="0"/>
              <a:t>= </a:t>
            </a:r>
            <a:r>
              <a:rPr lang="mr-IN" b="1" i="1" dirty="0" err="1"/>
              <a:t>k</a:t>
            </a:r>
            <a:r>
              <a:rPr lang="mr-IN" b="1" i="1" dirty="0"/>
              <a:t> </a:t>
            </a:r>
            <a:r>
              <a:rPr lang="mr-IN" dirty="0"/>
              <a:t>[</a:t>
            </a:r>
            <a:r>
              <a:rPr lang="mr-IN" b="1" i="1" dirty="0" err="1"/>
              <a:t>A</a:t>
            </a:r>
            <a:r>
              <a:rPr lang="mr-IN" dirty="0"/>
              <a:t>]</a:t>
            </a:r>
            <a:r>
              <a:rPr lang="mr-IN" baseline="30000" dirty="0"/>
              <a:t>α </a:t>
            </a:r>
            <a:r>
              <a:rPr lang="mr-IN" dirty="0"/>
              <a:t>[</a:t>
            </a:r>
            <a:r>
              <a:rPr lang="mr-IN" b="1" i="1" dirty="0" err="1" smtClean="0"/>
              <a:t>B</a:t>
            </a:r>
            <a:r>
              <a:rPr lang="mr-IN" dirty="0" smtClean="0"/>
              <a:t>]</a:t>
            </a:r>
            <a:r>
              <a:rPr lang="mr-IN" baseline="30000" dirty="0" smtClean="0"/>
              <a:t>β</a:t>
            </a:r>
            <a:endParaRPr lang="fr-FR" baseline="30000" dirty="0" smtClean="0"/>
          </a:p>
          <a:p>
            <a:pPr>
              <a:buFont typeface="Wingdings" charset="2"/>
              <a:buChar char="Ø"/>
            </a:pPr>
            <a:r>
              <a:rPr lang="fr-FR" dirty="0" smtClean="0">
                <a:sym typeface="Wingdings"/>
              </a:rPr>
              <a:t>Ordre global = </a:t>
            </a:r>
            <a:r>
              <a:rPr lang="fr-FR" dirty="0" smtClean="0"/>
              <a:t>α +</a:t>
            </a:r>
            <a:r>
              <a:rPr lang="fr-FR" dirty="0" smtClean="0">
                <a:sym typeface="Wingdings"/>
              </a:rPr>
              <a:t> </a:t>
            </a:r>
            <a:r>
              <a:rPr lang="fr-FR" dirty="0"/>
              <a:t>β</a:t>
            </a:r>
            <a:r>
              <a:rPr lang="fr-FR" dirty="0" smtClean="0">
                <a:sym typeface="Wingdings"/>
              </a:rPr>
              <a:t> </a:t>
            </a:r>
          </a:p>
          <a:p>
            <a:pPr>
              <a:buFont typeface="Wingdings" charset="2"/>
              <a:buChar char="Ø"/>
            </a:pPr>
            <a:r>
              <a:rPr lang="fr-FR" dirty="0" smtClean="0">
                <a:sym typeface="Wingdings"/>
              </a:rPr>
              <a:t>Molécularité </a:t>
            </a:r>
            <a:r>
              <a:rPr lang="fr-FR" dirty="0">
                <a:sym typeface="Wingdings"/>
              </a:rPr>
              <a:t>= </a:t>
            </a:r>
            <a:r>
              <a:rPr lang="fr-FR" dirty="0"/>
              <a:t>α +</a:t>
            </a:r>
            <a:r>
              <a:rPr lang="fr-FR" dirty="0">
                <a:sym typeface="Wingdings"/>
              </a:rPr>
              <a:t> </a:t>
            </a:r>
            <a:r>
              <a:rPr lang="fr-FR" dirty="0"/>
              <a:t>β</a:t>
            </a:r>
            <a:r>
              <a:rPr lang="fr-FR" dirty="0">
                <a:sym typeface="Wingdings"/>
              </a:rPr>
              <a:t> </a:t>
            </a:r>
          </a:p>
          <a:p>
            <a:pPr lvl="2"/>
            <a:endParaRPr lang="fr-FR" dirty="0">
              <a:sym typeface="Wingdings"/>
            </a:endParaRPr>
          </a:p>
          <a:p>
            <a:pPr lvl="2"/>
            <a:endParaRPr lang="fr-FR" dirty="0" smtClean="0">
              <a:sym typeface="Wingdings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25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2 ) Réaction complexe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Plusieurs étapes simples </a:t>
            </a:r>
          </a:p>
          <a:p>
            <a:pPr marL="0" indent="0" algn="ctr">
              <a:buNone/>
            </a:pPr>
            <a:r>
              <a:rPr lang="fr-FR" sz="3200" b="1" dirty="0" smtClean="0">
                <a:solidFill>
                  <a:schemeClr val="accent5"/>
                </a:solidFill>
              </a:rPr>
              <a:t>2</a:t>
            </a:r>
            <a:r>
              <a:rPr lang="fr-FR" sz="3200" b="1" dirty="0" smtClean="0"/>
              <a:t>HI + </a:t>
            </a:r>
            <a:r>
              <a:rPr lang="fr-FR" sz="3200" b="1" dirty="0" smtClean="0">
                <a:solidFill>
                  <a:srgbClr val="00B050"/>
                </a:solidFill>
              </a:rPr>
              <a:t>1</a:t>
            </a:r>
            <a:r>
              <a:rPr lang="fr-FR" sz="3200" b="1" dirty="0" smtClean="0"/>
              <a:t>H</a:t>
            </a:r>
            <a:r>
              <a:rPr lang="fr-FR" sz="3200" b="1" baseline="-25000" dirty="0" smtClean="0"/>
              <a:t>2</a:t>
            </a:r>
            <a:r>
              <a:rPr lang="fr-FR" sz="3200" b="1" dirty="0" smtClean="0"/>
              <a:t>O</a:t>
            </a:r>
            <a:r>
              <a:rPr lang="fr-FR" sz="3200" b="1" baseline="-25000" dirty="0" smtClean="0"/>
              <a:t>2</a:t>
            </a:r>
            <a:r>
              <a:rPr lang="fr-FR" sz="3200" b="1" dirty="0" smtClean="0"/>
              <a:t> -&gt; I</a:t>
            </a:r>
            <a:r>
              <a:rPr lang="fr-FR" sz="3200" b="1" baseline="-25000" dirty="0" smtClean="0"/>
              <a:t>2 </a:t>
            </a:r>
            <a:r>
              <a:rPr lang="fr-FR" sz="3200" b="1" dirty="0" smtClean="0"/>
              <a:t>+ 2H</a:t>
            </a:r>
            <a:r>
              <a:rPr lang="fr-FR" sz="3200" b="1" baseline="-25000" dirty="0" smtClean="0"/>
              <a:t>2</a:t>
            </a:r>
            <a:r>
              <a:rPr lang="fr-FR" sz="3200" b="1" dirty="0" smtClean="0"/>
              <a:t>O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Molécularité (</a:t>
            </a:r>
            <a:r>
              <a:rPr lang="fr-FR" dirty="0" smtClean="0">
                <a:solidFill>
                  <a:schemeClr val="accent5"/>
                </a:solidFill>
              </a:rPr>
              <a:t>2</a:t>
            </a:r>
            <a:r>
              <a:rPr lang="fr-FR" dirty="0" smtClean="0"/>
              <a:t>+</a:t>
            </a:r>
            <a:r>
              <a:rPr lang="fr-FR" dirty="0" smtClean="0">
                <a:solidFill>
                  <a:srgbClr val="00B050"/>
                </a:solidFill>
              </a:rPr>
              <a:t>1</a:t>
            </a:r>
            <a:r>
              <a:rPr lang="fr-FR" dirty="0" smtClean="0"/>
              <a:t>) = 3 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v = k </a:t>
            </a:r>
            <a:r>
              <a:rPr lang="mr-IN" dirty="0" smtClean="0"/>
              <a:t>[</a:t>
            </a:r>
            <a:r>
              <a:rPr lang="fr-FR" dirty="0" smtClean="0"/>
              <a:t>HI</a:t>
            </a:r>
            <a:r>
              <a:rPr lang="mr-IN" dirty="0"/>
              <a:t>]</a:t>
            </a:r>
            <a:r>
              <a:rPr lang="fr-FR" dirty="0" smtClean="0"/>
              <a:t> </a:t>
            </a:r>
            <a:r>
              <a:rPr lang="mr-IN" dirty="0" smtClean="0"/>
              <a:t>[</a:t>
            </a:r>
            <a:r>
              <a:rPr lang="fr-FR" dirty="0" smtClean="0"/>
              <a:t>H</a:t>
            </a:r>
            <a:r>
              <a:rPr lang="fr-FR" baseline="-25000" dirty="0" smtClean="0"/>
              <a:t>2</a:t>
            </a:r>
            <a:r>
              <a:rPr lang="fr-FR" dirty="0" smtClean="0"/>
              <a:t>0</a:t>
            </a:r>
            <a:r>
              <a:rPr lang="fr-FR" baseline="-25000" dirty="0" smtClean="0"/>
              <a:t>2</a:t>
            </a:r>
            <a:r>
              <a:rPr lang="mr-IN" dirty="0"/>
              <a:t>]</a:t>
            </a:r>
            <a:r>
              <a:rPr lang="fr-FR" dirty="0" smtClean="0"/>
              <a:t> ordre global 2 </a:t>
            </a:r>
            <a:endParaRPr lang="fr-FR" dirty="0"/>
          </a:p>
          <a:p>
            <a:pPr>
              <a:buFont typeface="Wingdings" charset="2"/>
              <a:buChar char="Ø"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Ne respecte pas la loi de </a:t>
            </a:r>
            <a:r>
              <a:rPr lang="fr-FR" dirty="0" err="1" smtClean="0"/>
              <a:t>Van’t</a:t>
            </a:r>
            <a:r>
              <a:rPr lang="fr-FR" dirty="0" smtClean="0"/>
              <a:t> </a:t>
            </a:r>
            <a:r>
              <a:rPr lang="fr-FR" dirty="0" err="1" smtClean="0"/>
              <a:t>Hoff</a:t>
            </a:r>
            <a:r>
              <a:rPr lang="fr-FR" dirty="0" smtClean="0"/>
              <a:t> car il y a plusieurs étapes = </a:t>
            </a:r>
          </a:p>
          <a:p>
            <a:pPr marL="0" indent="0" algn="ctr">
              <a:buNone/>
            </a:pPr>
            <a:r>
              <a:rPr lang="fr-FR" dirty="0" smtClean="0"/>
              <a:t>1 rapide </a:t>
            </a:r>
          </a:p>
          <a:p>
            <a:pPr marL="0" indent="0" algn="ctr">
              <a:buNone/>
            </a:pPr>
            <a:r>
              <a:rPr lang="fr-FR" dirty="0" smtClean="0"/>
              <a:t>1 lente =&gt; seul accessible 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76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Espace réservé du contenu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2705683"/>
                  </p:ext>
                </p:extLst>
              </p:nvPr>
            </p:nvGraphicFramePr>
            <p:xfrm>
              <a:off x="0" y="822960"/>
              <a:ext cx="12192000" cy="33909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4064000"/>
                    <a:gridCol w="4064000"/>
                    <a:gridCol w="4064000"/>
                  </a:tblGrid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0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1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2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linéaire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 </a:t>
                          </a:r>
                          <a:r>
                            <a:rPr lang="fr-FR" b="1" u="sng" dirty="0" smtClean="0"/>
                            <a:t>exponentielle</a:t>
                          </a:r>
                          <a:r>
                            <a:rPr lang="fr-FR" b="1" baseline="0" dirty="0" smtClean="0"/>
                            <a:t> des réactifs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hyperbolique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t</a:t>
                          </a:r>
                          <a:r>
                            <a:rPr lang="fr-FR" b="1" baseline="0" dirty="0" smtClean="0"/>
                            <a:t>½</a:t>
                          </a:r>
                          <a:r>
                            <a:rPr lang="fr-FR" b="1" dirty="0" smtClean="0"/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b="1" i="1" smtClean="0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mr-IN" dirty="0" smtClean="0"/>
                                    <m:t>[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b="1" baseline="0" dirty="0" smtClean="0"/>
                                    <m:t>A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b="1" baseline="0" dirty="0" smtClean="0"/>
                                    <m:t>0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dirty="0" smtClean="0"/>
                                    <m:t>]</m:t>
                                  </m:r>
                                </m:num>
                                <m:den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𝟐</m:t>
                                  </m:r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t</a:t>
                          </a:r>
                          <a:r>
                            <a:rPr lang="fr-FR" b="1" baseline="0" dirty="0" smtClean="0"/>
                            <a:t>½</a:t>
                          </a:r>
                          <a:r>
                            <a:rPr lang="fr-FR" b="1" dirty="0" smtClean="0"/>
                            <a:t> =</a:t>
                          </a:r>
                          <a:r>
                            <a:rPr lang="fr-FR" b="1" baseline="0" dirty="0" smtClean="0"/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b="1" i="1" smtClean="0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𝒍𝒏</m:t>
                                  </m:r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𝟐</m:t>
                                  </m:r>
                                </m:num>
                                <m:den>
                                  <m:r>
                                    <a:rPr lang="fr-FR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baseline="0" dirty="0" smtClean="0"/>
                            <a:t>t½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mr-IN" sz="1800" b="1" i="1" smtClean="0"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1800" b="1" i="1" smtClean="0">
                                      <a:latin typeface="Cambria Math" charset="0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fr-FR" sz="1800" b="1" i="1" smtClean="0">
                                      <a:latin typeface="Cambria Math" charset="0"/>
                                    </a:rPr>
                                    <m:t>𝒌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sz="1800" dirty="0" smtClean="0"/>
                                    <m:t>[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sz="1800" b="1" baseline="0" dirty="0" smtClean="0"/>
                                    <m:t>A</m:t>
                                  </m:r>
                                  <m:r>
                                    <m:rPr>
                                      <m:nor/>
                                    </m:rPr>
                                    <a:rPr lang="fr-FR" sz="1800" b="1" baseline="0" dirty="0" smtClean="0"/>
                                    <m:t>0</m:t>
                                  </m:r>
                                  <m:r>
                                    <m:rPr>
                                      <m:nor/>
                                    </m:rPr>
                                    <a:rPr lang="mr-IN" sz="1800" dirty="0" smtClean="0"/>
                                    <m:t>]</m:t>
                                  </m:r>
                                </m:den>
                              </m:f>
                            </m:oMath>
                          </a14:m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</a:t>
                          </a:r>
                          <a:r>
                            <a:rPr lang="fr-FR" b="1" baseline="0" dirty="0" smtClean="0"/>
                            <a:t> de k et </a:t>
                          </a:r>
                          <a:r>
                            <a:rPr lang="mr-IN" dirty="0" smtClean="0"/>
                            <a:t>[</a:t>
                          </a:r>
                          <a:r>
                            <a:rPr lang="fr-FR" b="1" baseline="0" dirty="0" smtClean="0"/>
                            <a:t>A0</a:t>
                          </a:r>
                          <a:r>
                            <a:rPr lang="mr-IN" dirty="0" smtClean="0"/>
                            <a:t>]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</a:t>
                          </a:r>
                          <a:r>
                            <a:rPr lang="fr-FR" b="1" baseline="0" dirty="0" smtClean="0"/>
                            <a:t> que de k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 de k</a:t>
                          </a:r>
                          <a:r>
                            <a:rPr lang="fr-FR" b="1" baseline="0" dirty="0" smtClean="0"/>
                            <a:t> et </a:t>
                          </a:r>
                          <a:r>
                            <a:rPr lang="mr-IN" dirty="0" smtClean="0"/>
                            <a:t>[</a:t>
                          </a:r>
                          <a:r>
                            <a:rPr lang="fr-FR" b="1" baseline="0" dirty="0" smtClean="0"/>
                            <a:t>A0</a:t>
                          </a:r>
                          <a:r>
                            <a:rPr lang="mr-IN" dirty="0" smtClean="0"/>
                            <a:t>]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Espace réservé du contenu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82705683"/>
                  </p:ext>
                </p:extLst>
              </p:nvPr>
            </p:nvGraphicFramePr>
            <p:xfrm>
              <a:off x="0" y="822960"/>
              <a:ext cx="12192000" cy="3390900"/>
            </p:xfrm>
            <a:graphic>
              <a:graphicData uri="http://schemas.openxmlformats.org/drawingml/2006/table">
                <a:tbl>
                  <a:tblPr firstRow="1" bandRow="1">
                    <a:tableStyleId>{F5AB1C69-6EDB-4FF4-983F-18BD219EF322}</a:tableStyleId>
                  </a:tblPr>
                  <a:tblGrid>
                    <a:gridCol w="4064000"/>
                    <a:gridCol w="4064000"/>
                    <a:gridCol w="4064000"/>
                  </a:tblGrid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0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1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Ordre 2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linéaire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 </a:t>
                          </a:r>
                          <a:r>
                            <a:rPr lang="fr-FR" b="1" u="sng" dirty="0" smtClean="0"/>
                            <a:t>exponentielle</a:t>
                          </a:r>
                          <a:r>
                            <a:rPr lang="fr-FR" b="1" baseline="0" dirty="0" smtClean="0"/>
                            <a:t> des réactifs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Diminution</a:t>
                          </a:r>
                          <a:r>
                            <a:rPr lang="fr-FR" b="1" baseline="0" dirty="0" smtClean="0"/>
                            <a:t> </a:t>
                          </a:r>
                          <a:r>
                            <a:rPr lang="fr-FR" b="1" u="sng" baseline="0" dirty="0" smtClean="0"/>
                            <a:t>hyperbolique</a:t>
                          </a:r>
                          <a:r>
                            <a:rPr lang="fr-FR" b="1" baseline="0" dirty="0" smtClean="0"/>
                            <a:t> des réactifs 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300" t="-205405" r="-200600" b="-2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450" t="-205405" r="-100901" b="-202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00150" t="-205405" r="-750" b="-202703"/>
                          </a:stretch>
                        </a:blipFill>
                      </a:tcPr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</a:t>
                          </a:r>
                          <a:r>
                            <a:rPr lang="fr-FR" b="1" baseline="0" dirty="0" smtClean="0"/>
                            <a:t> de k et </a:t>
                          </a:r>
                          <a:r>
                            <a:rPr lang="mr-IN" dirty="0" smtClean="0"/>
                            <a:t>[</a:t>
                          </a:r>
                          <a:r>
                            <a:rPr lang="fr-FR" b="1" baseline="0" dirty="0" smtClean="0"/>
                            <a:t>A0</a:t>
                          </a:r>
                          <a:r>
                            <a:rPr lang="mr-IN" dirty="0" smtClean="0"/>
                            <a:t>]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</a:t>
                          </a:r>
                          <a:r>
                            <a:rPr lang="fr-FR" b="1" baseline="0" dirty="0" smtClean="0"/>
                            <a:t> que de k</a:t>
                          </a:r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1" dirty="0" smtClean="0"/>
                            <a:t>Dépend de k</a:t>
                          </a:r>
                          <a:r>
                            <a:rPr lang="fr-FR" b="1" baseline="0" dirty="0" smtClean="0"/>
                            <a:t> et </a:t>
                          </a:r>
                          <a:r>
                            <a:rPr lang="mr-IN" dirty="0" smtClean="0"/>
                            <a:t>[</a:t>
                          </a:r>
                          <a:r>
                            <a:rPr lang="fr-FR" b="1" baseline="0" dirty="0" smtClean="0"/>
                            <a:t>A0</a:t>
                          </a:r>
                          <a:r>
                            <a:rPr lang="mr-IN" dirty="0" smtClean="0"/>
                            <a:t>]</a:t>
                          </a:r>
                          <a:endParaRPr lang="fr-FR" b="1" dirty="0"/>
                        </a:p>
                      </a:txBody>
                      <a:tcPr/>
                    </a:tc>
                  </a:tr>
                  <a:tr h="678180"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fr-FR" b="1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5400000">
            <a:off x="735330" y="2814955"/>
            <a:ext cx="2552700" cy="402336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 rot="5400000">
            <a:off x="4812030" y="2761615"/>
            <a:ext cx="2552700" cy="41300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grayscl/>
          </a:blip>
          <a:stretch>
            <a:fillRect/>
          </a:stretch>
        </p:blipFill>
        <p:spPr>
          <a:xfrm rot="5400000">
            <a:off x="8896350" y="2807335"/>
            <a:ext cx="25527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6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97949"/>
            <a:ext cx="10515600" cy="1079500"/>
          </a:xfrm>
        </p:spPr>
        <p:txBody>
          <a:bodyPr>
            <a:normAutofit/>
          </a:bodyPr>
          <a:lstStyle/>
          <a:p>
            <a:r>
              <a:rPr lang="fr-FR" sz="4000" dirty="0" smtClean="0">
                <a:latin typeface="+mn-lt"/>
              </a:rPr>
              <a:t>IV) Catalyseur </a:t>
            </a:r>
            <a:endParaRPr lang="fr-FR" sz="4000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074738"/>
            <a:ext cx="10515600" cy="4351338"/>
          </a:xfrm>
        </p:spPr>
        <p:txBody>
          <a:bodyPr/>
          <a:lstStyle/>
          <a:p>
            <a:r>
              <a:rPr lang="fr-FR" sz="2400" dirty="0" smtClean="0"/>
              <a:t>Facteur déterminant </a:t>
            </a:r>
          </a:p>
          <a:p>
            <a:r>
              <a:rPr lang="fr-FR" sz="2400" dirty="0" smtClean="0"/>
              <a:t>Augmentation de vitesse </a:t>
            </a:r>
            <a:r>
              <a:rPr lang="fr-FR" sz="2400" dirty="0" smtClean="0">
                <a:sym typeface="Wingdings"/>
              </a:rPr>
              <a:t></a:t>
            </a:r>
            <a:r>
              <a:rPr lang="fr-FR" sz="2400" dirty="0" smtClean="0"/>
              <a:t> augmentation de k </a:t>
            </a:r>
          </a:p>
          <a:p>
            <a:r>
              <a:rPr lang="fr-FR" sz="2400" dirty="0" smtClean="0"/>
              <a:t>Corps étranger : son seul effet est l’augmentation de la vitesse </a:t>
            </a:r>
          </a:p>
          <a:p>
            <a:r>
              <a:rPr lang="fr-FR" sz="2400" dirty="0" smtClean="0"/>
              <a:t>Non consommé dans la réaction </a:t>
            </a:r>
          </a:p>
          <a:p>
            <a:r>
              <a:rPr lang="fr-FR" sz="2400" dirty="0"/>
              <a:t>Un catalyseur en permettant le remplacement d’une </a:t>
            </a:r>
            <a:r>
              <a:rPr lang="fr-FR" sz="2400" dirty="0" err="1"/>
              <a:t>réaction</a:t>
            </a:r>
            <a:r>
              <a:rPr lang="fr-FR" sz="2400" dirty="0"/>
              <a:t> par une autre </a:t>
            </a:r>
            <a:r>
              <a:rPr lang="fr-FR" sz="2400" dirty="0" err="1"/>
              <a:t>accélère</a:t>
            </a:r>
            <a:r>
              <a:rPr lang="fr-FR" sz="2400" dirty="0"/>
              <a:t> une </a:t>
            </a:r>
            <a:r>
              <a:rPr lang="fr-FR" sz="2400" dirty="0" err="1" smtClean="0"/>
              <a:t>réaction</a:t>
            </a:r>
            <a:r>
              <a:rPr lang="fr-FR" sz="2400" dirty="0" smtClean="0"/>
              <a:t> en </a:t>
            </a:r>
            <a:r>
              <a:rPr lang="fr-FR" sz="2400" dirty="0"/>
              <a:t>diminuant l’</a:t>
            </a:r>
            <a:r>
              <a:rPr lang="fr-FR" sz="2400" dirty="0" err="1"/>
              <a:t>Ea</a:t>
            </a:r>
            <a:r>
              <a:rPr lang="fr-FR" sz="2400" dirty="0"/>
              <a:t> sans modifier l’</a:t>
            </a:r>
            <a:r>
              <a:rPr lang="fr-FR" sz="2400" dirty="0" err="1"/>
              <a:t>état</a:t>
            </a:r>
            <a:r>
              <a:rPr lang="fr-FR" sz="2400" dirty="0"/>
              <a:t> initial et l’</a:t>
            </a:r>
            <a:r>
              <a:rPr lang="fr-FR" sz="2400" dirty="0" err="1"/>
              <a:t>état</a:t>
            </a:r>
            <a:r>
              <a:rPr lang="fr-FR" sz="2400" dirty="0"/>
              <a:t> final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4565650" y="2447926"/>
            <a:ext cx="30607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4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472440"/>
            <a:ext cx="5181600" cy="5704523"/>
          </a:xfrm>
        </p:spPr>
        <p:txBody>
          <a:bodyPr/>
          <a:lstStyle/>
          <a:p>
            <a:pPr marL="0" indent="0" algn="ctr">
              <a:buNone/>
            </a:pPr>
            <a:r>
              <a:rPr lang="fr-FR" u="sng" dirty="0" smtClean="0"/>
              <a:t>Homogène </a:t>
            </a:r>
          </a:p>
          <a:p>
            <a:r>
              <a:rPr lang="fr-FR" dirty="0" smtClean="0"/>
              <a:t>Mélange homogène </a:t>
            </a:r>
          </a:p>
          <a:p>
            <a:r>
              <a:rPr lang="fr-FR" dirty="0" smtClean="0"/>
              <a:t>Gaz / gaz</a:t>
            </a:r>
          </a:p>
          <a:p>
            <a:r>
              <a:rPr lang="fr-FR" dirty="0" smtClean="0"/>
              <a:t>Liquide / liquide</a:t>
            </a:r>
          </a:p>
          <a:p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472440"/>
            <a:ext cx="5181600" cy="5704523"/>
          </a:xfrm>
        </p:spPr>
        <p:txBody>
          <a:bodyPr/>
          <a:lstStyle/>
          <a:p>
            <a:pPr marL="0" indent="0" algn="ctr">
              <a:buNone/>
            </a:pPr>
            <a:r>
              <a:rPr lang="fr-FR" u="sng" dirty="0" smtClean="0"/>
              <a:t>Hétérogène </a:t>
            </a:r>
          </a:p>
          <a:p>
            <a:r>
              <a:rPr lang="fr-FR" dirty="0" smtClean="0"/>
              <a:t>2 phases </a:t>
            </a:r>
          </a:p>
          <a:p>
            <a:r>
              <a:rPr lang="fr-FR" dirty="0" smtClean="0"/>
              <a:t>Solide / gaz </a:t>
            </a:r>
          </a:p>
          <a:p>
            <a:r>
              <a:rPr lang="fr-FR" dirty="0" smtClean="0"/>
              <a:t>Solide / liquide </a:t>
            </a:r>
          </a:p>
          <a:p>
            <a:r>
              <a:rPr lang="fr-FR" dirty="0" smtClean="0"/>
              <a:t>Effet lié surface </a:t>
            </a:r>
            <a:r>
              <a:rPr lang="fr-FR" dirty="0" smtClean="0"/>
              <a:t>de </a:t>
            </a:r>
            <a:r>
              <a:rPr lang="fr-FR" dirty="0" smtClean="0"/>
              <a:t>contact</a:t>
            </a:r>
          </a:p>
          <a:p>
            <a:r>
              <a:rPr lang="fr-FR" dirty="0" smtClean="0"/>
              <a:t>L’action se fait par adsorption 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smtClean="0"/>
              <a:t>Le tutorat est gratuit. Toute reproduction ou vente est interdite.</a:t>
            </a:r>
            <a:r>
              <a:rPr lang="fr-FR" smtClean="0"/>
              <a:t> 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2196943" y="459748"/>
            <a:ext cx="1270314" cy="56642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5400000">
            <a:off x="7937500" y="1653706"/>
            <a:ext cx="1651000" cy="61976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512711" y="4447822"/>
            <a:ext cx="22803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Fe</a:t>
            </a:r>
            <a:r>
              <a:rPr lang="fr-FR" baseline="30000" dirty="0" smtClean="0"/>
              <a:t>2</a:t>
            </a:r>
            <a:r>
              <a:rPr lang="fr-FR" baseline="30000" dirty="0" smtClean="0"/>
              <a:t>+</a:t>
            </a:r>
            <a:r>
              <a:rPr lang="fr-FR" dirty="0" smtClean="0"/>
              <a:t>: ions ferreux </a:t>
            </a:r>
          </a:p>
          <a:p>
            <a:endParaRPr lang="fr-FR" dirty="0"/>
          </a:p>
          <a:p>
            <a:r>
              <a:rPr lang="fr-FR" dirty="0" smtClean="0"/>
              <a:t>Fe</a:t>
            </a:r>
            <a:r>
              <a:rPr lang="fr-FR" dirty="0" smtClean="0"/>
              <a:t> </a:t>
            </a:r>
            <a:r>
              <a:rPr lang="fr-FR" baseline="30000" dirty="0" smtClean="0"/>
              <a:t>3</a:t>
            </a:r>
            <a:r>
              <a:rPr lang="fr-FR" baseline="30000" dirty="0" smtClean="0"/>
              <a:t>+ </a:t>
            </a:r>
            <a:r>
              <a:rPr lang="fr-FR" dirty="0" smtClean="0"/>
              <a:t>: ions ferriques</a:t>
            </a:r>
            <a:endParaRPr lang="fr-FR" baseline="30000" dirty="0"/>
          </a:p>
        </p:txBody>
      </p:sp>
      <p:sp>
        <p:nvSpPr>
          <p:cNvPr id="8" name="ZoneTexte 7"/>
          <p:cNvSpPr txBox="1"/>
          <p:nvPr/>
        </p:nvSpPr>
        <p:spPr>
          <a:xfrm>
            <a:off x="488043" y="5578006"/>
            <a:ext cx="5176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fr-FR" sz="2800" dirty="0" smtClean="0"/>
              <a:t>L’ ion ferreux est le catalyseur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7428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12503" y="749287"/>
            <a:ext cx="1966993" cy="657763"/>
          </a:xfrm>
        </p:spPr>
        <p:txBody>
          <a:bodyPr>
            <a:normAutofit/>
          </a:bodyPr>
          <a:lstStyle/>
          <a:p>
            <a:pPr algn="ctr"/>
            <a:r>
              <a:rPr lang="fr-FR" sz="3200" u="sng" dirty="0"/>
              <a:t>E</a:t>
            </a:r>
            <a:r>
              <a:rPr lang="fr-FR" sz="3200" u="sng" dirty="0" smtClean="0"/>
              <a:t>nzyme</a:t>
            </a:r>
            <a:endParaRPr lang="fr-FR" sz="32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Concerne la plupart des </a:t>
            </a:r>
            <a:r>
              <a:rPr lang="fr-FR" dirty="0" err="1"/>
              <a:t>réactions</a:t>
            </a:r>
            <a:r>
              <a:rPr lang="fr-FR" dirty="0"/>
              <a:t> qui se produisent chez les </a:t>
            </a:r>
            <a:r>
              <a:rPr lang="fr-FR" dirty="0" err="1"/>
              <a:t>êtres</a:t>
            </a:r>
            <a:r>
              <a:rPr lang="fr-FR" dirty="0"/>
              <a:t> vivants </a:t>
            </a:r>
            <a:endParaRPr lang="fr-FR" dirty="0" smtClean="0"/>
          </a:p>
          <a:p>
            <a:r>
              <a:rPr lang="fr-FR" dirty="0" smtClean="0"/>
              <a:t>Les </a:t>
            </a:r>
            <a:r>
              <a:rPr lang="fr-FR" dirty="0"/>
              <a:t>catalyseurs sont des </a:t>
            </a:r>
            <a:r>
              <a:rPr lang="fr-FR" dirty="0" err="1"/>
              <a:t>protéines</a:t>
            </a:r>
            <a:r>
              <a:rPr lang="fr-FR" dirty="0"/>
              <a:t> (enzymes) de masse molaire </a:t>
            </a:r>
            <a:r>
              <a:rPr lang="fr-FR" dirty="0" err="1"/>
              <a:t>élevée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smtClean="0"/>
              <a:t>Remarquable </a:t>
            </a:r>
            <a:r>
              <a:rPr lang="fr-FR" u="sng" dirty="0" err="1"/>
              <a:t>efficacite</a:t>
            </a:r>
            <a:r>
              <a:rPr lang="fr-FR" u="sng" dirty="0"/>
              <a:t>́</a:t>
            </a:r>
            <a:r>
              <a:rPr lang="fr-FR" dirty="0"/>
              <a:t>: vitesse </a:t>
            </a:r>
            <a:r>
              <a:rPr lang="fr-FR" dirty="0" err="1"/>
              <a:t>multipliée</a:t>
            </a:r>
            <a:r>
              <a:rPr lang="fr-FR" dirty="0"/>
              <a:t> par un facteur </a:t>
            </a:r>
            <a:r>
              <a:rPr lang="fr-FR" dirty="0" smtClean="0"/>
              <a:t>10</a:t>
            </a:r>
            <a:r>
              <a:rPr lang="fr-FR" baseline="30000" dirty="0" smtClean="0"/>
              <a:t>10</a:t>
            </a:r>
          </a:p>
          <a:p>
            <a:r>
              <a:rPr lang="fr-FR" dirty="0" smtClean="0"/>
              <a:t>Remarquable </a:t>
            </a:r>
            <a:r>
              <a:rPr lang="fr-FR" u="sng" dirty="0" err="1"/>
              <a:t>spécificite</a:t>
            </a:r>
            <a:r>
              <a:rPr lang="fr-FR" u="sng" dirty="0"/>
              <a:t>́</a:t>
            </a:r>
            <a:r>
              <a:rPr lang="fr-FR" dirty="0"/>
              <a:t>: catalyse un type de </a:t>
            </a:r>
            <a:r>
              <a:rPr lang="fr-FR" dirty="0" err="1"/>
              <a:t>réaction</a:t>
            </a:r>
            <a:r>
              <a:rPr lang="fr-FR" dirty="0"/>
              <a:t> pour un type de </a:t>
            </a:r>
            <a:r>
              <a:rPr lang="fr-FR" dirty="0" err="1"/>
              <a:t>molécule</a:t>
            </a:r>
            <a:r>
              <a:rPr lang="fr-FR" dirty="0"/>
              <a:t>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17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latin typeface="+mn-lt"/>
              </a:rPr>
              <a:t>V) </a:t>
            </a:r>
            <a:r>
              <a:rPr lang="fr-FR" sz="3600" u="sng" dirty="0" smtClean="0">
                <a:latin typeface="+mn-lt"/>
              </a:rPr>
              <a:t>Lumière </a:t>
            </a:r>
            <a:endParaRPr lang="fr-FR" sz="3600" u="sng" dirty="0">
              <a:latin typeface="+mn-lt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fr-FR" dirty="0" smtClean="0"/>
              <a:t>Facteur déterminant </a:t>
            </a:r>
          </a:p>
          <a:p>
            <a:r>
              <a:rPr lang="fr-FR" dirty="0" smtClean="0"/>
              <a:t>La vitesse augmente via l’activation photochimique 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5179950" y="792481"/>
            <a:ext cx="18321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5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566057"/>
            <a:ext cx="10515600" cy="5610906"/>
          </a:xfrm>
        </p:spPr>
        <p:txBody>
          <a:bodyPr/>
          <a:lstStyle/>
          <a:p>
            <a:r>
              <a:rPr lang="fr-FR" dirty="0"/>
              <a:t>L</a:t>
            </a:r>
            <a:r>
              <a:rPr lang="fr-FR" dirty="0" smtClean="0"/>
              <a:t>es </a:t>
            </a:r>
            <a:r>
              <a:rPr lang="fr-FR" dirty="0" err="1"/>
              <a:t>molécules</a:t>
            </a:r>
            <a:r>
              <a:rPr lang="fr-FR" dirty="0"/>
              <a:t> </a:t>
            </a:r>
            <a:r>
              <a:rPr lang="fr-FR" dirty="0" err="1"/>
              <a:t>excitées</a:t>
            </a:r>
            <a:r>
              <a:rPr lang="fr-FR" dirty="0"/>
              <a:t> peuvent aussi se casser en 2 fragments produisant des radicaux libres </a:t>
            </a:r>
            <a:r>
              <a:rPr lang="fr-FR" dirty="0" err="1"/>
              <a:t>très</a:t>
            </a:r>
            <a:r>
              <a:rPr lang="fr-FR" dirty="0"/>
              <a:t> </a:t>
            </a:r>
            <a:r>
              <a:rPr lang="fr-FR" dirty="0" err="1"/>
              <a:t>réactifs</a:t>
            </a:r>
            <a:r>
              <a:rPr lang="fr-FR" dirty="0"/>
              <a:t>: c’est la </a:t>
            </a:r>
            <a:r>
              <a:rPr lang="fr-FR" b="1" dirty="0"/>
              <a:t>photolyse </a:t>
            </a:r>
          </a:p>
          <a:p>
            <a:r>
              <a:rPr lang="fr-FR" dirty="0"/>
              <a:t>D</a:t>
            </a:r>
            <a:r>
              <a:rPr lang="fr-FR" dirty="0" smtClean="0"/>
              <a:t>ans </a:t>
            </a:r>
            <a:r>
              <a:rPr lang="fr-FR" dirty="0"/>
              <a:t>ce cas, la </a:t>
            </a:r>
            <a:r>
              <a:rPr lang="fr-FR" dirty="0" err="1"/>
              <a:t>réaction</a:t>
            </a:r>
            <a:r>
              <a:rPr lang="fr-FR" dirty="0"/>
              <a:t> se fait par </a:t>
            </a:r>
            <a:r>
              <a:rPr lang="fr-FR" dirty="0" err="1"/>
              <a:t>étapes</a:t>
            </a:r>
            <a:r>
              <a:rPr lang="fr-FR" dirty="0"/>
              <a:t> </a:t>
            </a:r>
            <a:r>
              <a:rPr lang="fr-FR" dirty="0" smtClean="0"/>
              <a:t>successives </a:t>
            </a:r>
            <a:r>
              <a:rPr lang="fr-FR" dirty="0"/>
              <a:t>d’</a:t>
            </a:r>
            <a:r>
              <a:rPr lang="fr-FR" dirty="0" err="1"/>
              <a:t>Ea</a:t>
            </a:r>
            <a:r>
              <a:rPr lang="fr-FR" dirty="0"/>
              <a:t> &lt; à l’</a:t>
            </a:r>
            <a:r>
              <a:rPr lang="fr-FR" dirty="0" err="1"/>
              <a:t>Ea</a:t>
            </a:r>
            <a:r>
              <a:rPr lang="fr-FR" dirty="0"/>
              <a:t> de la </a:t>
            </a:r>
            <a:r>
              <a:rPr lang="fr-FR" dirty="0" err="1"/>
              <a:t>réaction</a:t>
            </a:r>
            <a:r>
              <a:rPr lang="fr-FR" dirty="0"/>
              <a:t> globale </a:t>
            </a:r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4545145" y="885371"/>
            <a:ext cx="310170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75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54029" cy="665389"/>
          </a:xfrm>
        </p:spPr>
        <p:txBody>
          <a:bodyPr>
            <a:normAutofit/>
          </a:bodyPr>
          <a:lstStyle/>
          <a:p>
            <a:r>
              <a:rPr lang="fr-FR" sz="2800" b="1" dirty="0" smtClean="0"/>
              <a:t>VI) </a:t>
            </a:r>
            <a:r>
              <a:rPr lang="fr-FR" sz="3200" b="1" u="sng" dirty="0" err="1" smtClean="0"/>
              <a:t>Cinétique</a:t>
            </a:r>
            <a:r>
              <a:rPr lang="fr-FR" sz="3200" b="1" u="sng" dirty="0" smtClean="0"/>
              <a:t> </a:t>
            </a:r>
            <a:r>
              <a:rPr lang="fr-FR" sz="3200" b="1" u="sng" dirty="0"/>
              <a:t>et </a:t>
            </a:r>
            <a:r>
              <a:rPr lang="fr-FR" sz="3200" b="1" u="sng" dirty="0" smtClean="0"/>
              <a:t>Thermodynamique</a:t>
            </a:r>
            <a:endParaRPr lang="fr-FR" sz="32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030514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nl-NL" b="1" dirty="0" err="1"/>
              <a:t>aA+bB</a:t>
            </a:r>
            <a:r>
              <a:rPr lang="nl-NL" b="1" dirty="0"/>
              <a:t> </a:t>
            </a:r>
            <a:r>
              <a:rPr lang="nl-NL" b="1" dirty="0" smtClean="0">
                <a:sym typeface="Wingdings"/>
              </a:rPr>
              <a:t></a:t>
            </a:r>
            <a:r>
              <a:rPr lang="nl-NL" b="1" dirty="0" smtClean="0"/>
              <a:t> </a:t>
            </a:r>
            <a:r>
              <a:rPr lang="nl-NL" b="1" dirty="0" err="1" smtClean="0"/>
              <a:t>cC+dD</a:t>
            </a:r>
            <a:r>
              <a:rPr lang="nl-NL" b="1" dirty="0" smtClean="0"/>
              <a:t> sens 1 </a:t>
            </a:r>
          </a:p>
          <a:p>
            <a:pPr marL="0" indent="0" algn="ctr">
              <a:buNone/>
            </a:pPr>
            <a:r>
              <a:rPr lang="nl-NL" b="1" dirty="0" err="1" smtClean="0"/>
              <a:t>aA+bB</a:t>
            </a:r>
            <a:r>
              <a:rPr lang="nl-NL" b="1" dirty="0" smtClean="0"/>
              <a:t> </a:t>
            </a:r>
            <a:r>
              <a:rPr lang="nl-NL" b="1" dirty="0" smtClean="0">
                <a:sym typeface="Wingdings"/>
              </a:rPr>
              <a:t></a:t>
            </a:r>
            <a:r>
              <a:rPr lang="nl-NL" b="1" dirty="0" smtClean="0"/>
              <a:t> </a:t>
            </a:r>
            <a:r>
              <a:rPr lang="nl-NL" b="1" dirty="0" err="1"/>
              <a:t>cC+dD</a:t>
            </a:r>
            <a:r>
              <a:rPr lang="nl-NL" b="1" dirty="0"/>
              <a:t> sens </a:t>
            </a:r>
            <a:r>
              <a:rPr lang="nl-NL" b="1" dirty="0" smtClean="0"/>
              <a:t>2 </a:t>
            </a:r>
            <a:r>
              <a:rPr lang="nl-NL" dirty="0"/>
              <a:t/>
            </a:r>
            <a:br>
              <a:rPr lang="nl-NL" dirty="0"/>
            </a:br>
            <a:endParaRPr lang="nl-NL" dirty="0" smtClean="0"/>
          </a:p>
          <a:p>
            <a:pPr>
              <a:buFont typeface="Wingdings" charset="2"/>
              <a:buChar char="Ø"/>
            </a:pPr>
            <a:r>
              <a:rPr lang="nl-NL" dirty="0" smtClean="0"/>
              <a:t>Dans </a:t>
            </a:r>
            <a:r>
              <a:rPr lang="nl-NL" dirty="0" err="1" smtClean="0"/>
              <a:t>le</a:t>
            </a:r>
            <a:r>
              <a:rPr lang="nl-NL" dirty="0" smtClean="0"/>
              <a:t> sens 1 : </a:t>
            </a:r>
            <a:r>
              <a:rPr lang="mr-IN" b="1" i="1" dirty="0" err="1" smtClean="0"/>
              <a:t>v</a:t>
            </a:r>
            <a:r>
              <a:rPr lang="fr-FR" b="1" i="1" baseline="-25000" dirty="0" smtClean="0"/>
              <a:t>1</a:t>
            </a:r>
            <a:r>
              <a:rPr lang="mr-IN" b="1" i="1" dirty="0" smtClean="0"/>
              <a:t> </a:t>
            </a:r>
            <a:r>
              <a:rPr lang="mr-IN" dirty="0"/>
              <a:t>= </a:t>
            </a:r>
            <a:r>
              <a:rPr lang="mr-IN" b="1" i="1" dirty="0" err="1" smtClean="0"/>
              <a:t>k</a:t>
            </a:r>
            <a:r>
              <a:rPr lang="fr-FR" b="1" i="1" baseline="-25000" dirty="0" smtClean="0"/>
              <a:t>1</a:t>
            </a:r>
            <a:r>
              <a:rPr lang="mr-IN" b="1" i="1" dirty="0" smtClean="0"/>
              <a:t> </a:t>
            </a:r>
            <a:r>
              <a:rPr lang="mr-IN" dirty="0"/>
              <a:t>[</a:t>
            </a:r>
            <a:r>
              <a:rPr lang="mr-IN" b="1" i="1" dirty="0" err="1" smtClean="0"/>
              <a:t>A</a:t>
            </a:r>
            <a:r>
              <a:rPr lang="mr-IN" dirty="0" smtClean="0"/>
              <a:t>]</a:t>
            </a:r>
            <a:r>
              <a:rPr lang="fr-FR" baseline="30000" dirty="0" smtClean="0"/>
              <a:t>a</a:t>
            </a:r>
            <a:r>
              <a:rPr lang="mr-IN" baseline="30000" dirty="0" smtClean="0"/>
              <a:t> </a:t>
            </a:r>
            <a:r>
              <a:rPr lang="mr-IN" dirty="0"/>
              <a:t>[</a:t>
            </a:r>
            <a:r>
              <a:rPr lang="mr-IN" b="1" i="1" dirty="0" err="1" smtClean="0"/>
              <a:t>B</a:t>
            </a:r>
            <a:r>
              <a:rPr lang="mr-IN" dirty="0" smtClean="0"/>
              <a:t>]</a:t>
            </a:r>
            <a:r>
              <a:rPr lang="fr-FR" baseline="30000" dirty="0" smtClean="0"/>
              <a:t>b</a:t>
            </a:r>
          </a:p>
          <a:p>
            <a:pPr>
              <a:buFont typeface="Wingdings" charset="2"/>
              <a:buChar char="Ø"/>
            </a:pPr>
            <a:r>
              <a:rPr lang="fr-FR" dirty="0" smtClean="0"/>
              <a:t>Dans le sens 2 : </a:t>
            </a:r>
            <a:r>
              <a:rPr lang="mr-IN" b="1" i="1" dirty="0" err="1" smtClean="0"/>
              <a:t>v</a:t>
            </a:r>
            <a:r>
              <a:rPr lang="fr-FR" b="1" i="1" baseline="-25000" dirty="0" smtClean="0"/>
              <a:t>2</a:t>
            </a:r>
            <a:r>
              <a:rPr lang="mr-IN" b="1" i="1" dirty="0" smtClean="0"/>
              <a:t> </a:t>
            </a:r>
            <a:r>
              <a:rPr lang="mr-IN" dirty="0"/>
              <a:t>= </a:t>
            </a:r>
            <a:r>
              <a:rPr lang="mr-IN" b="1" i="1" dirty="0" err="1" smtClean="0"/>
              <a:t>k</a:t>
            </a:r>
            <a:r>
              <a:rPr lang="fr-FR" b="1" i="1" baseline="-25000" dirty="0" smtClean="0"/>
              <a:t>2</a:t>
            </a:r>
            <a:r>
              <a:rPr lang="mr-IN" b="1" i="1" dirty="0" smtClean="0"/>
              <a:t> </a:t>
            </a:r>
            <a:r>
              <a:rPr lang="mr-IN" dirty="0" smtClean="0"/>
              <a:t>[</a:t>
            </a:r>
            <a:r>
              <a:rPr lang="fr-FR" b="1" i="1" dirty="0" smtClean="0"/>
              <a:t>C</a:t>
            </a:r>
            <a:r>
              <a:rPr lang="mr-IN" dirty="0" smtClean="0"/>
              <a:t>]</a:t>
            </a:r>
            <a:r>
              <a:rPr lang="fr-FR" baseline="30000" dirty="0" smtClean="0"/>
              <a:t>c</a:t>
            </a:r>
            <a:r>
              <a:rPr lang="mr-IN" baseline="30000" dirty="0" smtClean="0"/>
              <a:t> </a:t>
            </a:r>
            <a:r>
              <a:rPr lang="mr-IN" dirty="0" smtClean="0"/>
              <a:t>[</a:t>
            </a:r>
            <a:r>
              <a:rPr lang="fr-FR" b="1" i="1" dirty="0" smtClean="0"/>
              <a:t>D</a:t>
            </a:r>
            <a:r>
              <a:rPr lang="mr-IN" dirty="0" smtClean="0"/>
              <a:t>]</a:t>
            </a:r>
            <a:r>
              <a:rPr lang="fr-FR" baseline="30000" dirty="0" smtClean="0"/>
              <a:t>d</a:t>
            </a:r>
            <a:endParaRPr lang="fr-FR" baseline="30000" dirty="0"/>
          </a:p>
          <a:p>
            <a:pPr marL="0" indent="0">
              <a:buNone/>
            </a:pPr>
            <a:r>
              <a:rPr lang="fr-FR" dirty="0" smtClean="0"/>
              <a:t>À l’équilibre, comme celui-ci est dynamique : </a:t>
            </a:r>
            <a:r>
              <a:rPr lang="fr-FR" sz="1600" dirty="0" smtClean="0"/>
              <a:t>⎜</a:t>
            </a:r>
            <a:r>
              <a:rPr lang="mr-IN" b="1" i="1" dirty="0" err="1" smtClean="0"/>
              <a:t>v</a:t>
            </a:r>
            <a:r>
              <a:rPr lang="fr-FR" b="1" i="1" baseline="-25000" dirty="0" smtClean="0"/>
              <a:t>1</a:t>
            </a:r>
            <a:r>
              <a:rPr lang="fr-FR" b="1" baseline="-25000" dirty="0" smtClean="0"/>
              <a:t>⎜</a:t>
            </a:r>
            <a:r>
              <a:rPr lang="fr-FR" b="1" i="1" dirty="0" smtClean="0"/>
              <a:t>=</a:t>
            </a:r>
            <a:r>
              <a:rPr lang="mr-IN" b="1" i="1" dirty="0" smtClean="0"/>
              <a:t> </a:t>
            </a:r>
            <a:r>
              <a:rPr lang="fr-FR" sz="1600" b="1" dirty="0" smtClean="0"/>
              <a:t>⎜</a:t>
            </a:r>
            <a:r>
              <a:rPr lang="mr-IN" b="1" i="1" dirty="0" err="1" smtClean="0"/>
              <a:t>v</a:t>
            </a:r>
            <a:r>
              <a:rPr lang="fr-FR" b="1" i="1" baseline="-25000" dirty="0" smtClean="0"/>
              <a:t>2</a:t>
            </a:r>
            <a:r>
              <a:rPr lang="fr-FR" b="1" baseline="-25000" dirty="0" smtClean="0"/>
              <a:t>⎜</a:t>
            </a:r>
            <a:r>
              <a:rPr lang="mr-IN" b="1" i="1" dirty="0" smtClean="0"/>
              <a:t> </a:t>
            </a:r>
            <a:endParaRPr lang="fr-FR" dirty="0"/>
          </a:p>
          <a:p>
            <a:pPr marL="0" indent="0">
              <a:buNone/>
            </a:pPr>
            <a:endParaRPr lang="fr-FR" baseline="30000" dirty="0"/>
          </a:p>
          <a:p>
            <a:pPr marL="0" indent="0">
              <a:buNone/>
            </a:pPr>
            <a:endParaRPr lang="nl-NL" dirty="0"/>
          </a:p>
          <a:p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 rot="5400000">
            <a:off x="3150507" y="3210889"/>
            <a:ext cx="1924957" cy="384991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691086" y="4668772"/>
            <a:ext cx="5065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/>
              <a:t>K </a:t>
            </a:r>
            <a:r>
              <a:rPr lang="fr-FR" dirty="0" err="1"/>
              <a:t>étant</a:t>
            </a:r>
            <a:r>
              <a:rPr lang="fr-FR" dirty="0"/>
              <a:t> la constante d’</a:t>
            </a:r>
            <a:r>
              <a:rPr lang="fr-FR" dirty="0" err="1"/>
              <a:t>équilibre</a:t>
            </a:r>
            <a:r>
              <a:rPr lang="fr-FR" dirty="0"/>
              <a:t> thermodynamique du </a:t>
            </a:r>
            <a:r>
              <a:rPr lang="fr-FR" dirty="0" err="1"/>
              <a:t>système</a:t>
            </a:r>
            <a:r>
              <a:rPr lang="fr-FR" dirty="0"/>
              <a:t> </a:t>
            </a:r>
            <a:r>
              <a:rPr lang="fr-FR" dirty="0" err="1"/>
              <a:t>réactionnel</a:t>
            </a:r>
            <a:r>
              <a:rPr lang="fr-FR" dirty="0"/>
              <a:t> la thermodynamique est un cas limite de la </a:t>
            </a:r>
            <a:r>
              <a:rPr lang="fr-FR" dirty="0" err="1"/>
              <a:t>cinétique</a:t>
            </a:r>
            <a:r>
              <a:rPr lang="fr-FR" dirty="0"/>
              <a:t> chimique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351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QCM</a:t>
            </a:r>
            <a:r>
              <a:rPr lang="fr-FR" dirty="0" smtClean="0"/>
              <a:t> 🎉</a:t>
            </a:r>
            <a:endParaRPr lang="fr-FR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/>
              <p:cNvSpPr>
                <a:spLocks noGrp="1"/>
              </p:cNvSpPr>
              <p:nvPr>
                <p:ph idx="1"/>
              </p:nvPr>
            </p:nvSpPr>
            <p:spPr>
              <a:xfrm>
                <a:off x="838199" y="1825625"/>
                <a:ext cx="10977563" cy="4895850"/>
              </a:xfrm>
            </p:spPr>
            <p:txBody>
              <a:bodyPr>
                <a:normAutofit fontScale="85000" lnSpcReduction="20000"/>
              </a:bodyPr>
              <a:lstStyle/>
              <a:p>
                <a:r>
                  <a:rPr lang="fr-FR" dirty="0" smtClean="0"/>
                  <a:t>À propos de l’influence de la température dans une réaction  : </a:t>
                </a:r>
              </a:p>
              <a:p>
                <a:endParaRPr lang="fr-FR" dirty="0" smtClean="0"/>
              </a:p>
              <a:p>
                <a:pPr marL="514350" indent="-514350">
                  <a:buAutoNum type="alphaUcParenR"/>
                </a:pPr>
                <a:r>
                  <a:rPr lang="fr-FR" dirty="0" smtClean="0"/>
                  <a:t>L’influence de la température sur la vitesse de réaction est donné par la loi </a:t>
                </a:r>
              </a:p>
              <a:p>
                <a:pPr marL="0" indent="0">
                  <a:buNone/>
                </a:pPr>
                <a:r>
                  <a:rPr lang="fr-FR" dirty="0"/>
                  <a:t> </a:t>
                </a:r>
                <a:r>
                  <a:rPr lang="fr-FR" dirty="0" smtClean="0"/>
                  <a:t>       d’</a:t>
                </a:r>
                <a:r>
                  <a:rPr lang="fr-FR" dirty="0" err="1" smtClean="0"/>
                  <a:t>Arrhénius</a:t>
                </a:r>
                <a:r>
                  <a:rPr lang="fr-FR" dirty="0" smtClean="0"/>
                  <a:t> k = A </a:t>
                </a:r>
                <a14:m>
                  <m:oMath xmlns:m="http://schemas.openxmlformats.org/officeDocument/2006/math">
                    <m:r>
                      <a:rPr lang="fr-FR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×</m:t>
                    </m:r>
                    <m:r>
                      <a:rPr lang="fr-FR" b="0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 </m:t>
                    </m:r>
                    <m:sSup>
                      <m:sSupPr>
                        <m:ctrlPr>
                          <a:rPr lang="fr-FR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</m:ctrlPr>
                      </m:sSupPr>
                      <m:e>
                        <m:r>
                          <a:rPr lang="fr-FR" b="0" i="1" smtClean="0">
                            <a:latin typeface="Cambria Math" charset="0"/>
                            <a:ea typeface="Cambria Math" charset="0"/>
                            <a:cs typeface="Cambria Math" charset="0"/>
                          </a:rPr>
                          <m:t>𝑒</m:t>
                        </m:r>
                      </m:e>
                      <m:sup>
                        <m:f>
                          <m:fPr>
                            <m:ctrlPr>
                              <a:rPr lang="mr-IN" b="0" i="1" smtClean="0"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</m:ctrlPr>
                          </m:fPr>
                          <m:num>
                            <m:r>
                              <a:rPr lang="fr-FR" b="0" i="1" smtClean="0"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𝐸𝑎</m:t>
                            </m:r>
                          </m:num>
                          <m:den>
                            <m:r>
                              <a:rPr lang="fr-FR" b="0" i="1" smtClean="0">
                                <a:latin typeface="Cambria Math" charset="0"/>
                                <a:ea typeface="Cambria Math" charset="0"/>
                                <a:cs typeface="Cambria Math" charset="0"/>
                              </a:rPr>
                              <m:t>𝑅𝑇</m:t>
                            </m:r>
                          </m:den>
                        </m:f>
                      </m:sup>
                    </m:sSup>
                  </m:oMath>
                </a14:m>
                <a:endParaRPr lang="fr-FR" dirty="0" smtClean="0"/>
              </a:p>
              <a:p>
                <a:pPr marL="0" indent="0">
                  <a:buNone/>
                </a:pPr>
                <a:r>
                  <a:rPr lang="fr-FR" dirty="0" smtClean="0"/>
                  <a:t>B) Pour une réaction de type A + B </a:t>
                </a:r>
                <a:r>
                  <a:rPr lang="fr-FR" dirty="0" smtClean="0">
                    <a:sym typeface="Wingdings"/>
                  </a:rPr>
                  <a:t> C si ∆G &lt; 0 et </a:t>
                </a:r>
                <a:r>
                  <a:rPr lang="fr-FR" dirty="0" err="1" smtClean="0">
                    <a:sym typeface="Wingdings"/>
                  </a:rPr>
                  <a:t>E</a:t>
                </a:r>
                <a:r>
                  <a:rPr lang="fr-FR" baseline="-25000" dirty="0" err="1" smtClean="0">
                    <a:sym typeface="Wingdings"/>
                  </a:rPr>
                  <a:t>cinétique</a:t>
                </a:r>
                <a:r>
                  <a:rPr lang="fr-FR" baseline="-25000" dirty="0" smtClean="0">
                    <a:sym typeface="Wingdings"/>
                  </a:rPr>
                  <a:t> </a:t>
                </a:r>
                <a:r>
                  <a:rPr lang="fr-FR" dirty="0" smtClean="0">
                    <a:sym typeface="Wingdings"/>
                  </a:rPr>
                  <a:t>&lt; </a:t>
                </a:r>
                <a:r>
                  <a:rPr lang="fr-FR" dirty="0" err="1" smtClean="0">
                    <a:sym typeface="Wingdings"/>
                  </a:rPr>
                  <a:t>Ea</a:t>
                </a:r>
                <a:r>
                  <a:rPr lang="fr-FR" dirty="0" smtClean="0">
                    <a:sym typeface="Wingdings"/>
                  </a:rPr>
                  <a:t> alors la réaction ne peut pas se dérouler</a:t>
                </a:r>
              </a:p>
              <a:p>
                <a:pPr marL="0" indent="0">
                  <a:buNone/>
                </a:pPr>
                <a:endParaRPr lang="fr-FR" baseline="-25000" dirty="0" smtClean="0"/>
              </a:p>
              <a:p>
                <a:pPr marL="0" indent="0">
                  <a:buNone/>
                </a:pPr>
                <a:r>
                  <a:rPr lang="fr-FR" dirty="0" smtClean="0">
                    <a:sym typeface="Wingdings"/>
                  </a:rPr>
                  <a:t>C) L’énergie d’activation correspond à l’</a:t>
                </a:r>
                <a:r>
                  <a:rPr lang="fr-FR" dirty="0">
                    <a:sym typeface="Wingdings"/>
                  </a:rPr>
                  <a:t>é</a:t>
                </a:r>
                <a:r>
                  <a:rPr lang="fr-FR" dirty="0" smtClean="0">
                    <a:sym typeface="Wingdings"/>
                  </a:rPr>
                  <a:t>nergie que doit acquérir le système en supplément de son énergie initiale</a:t>
                </a:r>
              </a:p>
              <a:p>
                <a:pPr marL="0" indent="0">
                  <a:buNone/>
                </a:pPr>
                <a:endParaRPr lang="fr-FR" dirty="0" smtClean="0">
                  <a:sym typeface="Wingdings"/>
                </a:endParaRPr>
              </a:p>
              <a:p>
                <a:pPr marL="0" indent="0">
                  <a:buNone/>
                </a:pPr>
                <a:r>
                  <a:rPr lang="fr-FR" dirty="0" smtClean="0">
                    <a:sym typeface="Wingdings"/>
                  </a:rPr>
                  <a:t>D) L’énergie d’activation est indépendante de la température </a:t>
                </a:r>
              </a:p>
              <a:p>
                <a:pPr marL="0" indent="0">
                  <a:buNone/>
                </a:pPr>
                <a:endParaRPr lang="fr-FR" dirty="0">
                  <a:sym typeface="Wingdings"/>
                </a:endParaRPr>
              </a:p>
              <a:p>
                <a:pPr marL="0" indent="0">
                  <a:buNone/>
                </a:pPr>
                <a:r>
                  <a:rPr lang="fr-FR" dirty="0" smtClean="0">
                    <a:sym typeface="Wingdings"/>
                  </a:rPr>
                  <a:t>Réponse : BC</a:t>
                </a:r>
                <a:endParaRPr lang="fr-FR" dirty="0"/>
              </a:p>
            </p:txBody>
          </p:sp>
        </mc:Choice>
        <mc:Fallback>
          <p:sp>
            <p:nvSpPr>
              <p:cNvPr id="3" name="Espace réservé du contenu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825625"/>
                <a:ext cx="10977563" cy="4895850"/>
              </a:xfrm>
              <a:blipFill rotWithShape="0">
                <a:blip r:embed="rId2"/>
                <a:stretch>
                  <a:fillRect l="-833" t="-286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6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/>
              <a:t>QCM</a:t>
            </a:r>
            <a:r>
              <a:rPr lang="fr-FR" dirty="0" smtClean="0"/>
              <a:t> 🎉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À propos des ordres de la réaction : </a:t>
            </a:r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A) Pour une réaction d’ordre 1,  t1/2 dépend seulement de k </a:t>
            </a:r>
          </a:p>
          <a:p>
            <a:pPr marL="0" indent="0">
              <a:buNone/>
            </a:pPr>
            <a:r>
              <a:rPr lang="fr-FR" dirty="0" smtClean="0"/>
              <a:t>B) Pour une réaction d’ordre 2 du type A </a:t>
            </a:r>
            <a:r>
              <a:rPr lang="fr-FR" dirty="0" smtClean="0">
                <a:sym typeface="Wingdings"/>
              </a:rPr>
              <a:t> B, le graphique ln (A) = f(</a:t>
            </a:r>
            <a:r>
              <a:rPr lang="fr-FR" dirty="0" err="1" smtClean="0">
                <a:sym typeface="Wingdings"/>
              </a:rPr>
              <a:t>t</a:t>
            </a:r>
            <a:r>
              <a:rPr lang="fr-FR" dirty="0" smtClean="0">
                <a:sym typeface="Wingdings"/>
              </a:rPr>
              <a:t>) expérimentalement est une droite 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C) Pour une réaction d’ordre 1, t1/2 dépend de la concentration initiale en réactif </a:t>
            </a: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D) Pour une réaction d’ordre 0, t1/2 ne dépend pas de k </a:t>
            </a:r>
          </a:p>
          <a:p>
            <a:endParaRPr lang="fr-FR" dirty="0">
              <a:sym typeface="Wingdings"/>
            </a:endParaRPr>
          </a:p>
          <a:p>
            <a:pPr marL="0" indent="0">
              <a:buNone/>
            </a:pPr>
            <a:r>
              <a:rPr lang="fr-FR" dirty="0" smtClean="0">
                <a:sym typeface="Wingdings"/>
              </a:rPr>
              <a:t>Réponse : A</a:t>
            </a:r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Le tutorat est gratuit. Toute reproduction ou vente est interdite. 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6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4431</TotalTime>
  <Words>1060</Words>
  <Application>Microsoft Macintosh PowerPoint</Application>
  <PresentationFormat>Grand écran</PresentationFormat>
  <Paragraphs>216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Calibri</vt:lpstr>
      <vt:lpstr>Calibri Light</vt:lpstr>
      <vt:lpstr>Cambria Math</vt:lpstr>
      <vt:lpstr>Mangal</vt:lpstr>
      <vt:lpstr>Monotype Corsiva</vt:lpstr>
      <vt:lpstr>Wingdings</vt:lpstr>
      <vt:lpstr>Arial</vt:lpstr>
      <vt:lpstr>Thème Office</vt:lpstr>
      <vt:lpstr>Éléments de cinétique chimique</vt:lpstr>
      <vt:lpstr>I) Généralité  Lorsqu’une réaction a lieu, le phénomène n’est pas instantané, il y a une durée. La vitesse de déroulement d’une réaction est variable.   </vt:lpstr>
      <vt:lpstr>L’objet de la cinétique chimique est donc l’étude de l’évolution d’une réaction au cours du temps. </vt:lpstr>
      <vt:lpstr>Présentation PowerPoint</vt:lpstr>
      <vt:lpstr>II) Vitesse de réaction</vt:lpstr>
      <vt:lpstr>Présentation PowerPoint</vt:lpstr>
      <vt:lpstr>Présentation PowerPoint</vt:lpstr>
      <vt:lpstr>Rappels </vt:lpstr>
      <vt:lpstr>III) Température</vt:lpstr>
      <vt:lpstr>a) Calcul de l’énergie d’activation </vt:lpstr>
      <vt:lpstr>b) Signification de l’énergie d ‘activation </vt:lpstr>
      <vt:lpstr>IV) Concentration</vt:lpstr>
      <vt:lpstr>Présentation PowerPoint</vt:lpstr>
      <vt:lpstr>Présentation PowerPoint</vt:lpstr>
      <vt:lpstr>1) Réaction élémentaire =&gt; réaction simple </vt:lpstr>
      <vt:lpstr>2 ) Réaction complexe</vt:lpstr>
      <vt:lpstr>Présentation PowerPoint</vt:lpstr>
      <vt:lpstr>IV) Catalyseur </vt:lpstr>
      <vt:lpstr>Présentation PowerPoint</vt:lpstr>
      <vt:lpstr>Enzyme</vt:lpstr>
      <vt:lpstr>V) Lumière </vt:lpstr>
      <vt:lpstr>Présentation PowerPoint</vt:lpstr>
      <vt:lpstr>VI) Cinétique et Thermodynamique</vt:lpstr>
      <vt:lpstr>QCM 🎉</vt:lpstr>
      <vt:lpstr>QCM 🎉</vt:lpstr>
    </vt:vector>
  </TitlesOfParts>
  <Company/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Eléments de cinétique chimique</dc:title>
  <dc:creator>SAEZ Margaux</dc:creator>
  <cp:lastModifiedBy>SAEZ Margaux</cp:lastModifiedBy>
  <cp:revision>51</cp:revision>
  <dcterms:created xsi:type="dcterms:W3CDTF">2016-12-22T17:41:56Z</dcterms:created>
  <dcterms:modified xsi:type="dcterms:W3CDTF">2017-01-03T21:46:26Z</dcterms:modified>
</cp:coreProperties>
</file>