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sldIdLst>
    <p:sldId id="342" r:id="rId2"/>
    <p:sldId id="343" r:id="rId3"/>
    <p:sldId id="345" r:id="rId4"/>
    <p:sldId id="256"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Lst>
  <p:sldSz cx="9144000" cy="6858000" type="screen4x3"/>
  <p:notesSz cx="9144000" cy="6858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436" autoAdjust="0"/>
  </p:normalViewPr>
  <p:slideViewPr>
    <p:cSldViewPr>
      <p:cViewPr varScale="1">
        <p:scale>
          <a:sx n="53" d="100"/>
          <a:sy n="53" d="100"/>
        </p:scale>
        <p:origin x="1812"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ABB8CD2-080D-4A7E-97A1-0BC6FDEB8442}"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E5716466-F490-4449-A1E5-94B78FC143DE}" type="slidenum">
              <a:rPr lang="fr-FR" smtClean="0"/>
              <a:t>‹N°›</a:t>
            </a:fld>
            <a:endParaRPr lang="fr-FR"/>
          </a:p>
        </p:txBody>
      </p:sp>
    </p:spTree>
    <p:extLst>
      <p:ext uri="{BB962C8B-B14F-4D97-AF65-F5344CB8AC3E}">
        <p14:creationId xmlns:p14="http://schemas.microsoft.com/office/powerpoint/2010/main" val="2638535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biostatgv.sentiweb.fr/?module=etudes/sujet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QRU = Questions réponse unique</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5</a:t>
            </a:fld>
            <a:endParaRPr lang="fr-FR"/>
          </a:p>
        </p:txBody>
      </p:sp>
    </p:spTree>
    <p:extLst>
      <p:ext uri="{BB962C8B-B14F-4D97-AF65-F5344CB8AC3E}">
        <p14:creationId xmlns:p14="http://schemas.microsoft.com/office/powerpoint/2010/main" val="3215195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C’est dans ce sens qu’une partie de la population pense que l’on peut faire dire ce que l’on veut aux statistiques</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7</a:t>
            </a:fld>
            <a:endParaRPr lang="fr-FR"/>
          </a:p>
        </p:txBody>
      </p:sp>
    </p:spTree>
    <p:extLst>
      <p:ext uri="{BB962C8B-B14F-4D97-AF65-F5344CB8AC3E}">
        <p14:creationId xmlns:p14="http://schemas.microsoft.com/office/powerpoint/2010/main" val="1550049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err="1"/>
              <a:t>Attitute</a:t>
            </a:r>
            <a:r>
              <a:rPr lang="fr-FR" dirty="0"/>
              <a:t> critique : problème du multifactoriel / de </a:t>
            </a:r>
            <a:r>
              <a:rPr lang="fr-FR" dirty="0" err="1"/>
              <a:t>co-facteurs</a:t>
            </a:r>
            <a:r>
              <a:rPr lang="fr-FR" dirty="0"/>
              <a:t> / d’effets cocktails /exposome</a:t>
            </a:r>
          </a:p>
          <a:p>
            <a:endParaRPr lang="fr-FR" dirty="0"/>
          </a:p>
          <a:p>
            <a:r>
              <a:rPr lang="fr-FR" sz="1200" b="0" i="0" u="none" strike="noStrike" kern="1200" dirty="0">
                <a:solidFill>
                  <a:schemeClr val="tx1"/>
                </a:solidFill>
                <a:effectLst/>
                <a:latin typeface="+mn-lt"/>
                <a:ea typeface="+mn-ea"/>
                <a:cs typeface="+mn-cs"/>
              </a:rPr>
              <a:t>L'</a:t>
            </a:r>
            <a:r>
              <a:rPr lang="fr-FR" sz="1200" b="1" i="0" u="none" strike="noStrike" kern="1200" dirty="0">
                <a:solidFill>
                  <a:schemeClr val="tx1"/>
                </a:solidFill>
                <a:effectLst/>
                <a:latin typeface="+mn-lt"/>
                <a:ea typeface="+mn-ea"/>
                <a:cs typeface="+mn-cs"/>
              </a:rPr>
              <a:t>exposome</a:t>
            </a:r>
            <a:r>
              <a:rPr lang="fr-FR" sz="1200" b="0" i="0" u="none" strike="noStrike" kern="1200" dirty="0">
                <a:solidFill>
                  <a:schemeClr val="tx1"/>
                </a:solidFill>
                <a:effectLst/>
                <a:latin typeface="+mn-lt"/>
                <a:ea typeface="+mn-ea"/>
                <a:cs typeface="+mn-cs"/>
              </a:rPr>
              <a:t> est un concept correspondant à la totalité des expositions à des facteurs environnementaux (c'est-à-dire non génétiques) que subit un organisme humain de sa conception à sa fin de vie en passant par le développement in utero, complétant l'effet du génome.</a:t>
            </a:r>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8</a:t>
            </a:fld>
            <a:endParaRPr lang="fr-FR"/>
          </a:p>
        </p:txBody>
      </p:sp>
    </p:spTree>
    <p:extLst>
      <p:ext uri="{BB962C8B-B14F-4D97-AF65-F5344CB8AC3E}">
        <p14:creationId xmlns:p14="http://schemas.microsoft.com/office/powerpoint/2010/main" val="2043987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TAS = tirage au sort</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15</a:t>
            </a:fld>
            <a:endParaRPr lang="fr-FR"/>
          </a:p>
        </p:txBody>
      </p:sp>
    </p:spTree>
    <p:extLst>
      <p:ext uri="{BB962C8B-B14F-4D97-AF65-F5344CB8AC3E}">
        <p14:creationId xmlns:p14="http://schemas.microsoft.com/office/powerpoint/2010/main" val="3731385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Exemple : impossible de faire la moyenne entre 5 (très bon) et 3 (moyen) cela ne fait surtout pas 4 (bon)</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20</a:t>
            </a:fld>
            <a:endParaRPr lang="fr-FR"/>
          </a:p>
        </p:txBody>
      </p:sp>
    </p:spTree>
    <p:extLst>
      <p:ext uri="{BB962C8B-B14F-4D97-AF65-F5344CB8AC3E}">
        <p14:creationId xmlns:p14="http://schemas.microsoft.com/office/powerpoint/2010/main" val="1454162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TAS = Tirage aléatoire simple </a:t>
            </a:r>
          </a:p>
          <a:p>
            <a:r>
              <a:rPr lang="fr-FR" dirty="0"/>
              <a:t>La variable est ce que l’on mesure</a:t>
            </a:r>
          </a:p>
          <a:p>
            <a:r>
              <a:rPr lang="fr-FR" dirty="0"/>
              <a:t>Les modalités de réponse sont ici les degrés de satisfaction (5 possibilités = modalités)</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21</a:t>
            </a:fld>
            <a:endParaRPr lang="fr-FR"/>
          </a:p>
        </p:txBody>
      </p:sp>
    </p:spTree>
    <p:extLst>
      <p:ext uri="{BB962C8B-B14F-4D97-AF65-F5344CB8AC3E}">
        <p14:creationId xmlns:p14="http://schemas.microsoft.com/office/powerpoint/2010/main" val="4297804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L’effectif de 1165 est pour illustrer l’exemple</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23</a:t>
            </a:fld>
            <a:endParaRPr lang="fr-FR"/>
          </a:p>
        </p:txBody>
      </p:sp>
    </p:spTree>
    <p:extLst>
      <p:ext uri="{BB962C8B-B14F-4D97-AF65-F5344CB8AC3E}">
        <p14:creationId xmlns:p14="http://schemas.microsoft.com/office/powerpoint/2010/main" val="2564970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Ici le poids des bébés est considéré comme une variable quantitative discrète (poids arrondi aux 100 grammes près) dans la réalité c’est une variable quantitative continue =&gt; des histogrammes différents </a:t>
            </a:r>
          </a:p>
          <a:p>
            <a:r>
              <a:rPr lang="fr-FR" dirty="0"/>
              <a:t>On peut également faire un histogramme en fréquences mais même forme </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24</a:t>
            </a:fld>
            <a:endParaRPr lang="fr-FR"/>
          </a:p>
        </p:txBody>
      </p:sp>
    </p:spTree>
    <p:extLst>
      <p:ext uri="{BB962C8B-B14F-4D97-AF65-F5344CB8AC3E}">
        <p14:creationId xmlns:p14="http://schemas.microsoft.com/office/powerpoint/2010/main" val="4190288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Parler des deux cas n pair et n impair</a:t>
            </a:r>
          </a:p>
          <a:p>
            <a:r>
              <a:rPr lang="fr-FR" dirty="0"/>
              <a:t>Q1=2410</a:t>
            </a:r>
          </a:p>
          <a:p>
            <a:r>
              <a:rPr lang="fr-FR" dirty="0"/>
              <a:t>15/4=3,75 entre 3 et 4 (2350+2470)/2=2410</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26</a:t>
            </a:fld>
            <a:endParaRPr lang="fr-FR"/>
          </a:p>
        </p:txBody>
      </p:sp>
    </p:spTree>
    <p:extLst>
      <p:ext uri="{BB962C8B-B14F-4D97-AF65-F5344CB8AC3E}">
        <p14:creationId xmlns:p14="http://schemas.microsoft.com/office/powerpoint/2010/main" val="47940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Moyenne et médiane sont complémentaires, tout dépend de ce que l’on veut montrer, et c’est toujours comme ça en statistiques, tout résultat dépend de la méthodologie et des hypothèses posées.</a:t>
            </a:r>
          </a:p>
          <a:p>
            <a:endParaRPr lang="fr-FR" dirty="0"/>
          </a:p>
          <a:p>
            <a:r>
              <a:rPr lang="fr-FR" dirty="0"/>
              <a:t>10% = percentile P10</a:t>
            </a:r>
          </a:p>
          <a:p>
            <a:r>
              <a:rPr lang="fr-FR" dirty="0"/>
              <a:t>90%=P90</a:t>
            </a:r>
          </a:p>
          <a:p>
            <a:endParaRPr lang="fr-FR" dirty="0"/>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27</a:t>
            </a:fld>
            <a:endParaRPr lang="fr-FR"/>
          </a:p>
        </p:txBody>
      </p:sp>
    </p:spTree>
    <p:extLst>
      <p:ext uri="{BB962C8B-B14F-4D97-AF65-F5344CB8AC3E}">
        <p14:creationId xmlns:p14="http://schemas.microsoft.com/office/powerpoint/2010/main" val="3514350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Lorsque la taille de l’échantillon augmente, la racine carrée de n tend vers l’infini et le deuxième terme tend vers 0 donc convergence vers m (la moyenne estimée et la moyenne vraie sont très proches)</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34</a:t>
            </a:fld>
            <a:endParaRPr lang="fr-FR"/>
          </a:p>
        </p:txBody>
      </p:sp>
    </p:spTree>
    <p:extLst>
      <p:ext uri="{BB962C8B-B14F-4D97-AF65-F5344CB8AC3E}">
        <p14:creationId xmlns:p14="http://schemas.microsoft.com/office/powerpoint/2010/main" val="34015336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L’exemple de ces cibles est exactement le même problème que l’estimation dans le cadre des sondages politiques ou l’on prendre plutôt la cible large mais on risque de mal estimer la réalité</a:t>
            </a:r>
          </a:p>
          <a:p>
            <a:endParaRPr lang="fr-FR" dirty="0"/>
          </a:p>
          <a:p>
            <a:r>
              <a:rPr lang="fr-FR" dirty="0"/>
              <a:t>Indice et nombre de sujets nécessaires sont la même information présentée différemment </a:t>
            </a:r>
          </a:p>
          <a:p>
            <a:endParaRPr lang="fr-FR" dirty="0"/>
          </a:p>
          <a:p>
            <a:r>
              <a:rPr lang="fr-FR" dirty="0"/>
              <a:t>Discuter des deux possibilités d’avoir i faible :  soit écart type faible, soit n est grand </a:t>
            </a:r>
          </a:p>
          <a:p>
            <a:endParaRPr lang="fr-FR" dirty="0"/>
          </a:p>
          <a:p>
            <a:r>
              <a:rPr lang="fr-FR" dirty="0"/>
              <a:t>https://biostatgv.sentiweb.fr/?module=etudes/sujets</a:t>
            </a:r>
          </a:p>
          <a:p>
            <a:endParaRPr lang="fr-FR" dirty="0"/>
          </a:p>
          <a:p>
            <a:r>
              <a:rPr lang="fr-FR" dirty="0"/>
              <a:t>Permet de calculer le nombre de sujets nécessaires dans  différents cas : </a:t>
            </a:r>
          </a:p>
          <a:p>
            <a:endParaRPr lang="fr-FR" dirty="0"/>
          </a:p>
          <a:p>
            <a:r>
              <a:rPr lang="fr-FR" dirty="0"/>
              <a:t>Comparer deux proportions binomiales </a:t>
            </a:r>
            <a:r>
              <a:rPr lang="fr-FR" sz="1200" u="none" strike="noStrike" kern="1200" dirty="0">
                <a:solidFill>
                  <a:schemeClr val="tx1"/>
                </a:solidFill>
                <a:effectLst/>
                <a:latin typeface="+mn-lt"/>
                <a:ea typeface="+mn-ea"/>
                <a:cs typeface="+mn-cs"/>
                <a:hlinkClick r:id="rId3" tooltip="Comparer 2 proportions binomiales"/>
              </a:rPr>
              <a:t>Calculer</a:t>
            </a:r>
            <a:r>
              <a:rPr lang="fr-FR" dirty="0">
                <a:effectLst/>
              </a:rPr>
              <a:t> </a:t>
            </a:r>
          </a:p>
          <a:p>
            <a:r>
              <a:rPr lang="fr-FR" dirty="0"/>
              <a:t>Comparer deux moyennes </a:t>
            </a:r>
            <a:r>
              <a:rPr lang="fr-FR" sz="1200" u="none" strike="noStrike" kern="1200" dirty="0">
                <a:solidFill>
                  <a:schemeClr val="tx1"/>
                </a:solidFill>
                <a:effectLst/>
                <a:latin typeface="+mn-lt"/>
                <a:ea typeface="+mn-ea"/>
                <a:cs typeface="+mn-cs"/>
                <a:hlinkClick r:id="rId3" tooltip="Comparer 2 moyennes observées"/>
              </a:rPr>
              <a:t>Calculer</a:t>
            </a:r>
            <a:r>
              <a:rPr lang="fr-FR" dirty="0">
                <a:effectLst/>
              </a:rPr>
              <a:t> </a:t>
            </a:r>
          </a:p>
          <a:p>
            <a:r>
              <a:rPr lang="fr-FR" dirty="0"/>
              <a:t>Tester l'équivalence de deux proportions binomiales </a:t>
            </a:r>
            <a:r>
              <a:rPr lang="fr-FR" dirty="0">
                <a:effectLst/>
              </a:rPr>
              <a:t>En travaux </a:t>
            </a:r>
          </a:p>
          <a:p>
            <a:r>
              <a:rPr lang="fr-FR" dirty="0"/>
              <a:t>Etudes cas-témoins </a:t>
            </a:r>
            <a:r>
              <a:rPr lang="fr-FR" sz="1200" u="none" strike="noStrike" kern="1200" dirty="0">
                <a:solidFill>
                  <a:schemeClr val="tx1"/>
                </a:solidFill>
                <a:effectLst/>
                <a:latin typeface="+mn-lt"/>
                <a:ea typeface="+mn-ea"/>
                <a:cs typeface="+mn-cs"/>
                <a:hlinkClick r:id="rId3" tooltip="Etudes cas-témoins"/>
              </a:rPr>
              <a:t>Calculer</a:t>
            </a:r>
            <a:r>
              <a:rPr lang="fr-FR" dirty="0">
                <a:effectLst/>
              </a:rPr>
              <a:t> </a:t>
            </a:r>
          </a:p>
          <a:p>
            <a:r>
              <a:rPr lang="fr-FR" dirty="0"/>
              <a:t>Etudes cas croisée</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35</a:t>
            </a:fld>
            <a:endParaRPr lang="fr-FR"/>
          </a:p>
        </p:txBody>
      </p:sp>
    </p:spTree>
    <p:extLst>
      <p:ext uri="{BB962C8B-B14F-4D97-AF65-F5344CB8AC3E}">
        <p14:creationId xmlns:p14="http://schemas.microsoft.com/office/powerpoint/2010/main" val="229816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Parler que presque toutes les distributions se stabilisent sous la courbe en cloche, loi normale ou loi de Gauss </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37</a:t>
            </a:fld>
            <a:endParaRPr lang="fr-FR"/>
          </a:p>
        </p:txBody>
      </p:sp>
    </p:spTree>
    <p:extLst>
      <p:ext uri="{BB962C8B-B14F-4D97-AF65-F5344CB8AC3E}">
        <p14:creationId xmlns:p14="http://schemas.microsoft.com/office/powerpoint/2010/main" val="4227738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Expliquer en détail cette courbe (aire totale = 1, centrée autour de la moyenne, problème d’intégrale donc idée de centrer – réduire et de passer à une table de loi normale de paramètre 0/1)</a:t>
            </a:r>
          </a:p>
          <a:p>
            <a:endParaRPr lang="fr-FR" dirty="0"/>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38</a:t>
            </a:fld>
            <a:endParaRPr lang="fr-FR"/>
          </a:p>
        </p:txBody>
      </p:sp>
    </p:spTree>
    <p:extLst>
      <p:ext uri="{BB962C8B-B14F-4D97-AF65-F5344CB8AC3E}">
        <p14:creationId xmlns:p14="http://schemas.microsoft.com/office/powerpoint/2010/main" val="3144304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Plus la cloche est aplatie, plus l’écart type est important, parler si par exemple écart type augmente on a une dune aplatie, si il diminue, on a la forme d’un pic)</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39</a:t>
            </a:fld>
            <a:endParaRPr lang="fr-FR"/>
          </a:p>
        </p:txBody>
      </p:sp>
    </p:spTree>
    <p:extLst>
      <p:ext uri="{BB962C8B-B14F-4D97-AF65-F5344CB8AC3E}">
        <p14:creationId xmlns:p14="http://schemas.microsoft.com/office/powerpoint/2010/main" val="302463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Somme (xi-m)=0 logique (c’est comme mon exemple avec les notes) 6 12 18  Ecarts (-6,0,6) donc deux degrés de libertés</a:t>
            </a:r>
          </a:p>
          <a:p>
            <a:endParaRPr lang="fr-FR" dirty="0"/>
          </a:p>
          <a:p>
            <a:r>
              <a:rPr lang="fr-FR" dirty="0"/>
              <a:t>Somme de xi-nm car on sort m de la somme car indépendante de i</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40</a:t>
            </a:fld>
            <a:endParaRPr lang="fr-FR"/>
          </a:p>
        </p:txBody>
      </p:sp>
    </p:spTree>
    <p:extLst>
      <p:ext uri="{BB962C8B-B14F-4D97-AF65-F5344CB8AC3E}">
        <p14:creationId xmlns:p14="http://schemas.microsoft.com/office/powerpoint/2010/main" val="33211107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Quand on regarde ce bilan sanguin, aucunes anomalies car toutes les valeurs mesurées rentrent dans l’intervalle de confiance (normes)</a:t>
            </a:r>
          </a:p>
        </p:txBody>
      </p:sp>
      <p:sp>
        <p:nvSpPr>
          <p:cNvPr id="4" name="Espace réservé du numéro de diapositive 3"/>
          <p:cNvSpPr>
            <a:spLocks noGrp="1"/>
          </p:cNvSpPr>
          <p:nvPr>
            <p:ph type="sldNum" sz="quarter" idx="5"/>
          </p:nvPr>
        </p:nvSpPr>
        <p:spPr/>
        <p:txBody>
          <a:bodyPr/>
          <a:lstStyle/>
          <a:p>
            <a:fld id="{E5716466-F490-4449-A1E5-94B78FC143DE}" type="slidenum">
              <a:rPr lang="fr-FR" smtClean="0"/>
              <a:t>44</a:t>
            </a:fld>
            <a:endParaRPr lang="fr-FR"/>
          </a:p>
        </p:txBody>
      </p:sp>
    </p:spTree>
    <p:extLst>
      <p:ext uri="{BB962C8B-B14F-4D97-AF65-F5344CB8AC3E}">
        <p14:creationId xmlns:p14="http://schemas.microsoft.com/office/powerpoint/2010/main" val="2531401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fontAlgn="base"/>
            <a:r>
              <a:rPr lang="fr-FR" sz="1200" u="none" strike="noStrike" kern="1200" dirty="0">
                <a:solidFill>
                  <a:schemeClr val="tx1"/>
                </a:solidFill>
                <a:effectLst/>
                <a:latin typeface="+mn-lt"/>
                <a:ea typeface="+mn-ea"/>
                <a:cs typeface="+mn-cs"/>
              </a:rPr>
              <a:t>La </a:t>
            </a:r>
            <a:r>
              <a:rPr lang="fr-FR" sz="1200" b="1" u="none" strike="noStrike" kern="1200" dirty="0">
                <a:solidFill>
                  <a:schemeClr val="tx1"/>
                </a:solidFill>
                <a:effectLst/>
                <a:latin typeface="+mn-lt"/>
                <a:ea typeface="+mn-ea"/>
                <a:cs typeface="+mn-cs"/>
              </a:rPr>
              <a:t>méthode des quotas</a:t>
            </a:r>
            <a:r>
              <a:rPr lang="fr-FR" sz="1200" u="none" strike="noStrike" kern="1200" dirty="0">
                <a:solidFill>
                  <a:schemeClr val="tx1"/>
                </a:solidFill>
                <a:effectLst/>
                <a:latin typeface="+mn-lt"/>
                <a:ea typeface="+mn-ea"/>
                <a:cs typeface="+mn-cs"/>
              </a:rPr>
              <a:t> est basée sur la répartition connue d’une population (âge, sexe, situation géographique, catégorie socio-professionnelle…).</a:t>
            </a:r>
          </a:p>
          <a:p>
            <a:pPr fontAlgn="base"/>
            <a:r>
              <a:rPr lang="fr-FR" sz="1200" u="none" strike="noStrike" kern="1200" dirty="0">
                <a:solidFill>
                  <a:schemeClr val="tx1"/>
                </a:solidFill>
                <a:effectLst/>
                <a:latin typeface="+mn-lt"/>
                <a:ea typeface="+mn-ea"/>
                <a:cs typeface="+mn-cs"/>
              </a:rPr>
              <a:t>Une fois la dimension du sondage que l’on souhaite effectuer, il suffit de calculer le nombre d’individus par chaque critère choisi.</a:t>
            </a:r>
          </a:p>
          <a:p>
            <a:pPr fontAlgn="base"/>
            <a:r>
              <a:rPr lang="fr-FR" sz="1200" u="none" strike="noStrike" kern="1200" dirty="0">
                <a:solidFill>
                  <a:schemeClr val="tx1"/>
                </a:solidFill>
                <a:effectLst/>
                <a:latin typeface="+mn-lt"/>
                <a:ea typeface="+mn-ea"/>
                <a:cs typeface="+mn-cs"/>
              </a:rPr>
              <a:t>Cependant, cette méthode (la moins onéreuse) a des limites qu’il faut préciser et qui permettent de comprendre pourquoi les sondages lus régulièrement apportent plus des tendances de l’opinion plutôt que de chiffres véritablement précis :</a:t>
            </a:r>
          </a:p>
          <a:p>
            <a:pPr fontAlgn="base"/>
            <a:r>
              <a:rPr lang="fr-FR" sz="1200" u="none" strike="noStrike" kern="1200" dirty="0">
                <a:solidFill>
                  <a:schemeClr val="tx1"/>
                </a:solidFill>
                <a:effectLst/>
                <a:latin typeface="+mn-lt"/>
                <a:ea typeface="+mn-ea"/>
                <a:cs typeface="+mn-cs"/>
              </a:rPr>
              <a:t>Cette méthode repose sur l’hypothèse que l’information que l’on souhaite obtenir est corrélée avec la population. Ce n’est qu’une hypothèse de représentativité qui est difficile à démontrer voir impossible.</a:t>
            </a:r>
          </a:p>
          <a:p>
            <a:pPr fontAlgn="base"/>
            <a:r>
              <a:rPr lang="fr-FR" sz="1200" u="none" strike="noStrike" kern="1200" dirty="0">
                <a:solidFill>
                  <a:schemeClr val="tx1"/>
                </a:solidFill>
                <a:effectLst/>
                <a:latin typeface="+mn-lt"/>
                <a:ea typeface="+mn-ea"/>
                <a:cs typeface="+mn-cs"/>
              </a:rPr>
              <a:t>Le choix des individus sélectionnés par des enquêteurs lors de la méthode des quotas ne permet pas de calculer des probabilités d’appartenance à l’échantillon. Ceci entraine une difficulté de calcul d’erreurs et donc de précision de l’analyse.</a:t>
            </a:r>
          </a:p>
          <a:p>
            <a:endParaRPr lang="fr-FR" dirty="0"/>
          </a:p>
          <a:p>
            <a:r>
              <a:rPr lang="fr-FR" dirty="0"/>
              <a:t>Méthode des quotas = mêmes proportions entre échantillons et la population totale</a:t>
            </a: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50</a:t>
            </a:fld>
            <a:endParaRPr lang="fr-FR"/>
          </a:p>
        </p:txBody>
      </p:sp>
    </p:spTree>
    <p:extLst>
      <p:ext uri="{BB962C8B-B14F-4D97-AF65-F5344CB8AC3E}">
        <p14:creationId xmlns:p14="http://schemas.microsoft.com/office/powerpoint/2010/main" val="8034516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Bien expliquer le dernier point en vert, l’estimation ponctuelle dépend clairement du nombre de cas, tandis que l’estimation par intervalle permet de donner une fourchette moins dépendante du nombre de cas</a:t>
            </a: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53</a:t>
            </a:fld>
            <a:endParaRPr lang="fr-FR"/>
          </a:p>
        </p:txBody>
      </p:sp>
    </p:spTree>
    <p:extLst>
      <p:ext uri="{BB962C8B-B14F-4D97-AF65-F5344CB8AC3E}">
        <p14:creationId xmlns:p14="http://schemas.microsoft.com/office/powerpoint/2010/main" val="38764866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54</a:t>
            </a:fld>
            <a:endParaRPr lang="fr-FR"/>
          </a:p>
        </p:txBody>
      </p:sp>
    </p:spTree>
    <p:extLst>
      <p:ext uri="{BB962C8B-B14F-4D97-AF65-F5344CB8AC3E}">
        <p14:creationId xmlns:p14="http://schemas.microsoft.com/office/powerpoint/2010/main" val="6741794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Attention à la généralisation hâtive </a:t>
            </a:r>
          </a:p>
          <a:p>
            <a:endParaRPr lang="fr-FR" dirty="0"/>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56</a:t>
            </a:fld>
            <a:endParaRPr lang="fr-FR"/>
          </a:p>
        </p:txBody>
      </p:sp>
    </p:spTree>
    <p:extLst>
      <p:ext uri="{BB962C8B-B14F-4D97-AF65-F5344CB8AC3E}">
        <p14:creationId xmlns:p14="http://schemas.microsoft.com/office/powerpoint/2010/main" val="7539722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Bien expliquer la différence entre les 2 hypothèses H0 et H1</a:t>
            </a: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64</a:t>
            </a:fld>
            <a:endParaRPr lang="fr-FR"/>
          </a:p>
        </p:txBody>
      </p:sp>
    </p:spTree>
    <p:extLst>
      <p:ext uri="{BB962C8B-B14F-4D97-AF65-F5344CB8AC3E}">
        <p14:creationId xmlns:p14="http://schemas.microsoft.com/office/powerpoint/2010/main" val="2550518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On accepte H0 si Z calculé est inférieur au Z théorique (lu dans une table, on le rejette dans le cas contraire ce qui est équivalent à accepter H1</a:t>
            </a: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73</a:t>
            </a:fld>
            <a:endParaRPr lang="fr-FR"/>
          </a:p>
        </p:txBody>
      </p:sp>
    </p:spTree>
    <p:extLst>
      <p:ext uri="{BB962C8B-B14F-4D97-AF65-F5344CB8AC3E}">
        <p14:creationId xmlns:p14="http://schemas.microsoft.com/office/powerpoint/2010/main" val="558252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a:p>
            <a:r>
              <a:rPr lang="fr-FR" sz="1200" b="0" i="0" u="none" strike="noStrike" kern="1200" dirty="0">
                <a:solidFill>
                  <a:schemeClr val="tx1"/>
                </a:solidFill>
                <a:effectLst/>
                <a:latin typeface="+mn-lt"/>
                <a:ea typeface="+mn-ea"/>
                <a:cs typeface="+mn-cs"/>
              </a:rPr>
              <a:t>La probabilité </a:t>
            </a:r>
            <a:r>
              <a:rPr lang="fr-FR" sz="1200" b="1" i="0" u="none" strike="noStrike" kern="1200" dirty="0">
                <a:solidFill>
                  <a:schemeClr val="tx1"/>
                </a:solidFill>
                <a:effectLst/>
                <a:latin typeface="+mn-lt"/>
                <a:ea typeface="+mn-ea"/>
                <a:cs typeface="+mn-cs"/>
              </a:rPr>
              <a:t>p</a:t>
            </a:r>
            <a:r>
              <a:rPr lang="fr-FR" sz="1200" b="0" i="0" u="none" strike="noStrike" kern="1200" dirty="0">
                <a:solidFill>
                  <a:schemeClr val="tx1"/>
                </a:solidFill>
                <a:effectLst/>
                <a:latin typeface="+mn-lt"/>
                <a:ea typeface="+mn-ea"/>
                <a:cs typeface="+mn-cs"/>
              </a:rPr>
              <a:t> est appelée </a:t>
            </a:r>
            <a:r>
              <a:rPr lang="fr-FR" sz="1200" b="1" i="0" u="none" strike="noStrike" kern="1200" dirty="0">
                <a:solidFill>
                  <a:schemeClr val="tx1"/>
                </a:solidFill>
                <a:effectLst/>
                <a:latin typeface="+mn-lt"/>
                <a:ea typeface="+mn-ea"/>
                <a:cs typeface="+mn-cs"/>
              </a:rPr>
              <a:t>degré de signification</a:t>
            </a:r>
            <a:r>
              <a:rPr lang="fr-FR" sz="1200" b="0" i="0" u="none" strike="noStrike" kern="1200" dirty="0">
                <a:solidFill>
                  <a:schemeClr val="tx1"/>
                </a:solidFill>
                <a:effectLst/>
                <a:latin typeface="+mn-lt"/>
                <a:ea typeface="+mn-ea"/>
                <a:cs typeface="+mn-cs"/>
              </a:rPr>
              <a:t>. Son calcul exact permet de préciser le risque potentiel d'erreur qui accompagne le rejet de l'hypothèse nulle : si </a:t>
            </a:r>
            <a:r>
              <a:rPr lang="fr-FR" sz="1200" b="1" i="0" u="none" strike="noStrike" kern="1200" dirty="0">
                <a:solidFill>
                  <a:schemeClr val="tx1"/>
                </a:solidFill>
                <a:effectLst/>
                <a:latin typeface="+mn-lt"/>
                <a:ea typeface="+mn-ea"/>
                <a:cs typeface="+mn-cs"/>
              </a:rPr>
              <a:t>p</a:t>
            </a:r>
            <a:r>
              <a:rPr lang="fr-FR" sz="1200" b="0" i="0" u="none" strike="noStrike" kern="1200" dirty="0">
                <a:solidFill>
                  <a:schemeClr val="tx1"/>
                </a:solidFill>
                <a:effectLst/>
                <a:latin typeface="+mn-lt"/>
                <a:ea typeface="+mn-ea"/>
                <a:cs typeface="+mn-cs"/>
              </a:rPr>
              <a:t> vaut 0,01 (ou 0,001), on dit que la différence est significative à 1% (0,1 %), etc.</a:t>
            </a:r>
            <a:endParaRPr lang="fr-FR" dirty="0"/>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77</a:t>
            </a:fld>
            <a:endParaRPr lang="fr-FR"/>
          </a:p>
        </p:txBody>
      </p:sp>
    </p:spTree>
    <p:extLst>
      <p:ext uri="{BB962C8B-B14F-4D97-AF65-F5344CB8AC3E}">
        <p14:creationId xmlns:p14="http://schemas.microsoft.com/office/powerpoint/2010/main" val="3716858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200" b="1" i="0" u="none" strike="noStrike" kern="1200" dirty="0">
                <a:solidFill>
                  <a:schemeClr val="tx1"/>
                </a:solidFill>
                <a:effectLst/>
                <a:latin typeface="+mn-lt"/>
                <a:ea typeface="+mn-ea"/>
                <a:cs typeface="+mn-cs"/>
              </a:rPr>
              <a:t>Risque d'erreur</a:t>
            </a:r>
          </a:p>
          <a:p>
            <a:r>
              <a:rPr lang="fr-FR" sz="1200" b="0" i="0" u="none" strike="noStrike" kern="1200" dirty="0">
                <a:solidFill>
                  <a:schemeClr val="tx1"/>
                </a:solidFill>
                <a:effectLst/>
                <a:latin typeface="+mn-lt"/>
                <a:ea typeface="+mn-ea"/>
                <a:cs typeface="+mn-cs"/>
              </a:rPr>
              <a:t>Les risques d’erreurs consentis lors des tests statistiques (voir chapitre II, Tests statistiques) : </a:t>
            </a:r>
          </a:p>
          <a:p>
            <a:r>
              <a:rPr lang="fr-FR" sz="1200" b="0" i="0" u="none" strike="noStrike" kern="1200" dirty="0">
                <a:solidFill>
                  <a:schemeClr val="tx1"/>
                </a:solidFill>
                <a:effectLst/>
                <a:latin typeface="+mn-lt"/>
                <a:ea typeface="+mn-ea"/>
                <a:cs typeface="+mn-cs"/>
              </a:rPr>
              <a:t>risque de première espèce (a), c’est-à-dire ici la probabilité de décider que le facteur de risque a un effet alors qu'en fait il n’en a pas ;</a:t>
            </a:r>
          </a:p>
          <a:p>
            <a:r>
              <a:rPr lang="fr-FR" sz="1200" b="0" i="0" u="none" strike="noStrike" kern="1200" dirty="0">
                <a:solidFill>
                  <a:schemeClr val="tx1"/>
                </a:solidFill>
                <a:effectLst/>
                <a:latin typeface="+mn-lt"/>
                <a:ea typeface="+mn-ea"/>
                <a:cs typeface="+mn-cs"/>
              </a:rPr>
              <a:t>risque de deuxième espèce (b), c’est à dire la probabilité de ne pas détecter un effet de facteur de risque alors qu’il existe en fait.</a:t>
            </a:r>
          </a:p>
          <a:p>
            <a:br>
              <a:rPr lang="fr-FR" sz="1200" b="0" i="0" u="none" strike="noStrike" kern="1200">
                <a:solidFill>
                  <a:schemeClr val="tx1"/>
                </a:solidFill>
                <a:effectLst/>
                <a:latin typeface="+mn-lt"/>
                <a:ea typeface="+mn-ea"/>
                <a:cs typeface="+mn-cs"/>
              </a:rPr>
            </a:br>
            <a:endParaRPr lang="fr-FR" sz="1200" b="0" i="0" u="none" strike="noStrike" kern="1200">
              <a:solidFill>
                <a:schemeClr val="tx1"/>
              </a:solidFill>
              <a:effectLst/>
              <a:latin typeface="+mn-lt"/>
              <a:ea typeface="+mn-ea"/>
              <a:cs typeface="+mn-cs"/>
            </a:endParaRPr>
          </a:p>
          <a:p>
            <a:endParaRPr lang="fr-FR"/>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80</a:t>
            </a:fld>
            <a:endParaRPr lang="fr-FR"/>
          </a:p>
        </p:txBody>
      </p:sp>
    </p:spTree>
    <p:extLst>
      <p:ext uri="{BB962C8B-B14F-4D97-AF65-F5344CB8AC3E}">
        <p14:creationId xmlns:p14="http://schemas.microsoft.com/office/powerpoint/2010/main" val="20440079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Donner des exemples de Big Data (GAFA) </a:t>
            </a:r>
          </a:p>
          <a:p>
            <a:r>
              <a:rPr lang="fr-FR" dirty="0"/>
              <a:t>Forme physique par rapport à ce qu’elle devrait être (normes?)</a:t>
            </a:r>
          </a:p>
          <a:p>
            <a:endParaRPr lang="fr-FR" dirty="0"/>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86</a:t>
            </a:fld>
            <a:endParaRPr lang="fr-FR"/>
          </a:p>
        </p:txBody>
      </p:sp>
    </p:spTree>
    <p:extLst>
      <p:ext uri="{BB962C8B-B14F-4D97-AF65-F5344CB8AC3E}">
        <p14:creationId xmlns:p14="http://schemas.microsoft.com/office/powerpoint/2010/main" val="9425406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Big Data = révolution pour les stat (on va passer de statistiques inductives à des statistiques descriptives)</a:t>
            </a:r>
          </a:p>
          <a:p>
            <a:r>
              <a:rPr lang="fr-FR" dirty="0"/>
              <a:t>Diag = diagnostic</a:t>
            </a:r>
          </a:p>
          <a:p>
            <a:r>
              <a:rPr lang="fr-FR" dirty="0"/>
              <a:t>Tait = traitement</a:t>
            </a:r>
          </a:p>
          <a:p>
            <a:endParaRPr lang="fr-FR" dirty="0"/>
          </a:p>
          <a:p>
            <a:r>
              <a:rPr lang="fr-FR" dirty="0"/>
              <a:t>Remettre en cause = étude sur la viande</a:t>
            </a:r>
          </a:p>
          <a:p>
            <a:endParaRPr lang="fr-FR" dirty="0"/>
          </a:p>
          <a:p>
            <a:endParaRPr lang="fr-FR" dirty="0"/>
          </a:p>
          <a:p>
            <a:r>
              <a:rPr lang="fr-FR" dirty="0"/>
              <a:t>Taille échantillon --</a:t>
            </a:r>
            <a:r>
              <a:rPr lang="fr-FR" dirty="0">
                <a:sym typeface="Wingdings" panose="05000000000000000000" pitchFamily="2" charset="2"/>
              </a:rPr>
              <a:t> taille population, plus de problème à terme de nombre de sujets nécessaires</a:t>
            </a:r>
            <a:endParaRPr lang="fr-FR" dirty="0"/>
          </a:p>
        </p:txBody>
      </p:sp>
      <p:sp>
        <p:nvSpPr>
          <p:cNvPr id="4" name="Espace réservé du numéro de diapositive 3"/>
          <p:cNvSpPr>
            <a:spLocks noGrp="1"/>
          </p:cNvSpPr>
          <p:nvPr>
            <p:ph type="sldNum" sz="quarter" idx="5"/>
          </p:nvPr>
        </p:nvSpPr>
        <p:spPr/>
        <p:txBody>
          <a:bodyPr/>
          <a:lstStyle/>
          <a:p>
            <a:fld id="{DFC858EA-76FE-42A7-AD24-B22CD2C4D8F2}" type="slidenum">
              <a:rPr lang="fr-FR" smtClean="0"/>
              <a:t>87</a:t>
            </a:fld>
            <a:endParaRPr lang="fr-FR"/>
          </a:p>
        </p:txBody>
      </p:sp>
    </p:spTree>
    <p:extLst>
      <p:ext uri="{BB962C8B-B14F-4D97-AF65-F5344CB8AC3E}">
        <p14:creationId xmlns:p14="http://schemas.microsoft.com/office/powerpoint/2010/main" val="1543548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spc="-35" dirty="0"/>
              <a:t>PACES </a:t>
            </a:r>
            <a:r>
              <a:rPr dirty="0"/>
              <a:t>- UFR Médecine – </a:t>
            </a:r>
            <a:r>
              <a:rPr spc="-5" dirty="0"/>
              <a:t>Université </a:t>
            </a:r>
            <a:r>
              <a:rPr dirty="0"/>
              <a:t>Nice-Sophia</a:t>
            </a:r>
            <a:r>
              <a:rPr spc="-55" dirty="0"/>
              <a:t> </a:t>
            </a:r>
            <a:r>
              <a:rPr dirty="0"/>
              <a:t>Antipolis</a:t>
            </a:r>
          </a:p>
          <a:p>
            <a:pPr marL="1270" algn="ctr">
              <a:lnSpc>
                <a:spcPct val="100000"/>
              </a:lnSpc>
            </a:pPr>
            <a:r>
              <a:rPr dirty="0"/>
              <a:t>Année </a:t>
            </a:r>
            <a:r>
              <a:rPr spc="-5" dirty="0"/>
              <a:t>universitaire </a:t>
            </a:r>
            <a:r>
              <a:rPr dirty="0"/>
              <a:t>2018 -</a:t>
            </a:r>
            <a:r>
              <a:rPr spc="-60" dirty="0"/>
              <a:t> </a:t>
            </a:r>
            <a:r>
              <a:rPr spc="5" dirty="0"/>
              <a:t>2019</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800" b="0" i="1">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dirty="0"/>
              <a:t>PASS </a:t>
            </a:r>
            <a:r>
              <a:rPr lang="fr-FR" dirty="0"/>
              <a:t>- UFR Médecine – </a:t>
            </a:r>
            <a:r>
              <a:rPr lang="fr-FR" spc="-5" dirty="0"/>
              <a:t>Université </a:t>
            </a:r>
            <a:r>
              <a:rPr lang="fr-FR" dirty="0"/>
              <a:t>Côte d’Azur</a:t>
            </a:r>
          </a:p>
          <a:p>
            <a:pPr marL="1270" algn="ctr"/>
            <a:r>
              <a:rPr lang="fr-FR" dirty="0"/>
              <a:t>Année </a:t>
            </a:r>
            <a:r>
              <a:rPr lang="fr-FR" spc="-5" dirty="0"/>
              <a:t>universitaire </a:t>
            </a:r>
            <a:r>
              <a:rPr lang="fr-FR" dirty="0"/>
              <a:t>2020 -</a:t>
            </a:r>
            <a:r>
              <a:rPr lang="fr-FR" spc="-60" dirty="0"/>
              <a:t> </a:t>
            </a:r>
            <a:r>
              <a:rPr lang="fr-FR" spc="5" dirty="0"/>
              <a:t>2021</a:t>
            </a:r>
            <a:endParaRPr spc="5"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lang="fr-FR" spc="-35" dirty="0"/>
              <a:t>PACES </a:t>
            </a:r>
            <a:r>
              <a:rPr lang="fr-FR" dirty="0"/>
              <a:t>- UFR Médecine – </a:t>
            </a:r>
            <a:r>
              <a:rPr lang="fr-FR" spc="-5" dirty="0"/>
              <a:t>Université </a:t>
            </a:r>
            <a:r>
              <a:rPr lang="fr-FR" dirty="0"/>
              <a:t>Nice-Sophia</a:t>
            </a:r>
            <a:r>
              <a:rPr lang="fr-FR" spc="-55" dirty="0"/>
              <a:t> </a:t>
            </a:r>
            <a:r>
              <a:rPr lang="fr-FR" dirty="0"/>
              <a:t>Antipolis</a:t>
            </a:r>
          </a:p>
          <a:p>
            <a:pPr marL="1270" algn="ctr"/>
            <a:r>
              <a:rPr lang="fr-FR" dirty="0"/>
              <a:t>Année </a:t>
            </a:r>
            <a:r>
              <a:rPr lang="fr-FR" spc="-5" dirty="0"/>
              <a:t>universitaire </a:t>
            </a:r>
            <a:r>
              <a:rPr lang="fr-FR" dirty="0"/>
              <a:t>2019 -</a:t>
            </a:r>
            <a:r>
              <a:rPr lang="fr-FR" spc="-60" dirty="0"/>
              <a:t> </a:t>
            </a:r>
            <a:r>
              <a:rPr lang="fr-FR" spc="5" dirty="0"/>
              <a:t>2020</a:t>
            </a:r>
            <a:endParaRPr spc="5"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1">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spc="-35" dirty="0"/>
              <a:t>PACES </a:t>
            </a:r>
            <a:r>
              <a:rPr dirty="0"/>
              <a:t>- UFR Médecine – </a:t>
            </a:r>
            <a:r>
              <a:rPr spc="-5" dirty="0"/>
              <a:t>Université </a:t>
            </a:r>
            <a:r>
              <a:rPr dirty="0"/>
              <a:t>Nice-Sophia</a:t>
            </a:r>
            <a:r>
              <a:rPr spc="-55" dirty="0"/>
              <a:t> </a:t>
            </a:r>
            <a:r>
              <a:rPr dirty="0"/>
              <a:t>Antipolis</a:t>
            </a:r>
          </a:p>
          <a:p>
            <a:pPr marL="1270" algn="ctr">
              <a:lnSpc>
                <a:spcPct val="100000"/>
              </a:lnSpc>
            </a:pPr>
            <a:r>
              <a:rPr dirty="0"/>
              <a:t>Année </a:t>
            </a:r>
            <a:r>
              <a:rPr spc="-5" dirty="0"/>
              <a:t>universitaire </a:t>
            </a:r>
            <a:r>
              <a:rPr dirty="0"/>
              <a:t>2018 -</a:t>
            </a:r>
            <a:r>
              <a:rPr spc="-60" dirty="0"/>
              <a:t> </a:t>
            </a:r>
            <a:r>
              <a:rPr spc="5" dirty="0"/>
              <a:t>2019</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400" b="0" i="0">
                <a:solidFill>
                  <a:srgbClr val="775F54"/>
                </a:solidFill>
                <a:latin typeface="Tw Cen MT"/>
                <a:cs typeface="Tw Cen MT"/>
              </a:defRPr>
            </a:lvl1pPr>
          </a:lstStyle>
          <a:p>
            <a:pPr algn="ctr">
              <a:lnSpc>
                <a:spcPts val="1580"/>
              </a:lnSpc>
            </a:pPr>
            <a:r>
              <a:rPr spc="-35" dirty="0"/>
              <a:t>PACES </a:t>
            </a:r>
            <a:r>
              <a:rPr dirty="0"/>
              <a:t>- UFR Médecine – </a:t>
            </a:r>
            <a:r>
              <a:rPr spc="-5" dirty="0"/>
              <a:t>Université </a:t>
            </a:r>
            <a:r>
              <a:rPr dirty="0"/>
              <a:t>Nice-Sophia</a:t>
            </a:r>
            <a:r>
              <a:rPr spc="-55" dirty="0"/>
              <a:t> </a:t>
            </a:r>
            <a:r>
              <a:rPr dirty="0"/>
              <a:t>Antipolis</a:t>
            </a:r>
          </a:p>
          <a:p>
            <a:pPr marL="1270" algn="ctr">
              <a:lnSpc>
                <a:spcPct val="100000"/>
              </a:lnSpc>
            </a:pPr>
            <a:r>
              <a:rPr dirty="0"/>
              <a:t>Année </a:t>
            </a:r>
            <a:r>
              <a:rPr spc="-5" dirty="0"/>
              <a:t>universitaire </a:t>
            </a:r>
            <a:r>
              <a:rPr dirty="0"/>
              <a:t>2018 -</a:t>
            </a:r>
            <a:r>
              <a:rPr spc="-60" dirty="0"/>
              <a:t> </a:t>
            </a:r>
            <a:r>
              <a:rPr spc="5" dirty="0"/>
              <a:t>2019</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r>
              <a:rPr lang="fr-FR"/>
              <a:t>ECUE7 - PASS - UFR Médecine, UFR d’Odontologie – Université Cote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extLst>
      <p:ext uri="{BB962C8B-B14F-4D97-AF65-F5344CB8AC3E}">
        <p14:creationId xmlns:p14="http://schemas.microsoft.com/office/powerpoint/2010/main" val="2591067891"/>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9144000" cy="6858000"/>
          </a:xfrm>
          <a:prstGeom prst="rect">
            <a:avLst/>
          </a:prstGeom>
          <a:blipFill>
            <a:blip r:embed="rId8" cstate="print"/>
            <a:stretch>
              <a:fillRect/>
            </a:stretch>
          </a:blipFill>
        </p:spPr>
        <p:txBody>
          <a:bodyPr wrap="square" lIns="0" tIns="0" rIns="0" bIns="0" rtlCol="0"/>
          <a:lstStyle/>
          <a:p>
            <a:endParaRPr/>
          </a:p>
        </p:txBody>
      </p:sp>
      <p:sp>
        <p:nvSpPr>
          <p:cNvPr id="17" name="bk object 17"/>
          <p:cNvSpPr/>
          <p:nvPr/>
        </p:nvSpPr>
        <p:spPr>
          <a:xfrm>
            <a:off x="0" y="968951"/>
            <a:ext cx="876300" cy="2558415"/>
          </a:xfrm>
          <a:custGeom>
            <a:avLst/>
            <a:gdLst/>
            <a:ahLst/>
            <a:cxnLst/>
            <a:rect l="l" t="t" r="r" b="b"/>
            <a:pathLst>
              <a:path w="876300" h="2558415">
                <a:moveTo>
                  <a:pt x="0" y="0"/>
                </a:moveTo>
                <a:lnTo>
                  <a:pt x="0" y="2557896"/>
                </a:lnTo>
                <a:lnTo>
                  <a:pt x="43344" y="2534251"/>
                </a:lnTo>
                <a:lnTo>
                  <a:pt x="90297" y="2507053"/>
                </a:lnTo>
                <a:lnTo>
                  <a:pt x="136061" y="2478933"/>
                </a:lnTo>
                <a:lnTo>
                  <a:pt x="180619" y="2449916"/>
                </a:lnTo>
                <a:lnTo>
                  <a:pt x="223955" y="2420024"/>
                </a:lnTo>
                <a:lnTo>
                  <a:pt x="266052" y="2389283"/>
                </a:lnTo>
                <a:lnTo>
                  <a:pt x="306895" y="2357714"/>
                </a:lnTo>
                <a:lnTo>
                  <a:pt x="346467" y="2325342"/>
                </a:lnTo>
                <a:lnTo>
                  <a:pt x="384753" y="2292190"/>
                </a:lnTo>
                <a:lnTo>
                  <a:pt x="421736" y="2258283"/>
                </a:lnTo>
                <a:lnTo>
                  <a:pt x="457399" y="2223642"/>
                </a:lnTo>
                <a:lnTo>
                  <a:pt x="491727" y="2188293"/>
                </a:lnTo>
                <a:lnTo>
                  <a:pt x="524703" y="2152258"/>
                </a:lnTo>
                <a:lnTo>
                  <a:pt x="556311" y="2115562"/>
                </a:lnTo>
                <a:lnTo>
                  <a:pt x="586536" y="2078227"/>
                </a:lnTo>
                <a:lnTo>
                  <a:pt x="615360" y="2040277"/>
                </a:lnTo>
                <a:lnTo>
                  <a:pt x="642768" y="2001737"/>
                </a:lnTo>
                <a:lnTo>
                  <a:pt x="668743" y="1962628"/>
                </a:lnTo>
                <a:lnTo>
                  <a:pt x="693270" y="1922976"/>
                </a:lnTo>
                <a:lnTo>
                  <a:pt x="716331" y="1882804"/>
                </a:lnTo>
                <a:lnTo>
                  <a:pt x="737911" y="1842134"/>
                </a:lnTo>
                <a:lnTo>
                  <a:pt x="757994" y="1800992"/>
                </a:lnTo>
                <a:lnTo>
                  <a:pt x="776564" y="1759399"/>
                </a:lnTo>
                <a:lnTo>
                  <a:pt x="793603" y="1717381"/>
                </a:lnTo>
                <a:lnTo>
                  <a:pt x="809097" y="1674960"/>
                </a:lnTo>
                <a:lnTo>
                  <a:pt x="823028" y="1632160"/>
                </a:lnTo>
                <a:lnTo>
                  <a:pt x="835382" y="1589005"/>
                </a:lnTo>
                <a:lnTo>
                  <a:pt x="846140" y="1545518"/>
                </a:lnTo>
                <a:lnTo>
                  <a:pt x="855288" y="1501722"/>
                </a:lnTo>
                <a:lnTo>
                  <a:pt x="862809" y="1457642"/>
                </a:lnTo>
                <a:lnTo>
                  <a:pt x="868687" y="1413301"/>
                </a:lnTo>
                <a:lnTo>
                  <a:pt x="872905" y="1368723"/>
                </a:lnTo>
                <a:lnTo>
                  <a:pt x="875448" y="1323931"/>
                </a:lnTo>
                <a:lnTo>
                  <a:pt x="876300" y="1278948"/>
                </a:lnTo>
                <a:lnTo>
                  <a:pt x="875448" y="1233955"/>
                </a:lnTo>
                <a:lnTo>
                  <a:pt x="872905" y="1189153"/>
                </a:lnTo>
                <a:lnTo>
                  <a:pt x="868687" y="1144566"/>
                </a:lnTo>
                <a:lnTo>
                  <a:pt x="862809" y="1100218"/>
                </a:lnTo>
                <a:lnTo>
                  <a:pt x="855288" y="1056133"/>
                </a:lnTo>
                <a:lnTo>
                  <a:pt x="846140" y="1012332"/>
                </a:lnTo>
                <a:lnTo>
                  <a:pt x="835382" y="968842"/>
                </a:lnTo>
                <a:lnTo>
                  <a:pt x="823028" y="925683"/>
                </a:lnTo>
                <a:lnTo>
                  <a:pt x="809097" y="882881"/>
                </a:lnTo>
                <a:lnTo>
                  <a:pt x="793603" y="840459"/>
                </a:lnTo>
                <a:lnTo>
                  <a:pt x="776564" y="798440"/>
                </a:lnTo>
                <a:lnTo>
                  <a:pt x="757994" y="756848"/>
                </a:lnTo>
                <a:lnTo>
                  <a:pt x="737911" y="715706"/>
                </a:lnTo>
                <a:lnTo>
                  <a:pt x="716331" y="675038"/>
                </a:lnTo>
                <a:lnTo>
                  <a:pt x="693270" y="634867"/>
                </a:lnTo>
                <a:lnTo>
                  <a:pt x="668743" y="595217"/>
                </a:lnTo>
                <a:lnTo>
                  <a:pt x="642768" y="556111"/>
                </a:lnTo>
                <a:lnTo>
                  <a:pt x="615360" y="517574"/>
                </a:lnTo>
                <a:lnTo>
                  <a:pt x="586536" y="479627"/>
                </a:lnTo>
                <a:lnTo>
                  <a:pt x="556311" y="442296"/>
                </a:lnTo>
                <a:lnTo>
                  <a:pt x="524703" y="405603"/>
                </a:lnTo>
                <a:lnTo>
                  <a:pt x="491727" y="369572"/>
                </a:lnTo>
                <a:lnTo>
                  <a:pt x="457399" y="334226"/>
                </a:lnTo>
                <a:lnTo>
                  <a:pt x="421736" y="299590"/>
                </a:lnTo>
                <a:lnTo>
                  <a:pt x="384753" y="265686"/>
                </a:lnTo>
                <a:lnTo>
                  <a:pt x="346467" y="232537"/>
                </a:lnTo>
                <a:lnTo>
                  <a:pt x="306895" y="200169"/>
                </a:lnTo>
                <a:lnTo>
                  <a:pt x="266052" y="168603"/>
                </a:lnTo>
                <a:lnTo>
                  <a:pt x="223955" y="137864"/>
                </a:lnTo>
                <a:lnTo>
                  <a:pt x="180619" y="107975"/>
                </a:lnTo>
                <a:lnTo>
                  <a:pt x="136061" y="78960"/>
                </a:lnTo>
                <a:lnTo>
                  <a:pt x="90297" y="50842"/>
                </a:lnTo>
                <a:lnTo>
                  <a:pt x="43344" y="23644"/>
                </a:lnTo>
                <a:lnTo>
                  <a:pt x="0" y="0"/>
                </a:lnTo>
                <a:close/>
              </a:path>
            </a:pathLst>
          </a:custGeom>
          <a:solidFill>
            <a:srgbClr val="99CCCC"/>
          </a:solidFill>
        </p:spPr>
        <p:txBody>
          <a:bodyPr wrap="square" lIns="0" tIns="0" rIns="0" bIns="0" rtlCol="0"/>
          <a:lstStyle/>
          <a:p>
            <a:endParaRPr/>
          </a:p>
        </p:txBody>
      </p:sp>
      <p:sp>
        <p:nvSpPr>
          <p:cNvPr id="18" name="bk object 18"/>
          <p:cNvSpPr/>
          <p:nvPr/>
        </p:nvSpPr>
        <p:spPr>
          <a:xfrm>
            <a:off x="0" y="279154"/>
            <a:ext cx="668655" cy="2596515"/>
          </a:xfrm>
          <a:custGeom>
            <a:avLst/>
            <a:gdLst/>
            <a:ahLst/>
            <a:cxnLst/>
            <a:rect l="l" t="t" r="r" b="b"/>
            <a:pathLst>
              <a:path w="668655" h="2596515">
                <a:moveTo>
                  <a:pt x="0" y="0"/>
                </a:moveTo>
                <a:lnTo>
                  <a:pt x="0" y="2595990"/>
                </a:lnTo>
                <a:lnTo>
                  <a:pt x="35471" y="2570378"/>
                </a:lnTo>
                <a:lnTo>
                  <a:pt x="74629" y="2540157"/>
                </a:lnTo>
                <a:lnTo>
                  <a:pt x="112696" y="2508795"/>
                </a:lnTo>
                <a:lnTo>
                  <a:pt x="149656" y="2476326"/>
                </a:lnTo>
                <a:lnTo>
                  <a:pt x="185492" y="2442780"/>
                </a:lnTo>
                <a:lnTo>
                  <a:pt x="220188" y="2408190"/>
                </a:lnTo>
                <a:lnTo>
                  <a:pt x="253727" y="2372589"/>
                </a:lnTo>
                <a:lnTo>
                  <a:pt x="286093" y="2336007"/>
                </a:lnTo>
                <a:lnTo>
                  <a:pt x="317268" y="2298478"/>
                </a:lnTo>
                <a:lnTo>
                  <a:pt x="347236" y="2260034"/>
                </a:lnTo>
                <a:lnTo>
                  <a:pt x="375981" y="2220706"/>
                </a:lnTo>
                <a:lnTo>
                  <a:pt x="403485" y="2180527"/>
                </a:lnTo>
                <a:lnTo>
                  <a:pt x="429733" y="2139528"/>
                </a:lnTo>
                <a:lnTo>
                  <a:pt x="454707" y="2097742"/>
                </a:lnTo>
                <a:lnTo>
                  <a:pt x="478392" y="2055202"/>
                </a:lnTo>
                <a:lnTo>
                  <a:pt x="500770" y="2011938"/>
                </a:lnTo>
                <a:lnTo>
                  <a:pt x="521824" y="1967983"/>
                </a:lnTo>
                <a:lnTo>
                  <a:pt x="541539" y="1923370"/>
                </a:lnTo>
                <a:lnTo>
                  <a:pt x="559897" y="1878130"/>
                </a:lnTo>
                <a:lnTo>
                  <a:pt x="576882" y="1832296"/>
                </a:lnTo>
                <a:lnTo>
                  <a:pt x="592477" y="1785899"/>
                </a:lnTo>
                <a:lnTo>
                  <a:pt x="606666" y="1738972"/>
                </a:lnTo>
                <a:lnTo>
                  <a:pt x="619432" y="1691546"/>
                </a:lnTo>
                <a:lnTo>
                  <a:pt x="630758" y="1643655"/>
                </a:lnTo>
                <a:lnTo>
                  <a:pt x="640629" y="1595329"/>
                </a:lnTo>
                <a:lnTo>
                  <a:pt x="649026" y="1546601"/>
                </a:lnTo>
                <a:lnTo>
                  <a:pt x="655933" y="1497504"/>
                </a:lnTo>
                <a:lnTo>
                  <a:pt x="661335" y="1448069"/>
                </a:lnTo>
                <a:lnTo>
                  <a:pt x="665214" y="1398328"/>
                </a:lnTo>
                <a:lnTo>
                  <a:pt x="667553" y="1348314"/>
                </a:lnTo>
                <a:lnTo>
                  <a:pt x="668337" y="1298058"/>
                </a:lnTo>
                <a:lnTo>
                  <a:pt x="667553" y="1247802"/>
                </a:lnTo>
                <a:lnTo>
                  <a:pt x="665214" y="1197787"/>
                </a:lnTo>
                <a:lnTo>
                  <a:pt x="661335" y="1148044"/>
                </a:lnTo>
                <a:lnTo>
                  <a:pt x="655933" y="1098606"/>
                </a:lnTo>
                <a:lnTo>
                  <a:pt x="649026" y="1049506"/>
                </a:lnTo>
                <a:lnTo>
                  <a:pt x="640629" y="1000775"/>
                </a:lnTo>
                <a:lnTo>
                  <a:pt x="630758" y="952445"/>
                </a:lnTo>
                <a:lnTo>
                  <a:pt x="619432" y="904549"/>
                </a:lnTo>
                <a:lnTo>
                  <a:pt x="606666" y="857119"/>
                </a:lnTo>
                <a:lnTo>
                  <a:pt x="592477" y="810186"/>
                </a:lnTo>
                <a:lnTo>
                  <a:pt x="576882" y="763784"/>
                </a:lnTo>
                <a:lnTo>
                  <a:pt x="559897" y="717944"/>
                </a:lnTo>
                <a:lnTo>
                  <a:pt x="541539" y="672698"/>
                </a:lnTo>
                <a:lnTo>
                  <a:pt x="521824" y="628079"/>
                </a:lnTo>
                <a:lnTo>
                  <a:pt x="500770" y="584118"/>
                </a:lnTo>
                <a:lnTo>
                  <a:pt x="478392" y="540848"/>
                </a:lnTo>
                <a:lnTo>
                  <a:pt x="454707" y="498301"/>
                </a:lnTo>
                <a:lnTo>
                  <a:pt x="429733" y="456510"/>
                </a:lnTo>
                <a:lnTo>
                  <a:pt x="403485" y="415505"/>
                </a:lnTo>
                <a:lnTo>
                  <a:pt x="375981" y="375320"/>
                </a:lnTo>
                <a:lnTo>
                  <a:pt x="347236" y="335987"/>
                </a:lnTo>
                <a:lnTo>
                  <a:pt x="317268" y="297537"/>
                </a:lnTo>
                <a:lnTo>
                  <a:pt x="286093" y="260003"/>
                </a:lnTo>
                <a:lnTo>
                  <a:pt x="253727" y="223417"/>
                </a:lnTo>
                <a:lnTo>
                  <a:pt x="220188" y="187812"/>
                </a:lnTo>
                <a:lnTo>
                  <a:pt x="185492" y="153218"/>
                </a:lnTo>
                <a:lnTo>
                  <a:pt x="149656" y="119670"/>
                </a:lnTo>
                <a:lnTo>
                  <a:pt x="112696" y="87197"/>
                </a:lnTo>
                <a:lnTo>
                  <a:pt x="74629" y="55834"/>
                </a:lnTo>
                <a:lnTo>
                  <a:pt x="35471" y="25612"/>
                </a:lnTo>
                <a:lnTo>
                  <a:pt x="0" y="0"/>
                </a:lnTo>
                <a:close/>
              </a:path>
            </a:pathLst>
          </a:custGeom>
          <a:solidFill>
            <a:srgbClr val="006666"/>
          </a:solidFill>
        </p:spPr>
        <p:txBody>
          <a:bodyPr wrap="square" lIns="0" tIns="0" rIns="0" bIns="0" rtlCol="0"/>
          <a:lstStyle/>
          <a:p>
            <a:endParaRPr/>
          </a:p>
        </p:txBody>
      </p:sp>
      <p:sp>
        <p:nvSpPr>
          <p:cNvPr id="2" name="Holder 2"/>
          <p:cNvSpPr>
            <a:spLocks noGrp="1"/>
          </p:cNvSpPr>
          <p:nvPr>
            <p:ph type="title"/>
          </p:nvPr>
        </p:nvSpPr>
        <p:spPr>
          <a:xfrm>
            <a:off x="905967" y="1112901"/>
            <a:ext cx="7882890" cy="848994"/>
          </a:xfrm>
          <a:prstGeom prst="rect">
            <a:avLst/>
          </a:prstGeom>
        </p:spPr>
        <p:txBody>
          <a:bodyPr wrap="square" lIns="0" tIns="0" rIns="0" bIns="0">
            <a:spAutoFit/>
          </a:bodyPr>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a:xfrm>
            <a:off x="905967" y="1936241"/>
            <a:ext cx="7830820" cy="1946275"/>
          </a:xfrm>
          <a:prstGeom prst="rect">
            <a:avLst/>
          </a:prstGeom>
        </p:spPr>
        <p:txBody>
          <a:bodyPr wrap="square" lIns="0" tIns="0" rIns="0" bIns="0">
            <a:spAutoFit/>
          </a:bodyPr>
          <a:lstStyle>
            <a:lvl1pPr>
              <a:defRPr sz="1800" b="0" i="1">
                <a:solidFill>
                  <a:schemeClr val="tx1"/>
                </a:solidFill>
                <a:latin typeface="Arial"/>
                <a:cs typeface="Arial"/>
              </a:defRPr>
            </a:lvl1pPr>
          </a:lstStyle>
          <a:p>
            <a:endParaRPr/>
          </a:p>
        </p:txBody>
      </p:sp>
      <p:sp>
        <p:nvSpPr>
          <p:cNvPr id="4" name="Holder 4"/>
          <p:cNvSpPr>
            <a:spLocks noGrp="1"/>
          </p:cNvSpPr>
          <p:nvPr>
            <p:ph type="ftr" sz="quarter" idx="5"/>
          </p:nvPr>
        </p:nvSpPr>
        <p:spPr>
          <a:xfrm>
            <a:off x="3058795" y="6322039"/>
            <a:ext cx="4079875" cy="433070"/>
          </a:xfrm>
          <a:prstGeom prst="rect">
            <a:avLst/>
          </a:prstGeom>
        </p:spPr>
        <p:txBody>
          <a:bodyPr wrap="square" lIns="0" tIns="0" rIns="0" bIns="0">
            <a:spAutoFit/>
          </a:bodyPr>
          <a:lstStyle>
            <a:lvl1pPr>
              <a:defRPr sz="1400" b="0" i="0">
                <a:solidFill>
                  <a:srgbClr val="775F54"/>
                </a:solidFill>
                <a:latin typeface="Tw Cen MT"/>
                <a:cs typeface="Tw Cen MT"/>
              </a:defRPr>
            </a:lvl1pPr>
          </a:lstStyle>
          <a:p>
            <a:pPr algn="ctr">
              <a:lnSpc>
                <a:spcPts val="1580"/>
              </a:lnSpc>
            </a:pPr>
            <a:r>
              <a:rPr spc="-35" dirty="0"/>
              <a:t>PACES </a:t>
            </a:r>
            <a:r>
              <a:rPr dirty="0"/>
              <a:t>- UFR Médecine – </a:t>
            </a:r>
            <a:r>
              <a:rPr spc="-5" dirty="0"/>
              <a:t>Université </a:t>
            </a:r>
            <a:r>
              <a:rPr dirty="0"/>
              <a:t>Nice-Sophia</a:t>
            </a:r>
            <a:r>
              <a:rPr spc="-55" dirty="0"/>
              <a:t> </a:t>
            </a:r>
            <a:r>
              <a:rPr dirty="0"/>
              <a:t>Antipolis</a:t>
            </a:r>
          </a:p>
          <a:p>
            <a:pPr marL="1270" algn="ctr">
              <a:lnSpc>
                <a:spcPct val="100000"/>
              </a:lnSpc>
            </a:pPr>
            <a:r>
              <a:rPr dirty="0"/>
              <a:t>Année </a:t>
            </a:r>
            <a:r>
              <a:rPr spc="-5" dirty="0"/>
              <a:t>universitaire </a:t>
            </a:r>
            <a:r>
              <a:rPr dirty="0"/>
              <a:t>2018 -</a:t>
            </a:r>
            <a:r>
              <a:rPr spc="-60" dirty="0"/>
              <a:t> </a:t>
            </a:r>
            <a:r>
              <a:rPr spc="5" dirty="0"/>
              <a:t>2019</a:t>
            </a: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9/21/2021</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0.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3.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3.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40.png"/><Relationship Id="rId11" Type="http://schemas.openxmlformats.org/officeDocument/2006/relationships/image" Target="../media/image33.png"/><Relationship Id="rId5" Type="http://schemas.openxmlformats.org/officeDocument/2006/relationships/image" Target="../media/image39.png"/><Relationship Id="rId10" Type="http://schemas.openxmlformats.org/officeDocument/2006/relationships/image" Target="../media/image30.png"/><Relationship Id="rId4" Type="http://schemas.openxmlformats.org/officeDocument/2006/relationships/image" Target="../media/image38.png"/><Relationship Id="rId9"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7.png"/><Relationship Id="rId7" Type="http://schemas.openxmlformats.org/officeDocument/2006/relationships/image" Target="../media/image4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34.png"/><Relationship Id="rId5" Type="http://schemas.openxmlformats.org/officeDocument/2006/relationships/image" Target="../media/image45.png"/><Relationship Id="rId10" Type="http://schemas.openxmlformats.org/officeDocument/2006/relationships/image" Target="../media/image33.png"/><Relationship Id="rId4" Type="http://schemas.openxmlformats.org/officeDocument/2006/relationships/image" Target="../media/image44.png"/><Relationship Id="rId9"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0.png"/><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7.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51.pn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54.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62.png"/><Relationship Id="rId5" Type="http://schemas.openxmlformats.org/officeDocument/2006/relationships/image" Target="../media/image57.png"/><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62.png"/><Relationship Id="rId5" Type="http://schemas.openxmlformats.org/officeDocument/2006/relationships/image" Target="../media/image57.png"/><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65.png"/><Relationship Id="rId5" Type="http://schemas.openxmlformats.org/officeDocument/2006/relationships/image" Target="../media/image57.png"/><Relationship Id="rId4" Type="http://schemas.openxmlformats.org/officeDocument/2006/relationships/image" Target="../media/image64.png"/></Relationships>
</file>

<file path=ppt/slides/_rels/slide3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65.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64.png"/><Relationship Id="rId4" Type="http://schemas.openxmlformats.org/officeDocument/2006/relationships/image" Target="../media/image63.png"/></Relationships>
</file>

<file path=ppt/slides/_rels/slide3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57.png"/><Relationship Id="rId11" Type="http://schemas.openxmlformats.org/officeDocument/2006/relationships/image" Target="../media/image68.png"/><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image" Target="../media/image63.png"/><Relationship Id="rId9" Type="http://schemas.openxmlformats.org/officeDocument/2006/relationships/image" Target="../media/image66.png"/></Relationships>
</file>

<file path=ppt/slides/_rels/slide36.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0.png"/><Relationship Id="rId7" Type="http://schemas.openxmlformats.org/officeDocument/2006/relationships/image" Target="../media/image57.png"/><Relationship Id="rId2" Type="http://schemas.openxmlformats.org/officeDocument/2006/relationships/image" Target="../media/image69.png"/><Relationship Id="rId1" Type="http://schemas.openxmlformats.org/officeDocument/2006/relationships/slideLayout" Target="../slideLayouts/slideLayout5.xml"/><Relationship Id="rId6" Type="http://schemas.openxmlformats.org/officeDocument/2006/relationships/image" Target="../media/image72.png"/><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image" Target="../media/image7.png"/><Relationship Id="rId9" Type="http://schemas.openxmlformats.org/officeDocument/2006/relationships/image" Target="../media/image59.png"/></Relationships>
</file>

<file path=ppt/slides/_rels/slide37.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5.png"/><Relationship Id="rId7"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72.png"/><Relationship Id="rId5" Type="http://schemas.openxmlformats.org/officeDocument/2006/relationships/image" Target="../media/image71.png"/><Relationship Id="rId10" Type="http://schemas.openxmlformats.org/officeDocument/2006/relationships/image" Target="../media/image76.jpg"/><Relationship Id="rId4" Type="http://schemas.openxmlformats.org/officeDocument/2006/relationships/image" Target="../media/image7.png"/><Relationship Id="rId9" Type="http://schemas.openxmlformats.org/officeDocument/2006/relationships/image" Target="../media/image59.png"/></Relationships>
</file>

<file path=ppt/slides/_rels/slide3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77.jpg"/><Relationship Id="rId7" Type="http://schemas.openxmlformats.org/officeDocument/2006/relationships/image" Target="../media/image7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71.png"/><Relationship Id="rId5" Type="http://schemas.openxmlformats.org/officeDocument/2006/relationships/image" Target="../media/image7.png"/><Relationship Id="rId10" Type="http://schemas.openxmlformats.org/officeDocument/2006/relationships/image" Target="../media/image59.png"/><Relationship Id="rId4" Type="http://schemas.openxmlformats.org/officeDocument/2006/relationships/image" Target="../media/image78.png"/><Relationship Id="rId9" Type="http://schemas.openxmlformats.org/officeDocument/2006/relationships/image" Target="../media/image73.png"/></Relationships>
</file>

<file path=ppt/slides/_rels/slide3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9.jpg"/><Relationship Id="rId7" Type="http://schemas.openxmlformats.org/officeDocument/2006/relationships/image" Target="../media/image57.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png"/><Relationship Id="rId9" Type="http://schemas.openxmlformats.org/officeDocument/2006/relationships/image" Target="../media/image59.png"/></Relationships>
</file>

<file path=ppt/slides/_rels/slide40.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62.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61.png"/><Relationship Id="rId4" Type="http://schemas.openxmlformats.org/officeDocument/2006/relationships/image" Target="../media/image60.png"/></Relationships>
</file>

<file path=ppt/slides/_rels/slide4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73.png"/><Relationship Id="rId2" Type="http://schemas.openxmlformats.org/officeDocument/2006/relationships/image" Target="../media/image80.png"/><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72.png"/><Relationship Id="rId4" Type="http://schemas.openxmlformats.org/officeDocument/2006/relationships/image" Target="../media/image71.png"/></Relationships>
</file>

<file path=ppt/slides/_rels/slide42.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1.png"/><Relationship Id="rId7" Type="http://schemas.openxmlformats.org/officeDocument/2006/relationships/image" Target="../media/image57.png"/><Relationship Id="rId12" Type="http://schemas.openxmlformats.org/officeDocument/2006/relationships/image" Target="../media/image87.jpg"/><Relationship Id="rId2" Type="http://schemas.openxmlformats.org/officeDocument/2006/relationships/image" Target="../media/image80.png"/><Relationship Id="rId1" Type="http://schemas.openxmlformats.org/officeDocument/2006/relationships/slideLayout" Target="../slideLayouts/slideLayout5.xml"/><Relationship Id="rId6" Type="http://schemas.openxmlformats.org/officeDocument/2006/relationships/image" Target="../media/image84.png"/><Relationship Id="rId11" Type="http://schemas.openxmlformats.org/officeDocument/2006/relationships/image" Target="../media/image86.png"/><Relationship Id="rId5" Type="http://schemas.openxmlformats.org/officeDocument/2006/relationships/image" Target="../media/image83.png"/><Relationship Id="rId10" Type="http://schemas.openxmlformats.org/officeDocument/2006/relationships/image" Target="../media/image7.png"/><Relationship Id="rId4" Type="http://schemas.openxmlformats.org/officeDocument/2006/relationships/image" Target="../media/image82.png"/><Relationship Id="rId9" Type="http://schemas.openxmlformats.org/officeDocument/2006/relationships/image" Target="../media/image59.png"/></Relationships>
</file>

<file path=ppt/slides/_rels/slide43.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8.png"/><Relationship Id="rId7" Type="http://schemas.openxmlformats.org/officeDocument/2006/relationships/image" Target="../media/image57.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 Id="rId9" Type="http://schemas.openxmlformats.org/officeDocument/2006/relationships/image" Target="../media/image59.png"/></Relationships>
</file>

<file path=ppt/slides/_rels/slide44.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93.png"/><Relationship Id="rId7" Type="http://schemas.openxmlformats.org/officeDocument/2006/relationships/image" Target="../media/image57.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7.png"/><Relationship Id="rId9" Type="http://schemas.openxmlformats.org/officeDocument/2006/relationships/image" Target="../media/image59.png"/></Relationships>
</file>

<file path=ppt/slides/_rels/slide4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85.png"/><Relationship Id="rId2" Type="http://schemas.openxmlformats.org/officeDocument/2006/relationships/image" Target="../media/image94.png"/><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84.png"/><Relationship Id="rId4" Type="http://schemas.openxmlformats.org/officeDocument/2006/relationships/image" Target="../media/image83.png"/></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85.png"/><Relationship Id="rId5" Type="http://schemas.openxmlformats.org/officeDocument/2006/relationships/image" Target="../media/image57.png"/><Relationship Id="rId4" Type="http://schemas.openxmlformats.org/officeDocument/2006/relationships/image" Target="../media/image84.png"/></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hyperlink" Target="https://actu.orange.fr/politique/deux-francais-sur-trois-ont-une-mauvaise-opinion-d-emmanuel-macron-sondage-bva-rtl-la-tribune-magic-CNT00000165XjP.html"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hyperlink" Target="http://tempsreel.nouvelobs.com/tag/sondage" TargetMode="External"/><Relationship Id="rId7"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7.png"/><Relationship Id="rId9" Type="http://schemas.openxmlformats.org/officeDocument/2006/relationships/image" Target="../media/image59.png"/></Relationships>
</file>

<file path=ppt/slides/_rels/slide51.xml.rels><?xml version="1.0" encoding="UTF-8" standalone="yes"?>
<Relationships xmlns="http://schemas.openxmlformats.org/package/2006/relationships"><Relationship Id="rId3" Type="http://schemas.openxmlformats.org/officeDocument/2006/relationships/image" Target="../media/image98.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00.png"/><Relationship Id="rId5" Type="http://schemas.openxmlformats.org/officeDocument/2006/relationships/image" Target="../media/image57.png"/><Relationship Id="rId4" Type="http://schemas.openxmlformats.org/officeDocument/2006/relationships/image" Target="../media/image99.png"/></Relationships>
</file>

<file path=ppt/slides/_rels/slide52.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03.png"/><Relationship Id="rId5" Type="http://schemas.openxmlformats.org/officeDocument/2006/relationships/image" Target="../media/image57.png"/><Relationship Id="rId4" Type="http://schemas.openxmlformats.org/officeDocument/2006/relationships/image" Target="../media/image102.png"/></Relationships>
</file>

<file path=ppt/slides/_rels/slide53.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106.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105.png"/><Relationship Id="rId4" Type="http://schemas.openxmlformats.org/officeDocument/2006/relationships/image" Target="../media/image104.png"/></Relationships>
</file>

<file path=ppt/slides/_rels/slide5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85.pn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84.png"/><Relationship Id="rId4" Type="http://schemas.openxmlformats.org/officeDocument/2006/relationships/image" Target="../media/image83.png"/></Relationships>
</file>

<file path=ppt/slides/_rels/slide55.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85.png"/><Relationship Id="rId5" Type="http://schemas.openxmlformats.org/officeDocument/2006/relationships/image" Target="../media/image57.png"/><Relationship Id="rId4" Type="http://schemas.openxmlformats.org/officeDocument/2006/relationships/image" Target="../media/image84.png"/></Relationships>
</file>

<file path=ppt/slides/_rels/slide5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85.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84.png"/><Relationship Id="rId4" Type="http://schemas.openxmlformats.org/officeDocument/2006/relationships/image" Target="../media/image83.png"/></Relationships>
</file>

<file path=ppt/slides/_rels/slide57.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85.png"/><Relationship Id="rId5" Type="http://schemas.openxmlformats.org/officeDocument/2006/relationships/image" Target="../media/image57.png"/><Relationship Id="rId4" Type="http://schemas.openxmlformats.org/officeDocument/2006/relationships/image" Target="../media/image84.png"/></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7.pn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110.png"/><Relationship Id="rId4" Type="http://schemas.openxmlformats.org/officeDocument/2006/relationships/image" Target="../media/image109.png"/></Relationships>
</file>

<file path=ppt/slides/_rels/slide63.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12.png"/><Relationship Id="rId5" Type="http://schemas.openxmlformats.org/officeDocument/2006/relationships/image" Target="../media/image57.png"/><Relationship Id="rId4" Type="http://schemas.openxmlformats.org/officeDocument/2006/relationships/image" Target="../media/image61.png"/></Relationships>
</file>

<file path=ppt/slides/_rels/slide6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115.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114.png"/><Relationship Id="rId4" Type="http://schemas.openxmlformats.org/officeDocument/2006/relationships/image" Target="../media/image113.png"/></Relationships>
</file>

<file path=ppt/slides/_rels/slide6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jpg"/><Relationship Id="rId1" Type="http://schemas.openxmlformats.org/officeDocument/2006/relationships/slideLayout" Target="../slideLayouts/slideLayout2.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jpg"/></Relationships>
</file>

<file path=ppt/slides/_rels/slide66.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5.png"/><Relationship Id="rId2" Type="http://schemas.openxmlformats.org/officeDocument/2006/relationships/image" Target="../media/image121.jpg"/><Relationship Id="rId1" Type="http://schemas.openxmlformats.org/officeDocument/2006/relationships/slideLayout" Target="../slideLayouts/slideLayout2.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122.png"/></Relationships>
</file>

<file path=ppt/slides/_rels/slide6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127.jpg"/><Relationship Id="rId7" Type="http://schemas.openxmlformats.org/officeDocument/2006/relationships/image" Target="../media/image130.png"/><Relationship Id="rId2" Type="http://schemas.openxmlformats.org/officeDocument/2006/relationships/image" Target="../media/image126.jpg"/><Relationship Id="rId1" Type="http://schemas.openxmlformats.org/officeDocument/2006/relationships/slideLayout" Target="../slideLayouts/slideLayout5.xml"/><Relationship Id="rId6" Type="http://schemas.openxmlformats.org/officeDocument/2006/relationships/image" Target="../media/image7.png"/><Relationship Id="rId11" Type="http://schemas.openxmlformats.org/officeDocument/2006/relationships/image" Target="../media/image59.png"/><Relationship Id="rId5" Type="http://schemas.openxmlformats.org/officeDocument/2006/relationships/image" Target="../media/image129.png"/><Relationship Id="rId10" Type="http://schemas.openxmlformats.org/officeDocument/2006/relationships/image" Target="../media/image131.png"/><Relationship Id="rId4" Type="http://schemas.openxmlformats.org/officeDocument/2006/relationships/image" Target="../media/image128.png"/><Relationship Id="rId9" Type="http://schemas.openxmlformats.org/officeDocument/2006/relationships/image" Target="../media/image57.png"/></Relationships>
</file>

<file path=ppt/slides/_rels/slide68.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127.jpg"/><Relationship Id="rId7" Type="http://schemas.openxmlformats.org/officeDocument/2006/relationships/image" Target="../media/image133.png"/><Relationship Id="rId2" Type="http://schemas.openxmlformats.org/officeDocument/2006/relationships/image" Target="../media/image126.jpg"/><Relationship Id="rId1" Type="http://schemas.openxmlformats.org/officeDocument/2006/relationships/slideLayout" Target="../slideLayouts/slideLayout5.xml"/><Relationship Id="rId6" Type="http://schemas.openxmlformats.org/officeDocument/2006/relationships/image" Target="../media/image57.png"/><Relationship Id="rId11" Type="http://schemas.openxmlformats.org/officeDocument/2006/relationships/image" Target="../media/image129.png"/><Relationship Id="rId5" Type="http://schemas.openxmlformats.org/officeDocument/2006/relationships/image" Target="../media/image61.png"/><Relationship Id="rId10" Type="http://schemas.openxmlformats.org/officeDocument/2006/relationships/image" Target="../media/image128.png"/><Relationship Id="rId4" Type="http://schemas.openxmlformats.org/officeDocument/2006/relationships/image" Target="../media/image132.png"/><Relationship Id="rId9" Type="http://schemas.openxmlformats.org/officeDocument/2006/relationships/image" Target="../media/image7.png"/></Relationships>
</file>

<file path=ppt/slides/_rels/slide69.xml.rels><?xml version="1.0" encoding="UTF-8" standalone="yes"?>
<Relationships xmlns="http://schemas.openxmlformats.org/package/2006/relationships"><Relationship Id="rId8" Type="http://schemas.openxmlformats.org/officeDocument/2006/relationships/image" Target="../media/image126.jpg"/><Relationship Id="rId3" Type="http://schemas.openxmlformats.org/officeDocument/2006/relationships/image" Target="../media/image61.png"/><Relationship Id="rId7" Type="http://schemas.openxmlformats.org/officeDocument/2006/relationships/image" Target="../media/image7.png"/><Relationship Id="rId2" Type="http://schemas.openxmlformats.org/officeDocument/2006/relationships/image" Target="../media/image132.png"/><Relationship Id="rId1" Type="http://schemas.openxmlformats.org/officeDocument/2006/relationships/slideLayout" Target="../slideLayouts/slideLayout5.xml"/><Relationship Id="rId6" Type="http://schemas.openxmlformats.org/officeDocument/2006/relationships/image" Target="../media/image59.png"/><Relationship Id="rId5" Type="http://schemas.openxmlformats.org/officeDocument/2006/relationships/image" Target="../media/image133.png"/><Relationship Id="rId4" Type="http://schemas.openxmlformats.org/officeDocument/2006/relationships/image" Target="../media/image57.png"/><Relationship Id="rId9" Type="http://schemas.openxmlformats.org/officeDocument/2006/relationships/image" Target="../media/image129.png"/></Relationships>
</file>

<file path=ppt/slides/_rels/slide70.xml.rels><?xml version="1.0" encoding="UTF-8" standalone="yes"?>
<Relationships xmlns="http://schemas.openxmlformats.org/package/2006/relationships"><Relationship Id="rId8" Type="http://schemas.openxmlformats.org/officeDocument/2006/relationships/image" Target="../media/image126.jpg"/><Relationship Id="rId3" Type="http://schemas.openxmlformats.org/officeDocument/2006/relationships/image" Target="../media/image61.png"/><Relationship Id="rId7" Type="http://schemas.openxmlformats.org/officeDocument/2006/relationships/image" Target="../media/image7.png"/><Relationship Id="rId2" Type="http://schemas.openxmlformats.org/officeDocument/2006/relationships/image" Target="../media/image132.png"/><Relationship Id="rId1" Type="http://schemas.openxmlformats.org/officeDocument/2006/relationships/slideLayout" Target="../slideLayouts/slideLayout5.xml"/><Relationship Id="rId6" Type="http://schemas.openxmlformats.org/officeDocument/2006/relationships/image" Target="../media/image59.png"/><Relationship Id="rId11" Type="http://schemas.openxmlformats.org/officeDocument/2006/relationships/image" Target="../media/image129.png"/><Relationship Id="rId5" Type="http://schemas.openxmlformats.org/officeDocument/2006/relationships/image" Target="../media/image133.png"/><Relationship Id="rId10" Type="http://schemas.openxmlformats.org/officeDocument/2006/relationships/image" Target="../media/image128.png"/><Relationship Id="rId4" Type="http://schemas.openxmlformats.org/officeDocument/2006/relationships/image" Target="../media/image57.png"/><Relationship Id="rId9" Type="http://schemas.openxmlformats.org/officeDocument/2006/relationships/image" Target="../media/image127.jpg"/></Relationships>
</file>

<file path=ppt/slides/_rels/slide71.xml.rels><?xml version="1.0" encoding="UTF-8" standalone="yes"?>
<Relationships xmlns="http://schemas.openxmlformats.org/package/2006/relationships"><Relationship Id="rId8" Type="http://schemas.openxmlformats.org/officeDocument/2006/relationships/image" Target="../media/image126.jpg"/><Relationship Id="rId3" Type="http://schemas.openxmlformats.org/officeDocument/2006/relationships/image" Target="../media/image61.png"/><Relationship Id="rId7" Type="http://schemas.openxmlformats.org/officeDocument/2006/relationships/image" Target="../media/image7.png"/><Relationship Id="rId2" Type="http://schemas.openxmlformats.org/officeDocument/2006/relationships/image" Target="../media/image132.png"/><Relationship Id="rId1" Type="http://schemas.openxmlformats.org/officeDocument/2006/relationships/slideLayout" Target="../slideLayouts/slideLayout5.xml"/><Relationship Id="rId6" Type="http://schemas.openxmlformats.org/officeDocument/2006/relationships/image" Target="../media/image59.png"/><Relationship Id="rId11" Type="http://schemas.openxmlformats.org/officeDocument/2006/relationships/image" Target="../media/image129.png"/><Relationship Id="rId5" Type="http://schemas.openxmlformats.org/officeDocument/2006/relationships/image" Target="../media/image133.png"/><Relationship Id="rId10" Type="http://schemas.openxmlformats.org/officeDocument/2006/relationships/image" Target="../media/image128.png"/><Relationship Id="rId4" Type="http://schemas.openxmlformats.org/officeDocument/2006/relationships/image" Target="../media/image57.png"/><Relationship Id="rId9" Type="http://schemas.openxmlformats.org/officeDocument/2006/relationships/image" Target="../media/image127.jpg"/></Relationships>
</file>

<file path=ppt/slides/_rels/slide72.xml.rels><?xml version="1.0" encoding="UTF-8" standalone="yes"?>
<Relationships xmlns="http://schemas.openxmlformats.org/package/2006/relationships"><Relationship Id="rId3" Type="http://schemas.openxmlformats.org/officeDocument/2006/relationships/image" Target="../media/image134.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35.png"/><Relationship Id="rId5" Type="http://schemas.openxmlformats.org/officeDocument/2006/relationships/image" Target="../media/image57.png"/><Relationship Id="rId4" Type="http://schemas.openxmlformats.org/officeDocument/2006/relationships/image" Target="../media/image105.png"/></Relationships>
</file>

<file path=ppt/slides/_rels/slide73.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image" Target="../media/image136.png"/><Relationship Id="rId7" Type="http://schemas.openxmlformats.org/officeDocument/2006/relationships/image" Target="../media/image57.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61.png"/><Relationship Id="rId5" Type="http://schemas.openxmlformats.org/officeDocument/2006/relationships/image" Target="../media/image111.png"/><Relationship Id="rId4" Type="http://schemas.openxmlformats.org/officeDocument/2006/relationships/image" Target="../media/image7.png"/><Relationship Id="rId9" Type="http://schemas.openxmlformats.org/officeDocument/2006/relationships/image" Target="../media/image59.png"/></Relationships>
</file>

<file path=ppt/slides/_rels/slide74.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7.png"/><Relationship Id="rId7" Type="http://schemas.openxmlformats.org/officeDocument/2006/relationships/image" Target="../media/image111.png"/><Relationship Id="rId12" Type="http://schemas.openxmlformats.org/officeDocument/2006/relationships/image" Target="../media/image140.png"/><Relationship Id="rId2" Type="http://schemas.openxmlformats.org/officeDocument/2006/relationships/image" Target="../media/image136.png"/><Relationship Id="rId1" Type="http://schemas.openxmlformats.org/officeDocument/2006/relationships/slideLayout" Target="../slideLayouts/slideLayout5.xml"/><Relationship Id="rId6" Type="http://schemas.openxmlformats.org/officeDocument/2006/relationships/image" Target="../media/image139.png"/><Relationship Id="rId11" Type="http://schemas.openxmlformats.org/officeDocument/2006/relationships/image" Target="../media/image59.png"/><Relationship Id="rId5" Type="http://schemas.openxmlformats.org/officeDocument/2006/relationships/image" Target="../media/image138.png"/><Relationship Id="rId10" Type="http://schemas.openxmlformats.org/officeDocument/2006/relationships/image" Target="../media/image112.png"/><Relationship Id="rId4" Type="http://schemas.openxmlformats.org/officeDocument/2006/relationships/image" Target="../media/image137.png"/><Relationship Id="rId9" Type="http://schemas.openxmlformats.org/officeDocument/2006/relationships/image" Target="../media/image57.png"/></Relationships>
</file>

<file path=ppt/slides/_rels/slide75.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41.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42.png"/><Relationship Id="rId5" Type="http://schemas.openxmlformats.org/officeDocument/2006/relationships/image" Target="../media/image57.png"/><Relationship Id="rId4" Type="http://schemas.openxmlformats.org/officeDocument/2006/relationships/image" Target="../media/image105.png"/></Relationships>
</file>

<file path=ppt/slides/_rels/slide76.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image" Target="../media/image146.png"/></Relationships>
</file>

<file path=ppt/slides/_rels/slide77.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151.png"/><Relationship Id="rId3" Type="http://schemas.openxmlformats.org/officeDocument/2006/relationships/image" Target="../media/image7.png"/><Relationship Id="rId7" Type="http://schemas.openxmlformats.org/officeDocument/2006/relationships/image" Target="../media/image142.png"/><Relationship Id="rId12" Type="http://schemas.openxmlformats.org/officeDocument/2006/relationships/image" Target="../media/image150.pn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57.png"/><Relationship Id="rId11" Type="http://schemas.openxmlformats.org/officeDocument/2006/relationships/image" Target="../media/image149.png"/><Relationship Id="rId5" Type="http://schemas.openxmlformats.org/officeDocument/2006/relationships/image" Target="../media/image105.png"/><Relationship Id="rId15" Type="http://schemas.openxmlformats.org/officeDocument/2006/relationships/image" Target="../media/image153.png"/><Relationship Id="rId10" Type="http://schemas.openxmlformats.org/officeDocument/2006/relationships/image" Target="../media/image148.png"/><Relationship Id="rId4" Type="http://schemas.openxmlformats.org/officeDocument/2006/relationships/image" Target="../media/image141.png"/><Relationship Id="rId9" Type="http://schemas.openxmlformats.org/officeDocument/2006/relationships/image" Target="../media/image147.png"/><Relationship Id="rId14" Type="http://schemas.openxmlformats.org/officeDocument/2006/relationships/image" Target="../media/image152.png"/></Relationships>
</file>

<file path=ppt/slides/_rels/slide78.xml.rels><?xml version="1.0" encoding="UTF-8" standalone="yes"?>
<Relationships xmlns="http://schemas.openxmlformats.org/package/2006/relationships"><Relationship Id="rId8" Type="http://schemas.openxmlformats.org/officeDocument/2006/relationships/image" Target="../media/image156.png"/><Relationship Id="rId3" Type="http://schemas.openxmlformats.org/officeDocument/2006/relationships/image" Target="../media/image59.png"/><Relationship Id="rId7" Type="http://schemas.openxmlformats.org/officeDocument/2006/relationships/image" Target="../media/image155.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54.png"/><Relationship Id="rId5" Type="http://schemas.openxmlformats.org/officeDocument/2006/relationships/image" Target="../media/image149.png"/><Relationship Id="rId4" Type="http://schemas.openxmlformats.org/officeDocument/2006/relationships/image" Target="../media/image148.png"/></Relationships>
</file>

<file path=ppt/slides/_rels/slide79.xml.rels><?xml version="1.0" encoding="UTF-8" standalone="yes"?>
<Relationships xmlns="http://schemas.openxmlformats.org/package/2006/relationships"><Relationship Id="rId8" Type="http://schemas.openxmlformats.org/officeDocument/2006/relationships/image" Target="../media/image155.png"/><Relationship Id="rId3" Type="http://schemas.openxmlformats.org/officeDocument/2006/relationships/image" Target="../media/image57.png"/><Relationship Id="rId7" Type="http://schemas.openxmlformats.org/officeDocument/2006/relationships/image" Target="../media/image154.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49.png"/><Relationship Id="rId5" Type="http://schemas.openxmlformats.org/officeDocument/2006/relationships/image" Target="../media/image148.png"/><Relationship Id="rId4" Type="http://schemas.openxmlformats.org/officeDocument/2006/relationships/image" Target="../media/image59.png"/></Relationships>
</file>

<file path=ppt/slides/_rels/slide80.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112.pn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61.png"/><Relationship Id="rId4" Type="http://schemas.openxmlformats.org/officeDocument/2006/relationships/image" Target="../media/image111.png"/></Relationships>
</file>

<file path=ppt/slides/_rels/slide81.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59.pn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12.png"/><Relationship Id="rId5" Type="http://schemas.openxmlformats.org/officeDocument/2006/relationships/image" Target="../media/image57.png"/><Relationship Id="rId4" Type="http://schemas.openxmlformats.org/officeDocument/2006/relationships/image" Target="../media/image61.png"/></Relationships>
</file>

<file path=ppt/slides/_rels/slide82.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158.png"/></Relationships>
</file>

<file path=ppt/slides/_rels/slide83.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158.png"/></Relationships>
</file>

<file path=ppt/slides/_rels/slide84.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58.png"/></Relationships>
</file>

<file path=ppt/slides/_rels/slide85.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158.png"/></Relationships>
</file>

<file path=ppt/slides/_rels/slide8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112.pn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61.png"/><Relationship Id="rId4" Type="http://schemas.openxmlformats.org/officeDocument/2006/relationships/image" Target="../media/image111.png"/></Relationships>
</file>

<file path=ppt/slides/_rels/slide8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7.png"/><Relationship Id="rId7" Type="http://schemas.openxmlformats.org/officeDocument/2006/relationships/image" Target="../media/image112.pn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57.png"/><Relationship Id="rId5" Type="http://schemas.openxmlformats.org/officeDocument/2006/relationships/image" Target="../media/image61.png"/><Relationship Id="rId4" Type="http://schemas.openxmlformats.org/officeDocument/2006/relationships/image" Target="../media/image1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Présentation</a:t>
            </a:r>
            <a:r>
              <a:rPr lang="en-GB" dirty="0"/>
              <a:t> de </a:t>
            </a:r>
            <a:r>
              <a:rPr lang="en-GB" dirty="0" err="1"/>
              <a:t>l’enseignement</a:t>
            </a:r>
            <a:endParaRPr lang="en-GB" dirty="0"/>
          </a:p>
        </p:txBody>
      </p:sp>
      <p:sp>
        <p:nvSpPr>
          <p:cNvPr id="3" name="Sous-titre 2"/>
          <p:cNvSpPr>
            <a:spLocks noGrp="1"/>
          </p:cNvSpPr>
          <p:nvPr>
            <p:ph type="subTitle" idx="1"/>
          </p:nvPr>
        </p:nvSpPr>
        <p:spPr/>
        <p:txBody>
          <a:bodyPr>
            <a:normAutofit/>
          </a:bodyPr>
          <a:lstStyle/>
          <a:p>
            <a:r>
              <a:rPr lang="fr-FR" sz="2000" dirty="0"/>
              <a:t>G </a:t>
            </a:r>
            <a:r>
              <a:rPr lang="fr-FR" sz="2000" dirty="0" err="1"/>
              <a:t>Maignant</a:t>
            </a:r>
            <a:r>
              <a:rPr lang="fr-FR" sz="2000" dirty="0"/>
              <a:t>, L </a:t>
            </a:r>
            <a:r>
              <a:rPr lang="fr-FR" sz="2000" dirty="0" err="1"/>
              <a:t>Lupi</a:t>
            </a:r>
            <a:r>
              <a:rPr lang="fr-FR" sz="2000" dirty="0"/>
              <a:t>, C Pradier, P Staccini (responsable ECUE)</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r>
              <a:rPr lang="fr-FR" sz="3600" dirty="0">
                <a:solidFill>
                  <a:schemeClr val="bg2"/>
                </a:solidFill>
              </a:rPr>
              <a:t>UE SPECIFIQUE PASS</a:t>
            </a:r>
          </a:p>
          <a:p>
            <a:pPr lvl="0" algn="ctr"/>
            <a:r>
              <a:rPr lang="fr-FR" sz="3600" dirty="0">
                <a:solidFill>
                  <a:schemeClr val="bg2"/>
                </a:solidFill>
              </a:rPr>
              <a:t>ECUE 7 : BIOSTATISTIQUE</a:t>
            </a:r>
          </a:p>
          <a:p>
            <a:pPr lvl="0" algn="ctr"/>
            <a:r>
              <a:rPr lang="fr-FR" sz="3600" dirty="0">
                <a:solidFill>
                  <a:schemeClr val="bg2"/>
                </a:solidFill>
              </a:rPr>
              <a:t>ET STATISTIQUES APPLIQUEES</a:t>
            </a: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Programme</a:t>
            </a:r>
          </a:p>
        </p:txBody>
      </p:sp>
      <p:sp>
        <p:nvSpPr>
          <p:cNvPr id="3" name="Espace réservé du pied de page 2"/>
          <p:cNvSpPr>
            <a:spLocks noGrp="1"/>
          </p:cNvSpPr>
          <p:nvPr>
            <p:ph type="ftr" sz="quarter" idx="5"/>
          </p:nvPr>
        </p:nvSpPr>
        <p:spPr>
          <a:xfrm>
            <a:off x="609600" y="6248206"/>
            <a:ext cx="8156448" cy="365125"/>
          </a:xfrm>
          <a:prstGeom prst="rect">
            <a:avLst/>
          </a:prstGeom>
        </p:spPr>
        <p:txBody>
          <a:bodyPr vert="horz" anchor="ctr"/>
          <a:lstStyle>
            <a:defPPr>
              <a:defRPr lang="fr-FR"/>
            </a:defPPr>
            <a:lvl1pPr marL="0" algn="r" defTabSz="457200" rtl="0" eaLnBrk="1" latinLnBrk="0" hangingPunct="1">
              <a:defRPr kumimoji="0" sz="1200" kern="120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dirty="0"/>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a:xfrm>
            <a:off x="228600" y="1676400"/>
            <a:ext cx="10295433" cy="3808858"/>
          </a:xfrm>
        </p:spPr>
        <p:txBody>
          <a:bodyPr>
            <a:normAutofit fontScale="77500" lnSpcReduction="20000"/>
          </a:bodyPr>
          <a:lstStyle/>
          <a:p>
            <a:r>
              <a:rPr lang="fr-FR" dirty="0"/>
              <a:t>PARTIE 1 : PROBABILITES - STATISTIQUES</a:t>
            </a:r>
          </a:p>
          <a:p>
            <a:pPr lvl="1"/>
            <a:r>
              <a:rPr lang="fr-FR" dirty="0"/>
              <a:t>1. Mesure des phénomènes biologiques : types de données, unités, échelles, ordres de grandeur, précision (PS)</a:t>
            </a:r>
          </a:p>
          <a:p>
            <a:pPr lvl="1"/>
            <a:r>
              <a:rPr lang="fr-FR" dirty="0"/>
              <a:t>2. Evénements, probabilités élémentaires et probabilités conditionnelles (PS)</a:t>
            </a:r>
          </a:p>
          <a:p>
            <a:pPr lvl="1"/>
            <a:r>
              <a:rPr lang="fr-FR" dirty="0"/>
              <a:t>3. Indépendance en probabilité et théorème de Bayes (PS)</a:t>
            </a:r>
          </a:p>
          <a:p>
            <a:pPr lvl="1"/>
            <a:r>
              <a:rPr lang="fr-FR" dirty="0"/>
              <a:t>4. Variables aléatoires et lois de probabilité discrète et continue (PS)</a:t>
            </a:r>
          </a:p>
          <a:p>
            <a:pPr lvl="1"/>
            <a:r>
              <a:rPr lang="fr-FR" dirty="0"/>
              <a:t>5. Population, échantillon. Estimation ponctuelle d’un paramètre et estimation par intervalle (GM)</a:t>
            </a:r>
          </a:p>
          <a:p>
            <a:pPr lvl="1"/>
            <a:r>
              <a:rPr lang="fr-FR" dirty="0"/>
              <a:t>6. Les principes des tests d'hypothèse. Tests paramétriques et non paramétriques (GM)</a:t>
            </a:r>
          </a:p>
          <a:p>
            <a:pPr lvl="1"/>
            <a:r>
              <a:rPr lang="fr-FR" dirty="0"/>
              <a:t>7. Etude de la liaison entre variable quantitative et qualitative (comparaison de deux moyennes, échantillons </a:t>
            </a:r>
          </a:p>
          <a:p>
            <a:pPr lvl="1"/>
            <a:r>
              <a:rPr lang="fr-FR" dirty="0"/>
              <a:t>indépendants et appariés) (GM)</a:t>
            </a:r>
          </a:p>
          <a:p>
            <a:pPr lvl="1"/>
            <a:r>
              <a:rPr lang="fr-FR" dirty="0"/>
              <a:t>8. Etude de la liaison entre deux variables qualitatives (test du Chi2 : indépendance, homogénéité, adéquation </a:t>
            </a:r>
          </a:p>
          <a:p>
            <a:pPr lvl="1"/>
            <a:r>
              <a:rPr lang="fr-FR" dirty="0"/>
              <a:t>à un modèle théorique) (GM)</a:t>
            </a:r>
          </a:p>
          <a:p>
            <a:pPr lvl="1"/>
            <a:r>
              <a:rPr lang="fr-FR" dirty="0"/>
              <a:t>9. Etude de la liaison entre deux variables quantitatives (corrélation, régression) (GM)</a:t>
            </a:r>
          </a:p>
          <a:p>
            <a:r>
              <a:rPr lang="fr-FR" dirty="0"/>
              <a:t>PARTIE 2 : MODELISATION ET PREDICTION</a:t>
            </a:r>
          </a:p>
          <a:p>
            <a:pPr lvl="1"/>
            <a:r>
              <a:rPr lang="fr-FR" dirty="0"/>
              <a:t>1. Bases d’algèbre linéaire pour la modélisation en santé (GM)</a:t>
            </a:r>
          </a:p>
          <a:p>
            <a:pPr lvl="1"/>
            <a:r>
              <a:rPr lang="fr-FR" dirty="0"/>
              <a:t>2. Equations différentielles pour la modélisation en santé (GM)</a:t>
            </a:r>
          </a:p>
          <a:p>
            <a:pPr lvl="1"/>
            <a:r>
              <a:rPr lang="fr-FR" dirty="0"/>
              <a:t>3. Modèles de prédiction : risque et épidémiologie (CP)</a:t>
            </a:r>
          </a:p>
          <a:p>
            <a:pPr lvl="1"/>
            <a:r>
              <a:rPr lang="fr-FR" dirty="0"/>
              <a:t>4. Modèles de prédiction : test diagnostique (LL)</a:t>
            </a:r>
          </a:p>
          <a:p>
            <a:pPr lvl="1"/>
            <a:r>
              <a:rPr lang="fr-FR" dirty="0"/>
              <a:t>5. Modèles de prédiction : essai thérapeutique (PS)</a:t>
            </a:r>
          </a:p>
          <a:p>
            <a:pPr lvl="1"/>
            <a:r>
              <a:rPr lang="fr-FR" dirty="0"/>
              <a:t>6. Modèles de prédiction : analyse de survie (PS)</a:t>
            </a:r>
          </a:p>
          <a:p>
            <a:pPr lvl="1"/>
            <a:r>
              <a:rPr lang="fr-FR" dirty="0"/>
              <a:t>7. Introduction au modèles multivariés (PS))</a:t>
            </a:r>
          </a:p>
          <a:p>
            <a:endParaRPr lang="fr-FR" dirty="0"/>
          </a:p>
          <a:p>
            <a:r>
              <a:rPr lang="fr-FR" dirty="0"/>
              <a:t>GM : Gilles </a:t>
            </a:r>
            <a:r>
              <a:rPr lang="fr-FR" dirty="0" err="1"/>
              <a:t>Maignant</a:t>
            </a:r>
            <a:r>
              <a:rPr lang="fr-FR" dirty="0"/>
              <a:t> - LL : Laurence </a:t>
            </a:r>
            <a:r>
              <a:rPr lang="fr-FR" dirty="0" err="1"/>
              <a:t>Lupi</a:t>
            </a:r>
            <a:r>
              <a:rPr lang="fr-FR" dirty="0"/>
              <a:t> - CP : Christian Pradier - PS : Pascal Staccini</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7" name="Espace réservé du pied de page 6"/>
          <p:cNvSpPr>
            <a:spLocks noGrp="1"/>
          </p:cNvSpPr>
          <p:nvPr>
            <p:ph type="ftr" sz="quarter" idx="5"/>
          </p:nvPr>
        </p:nvSpPr>
        <p:spPr>
          <a:xfrm>
            <a:off x="609600" y="6248206"/>
            <a:ext cx="8156448" cy="365125"/>
          </a:xfrm>
          <a:prstGeom prst="rect">
            <a:avLst/>
          </a:prstGeom>
        </p:spPr>
        <p:txBody>
          <a:bodyPr vert="horz" anchor="ctr"/>
          <a:lstStyle>
            <a:defPPr>
              <a:defRPr lang="fr-FR"/>
            </a:defPPr>
            <a:lvl1pPr marL="0" algn="r" defTabSz="457200" rtl="0" eaLnBrk="1" latinLnBrk="0" hangingPunct="1">
              <a:defRPr kumimoji="0" sz="1200" kern="120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a:t>ECUE7 - PASS - UFR Médecine, UFR d’Odontologie – Université Cote d'Azur - Année universitaire 2020-2021</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8" name="object 8"/>
          <p:cNvSpPr/>
          <p:nvPr/>
        </p:nvSpPr>
        <p:spPr>
          <a:xfrm>
            <a:off x="6940295" y="2263139"/>
            <a:ext cx="714755" cy="1011936"/>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4492752" y="2811779"/>
            <a:ext cx="714755" cy="1011936"/>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6461570" y="3343578"/>
            <a:ext cx="714756" cy="1011935"/>
          </a:xfrm>
          <a:prstGeom prst="rect">
            <a:avLst/>
          </a:prstGeom>
          <a:blipFill>
            <a:blip r:embed="rId2"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904796" y="1313889"/>
            <a:ext cx="7679690" cy="566822"/>
          </a:xfrm>
          <a:prstGeom prst="rect">
            <a:avLst/>
          </a:prstGeom>
        </p:spPr>
        <p:txBody>
          <a:bodyPr vert="horz" wrap="square" lIns="0" tIns="12700" rIns="0" bIns="0" rtlCol="0">
            <a:spAutoFit/>
          </a:bodyPr>
          <a:lstStyle/>
          <a:p>
            <a:pPr marL="12700" marR="5080" indent="-2540" algn="ctr">
              <a:lnSpc>
                <a:spcPct val="100000"/>
              </a:lnSpc>
              <a:spcBef>
                <a:spcPts val="100"/>
              </a:spcBef>
            </a:pPr>
            <a:r>
              <a:rPr lang="fr-FR" sz="3600" i="0" dirty="0">
                <a:solidFill>
                  <a:srgbClr val="5F5F5F"/>
                </a:solidFill>
                <a:latin typeface="Arial Rounded MT Bold"/>
                <a:cs typeface="Arial Rounded MT Bold"/>
              </a:rPr>
              <a:t>ECUE 7</a:t>
            </a:r>
            <a:endParaRPr sz="3600" dirty="0">
              <a:latin typeface="Arial Rounded MT Bold"/>
              <a:cs typeface="Arial Rounded MT Bold"/>
            </a:endParaRPr>
          </a:p>
        </p:txBody>
      </p:sp>
      <p:sp>
        <p:nvSpPr>
          <p:cNvPr id="13" name="object 13"/>
          <p:cNvSpPr txBox="1"/>
          <p:nvPr/>
        </p:nvSpPr>
        <p:spPr>
          <a:xfrm>
            <a:off x="832608" y="2011899"/>
            <a:ext cx="7748334" cy="2328843"/>
          </a:xfrm>
          <a:prstGeom prst="rect">
            <a:avLst/>
          </a:prstGeom>
        </p:spPr>
        <p:txBody>
          <a:bodyPr vert="horz" wrap="square" lIns="0" tIns="12700" rIns="0" bIns="0" rtlCol="0">
            <a:spAutoFit/>
          </a:bodyPr>
          <a:lstStyle/>
          <a:p>
            <a:pPr marL="12700" algn="ctr">
              <a:lnSpc>
                <a:spcPct val="100000"/>
              </a:lnSpc>
              <a:spcBef>
                <a:spcPts val="100"/>
              </a:spcBef>
            </a:pPr>
            <a:r>
              <a:rPr sz="3600" b="1" spc="5" dirty="0">
                <a:solidFill>
                  <a:srgbClr val="5F5F5F"/>
                </a:solidFill>
                <a:latin typeface="Arial Rounded MT Bold"/>
                <a:cs typeface="Arial Rounded MT Bold"/>
              </a:rPr>
              <a:t>BI</a:t>
            </a:r>
            <a:r>
              <a:rPr sz="3600" b="1" spc="-5" dirty="0">
                <a:solidFill>
                  <a:srgbClr val="5F5F5F"/>
                </a:solidFill>
                <a:latin typeface="Arial Rounded MT Bold"/>
                <a:cs typeface="Arial Rounded MT Bold"/>
              </a:rPr>
              <a:t>OS</a:t>
            </a:r>
            <a:r>
              <a:rPr sz="3600" b="1" spc="-229" dirty="0">
                <a:solidFill>
                  <a:srgbClr val="5F5F5F"/>
                </a:solidFill>
                <a:latin typeface="Arial Rounded MT Bold"/>
                <a:cs typeface="Arial Rounded MT Bold"/>
              </a:rPr>
              <a:t>T</a:t>
            </a:r>
            <a:r>
              <a:rPr sz="3600" b="1" spc="-315" dirty="0">
                <a:solidFill>
                  <a:srgbClr val="5F5F5F"/>
                </a:solidFill>
                <a:latin typeface="Arial Rounded MT Bold"/>
                <a:cs typeface="Arial Rounded MT Bold"/>
              </a:rPr>
              <a:t>A</a:t>
            </a:r>
            <a:r>
              <a:rPr sz="3600" b="1" spc="-5" dirty="0">
                <a:solidFill>
                  <a:srgbClr val="5F5F5F"/>
                </a:solidFill>
                <a:latin typeface="Arial Rounded MT Bold"/>
                <a:cs typeface="Arial Rounded MT Bold"/>
              </a:rPr>
              <a:t>TISTIQUE</a:t>
            </a:r>
            <a:r>
              <a:rPr lang="fr-FR" sz="3600" b="1" spc="-5" dirty="0">
                <a:solidFill>
                  <a:srgbClr val="5F5F5F"/>
                </a:solidFill>
                <a:latin typeface="Arial Rounded MT Bold"/>
                <a:cs typeface="Arial Rounded MT Bold"/>
              </a:rPr>
              <a:t>S POUR L’ANALYSE D’ARTICLE </a:t>
            </a:r>
          </a:p>
          <a:p>
            <a:pPr marL="12700" algn="ctr">
              <a:lnSpc>
                <a:spcPct val="100000"/>
              </a:lnSpc>
              <a:spcBef>
                <a:spcPts val="100"/>
              </a:spcBef>
            </a:pPr>
            <a:r>
              <a:rPr lang="fr-FR" sz="2000" b="1" spc="-5" dirty="0">
                <a:solidFill>
                  <a:srgbClr val="5F5F5F"/>
                </a:solidFill>
                <a:latin typeface="Arial Rounded MT Bold"/>
                <a:cs typeface="Arial Rounded MT Bold"/>
              </a:rPr>
              <a:t>Mardi 15/09 8h-12h</a:t>
            </a:r>
          </a:p>
          <a:p>
            <a:pPr marL="12700" algn="ctr">
              <a:lnSpc>
                <a:spcPct val="100000"/>
              </a:lnSpc>
              <a:spcBef>
                <a:spcPts val="100"/>
              </a:spcBef>
            </a:pPr>
            <a:r>
              <a:rPr lang="fr-FR" sz="2000" b="1" spc="-5" dirty="0">
                <a:solidFill>
                  <a:srgbClr val="5F5F5F"/>
                </a:solidFill>
                <a:latin typeface="Arial Rounded MT Bold"/>
                <a:cs typeface="Arial Rounded MT Bold"/>
              </a:rPr>
              <a:t>Cours n°5 &amp; 6</a:t>
            </a:r>
          </a:p>
          <a:p>
            <a:pPr marL="12700">
              <a:lnSpc>
                <a:spcPct val="100000"/>
              </a:lnSpc>
              <a:spcBef>
                <a:spcPts val="100"/>
              </a:spcBef>
            </a:pPr>
            <a:endParaRPr sz="3600" dirty="0">
              <a:latin typeface="Arial Rounded MT Bold"/>
              <a:cs typeface="Arial Rounded MT Bold"/>
            </a:endParaRPr>
          </a:p>
        </p:txBody>
      </p:sp>
      <p:sp>
        <p:nvSpPr>
          <p:cNvPr id="16" name="object 1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7" name="object 17"/>
          <p:cNvSpPr txBox="1"/>
          <p:nvPr/>
        </p:nvSpPr>
        <p:spPr>
          <a:xfrm>
            <a:off x="1667890" y="4985123"/>
            <a:ext cx="6364478" cy="804707"/>
          </a:xfrm>
          <a:prstGeom prst="rect">
            <a:avLst/>
          </a:prstGeom>
        </p:spPr>
        <p:txBody>
          <a:bodyPr vert="horz" wrap="square" lIns="0" tIns="151765" rIns="0" bIns="0" rtlCol="0">
            <a:spAutoFit/>
          </a:bodyPr>
          <a:lstStyle/>
          <a:p>
            <a:pPr marL="2009139">
              <a:lnSpc>
                <a:spcPct val="100000"/>
              </a:lnSpc>
              <a:spcBef>
                <a:spcPts val="1195"/>
              </a:spcBef>
            </a:pPr>
            <a:r>
              <a:rPr lang="fr-FR" b="1" spc="-25" dirty="0">
                <a:solidFill>
                  <a:srgbClr val="006666"/>
                </a:solidFill>
                <a:latin typeface="Tw Cen MT"/>
                <a:cs typeface="Tw Cen MT"/>
              </a:rPr>
              <a:t>G</a:t>
            </a:r>
            <a:r>
              <a:rPr sz="1800" b="1" spc="-25" dirty="0">
                <a:solidFill>
                  <a:srgbClr val="006666"/>
                </a:solidFill>
                <a:latin typeface="Tw Cen MT"/>
                <a:cs typeface="Tw Cen MT"/>
              </a:rPr>
              <a:t>.</a:t>
            </a:r>
            <a:r>
              <a:rPr sz="1800" b="1" spc="-30" dirty="0">
                <a:solidFill>
                  <a:srgbClr val="006666"/>
                </a:solidFill>
                <a:latin typeface="Tw Cen MT"/>
                <a:cs typeface="Tw Cen MT"/>
              </a:rPr>
              <a:t> </a:t>
            </a:r>
            <a:r>
              <a:rPr lang="fr-FR" b="1" spc="-5" dirty="0">
                <a:solidFill>
                  <a:srgbClr val="006666"/>
                </a:solidFill>
                <a:latin typeface="Tw Cen MT"/>
                <a:cs typeface="Tw Cen MT"/>
              </a:rPr>
              <a:t>MAIGNANT</a:t>
            </a:r>
            <a:endParaRPr sz="1800" dirty="0">
              <a:latin typeface="Tw Cen MT"/>
              <a:cs typeface="Tw Cen MT"/>
            </a:endParaRPr>
          </a:p>
          <a:p>
            <a:pPr marL="12700" algn="ctr">
              <a:lnSpc>
                <a:spcPct val="100000"/>
              </a:lnSpc>
              <a:spcBef>
                <a:spcPts val="970"/>
              </a:spcBef>
            </a:pPr>
            <a:r>
              <a:rPr lang="fr-FR" sz="1600" b="1" dirty="0">
                <a:solidFill>
                  <a:srgbClr val="006666"/>
                </a:solidFill>
                <a:latin typeface="Tw Cen MT"/>
                <a:cs typeface="Tw Cen MT"/>
              </a:rPr>
              <a:t>Chercheur CNRS – Laboratoire RETINES – Faculté de Médecine de NICE </a:t>
            </a:r>
            <a:endParaRPr sz="1600" dirty="0">
              <a:latin typeface="Tw Cen MT"/>
              <a:cs typeface="Tw Cen MT"/>
            </a:endParaRPr>
          </a:p>
        </p:txBody>
      </p:sp>
      <p:pic>
        <p:nvPicPr>
          <p:cNvPr id="19" name="Image 18" descr="Une image contenant horloge&#10;&#10;Description générée automatiquement">
            <a:extLst>
              <a:ext uri="{FF2B5EF4-FFF2-40B4-BE49-F238E27FC236}">
                <a16:creationId xmlns:a16="http://schemas.microsoft.com/office/drawing/2014/main" id="{72D97B39-D043-4864-B300-6178B51931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8334" y="97242"/>
            <a:ext cx="3190938" cy="81357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911095" y="135636"/>
            <a:ext cx="1827276" cy="569976"/>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3396996" y="135636"/>
            <a:ext cx="411479" cy="569976"/>
          </a:xfrm>
          <a:prstGeom prst="rect">
            <a:avLst/>
          </a:prstGeom>
          <a:blipFill>
            <a:blip r:embed="rId5" cstate="print"/>
            <a:stretch>
              <a:fillRect/>
            </a:stretch>
          </a:blipFill>
        </p:spPr>
        <p:txBody>
          <a:bodyPr wrap="square" lIns="0" tIns="0" rIns="0" bIns="0" rtlCol="0"/>
          <a:lstStyle/>
          <a:p>
            <a:endParaRPr/>
          </a:p>
        </p:txBody>
      </p:sp>
      <p:sp>
        <p:nvSpPr>
          <p:cNvPr id="8" name="object 8"/>
          <p:cNvSpPr txBox="1">
            <a:spLocks noGrp="1"/>
          </p:cNvSpPr>
          <p:nvPr>
            <p:ph type="title"/>
          </p:nvPr>
        </p:nvSpPr>
        <p:spPr>
          <a:xfrm>
            <a:off x="2069083" y="228029"/>
            <a:ext cx="1511300" cy="330835"/>
          </a:xfrm>
          <a:prstGeom prst="rect">
            <a:avLst/>
          </a:prstGeom>
        </p:spPr>
        <p:txBody>
          <a:bodyPr vert="horz" wrap="square" lIns="0" tIns="12700" rIns="0" bIns="0" rtlCol="0">
            <a:spAutoFit/>
          </a:bodyPr>
          <a:lstStyle/>
          <a:p>
            <a:pPr marL="12700">
              <a:lnSpc>
                <a:spcPct val="100000"/>
              </a:lnSpc>
              <a:spcBef>
                <a:spcPts val="100"/>
              </a:spcBef>
            </a:pPr>
            <a:r>
              <a:rPr sz="2000" b="1" i="0" dirty="0">
                <a:solidFill>
                  <a:srgbClr val="5F5F5F"/>
                </a:solidFill>
                <a:latin typeface="Arial"/>
                <a:cs typeface="Arial"/>
              </a:rPr>
              <a:t>LES</a:t>
            </a:r>
            <a:r>
              <a:rPr sz="2000" b="1" i="0" spc="-65" dirty="0">
                <a:solidFill>
                  <a:srgbClr val="5F5F5F"/>
                </a:solidFill>
                <a:latin typeface="Arial"/>
                <a:cs typeface="Arial"/>
              </a:rPr>
              <a:t> </a:t>
            </a:r>
            <a:r>
              <a:rPr sz="2000" b="1" i="0" dirty="0">
                <a:solidFill>
                  <a:srgbClr val="5F5F5F"/>
                </a:solidFill>
                <a:latin typeface="Arial"/>
                <a:cs typeface="Arial"/>
              </a:rPr>
              <a:t>COURS</a:t>
            </a:r>
            <a:endParaRPr sz="2000" dirty="0">
              <a:latin typeface="Arial"/>
              <a:cs typeface="Arial"/>
            </a:endParaRPr>
          </a:p>
        </p:txBody>
      </p:sp>
      <p:sp>
        <p:nvSpPr>
          <p:cNvPr id="9" name="object 9"/>
          <p:cNvSpPr txBox="1"/>
          <p:nvPr/>
        </p:nvSpPr>
        <p:spPr>
          <a:xfrm>
            <a:off x="905967" y="1152905"/>
            <a:ext cx="1960245" cy="299720"/>
          </a:xfrm>
          <a:prstGeom prst="rect">
            <a:avLst/>
          </a:prstGeom>
        </p:spPr>
        <p:txBody>
          <a:bodyPr vert="horz" wrap="square" lIns="0" tIns="12700" rIns="0" bIns="0" rtlCol="0">
            <a:spAutoFit/>
          </a:bodyPr>
          <a:lstStyle/>
          <a:p>
            <a:pPr marL="93345" indent="-80645">
              <a:lnSpc>
                <a:spcPct val="100000"/>
              </a:lnSpc>
              <a:spcBef>
                <a:spcPts val="100"/>
              </a:spcBef>
              <a:buSzPct val="94444"/>
              <a:buFont typeface="Arial"/>
              <a:buChar char="•"/>
              <a:tabLst>
                <a:tab pos="93980" algn="l"/>
              </a:tabLst>
            </a:pPr>
            <a:r>
              <a:rPr sz="1800" b="1" spc="-5" dirty="0">
                <a:latin typeface="Arial"/>
                <a:cs typeface="Arial"/>
              </a:rPr>
              <a:t>1</a:t>
            </a:r>
            <a:r>
              <a:rPr sz="1800" spc="-5" dirty="0">
                <a:latin typeface="Arial"/>
                <a:cs typeface="Arial"/>
              </a:rPr>
              <a:t>- </a:t>
            </a:r>
            <a:r>
              <a:rPr sz="1800" b="1" spc="-5" dirty="0">
                <a:solidFill>
                  <a:srgbClr val="006666"/>
                </a:solidFill>
                <a:latin typeface="Arial"/>
                <a:cs typeface="Arial"/>
              </a:rPr>
              <a:t>Cours en</a:t>
            </a:r>
            <a:r>
              <a:rPr sz="1800" b="1" spc="-45" dirty="0">
                <a:solidFill>
                  <a:srgbClr val="006666"/>
                </a:solidFill>
                <a:latin typeface="Arial"/>
                <a:cs typeface="Arial"/>
              </a:rPr>
              <a:t> </a:t>
            </a:r>
            <a:r>
              <a:rPr sz="1800" b="1" dirty="0">
                <a:solidFill>
                  <a:srgbClr val="006666"/>
                </a:solidFill>
                <a:latin typeface="Arial"/>
                <a:cs typeface="Arial"/>
              </a:rPr>
              <a:t>ligne</a:t>
            </a:r>
            <a:endParaRPr sz="1800">
              <a:latin typeface="Arial"/>
              <a:cs typeface="Arial"/>
            </a:endParaRPr>
          </a:p>
        </p:txBody>
      </p:sp>
      <p:sp>
        <p:nvSpPr>
          <p:cNvPr id="10" name="object 10"/>
          <p:cNvSpPr txBox="1"/>
          <p:nvPr/>
        </p:nvSpPr>
        <p:spPr>
          <a:xfrm>
            <a:off x="3704590" y="1152905"/>
            <a:ext cx="2806065" cy="299720"/>
          </a:xfrm>
          <a:prstGeom prst="rect">
            <a:avLst/>
          </a:prstGeom>
        </p:spPr>
        <p:txBody>
          <a:bodyPr vert="horz" wrap="square" lIns="0" tIns="12700" rIns="0" bIns="0" rtlCol="0">
            <a:spAutoFit/>
          </a:bodyPr>
          <a:lstStyle/>
          <a:p>
            <a:pPr marL="12700">
              <a:lnSpc>
                <a:spcPct val="100000"/>
              </a:lnSpc>
              <a:spcBef>
                <a:spcPts val="100"/>
              </a:spcBef>
            </a:pPr>
            <a:r>
              <a:rPr sz="1800" b="1" spc="-15" dirty="0">
                <a:latin typeface="Arial"/>
                <a:cs typeface="Arial"/>
              </a:rPr>
              <a:t>Après </a:t>
            </a:r>
            <a:r>
              <a:rPr sz="1800" b="1" spc="-5" dirty="0">
                <a:latin typeface="Arial"/>
                <a:cs typeface="Arial"/>
              </a:rPr>
              <a:t>les </a:t>
            </a:r>
            <a:r>
              <a:rPr sz="1800" b="1" dirty="0">
                <a:latin typeface="Arial"/>
                <a:cs typeface="Arial"/>
              </a:rPr>
              <a:t>cours </a:t>
            </a:r>
            <a:r>
              <a:rPr sz="1800" b="1" spc="-5" dirty="0">
                <a:latin typeface="Arial"/>
                <a:cs typeface="Arial"/>
              </a:rPr>
              <a:t>en</a:t>
            </a:r>
            <a:r>
              <a:rPr sz="1800" b="1" spc="10" dirty="0">
                <a:latin typeface="Arial"/>
                <a:cs typeface="Arial"/>
              </a:rPr>
              <a:t> </a:t>
            </a:r>
            <a:r>
              <a:rPr sz="1800" b="1" spc="-5" dirty="0">
                <a:latin typeface="Arial"/>
                <a:cs typeface="Arial"/>
              </a:rPr>
              <a:t>amphi</a:t>
            </a:r>
            <a:endParaRPr sz="1800">
              <a:latin typeface="Arial"/>
              <a:cs typeface="Arial"/>
            </a:endParaRPr>
          </a:p>
        </p:txBody>
      </p:sp>
      <p:sp>
        <p:nvSpPr>
          <p:cNvPr id="11" name="object 11"/>
          <p:cNvSpPr txBox="1"/>
          <p:nvPr/>
        </p:nvSpPr>
        <p:spPr>
          <a:xfrm>
            <a:off x="222300" y="1474088"/>
            <a:ext cx="8068945" cy="135064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a:t>
            </a:r>
            <a:endParaRPr sz="2000">
              <a:latin typeface="Arial"/>
              <a:cs typeface="Arial"/>
            </a:endParaRPr>
          </a:p>
          <a:p>
            <a:pPr marL="776605" indent="-80645">
              <a:lnSpc>
                <a:spcPct val="100000"/>
              </a:lnSpc>
              <a:spcBef>
                <a:spcPts val="1545"/>
              </a:spcBef>
              <a:buSzPct val="94444"/>
              <a:buFont typeface="Arial"/>
              <a:buChar char="•"/>
              <a:tabLst>
                <a:tab pos="777240" algn="l"/>
                <a:tab pos="3503929" algn="l"/>
              </a:tabLst>
            </a:pPr>
            <a:r>
              <a:rPr sz="1800" b="1" spc="-5" dirty="0">
                <a:latin typeface="Arial"/>
                <a:cs typeface="Arial"/>
              </a:rPr>
              <a:t>2-</a:t>
            </a:r>
            <a:r>
              <a:rPr sz="1800" b="1" spc="5" dirty="0">
                <a:latin typeface="Arial"/>
                <a:cs typeface="Arial"/>
              </a:rPr>
              <a:t> </a:t>
            </a:r>
            <a:r>
              <a:rPr sz="1800" b="1" spc="-5" dirty="0">
                <a:solidFill>
                  <a:srgbClr val="006666"/>
                </a:solidFill>
                <a:latin typeface="Arial"/>
                <a:cs typeface="Arial"/>
              </a:rPr>
              <a:t>Diapositives	</a:t>
            </a:r>
            <a:r>
              <a:rPr sz="1800" b="1" spc="-5" dirty="0">
                <a:latin typeface="Arial"/>
                <a:cs typeface="Arial"/>
              </a:rPr>
              <a:t>Cours (théorie, formules)</a:t>
            </a:r>
            <a:endParaRPr sz="1800">
              <a:latin typeface="Arial"/>
              <a:cs typeface="Arial"/>
            </a:endParaRPr>
          </a:p>
          <a:p>
            <a:pPr marL="695960">
              <a:lnSpc>
                <a:spcPct val="100000"/>
              </a:lnSpc>
            </a:pPr>
            <a:r>
              <a:rPr sz="1800" b="1" spc="-5" dirty="0">
                <a:latin typeface="Arial"/>
                <a:cs typeface="Arial"/>
              </a:rPr>
              <a:t>Exercices didactiques </a:t>
            </a:r>
            <a:r>
              <a:rPr sz="1800" b="1" spc="-15" dirty="0">
                <a:latin typeface="Arial"/>
                <a:cs typeface="Arial"/>
              </a:rPr>
              <a:t>avec </a:t>
            </a:r>
            <a:r>
              <a:rPr sz="1800" b="1" spc="-5" dirty="0">
                <a:latin typeface="Arial"/>
                <a:cs typeface="Arial"/>
              </a:rPr>
              <a:t>détails et rappels théoriques. </a:t>
            </a:r>
            <a:r>
              <a:rPr sz="1800" b="1" dirty="0">
                <a:latin typeface="Arial"/>
                <a:cs typeface="Arial"/>
              </a:rPr>
              <a:t>QCM</a:t>
            </a:r>
            <a:r>
              <a:rPr sz="1800" b="1" spc="165" dirty="0">
                <a:latin typeface="Arial"/>
                <a:cs typeface="Arial"/>
              </a:rPr>
              <a:t> </a:t>
            </a:r>
            <a:r>
              <a:rPr sz="1800" b="1" spc="-15" dirty="0">
                <a:latin typeface="Arial"/>
                <a:cs typeface="Arial"/>
              </a:rPr>
              <a:t>avec</a:t>
            </a:r>
            <a:endParaRPr sz="1800">
              <a:latin typeface="Arial"/>
              <a:cs typeface="Arial"/>
            </a:endParaRPr>
          </a:p>
          <a:p>
            <a:pPr marL="695960">
              <a:lnSpc>
                <a:spcPct val="100000"/>
              </a:lnSpc>
            </a:pPr>
            <a:r>
              <a:rPr sz="1800" b="1" spc="-5" dirty="0">
                <a:latin typeface="Arial"/>
                <a:cs typeface="Arial"/>
              </a:rPr>
              <a:t>explications détaillées. </a:t>
            </a:r>
            <a:r>
              <a:rPr sz="1800" b="1" dirty="0">
                <a:solidFill>
                  <a:srgbClr val="006666"/>
                </a:solidFill>
                <a:latin typeface="Arial"/>
                <a:cs typeface="Arial"/>
              </a:rPr>
              <a:t>Concours =</a:t>
            </a:r>
            <a:r>
              <a:rPr sz="1800" b="1" spc="-15" dirty="0">
                <a:solidFill>
                  <a:srgbClr val="006666"/>
                </a:solidFill>
                <a:latin typeface="Arial"/>
                <a:cs typeface="Arial"/>
              </a:rPr>
              <a:t> </a:t>
            </a:r>
            <a:r>
              <a:rPr sz="1800" b="1" dirty="0">
                <a:solidFill>
                  <a:srgbClr val="006666"/>
                </a:solidFill>
                <a:latin typeface="Arial"/>
                <a:cs typeface="Arial"/>
              </a:rPr>
              <a:t>QRU</a:t>
            </a:r>
            <a:endParaRPr sz="1800">
              <a:latin typeface="Arial"/>
              <a:cs typeface="Arial"/>
            </a:endParaRPr>
          </a:p>
        </p:txBody>
      </p:sp>
      <p:sp>
        <p:nvSpPr>
          <p:cNvPr id="12" name="object 12"/>
          <p:cNvSpPr txBox="1"/>
          <p:nvPr/>
        </p:nvSpPr>
        <p:spPr>
          <a:xfrm>
            <a:off x="905967" y="3073400"/>
            <a:ext cx="2940050" cy="299720"/>
          </a:xfrm>
          <a:prstGeom prst="rect">
            <a:avLst/>
          </a:prstGeom>
        </p:spPr>
        <p:txBody>
          <a:bodyPr vert="horz" wrap="square" lIns="0" tIns="12700" rIns="0" bIns="0" rtlCol="0">
            <a:spAutoFit/>
          </a:bodyPr>
          <a:lstStyle/>
          <a:p>
            <a:pPr marL="93345" indent="-80645">
              <a:lnSpc>
                <a:spcPct val="100000"/>
              </a:lnSpc>
              <a:spcBef>
                <a:spcPts val="100"/>
              </a:spcBef>
              <a:buSzPct val="94444"/>
              <a:buFont typeface="Arial"/>
              <a:buChar char="•"/>
              <a:tabLst>
                <a:tab pos="93980" algn="l"/>
              </a:tabLst>
            </a:pPr>
            <a:r>
              <a:rPr sz="1800" b="1" spc="-5" dirty="0">
                <a:latin typeface="Arial"/>
                <a:cs typeface="Arial"/>
              </a:rPr>
              <a:t>3- </a:t>
            </a:r>
            <a:r>
              <a:rPr sz="1800" b="1" spc="-5" dirty="0">
                <a:solidFill>
                  <a:srgbClr val="006666"/>
                </a:solidFill>
                <a:latin typeface="Arial"/>
                <a:cs typeface="Arial"/>
              </a:rPr>
              <a:t>Conseils</a:t>
            </a:r>
            <a:r>
              <a:rPr sz="1800" b="1" spc="-35" dirty="0">
                <a:solidFill>
                  <a:srgbClr val="006666"/>
                </a:solidFill>
                <a:latin typeface="Arial"/>
                <a:cs typeface="Arial"/>
              </a:rPr>
              <a:t> </a:t>
            </a:r>
            <a:r>
              <a:rPr sz="1800" b="1" dirty="0">
                <a:solidFill>
                  <a:srgbClr val="006666"/>
                </a:solidFill>
                <a:latin typeface="Arial"/>
                <a:cs typeface="Arial"/>
              </a:rPr>
              <a:t>pédagogiques</a:t>
            </a:r>
            <a:endParaRPr sz="1800">
              <a:latin typeface="Arial"/>
              <a:cs typeface="Arial"/>
            </a:endParaRPr>
          </a:p>
        </p:txBody>
      </p:sp>
      <p:sp>
        <p:nvSpPr>
          <p:cNvPr id="13" name="object 13"/>
          <p:cNvSpPr txBox="1"/>
          <p:nvPr/>
        </p:nvSpPr>
        <p:spPr>
          <a:xfrm>
            <a:off x="4475734" y="3073400"/>
            <a:ext cx="4036695" cy="1122680"/>
          </a:xfrm>
          <a:prstGeom prst="rect">
            <a:avLst/>
          </a:prstGeom>
        </p:spPr>
        <p:txBody>
          <a:bodyPr vert="horz" wrap="square" lIns="0" tIns="12700" rIns="0" bIns="0" rtlCol="0">
            <a:spAutoFit/>
          </a:bodyPr>
          <a:lstStyle/>
          <a:p>
            <a:pPr marL="12700" marR="422275" indent="40640">
              <a:lnSpc>
                <a:spcPct val="100000"/>
              </a:lnSpc>
              <a:spcBef>
                <a:spcPts val="100"/>
              </a:spcBef>
            </a:pPr>
            <a:r>
              <a:rPr sz="1800" b="1" spc="-10" dirty="0">
                <a:latin typeface="Arial"/>
                <a:cs typeface="Arial"/>
              </a:rPr>
              <a:t>Suivre </a:t>
            </a:r>
            <a:r>
              <a:rPr sz="1800" b="1" dirty="0">
                <a:latin typeface="Arial"/>
                <a:cs typeface="Arial"/>
              </a:rPr>
              <a:t>tous </a:t>
            </a:r>
            <a:r>
              <a:rPr sz="1800" b="1" spc="-5" dirty="0">
                <a:latin typeface="Arial"/>
                <a:cs typeface="Arial"/>
              </a:rPr>
              <a:t>les </a:t>
            </a:r>
            <a:r>
              <a:rPr sz="1800" b="1" dirty="0">
                <a:latin typeface="Arial"/>
                <a:cs typeface="Arial"/>
              </a:rPr>
              <a:t>cours (</a:t>
            </a:r>
            <a:r>
              <a:rPr sz="1800" b="1" dirty="0">
                <a:solidFill>
                  <a:srgbClr val="006666"/>
                </a:solidFill>
                <a:latin typeface="Arial"/>
                <a:cs typeface="Arial"/>
              </a:rPr>
              <a:t>bien </a:t>
            </a:r>
            <a:r>
              <a:rPr sz="1800" b="1" spc="-5" dirty="0">
                <a:solidFill>
                  <a:srgbClr val="006666"/>
                </a:solidFill>
                <a:latin typeface="Arial"/>
                <a:cs typeface="Arial"/>
              </a:rPr>
              <a:t>sûr </a:t>
            </a:r>
            <a:r>
              <a:rPr sz="1800" b="1" spc="-15" dirty="0">
                <a:solidFill>
                  <a:srgbClr val="006666"/>
                </a:solidFill>
                <a:latin typeface="Arial"/>
                <a:cs typeface="Arial"/>
              </a:rPr>
              <a:t>!)  </a:t>
            </a:r>
            <a:r>
              <a:rPr sz="1800" b="1" spc="-20" dirty="0">
                <a:latin typeface="Arial"/>
                <a:cs typeface="Arial"/>
              </a:rPr>
              <a:t>Tutorat </a:t>
            </a:r>
            <a:r>
              <a:rPr sz="1800" b="1" spc="-5" dirty="0">
                <a:latin typeface="Arial"/>
                <a:cs typeface="Arial"/>
              </a:rPr>
              <a:t>(</a:t>
            </a:r>
            <a:r>
              <a:rPr sz="1800" b="1" spc="-5" dirty="0">
                <a:solidFill>
                  <a:srgbClr val="006666"/>
                </a:solidFill>
                <a:latin typeface="Arial"/>
                <a:cs typeface="Arial"/>
              </a:rPr>
              <a:t>indispensable</a:t>
            </a:r>
            <a:r>
              <a:rPr sz="1800" b="1" spc="-10" dirty="0">
                <a:solidFill>
                  <a:srgbClr val="006666"/>
                </a:solidFill>
                <a:latin typeface="Arial"/>
                <a:cs typeface="Arial"/>
              </a:rPr>
              <a:t> !</a:t>
            </a:r>
            <a:r>
              <a:rPr sz="1800" b="1" spc="-10" dirty="0">
                <a:latin typeface="Arial"/>
                <a:cs typeface="Arial"/>
              </a:rPr>
              <a:t>)</a:t>
            </a:r>
            <a:endParaRPr sz="1800">
              <a:latin typeface="Arial"/>
              <a:cs typeface="Arial"/>
            </a:endParaRPr>
          </a:p>
          <a:p>
            <a:pPr marL="74930">
              <a:lnSpc>
                <a:spcPct val="100000"/>
              </a:lnSpc>
            </a:pPr>
            <a:r>
              <a:rPr sz="1800" b="1" spc="-5" dirty="0">
                <a:latin typeface="Arial"/>
                <a:cs typeface="Arial"/>
              </a:rPr>
              <a:t>Noter les</a:t>
            </a:r>
            <a:r>
              <a:rPr sz="1800" b="1" spc="-25" dirty="0">
                <a:latin typeface="Arial"/>
                <a:cs typeface="Arial"/>
              </a:rPr>
              <a:t> </a:t>
            </a:r>
            <a:r>
              <a:rPr sz="1800" b="1" spc="-5" dirty="0">
                <a:latin typeface="Arial"/>
                <a:cs typeface="Arial"/>
              </a:rPr>
              <a:t>commentaires</a:t>
            </a:r>
            <a:endParaRPr sz="1800">
              <a:latin typeface="Arial"/>
              <a:cs typeface="Arial"/>
            </a:endParaRPr>
          </a:p>
          <a:p>
            <a:pPr marL="74930">
              <a:lnSpc>
                <a:spcPct val="100000"/>
              </a:lnSpc>
            </a:pPr>
            <a:r>
              <a:rPr sz="1800" b="1" spc="-5" dirty="0">
                <a:latin typeface="Arial"/>
                <a:cs typeface="Arial"/>
              </a:rPr>
              <a:t>Réfléchir sur les exercices en</a:t>
            </a:r>
            <a:r>
              <a:rPr sz="1800" b="1" spc="15" dirty="0">
                <a:latin typeface="Arial"/>
                <a:cs typeface="Arial"/>
              </a:rPr>
              <a:t> </a:t>
            </a:r>
            <a:r>
              <a:rPr sz="1800" b="1" spc="-5" dirty="0">
                <a:latin typeface="Arial"/>
                <a:cs typeface="Arial"/>
              </a:rPr>
              <a:t>amphi</a:t>
            </a:r>
            <a:endParaRPr sz="1800">
              <a:latin typeface="Arial"/>
              <a:cs typeface="Arial"/>
            </a:endParaRPr>
          </a:p>
        </p:txBody>
      </p:sp>
      <p:sp>
        <p:nvSpPr>
          <p:cNvPr id="14" name="object 14"/>
          <p:cNvSpPr txBox="1"/>
          <p:nvPr/>
        </p:nvSpPr>
        <p:spPr>
          <a:xfrm>
            <a:off x="905967" y="4445254"/>
            <a:ext cx="7871459" cy="851515"/>
          </a:xfrm>
          <a:prstGeom prst="rect">
            <a:avLst/>
          </a:prstGeom>
        </p:spPr>
        <p:txBody>
          <a:bodyPr vert="horz" wrap="square" lIns="0" tIns="12700" rIns="0" bIns="0" rtlCol="0">
            <a:spAutoFit/>
          </a:bodyPr>
          <a:lstStyle/>
          <a:p>
            <a:pPr>
              <a:lnSpc>
                <a:spcPct val="100000"/>
              </a:lnSpc>
              <a:spcBef>
                <a:spcPts val="35"/>
              </a:spcBef>
            </a:pPr>
            <a:endParaRPr sz="1850" dirty="0">
              <a:latin typeface="Times New Roman"/>
              <a:cs typeface="Times New Roman"/>
            </a:endParaRPr>
          </a:p>
          <a:p>
            <a:pPr marL="93345" indent="-80645">
              <a:lnSpc>
                <a:spcPct val="100000"/>
              </a:lnSpc>
              <a:buSzPct val="94444"/>
              <a:buFont typeface="Arial"/>
              <a:buChar char="•"/>
              <a:tabLst>
                <a:tab pos="93980" algn="l"/>
                <a:tab pos="1336675" algn="l"/>
              </a:tabLst>
            </a:pPr>
            <a:r>
              <a:rPr sz="1800" b="1" spc="-5" dirty="0">
                <a:latin typeface="Arial"/>
                <a:cs typeface="Arial"/>
              </a:rPr>
              <a:t>4-</a:t>
            </a:r>
            <a:r>
              <a:rPr sz="1800" b="1" spc="5" dirty="0">
                <a:latin typeface="Arial"/>
                <a:cs typeface="Arial"/>
              </a:rPr>
              <a:t> </a:t>
            </a:r>
            <a:r>
              <a:rPr sz="1800" b="1" dirty="0">
                <a:solidFill>
                  <a:srgbClr val="006666"/>
                </a:solidFill>
                <a:latin typeface="Arial"/>
                <a:cs typeface="Arial"/>
              </a:rPr>
              <a:t>Cours	</a:t>
            </a:r>
            <a:r>
              <a:rPr sz="1800" b="1" dirty="0">
                <a:latin typeface="Arial"/>
                <a:cs typeface="Arial"/>
              </a:rPr>
              <a:t>Méthodologie </a:t>
            </a:r>
            <a:r>
              <a:rPr sz="1800" b="1" spc="-5" dirty="0">
                <a:latin typeface="Arial"/>
                <a:cs typeface="Arial"/>
              </a:rPr>
              <a:t>statistique. </a:t>
            </a:r>
            <a:r>
              <a:rPr sz="1800" b="1" dirty="0">
                <a:latin typeface="Arial"/>
                <a:cs typeface="Arial"/>
              </a:rPr>
              <a:t>Logique, </a:t>
            </a:r>
            <a:r>
              <a:rPr sz="1800" b="1" spc="-5" dirty="0">
                <a:latin typeface="Arial"/>
                <a:cs typeface="Arial"/>
              </a:rPr>
              <a:t>raisonnement </a:t>
            </a:r>
            <a:r>
              <a:rPr sz="1800" b="1" dirty="0">
                <a:latin typeface="Arial"/>
                <a:cs typeface="Arial"/>
              </a:rPr>
              <a:t>: </a:t>
            </a:r>
            <a:r>
              <a:rPr sz="1800" b="1" spc="-5" dirty="0">
                <a:latin typeface="Arial"/>
                <a:cs typeface="Arial"/>
              </a:rPr>
              <a:t>pas</a:t>
            </a:r>
            <a:r>
              <a:rPr sz="1800" b="1" spc="-50" dirty="0">
                <a:latin typeface="Arial"/>
                <a:cs typeface="Arial"/>
              </a:rPr>
              <a:t> </a:t>
            </a:r>
            <a:r>
              <a:rPr sz="1800" b="1" dirty="0">
                <a:latin typeface="Arial"/>
                <a:cs typeface="Arial"/>
              </a:rPr>
              <a:t>de</a:t>
            </a:r>
            <a:endParaRPr sz="1800" dirty="0">
              <a:latin typeface="Arial"/>
              <a:cs typeface="Arial"/>
            </a:endParaRPr>
          </a:p>
          <a:p>
            <a:pPr marL="12700">
              <a:lnSpc>
                <a:spcPct val="100000"/>
              </a:lnSpc>
            </a:pPr>
            <a:r>
              <a:rPr sz="1800" b="1" spc="-5" dirty="0">
                <a:latin typeface="Arial"/>
                <a:cs typeface="Arial"/>
              </a:rPr>
              <a:t>formules « </a:t>
            </a:r>
            <a:r>
              <a:rPr sz="1800" b="1" dirty="0">
                <a:latin typeface="Arial"/>
                <a:cs typeface="Arial"/>
              </a:rPr>
              <a:t>par </a:t>
            </a:r>
            <a:r>
              <a:rPr sz="1800" b="1" spc="-5" dirty="0">
                <a:latin typeface="Arial"/>
                <a:cs typeface="Arial"/>
              </a:rPr>
              <a:t>cœur ». Pas </a:t>
            </a:r>
            <a:r>
              <a:rPr sz="1800" b="1" dirty="0">
                <a:latin typeface="Arial"/>
                <a:cs typeface="Arial"/>
              </a:rPr>
              <a:t>de </a:t>
            </a:r>
            <a:r>
              <a:rPr sz="1800" b="1" spc="-5" dirty="0">
                <a:latin typeface="Arial"/>
                <a:cs typeface="Arial"/>
              </a:rPr>
              <a:t>calculatrices, pas </a:t>
            </a:r>
            <a:r>
              <a:rPr sz="1800" b="1" dirty="0">
                <a:latin typeface="Arial"/>
                <a:cs typeface="Arial"/>
              </a:rPr>
              <a:t>de </a:t>
            </a:r>
            <a:r>
              <a:rPr sz="1800" b="1" spc="-5" dirty="0">
                <a:latin typeface="Arial"/>
                <a:cs typeface="Arial"/>
              </a:rPr>
              <a:t>calculs</a:t>
            </a:r>
            <a:r>
              <a:rPr sz="1800" b="1" spc="25" dirty="0">
                <a:latin typeface="Arial"/>
                <a:cs typeface="Arial"/>
              </a:rPr>
              <a:t> </a:t>
            </a:r>
            <a:r>
              <a:rPr sz="1800" b="1" dirty="0">
                <a:latin typeface="Arial"/>
                <a:cs typeface="Arial"/>
              </a:rPr>
              <a:t>!</a:t>
            </a:r>
            <a:endParaRPr sz="1800" dirty="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911095" y="135636"/>
            <a:ext cx="2545080" cy="56997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114800" y="135636"/>
            <a:ext cx="411479" cy="569976"/>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2058670" y="198882"/>
            <a:ext cx="2228215" cy="330835"/>
          </a:xfrm>
          <a:prstGeom prst="rect">
            <a:avLst/>
          </a:prstGeom>
        </p:spPr>
        <p:txBody>
          <a:bodyPr vert="horz" wrap="square" lIns="0" tIns="12700" rIns="0" bIns="0" rtlCol="0">
            <a:spAutoFit/>
          </a:bodyPr>
          <a:lstStyle/>
          <a:p>
            <a:pPr marL="12700">
              <a:lnSpc>
                <a:spcPct val="100000"/>
              </a:lnSpc>
              <a:spcBef>
                <a:spcPts val="100"/>
              </a:spcBef>
            </a:pPr>
            <a:r>
              <a:rPr sz="2000" b="1" i="0" dirty="0">
                <a:solidFill>
                  <a:srgbClr val="5F5F5F"/>
                </a:solidFill>
                <a:latin typeface="Arial"/>
                <a:cs typeface="Arial"/>
              </a:rPr>
              <a:t>Sources et</a:t>
            </a:r>
            <a:r>
              <a:rPr sz="2000" b="1" i="0" spc="-95" dirty="0">
                <a:solidFill>
                  <a:srgbClr val="5F5F5F"/>
                </a:solidFill>
                <a:latin typeface="Arial"/>
                <a:cs typeface="Arial"/>
              </a:rPr>
              <a:t> </a:t>
            </a:r>
            <a:r>
              <a:rPr sz="2000" b="1" i="0" dirty="0">
                <a:solidFill>
                  <a:srgbClr val="5F5F5F"/>
                </a:solidFill>
                <a:latin typeface="Arial"/>
                <a:cs typeface="Arial"/>
              </a:rPr>
              <a:t>crédits</a:t>
            </a:r>
            <a:endParaRPr sz="2000">
              <a:latin typeface="Arial"/>
              <a:cs typeface="Arial"/>
            </a:endParaRPr>
          </a:p>
        </p:txBody>
      </p:sp>
      <p:sp>
        <p:nvSpPr>
          <p:cNvPr id="7" name="object 7"/>
          <p:cNvSpPr txBox="1"/>
          <p:nvPr/>
        </p:nvSpPr>
        <p:spPr>
          <a:xfrm>
            <a:off x="1050442" y="1493265"/>
            <a:ext cx="7378700" cy="885190"/>
          </a:xfrm>
          <a:prstGeom prst="rect">
            <a:avLst/>
          </a:prstGeom>
        </p:spPr>
        <p:txBody>
          <a:bodyPr vert="horz" wrap="square" lIns="0" tIns="31114" rIns="0" bIns="0" rtlCol="0">
            <a:spAutoFit/>
          </a:bodyPr>
          <a:lstStyle/>
          <a:p>
            <a:pPr marL="12700">
              <a:lnSpc>
                <a:spcPct val="100000"/>
              </a:lnSpc>
              <a:spcBef>
                <a:spcPts val="244"/>
              </a:spcBef>
            </a:pPr>
            <a:r>
              <a:rPr sz="1800" spc="-5" dirty="0">
                <a:latin typeface="Arial"/>
                <a:cs typeface="Arial"/>
              </a:rPr>
              <a:t>-</a:t>
            </a:r>
            <a:r>
              <a:rPr sz="1800" b="1" spc="-5" dirty="0">
                <a:latin typeface="Arial"/>
                <a:cs typeface="Arial"/>
              </a:rPr>
              <a:t>1- </a:t>
            </a:r>
            <a:r>
              <a:rPr sz="1800" b="1" dirty="0">
                <a:latin typeface="Arial"/>
                <a:cs typeface="Arial"/>
              </a:rPr>
              <a:t>Méthodes </a:t>
            </a:r>
            <a:r>
              <a:rPr sz="1800" b="1" spc="-5" dirty="0">
                <a:latin typeface="Arial"/>
                <a:cs typeface="Arial"/>
              </a:rPr>
              <a:t>statistiques </a:t>
            </a:r>
            <a:r>
              <a:rPr sz="1800" b="1" dirty="0">
                <a:latin typeface="Arial"/>
                <a:cs typeface="Arial"/>
              </a:rPr>
              <a:t>à </a:t>
            </a:r>
            <a:r>
              <a:rPr sz="1800" b="1" spc="-5" dirty="0">
                <a:latin typeface="Arial"/>
                <a:cs typeface="Arial"/>
              </a:rPr>
              <a:t>l’usage </a:t>
            </a:r>
            <a:r>
              <a:rPr sz="1800" b="1" dirty="0">
                <a:latin typeface="Arial"/>
                <a:cs typeface="Arial"/>
              </a:rPr>
              <a:t>des </a:t>
            </a:r>
            <a:r>
              <a:rPr sz="1800" b="1" spc="-5" dirty="0">
                <a:latin typeface="Arial"/>
                <a:cs typeface="Arial"/>
              </a:rPr>
              <a:t>médecins et </a:t>
            </a:r>
            <a:r>
              <a:rPr sz="1800" b="1" dirty="0">
                <a:latin typeface="Arial"/>
                <a:cs typeface="Arial"/>
              </a:rPr>
              <a:t>des</a:t>
            </a:r>
            <a:r>
              <a:rPr sz="1800" b="1" spc="-30" dirty="0">
                <a:latin typeface="Arial"/>
                <a:cs typeface="Arial"/>
              </a:rPr>
              <a:t> </a:t>
            </a:r>
            <a:r>
              <a:rPr sz="1800" b="1" dirty="0">
                <a:latin typeface="Arial"/>
                <a:cs typeface="Arial"/>
              </a:rPr>
              <a:t>biologistes</a:t>
            </a:r>
            <a:endParaRPr sz="1800">
              <a:latin typeface="Arial"/>
              <a:cs typeface="Arial"/>
            </a:endParaRPr>
          </a:p>
          <a:p>
            <a:pPr marL="12700">
              <a:lnSpc>
                <a:spcPct val="100000"/>
              </a:lnSpc>
              <a:spcBef>
                <a:spcPts val="140"/>
              </a:spcBef>
            </a:pPr>
            <a:r>
              <a:rPr sz="1800" b="1" spc="-5" dirty="0">
                <a:latin typeface="Arial"/>
                <a:cs typeface="Arial"/>
              </a:rPr>
              <a:t>D. </a:t>
            </a:r>
            <a:r>
              <a:rPr sz="1800" b="1" dirty="0">
                <a:latin typeface="Arial"/>
                <a:cs typeface="Arial"/>
              </a:rPr>
              <a:t>Schwartz.</a:t>
            </a:r>
            <a:endParaRPr sz="1800">
              <a:latin typeface="Arial"/>
              <a:cs typeface="Arial"/>
            </a:endParaRPr>
          </a:p>
          <a:p>
            <a:pPr marL="12700">
              <a:lnSpc>
                <a:spcPct val="100000"/>
              </a:lnSpc>
            </a:pPr>
            <a:r>
              <a:rPr sz="1800" b="1" spc="-5" dirty="0">
                <a:latin typeface="Arial"/>
                <a:cs typeface="Arial"/>
              </a:rPr>
              <a:t>Flammarion, Médecine</a:t>
            </a:r>
            <a:r>
              <a:rPr sz="1800" b="1" dirty="0">
                <a:latin typeface="Arial"/>
                <a:cs typeface="Arial"/>
              </a:rPr>
              <a:t> </a:t>
            </a:r>
            <a:r>
              <a:rPr sz="1800" b="1" spc="-5" dirty="0">
                <a:latin typeface="Arial"/>
                <a:cs typeface="Arial"/>
              </a:rPr>
              <a:t>Sciences.</a:t>
            </a:r>
            <a:endParaRPr sz="1800">
              <a:latin typeface="Arial"/>
              <a:cs typeface="Arial"/>
            </a:endParaRPr>
          </a:p>
        </p:txBody>
      </p:sp>
      <p:sp>
        <p:nvSpPr>
          <p:cNvPr id="8" name="object 8"/>
          <p:cNvSpPr txBox="1"/>
          <p:nvPr/>
        </p:nvSpPr>
        <p:spPr>
          <a:xfrm>
            <a:off x="1050442" y="2746375"/>
            <a:ext cx="3276600" cy="1946275"/>
          </a:xfrm>
          <a:prstGeom prst="rect">
            <a:avLst/>
          </a:prstGeom>
        </p:spPr>
        <p:txBody>
          <a:bodyPr vert="horz" wrap="square" lIns="0" tIns="12700" rIns="0" bIns="0" rtlCol="0">
            <a:spAutoFit/>
          </a:bodyPr>
          <a:lstStyle/>
          <a:p>
            <a:pPr marL="12700" marR="552450">
              <a:lnSpc>
                <a:spcPct val="100000"/>
              </a:lnSpc>
              <a:spcBef>
                <a:spcPts val="100"/>
              </a:spcBef>
            </a:pPr>
            <a:r>
              <a:rPr sz="1800" spc="-5" dirty="0">
                <a:latin typeface="Arial"/>
                <a:cs typeface="Arial"/>
              </a:rPr>
              <a:t>-</a:t>
            </a:r>
            <a:r>
              <a:rPr sz="1800" b="1" spc="-5" dirty="0">
                <a:latin typeface="Arial"/>
                <a:cs typeface="Arial"/>
              </a:rPr>
              <a:t>2- </a:t>
            </a:r>
            <a:r>
              <a:rPr sz="1800" b="1" dirty="0">
                <a:latin typeface="Arial"/>
                <a:cs typeface="Arial"/>
              </a:rPr>
              <a:t>Biostatistique.  </a:t>
            </a:r>
            <a:r>
              <a:rPr sz="1800" b="1" spc="-5" dirty="0">
                <a:latin typeface="Arial"/>
                <a:cs typeface="Arial"/>
              </a:rPr>
              <a:t>Beuscart, R. </a:t>
            </a:r>
            <a:r>
              <a:rPr sz="1800" b="1" spc="-20" dirty="0">
                <a:latin typeface="Arial"/>
                <a:cs typeface="Arial"/>
              </a:rPr>
              <a:t>(Dir.) </a:t>
            </a:r>
            <a:r>
              <a:rPr sz="1800" b="1" spc="-5" dirty="0">
                <a:latin typeface="Arial"/>
                <a:cs typeface="Arial"/>
              </a:rPr>
              <a:t>(2009).  Paris </a:t>
            </a:r>
            <a:r>
              <a:rPr sz="1800" b="1" dirty="0">
                <a:latin typeface="Arial"/>
                <a:cs typeface="Arial"/>
              </a:rPr>
              <a:t>:</a:t>
            </a:r>
            <a:r>
              <a:rPr sz="1800" b="1" spc="-10" dirty="0">
                <a:latin typeface="Arial"/>
                <a:cs typeface="Arial"/>
              </a:rPr>
              <a:t> </a:t>
            </a:r>
            <a:r>
              <a:rPr sz="1800" b="1" spc="-5" dirty="0">
                <a:latin typeface="Arial"/>
                <a:cs typeface="Arial"/>
              </a:rPr>
              <a:t>Omniscience.</a:t>
            </a:r>
            <a:endParaRPr sz="1800">
              <a:latin typeface="Arial"/>
              <a:cs typeface="Arial"/>
            </a:endParaRPr>
          </a:p>
          <a:p>
            <a:pPr>
              <a:lnSpc>
                <a:spcPct val="100000"/>
              </a:lnSpc>
              <a:spcBef>
                <a:spcPts val="30"/>
              </a:spcBef>
            </a:pPr>
            <a:endParaRPr sz="1850">
              <a:latin typeface="Times New Roman"/>
              <a:cs typeface="Times New Roman"/>
            </a:endParaRPr>
          </a:p>
          <a:p>
            <a:pPr marL="12700" marR="5080">
              <a:lnSpc>
                <a:spcPct val="100000"/>
              </a:lnSpc>
              <a:spcBef>
                <a:spcPts val="5"/>
              </a:spcBef>
            </a:pPr>
            <a:r>
              <a:rPr sz="1800" b="1" spc="-5" dirty="0">
                <a:latin typeface="Arial"/>
                <a:cs typeface="Arial"/>
              </a:rPr>
              <a:t>-3- Probabilités et</a:t>
            </a:r>
            <a:r>
              <a:rPr sz="1800" b="1" spc="-55" dirty="0">
                <a:latin typeface="Arial"/>
                <a:cs typeface="Arial"/>
              </a:rPr>
              <a:t> </a:t>
            </a:r>
            <a:r>
              <a:rPr sz="1800" b="1" dirty="0">
                <a:latin typeface="Arial"/>
                <a:cs typeface="Arial"/>
              </a:rPr>
              <a:t>statistiques  </a:t>
            </a:r>
            <a:r>
              <a:rPr sz="1800" b="1" spc="-5" dirty="0">
                <a:latin typeface="Arial"/>
                <a:cs typeface="Arial"/>
              </a:rPr>
              <a:t>Alain-Jacques </a:t>
            </a:r>
            <a:r>
              <a:rPr sz="1800" b="1" spc="-15" dirty="0">
                <a:latin typeface="Arial"/>
                <a:cs typeface="Arial"/>
              </a:rPr>
              <a:t>Valleron  </a:t>
            </a:r>
            <a:r>
              <a:rPr sz="1800" b="1" spc="-5" dirty="0">
                <a:latin typeface="Arial"/>
                <a:cs typeface="Arial"/>
              </a:rPr>
              <a:t>Masson</a:t>
            </a:r>
            <a:endParaRPr sz="1800">
              <a:latin typeface="Arial"/>
              <a:cs typeface="Arial"/>
            </a:endParaRPr>
          </a:p>
        </p:txBody>
      </p:sp>
      <p:sp>
        <p:nvSpPr>
          <p:cNvPr id="11" name="object 11"/>
          <p:cNvSpPr/>
          <p:nvPr/>
        </p:nvSpPr>
        <p:spPr>
          <a:xfrm>
            <a:off x="250825" y="6308725"/>
            <a:ext cx="1384300" cy="365125"/>
          </a:xfrm>
          <a:prstGeom prst="rect">
            <a:avLst/>
          </a:prstGeom>
          <a:blipFill>
            <a:blip r:embed="rId4" cstate="print"/>
            <a:stretch>
              <a:fillRect/>
            </a:stretch>
          </a:blipFill>
        </p:spPr>
        <p:txBody>
          <a:bodyPr wrap="square" lIns="0" tIns="0" rIns="0" bIns="0" rtlCol="0"/>
          <a:lstStyle/>
          <a:p>
            <a:endParaRPr/>
          </a:p>
        </p:txBody>
      </p:sp>
      <p:pic>
        <p:nvPicPr>
          <p:cNvPr id="14" name="Image 13">
            <a:extLst>
              <a:ext uri="{FF2B5EF4-FFF2-40B4-BE49-F238E27FC236}">
                <a16:creationId xmlns:a16="http://schemas.microsoft.com/office/drawing/2014/main" id="{D8FD9D31-24F8-463E-AE78-F2C0256DD1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02071" y="1935860"/>
            <a:ext cx="2873197" cy="4191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222300" y="1110813"/>
            <a:ext cx="8100059" cy="4183379"/>
          </a:xfrm>
          <a:prstGeom prst="rect">
            <a:avLst/>
          </a:prstGeom>
        </p:spPr>
        <p:txBody>
          <a:bodyPr vert="horz" wrap="square" lIns="0" tIns="54610" rIns="0" bIns="0" rtlCol="0">
            <a:spAutoFit/>
          </a:bodyPr>
          <a:lstStyle/>
          <a:p>
            <a:pPr marL="765810" algn="ctr">
              <a:lnSpc>
                <a:spcPct val="100000"/>
              </a:lnSpc>
              <a:spcBef>
                <a:spcPts val="430"/>
              </a:spcBef>
            </a:pPr>
            <a:r>
              <a:rPr sz="1800" spc="-5" dirty="0">
                <a:latin typeface="Arial"/>
                <a:cs typeface="Arial"/>
              </a:rPr>
              <a:t>Benjamin Disraeli, premier ministre britannique (1804 </a:t>
            </a:r>
            <a:r>
              <a:rPr sz="1800" dirty="0">
                <a:latin typeface="Arial"/>
                <a:cs typeface="Arial"/>
              </a:rPr>
              <a:t>– </a:t>
            </a:r>
            <a:r>
              <a:rPr sz="1800" spc="-5" dirty="0">
                <a:latin typeface="Arial"/>
                <a:cs typeface="Arial"/>
              </a:rPr>
              <a:t>1881)</a:t>
            </a:r>
            <a:r>
              <a:rPr sz="1800" spc="120" dirty="0">
                <a:latin typeface="Arial"/>
                <a:cs typeface="Arial"/>
              </a:rPr>
              <a:t> </a:t>
            </a:r>
            <a:r>
              <a:rPr sz="1800" dirty="0">
                <a:latin typeface="Arial"/>
                <a:cs typeface="Arial"/>
              </a:rPr>
              <a:t>:</a:t>
            </a:r>
          </a:p>
          <a:p>
            <a:pPr marL="12700">
              <a:lnSpc>
                <a:spcPts val="2095"/>
              </a:lnSpc>
              <a:spcBef>
                <a:spcPts val="375"/>
              </a:spcBef>
            </a:pPr>
            <a:r>
              <a:rPr sz="2000" b="1" dirty="0">
                <a:solidFill>
                  <a:srgbClr val="FFFFFF"/>
                </a:solidFill>
                <a:latin typeface="Arial"/>
                <a:cs typeface="Arial"/>
              </a:rPr>
              <a:t>6</a:t>
            </a:r>
            <a:endParaRPr sz="2000" dirty="0">
              <a:latin typeface="Arial"/>
              <a:cs typeface="Arial"/>
            </a:endParaRPr>
          </a:p>
          <a:p>
            <a:pPr marL="831850" algn="just">
              <a:lnSpc>
                <a:spcPts val="1855"/>
              </a:lnSpc>
            </a:pPr>
            <a:r>
              <a:rPr sz="1800" spc="-5" dirty="0">
                <a:solidFill>
                  <a:srgbClr val="006666"/>
                </a:solidFill>
                <a:latin typeface="Arial"/>
                <a:cs typeface="Arial"/>
              </a:rPr>
              <a:t>« </a:t>
            </a:r>
            <a:r>
              <a:rPr sz="1800" b="1" dirty="0">
                <a:solidFill>
                  <a:srgbClr val="006666"/>
                </a:solidFill>
                <a:latin typeface="Arial"/>
                <a:cs typeface="Arial"/>
              </a:rPr>
              <a:t>Il </a:t>
            </a:r>
            <a:r>
              <a:rPr sz="1800" b="1" spc="-5" dirty="0">
                <a:solidFill>
                  <a:srgbClr val="006666"/>
                </a:solidFill>
                <a:latin typeface="Arial"/>
                <a:cs typeface="Arial"/>
              </a:rPr>
              <a:t>y a trois sortes de mensonges </a:t>
            </a:r>
            <a:r>
              <a:rPr sz="1800" b="1" dirty="0">
                <a:solidFill>
                  <a:srgbClr val="006666"/>
                </a:solidFill>
                <a:latin typeface="Arial"/>
                <a:cs typeface="Arial"/>
              </a:rPr>
              <a:t>: </a:t>
            </a:r>
            <a:r>
              <a:rPr sz="1800" b="1" spc="-5" dirty="0">
                <a:solidFill>
                  <a:srgbClr val="006666"/>
                </a:solidFill>
                <a:latin typeface="Arial"/>
                <a:cs typeface="Arial"/>
              </a:rPr>
              <a:t>les </a:t>
            </a:r>
            <a:r>
              <a:rPr sz="1800" b="1" dirty="0">
                <a:solidFill>
                  <a:srgbClr val="006666"/>
                </a:solidFill>
                <a:latin typeface="Arial"/>
                <a:cs typeface="Arial"/>
              </a:rPr>
              <a:t>petits </a:t>
            </a:r>
            <a:r>
              <a:rPr sz="1800" b="1" spc="-5" dirty="0">
                <a:solidFill>
                  <a:srgbClr val="006666"/>
                </a:solidFill>
                <a:latin typeface="Arial"/>
                <a:cs typeface="Arial"/>
              </a:rPr>
              <a:t>mensonges, les</a:t>
            </a:r>
            <a:r>
              <a:rPr sz="1800" b="1" spc="80" dirty="0">
                <a:solidFill>
                  <a:srgbClr val="006666"/>
                </a:solidFill>
                <a:latin typeface="Arial"/>
                <a:cs typeface="Arial"/>
              </a:rPr>
              <a:t> </a:t>
            </a:r>
            <a:r>
              <a:rPr sz="1800" b="1" dirty="0">
                <a:solidFill>
                  <a:srgbClr val="006666"/>
                </a:solidFill>
                <a:latin typeface="Arial"/>
                <a:cs typeface="Arial"/>
              </a:rPr>
              <a:t>gros</a:t>
            </a:r>
            <a:endParaRPr sz="1800" dirty="0">
              <a:latin typeface="Arial"/>
              <a:cs typeface="Arial"/>
            </a:endParaRPr>
          </a:p>
          <a:p>
            <a:pPr marL="766445" algn="ctr">
              <a:lnSpc>
                <a:spcPct val="100000"/>
              </a:lnSpc>
            </a:pPr>
            <a:r>
              <a:rPr sz="1800" b="1" spc="-5" dirty="0">
                <a:solidFill>
                  <a:srgbClr val="006666"/>
                </a:solidFill>
                <a:latin typeface="Arial"/>
                <a:cs typeface="Arial"/>
              </a:rPr>
              <a:t>mensonges et </a:t>
            </a:r>
            <a:r>
              <a:rPr sz="1800" b="1" dirty="0">
                <a:solidFill>
                  <a:srgbClr val="006666"/>
                </a:solidFill>
                <a:latin typeface="Arial"/>
                <a:cs typeface="Arial"/>
              </a:rPr>
              <a:t>les</a:t>
            </a:r>
            <a:r>
              <a:rPr sz="1800" b="1" spc="-10" dirty="0">
                <a:solidFill>
                  <a:srgbClr val="006666"/>
                </a:solidFill>
                <a:latin typeface="Arial"/>
                <a:cs typeface="Arial"/>
              </a:rPr>
              <a:t> </a:t>
            </a:r>
            <a:r>
              <a:rPr sz="1800" b="1" spc="-5" dirty="0">
                <a:solidFill>
                  <a:srgbClr val="006666"/>
                </a:solidFill>
                <a:latin typeface="Arial"/>
                <a:cs typeface="Arial"/>
              </a:rPr>
              <a:t>statistiques!"</a:t>
            </a:r>
            <a:endParaRPr sz="1800" dirty="0">
              <a:latin typeface="Arial"/>
              <a:cs typeface="Arial"/>
            </a:endParaRPr>
          </a:p>
          <a:p>
            <a:pPr>
              <a:lnSpc>
                <a:spcPct val="100000"/>
              </a:lnSpc>
              <a:spcBef>
                <a:spcPts val="30"/>
              </a:spcBef>
            </a:pPr>
            <a:endParaRPr sz="1850" dirty="0">
              <a:latin typeface="Times New Roman"/>
              <a:cs typeface="Times New Roman"/>
            </a:endParaRPr>
          </a:p>
          <a:p>
            <a:pPr marL="780415" marR="5080" algn="just">
              <a:lnSpc>
                <a:spcPct val="100000"/>
              </a:lnSpc>
              <a:spcBef>
                <a:spcPts val="5"/>
              </a:spcBef>
            </a:pPr>
            <a:r>
              <a:rPr sz="1800" spc="-5" dirty="0">
                <a:latin typeface="Arial"/>
                <a:cs typeface="Arial"/>
              </a:rPr>
              <a:t>Statistiques, enquêtes, sondages, moyennes, indices... sont </a:t>
            </a:r>
            <a:r>
              <a:rPr sz="1800" spc="-10" dirty="0">
                <a:latin typeface="Arial"/>
                <a:cs typeface="Arial"/>
              </a:rPr>
              <a:t>diffusés  </a:t>
            </a:r>
            <a:r>
              <a:rPr sz="1800" spc="-5" dirty="0">
                <a:latin typeface="Arial"/>
                <a:cs typeface="Arial"/>
              </a:rPr>
              <a:t>dans les </a:t>
            </a:r>
            <a:r>
              <a:rPr sz="1800" dirty="0">
                <a:latin typeface="Arial"/>
                <a:cs typeface="Arial"/>
              </a:rPr>
              <a:t>journaux </a:t>
            </a:r>
            <a:r>
              <a:rPr sz="1800" spc="-5" dirty="0">
                <a:latin typeface="Arial"/>
                <a:cs typeface="Arial"/>
              </a:rPr>
              <a:t>écrits et télévisés.. Le vocabulaire </a:t>
            </a:r>
            <a:r>
              <a:rPr sz="1800" dirty="0">
                <a:latin typeface="Arial"/>
                <a:cs typeface="Arial"/>
              </a:rPr>
              <a:t>des </a:t>
            </a:r>
            <a:r>
              <a:rPr sz="1800" spc="-5" dirty="0">
                <a:latin typeface="Arial"/>
                <a:cs typeface="Arial"/>
              </a:rPr>
              <a:t>probabilités et  des statistiques </a:t>
            </a:r>
            <a:r>
              <a:rPr sz="1800" dirty="0">
                <a:latin typeface="Arial"/>
                <a:cs typeface="Arial"/>
              </a:rPr>
              <a:t>est </a:t>
            </a:r>
            <a:r>
              <a:rPr sz="1800" spc="-5" dirty="0">
                <a:latin typeface="Arial"/>
                <a:cs typeface="Arial"/>
              </a:rPr>
              <a:t>couramment employé dans la vie quotidienne </a:t>
            </a:r>
            <a:r>
              <a:rPr sz="1800" dirty="0">
                <a:latin typeface="Arial"/>
                <a:cs typeface="Arial"/>
              </a:rPr>
              <a:t>:  </a:t>
            </a:r>
            <a:r>
              <a:rPr sz="1800" b="1" spc="-5" dirty="0">
                <a:latin typeface="Arial"/>
                <a:cs typeface="Arial"/>
              </a:rPr>
              <a:t>espérance de </a:t>
            </a:r>
            <a:r>
              <a:rPr sz="1800" b="1" spc="-15" dirty="0">
                <a:latin typeface="Arial"/>
                <a:cs typeface="Arial"/>
              </a:rPr>
              <a:t>vie</a:t>
            </a:r>
            <a:r>
              <a:rPr sz="1800" spc="-15" dirty="0">
                <a:latin typeface="Arial"/>
                <a:cs typeface="Arial"/>
              </a:rPr>
              <a:t>, </a:t>
            </a:r>
            <a:r>
              <a:rPr sz="1800" spc="-5" dirty="0">
                <a:latin typeface="Arial"/>
                <a:cs typeface="Arial"/>
              </a:rPr>
              <a:t>salaire </a:t>
            </a:r>
            <a:r>
              <a:rPr sz="1800" b="1" spc="-5" dirty="0">
                <a:latin typeface="Arial"/>
                <a:cs typeface="Arial"/>
              </a:rPr>
              <a:t>moyen</a:t>
            </a:r>
            <a:r>
              <a:rPr sz="1800" spc="-5" dirty="0">
                <a:latin typeface="Arial"/>
                <a:cs typeface="Arial"/>
              </a:rPr>
              <a:t>, </a:t>
            </a:r>
            <a:r>
              <a:rPr sz="1800" b="1" spc="-5" dirty="0">
                <a:latin typeface="Arial"/>
                <a:cs typeface="Arial"/>
              </a:rPr>
              <a:t>fréquence </a:t>
            </a:r>
            <a:r>
              <a:rPr sz="1800" spc="-5" dirty="0">
                <a:latin typeface="Arial"/>
                <a:cs typeface="Arial"/>
              </a:rPr>
              <a:t>des</a:t>
            </a:r>
            <a:r>
              <a:rPr sz="1800" spc="114" dirty="0">
                <a:latin typeface="Arial"/>
                <a:cs typeface="Arial"/>
              </a:rPr>
              <a:t> </a:t>
            </a:r>
            <a:r>
              <a:rPr sz="1800" spc="-5" dirty="0">
                <a:latin typeface="Arial"/>
                <a:cs typeface="Arial"/>
              </a:rPr>
              <a:t>bus…</a:t>
            </a:r>
            <a:endParaRPr sz="1800" dirty="0">
              <a:latin typeface="Arial"/>
              <a:cs typeface="Arial"/>
            </a:endParaRPr>
          </a:p>
          <a:p>
            <a:pPr>
              <a:lnSpc>
                <a:spcPct val="100000"/>
              </a:lnSpc>
              <a:spcBef>
                <a:spcPts val="30"/>
              </a:spcBef>
            </a:pPr>
            <a:endParaRPr sz="1850" dirty="0">
              <a:latin typeface="Times New Roman"/>
              <a:cs typeface="Times New Roman"/>
            </a:endParaRPr>
          </a:p>
          <a:p>
            <a:pPr marL="780415" marR="5080" algn="just">
              <a:lnSpc>
                <a:spcPct val="100000"/>
              </a:lnSpc>
            </a:pPr>
            <a:r>
              <a:rPr sz="1800" spc="-5" dirty="0">
                <a:latin typeface="Arial"/>
                <a:cs typeface="Arial"/>
              </a:rPr>
              <a:t>Mal comprise, ou mal utilisée, </a:t>
            </a:r>
            <a:r>
              <a:rPr sz="1800" dirty="0">
                <a:latin typeface="Arial"/>
                <a:cs typeface="Arial"/>
              </a:rPr>
              <a:t>cette </a:t>
            </a:r>
            <a:r>
              <a:rPr sz="1800" spc="-5" dirty="0">
                <a:latin typeface="Arial"/>
                <a:cs typeface="Arial"/>
              </a:rPr>
              <a:t>pratique peut conduire à </a:t>
            </a:r>
            <a:r>
              <a:rPr sz="1800" dirty="0">
                <a:latin typeface="Arial"/>
                <a:cs typeface="Arial"/>
              </a:rPr>
              <a:t>des  </a:t>
            </a:r>
            <a:r>
              <a:rPr sz="1800" spc="-5" dirty="0">
                <a:latin typeface="Arial"/>
                <a:cs typeface="Arial"/>
              </a:rPr>
              <a:t>conclusions surprenantes, voire</a:t>
            </a:r>
            <a:r>
              <a:rPr sz="1800" spc="60" dirty="0">
                <a:latin typeface="Arial"/>
                <a:cs typeface="Arial"/>
              </a:rPr>
              <a:t> </a:t>
            </a:r>
            <a:r>
              <a:rPr sz="1800" spc="-5" dirty="0">
                <a:latin typeface="Arial"/>
                <a:cs typeface="Arial"/>
              </a:rPr>
              <a:t>absurdes.</a:t>
            </a:r>
            <a:endParaRPr sz="1800" dirty="0">
              <a:latin typeface="Arial"/>
              <a:cs typeface="Arial"/>
            </a:endParaRPr>
          </a:p>
          <a:p>
            <a:pPr>
              <a:lnSpc>
                <a:spcPct val="100000"/>
              </a:lnSpc>
              <a:spcBef>
                <a:spcPts val="35"/>
              </a:spcBef>
            </a:pPr>
            <a:endParaRPr sz="1850" dirty="0">
              <a:latin typeface="Times New Roman"/>
              <a:cs typeface="Times New Roman"/>
            </a:endParaRPr>
          </a:p>
          <a:p>
            <a:pPr marL="780415" marR="5715" algn="just">
              <a:lnSpc>
                <a:spcPct val="100000"/>
              </a:lnSpc>
            </a:pPr>
            <a:r>
              <a:rPr sz="1800" spc="-5" dirty="0">
                <a:latin typeface="Arial"/>
                <a:cs typeface="Arial"/>
              </a:rPr>
              <a:t>L'usage de la statistique devient abusif. Le grand public </a:t>
            </a:r>
            <a:r>
              <a:rPr sz="1800" dirty="0">
                <a:latin typeface="Arial"/>
                <a:cs typeface="Arial"/>
              </a:rPr>
              <a:t>reste </a:t>
            </a:r>
            <a:r>
              <a:rPr sz="1800" spc="-5" dirty="0">
                <a:latin typeface="Arial"/>
                <a:cs typeface="Arial"/>
              </a:rPr>
              <a:t>perplexe  et pense "on </a:t>
            </a:r>
            <a:r>
              <a:rPr sz="1800" dirty="0">
                <a:latin typeface="Arial"/>
                <a:cs typeface="Arial"/>
              </a:rPr>
              <a:t>fait </a:t>
            </a:r>
            <a:r>
              <a:rPr sz="1800" spc="-5" dirty="0">
                <a:latin typeface="Arial"/>
                <a:cs typeface="Arial"/>
              </a:rPr>
              <a:t>dire ce que l'on veut aux</a:t>
            </a:r>
            <a:r>
              <a:rPr sz="1800" spc="40" dirty="0">
                <a:latin typeface="Arial"/>
                <a:cs typeface="Arial"/>
              </a:rPr>
              <a:t> </a:t>
            </a:r>
            <a:r>
              <a:rPr sz="1800" spc="-5" dirty="0">
                <a:latin typeface="Arial"/>
                <a:cs typeface="Arial"/>
              </a:rPr>
              <a:t>chiffres".</a:t>
            </a:r>
            <a:endParaRPr sz="1800" dirty="0">
              <a:latin typeface="Arial"/>
              <a:cs typeface="Arial"/>
            </a:endParaRPr>
          </a:p>
        </p:txBody>
      </p:sp>
      <p:sp>
        <p:nvSpPr>
          <p:cNvPr id="7" name="object 7"/>
          <p:cNvSpPr/>
          <p:nvPr/>
        </p:nvSpPr>
        <p:spPr>
          <a:xfrm>
            <a:off x="3506723" y="222504"/>
            <a:ext cx="1937003" cy="569976"/>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5102352" y="222504"/>
            <a:ext cx="411479" cy="569976"/>
          </a:xfrm>
          <a:prstGeom prst="rect">
            <a:avLst/>
          </a:prstGeom>
          <a:blipFill>
            <a:blip r:embed="rId5"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3653790" y="285699"/>
            <a:ext cx="1621790" cy="331470"/>
          </a:xfrm>
          <a:prstGeom prst="rect">
            <a:avLst/>
          </a:prstGeom>
        </p:spPr>
        <p:txBody>
          <a:bodyPr vert="horz" wrap="square" lIns="0" tIns="13335" rIns="0" bIns="0" rtlCol="0">
            <a:spAutoFit/>
          </a:bodyPr>
          <a:lstStyle/>
          <a:p>
            <a:pPr marL="12700">
              <a:lnSpc>
                <a:spcPct val="100000"/>
              </a:lnSpc>
              <a:spcBef>
                <a:spcPts val="105"/>
              </a:spcBef>
            </a:pPr>
            <a:r>
              <a:rPr sz="2000" b="1" i="0" spc="-5" dirty="0">
                <a:latin typeface="Arial"/>
                <a:cs typeface="Arial"/>
              </a:rPr>
              <a:t>Préliminaires</a:t>
            </a:r>
            <a:endParaRPr sz="200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3506723" y="222504"/>
            <a:ext cx="1937003" cy="569976"/>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5102352" y="222504"/>
            <a:ext cx="411479" cy="569976"/>
          </a:xfrm>
          <a:prstGeom prst="rect">
            <a:avLst/>
          </a:prstGeom>
          <a:blipFill>
            <a:blip r:embed="rId4"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3653790" y="285699"/>
            <a:ext cx="1621790" cy="331470"/>
          </a:xfrm>
          <a:prstGeom prst="rect">
            <a:avLst/>
          </a:prstGeom>
        </p:spPr>
        <p:txBody>
          <a:bodyPr vert="horz" wrap="square" lIns="0" tIns="13335" rIns="0" bIns="0" rtlCol="0">
            <a:spAutoFit/>
          </a:bodyPr>
          <a:lstStyle/>
          <a:p>
            <a:pPr marL="12700">
              <a:lnSpc>
                <a:spcPct val="100000"/>
              </a:lnSpc>
              <a:spcBef>
                <a:spcPts val="105"/>
              </a:spcBef>
            </a:pPr>
            <a:r>
              <a:rPr sz="2000" b="1" i="0" spc="-5" dirty="0">
                <a:latin typeface="Arial"/>
                <a:cs typeface="Arial"/>
              </a:rPr>
              <a:t>Préliminaires</a:t>
            </a:r>
            <a:endParaRPr sz="2000">
              <a:latin typeface="Arial"/>
              <a:cs typeface="Arial"/>
            </a:endParaRPr>
          </a:p>
        </p:txBody>
      </p:sp>
      <p:sp>
        <p:nvSpPr>
          <p:cNvPr id="9" name="object 9"/>
          <p:cNvSpPr/>
          <p:nvPr/>
        </p:nvSpPr>
        <p:spPr>
          <a:xfrm>
            <a:off x="250825" y="6308725"/>
            <a:ext cx="1384300" cy="365125"/>
          </a:xfrm>
          <a:prstGeom prst="rect">
            <a:avLst/>
          </a:prstGeom>
          <a:blipFill>
            <a:blip r:embed="rId5" cstate="print"/>
            <a:stretch>
              <a:fillRect/>
            </a:stretch>
          </a:blipFill>
        </p:spPr>
        <p:txBody>
          <a:bodyPr wrap="square" lIns="0" tIns="0" rIns="0" bIns="0" rtlCol="0"/>
          <a:lstStyle/>
          <a:p>
            <a:endParaRPr/>
          </a:p>
        </p:txBody>
      </p:sp>
      <p:sp>
        <p:nvSpPr>
          <p:cNvPr id="10" name="object 10"/>
          <p:cNvSpPr txBox="1"/>
          <p:nvPr/>
        </p:nvSpPr>
        <p:spPr>
          <a:xfrm>
            <a:off x="1021791" y="863549"/>
            <a:ext cx="6944995" cy="1946910"/>
          </a:xfrm>
          <a:prstGeom prst="rect">
            <a:avLst/>
          </a:prstGeom>
        </p:spPr>
        <p:txBody>
          <a:bodyPr vert="horz" wrap="square" lIns="0" tIns="12700" rIns="0" bIns="0" rtlCol="0">
            <a:spAutoFit/>
          </a:bodyPr>
          <a:lstStyle/>
          <a:p>
            <a:pPr marL="12700" marR="5715" algn="just">
              <a:lnSpc>
                <a:spcPct val="100000"/>
              </a:lnSpc>
              <a:spcBef>
                <a:spcPts val="100"/>
              </a:spcBef>
            </a:pPr>
            <a:r>
              <a:rPr sz="1800" dirty="0">
                <a:latin typeface="Arial"/>
                <a:cs typeface="Arial"/>
              </a:rPr>
              <a:t>Il y a </a:t>
            </a:r>
            <a:r>
              <a:rPr sz="1800" spc="-5" dirty="0">
                <a:latin typeface="Arial"/>
                <a:cs typeface="Arial"/>
              </a:rPr>
              <a:t>1,5 milliards de personnes </a:t>
            </a:r>
            <a:r>
              <a:rPr sz="1800" spc="-10" dirty="0">
                <a:latin typeface="Arial"/>
                <a:cs typeface="Arial"/>
              </a:rPr>
              <a:t>dans </a:t>
            </a:r>
            <a:r>
              <a:rPr sz="1800" spc="-5" dirty="0">
                <a:latin typeface="Arial"/>
                <a:cs typeface="Arial"/>
              </a:rPr>
              <a:t>le monde </a:t>
            </a:r>
            <a:r>
              <a:rPr sz="1800" spc="-10" dirty="0">
                <a:latin typeface="Arial"/>
                <a:cs typeface="Arial"/>
              </a:rPr>
              <a:t>qui </a:t>
            </a:r>
            <a:r>
              <a:rPr sz="1800" spc="-5" dirty="0">
                <a:latin typeface="Arial"/>
                <a:cs typeface="Arial"/>
              </a:rPr>
              <a:t>ne connaissent  pas ou </a:t>
            </a:r>
            <a:r>
              <a:rPr sz="1800" dirty="0">
                <a:latin typeface="Arial"/>
                <a:cs typeface="Arial"/>
              </a:rPr>
              <a:t>très peu </a:t>
            </a:r>
            <a:r>
              <a:rPr sz="1800" spc="-5" dirty="0">
                <a:latin typeface="Arial"/>
                <a:cs typeface="Arial"/>
              </a:rPr>
              <a:t>de problèmes d’hémorroïde, ou </a:t>
            </a:r>
            <a:r>
              <a:rPr sz="1800" dirty="0">
                <a:latin typeface="Arial"/>
                <a:cs typeface="Arial"/>
              </a:rPr>
              <a:t>de </a:t>
            </a:r>
            <a:r>
              <a:rPr sz="1800" spc="-5" dirty="0">
                <a:latin typeface="Arial"/>
                <a:cs typeface="Arial"/>
              </a:rPr>
              <a:t>diverticulite  (inflammation des parois de</a:t>
            </a:r>
            <a:r>
              <a:rPr sz="1800" spc="40" dirty="0">
                <a:latin typeface="Arial"/>
                <a:cs typeface="Arial"/>
              </a:rPr>
              <a:t> </a:t>
            </a:r>
            <a:r>
              <a:rPr sz="1800" spc="-5" dirty="0">
                <a:latin typeface="Arial"/>
                <a:cs typeface="Arial"/>
              </a:rPr>
              <a:t>l’intestin).</a:t>
            </a:r>
            <a:endParaRPr sz="1800">
              <a:latin typeface="Arial"/>
              <a:cs typeface="Arial"/>
            </a:endParaRPr>
          </a:p>
          <a:p>
            <a:pPr marL="12700" marR="5080" algn="just">
              <a:lnSpc>
                <a:spcPct val="100000"/>
              </a:lnSpc>
            </a:pPr>
            <a:r>
              <a:rPr sz="1800" spc="-5" dirty="0">
                <a:latin typeface="Arial"/>
                <a:cs typeface="Arial"/>
              </a:rPr>
              <a:t>Une étude statistique a prouvé que </a:t>
            </a:r>
            <a:r>
              <a:rPr sz="1800" dirty="0">
                <a:latin typeface="Arial"/>
                <a:cs typeface="Arial"/>
              </a:rPr>
              <a:t>ces </a:t>
            </a:r>
            <a:r>
              <a:rPr sz="1800" spc="-5" dirty="0">
                <a:latin typeface="Arial"/>
                <a:cs typeface="Arial"/>
              </a:rPr>
              <a:t>gens, majoritairement,  faisaient leurs besoins accroupis.. Et non pas assis sur une cuvette  comme par exemple les Européens, lesquels présentent </a:t>
            </a:r>
            <a:r>
              <a:rPr sz="1800" dirty="0">
                <a:latin typeface="Arial"/>
                <a:cs typeface="Arial"/>
              </a:rPr>
              <a:t>très  </a:t>
            </a:r>
            <a:r>
              <a:rPr sz="1800" spc="-5" dirty="0">
                <a:latin typeface="Arial"/>
                <a:cs typeface="Arial"/>
              </a:rPr>
              <a:t>fréquemment des problèmes d’hémorroïde, ou de</a:t>
            </a:r>
            <a:r>
              <a:rPr sz="1800" spc="95" dirty="0">
                <a:latin typeface="Arial"/>
                <a:cs typeface="Arial"/>
              </a:rPr>
              <a:t> </a:t>
            </a:r>
            <a:r>
              <a:rPr sz="1800" spc="-5" dirty="0">
                <a:latin typeface="Arial"/>
                <a:cs typeface="Arial"/>
              </a:rPr>
              <a:t>diverticulite..</a:t>
            </a:r>
            <a:endParaRPr sz="1800">
              <a:latin typeface="Arial"/>
              <a:cs typeface="Arial"/>
            </a:endParaRPr>
          </a:p>
        </p:txBody>
      </p:sp>
      <p:sp>
        <p:nvSpPr>
          <p:cNvPr id="11" name="object 11"/>
          <p:cNvSpPr txBox="1"/>
          <p:nvPr/>
        </p:nvSpPr>
        <p:spPr>
          <a:xfrm>
            <a:off x="1021791" y="3058795"/>
            <a:ext cx="6944995" cy="3074035"/>
          </a:xfrm>
          <a:prstGeom prst="rect">
            <a:avLst/>
          </a:prstGeom>
        </p:spPr>
        <p:txBody>
          <a:bodyPr vert="horz" wrap="square" lIns="0" tIns="12700" rIns="0" bIns="0" rtlCol="0">
            <a:spAutoFit/>
          </a:bodyPr>
          <a:lstStyle/>
          <a:p>
            <a:pPr marL="48895" marR="40005" algn="ctr">
              <a:lnSpc>
                <a:spcPct val="100000"/>
              </a:lnSpc>
              <a:spcBef>
                <a:spcPts val="100"/>
              </a:spcBef>
            </a:pPr>
            <a:r>
              <a:rPr sz="1800" b="1" i="1" dirty="0">
                <a:latin typeface="Arial"/>
                <a:cs typeface="Arial"/>
              </a:rPr>
              <a:t>Conclusion </a:t>
            </a:r>
            <a:r>
              <a:rPr sz="1800" b="1" i="1" spc="-5" dirty="0">
                <a:latin typeface="Arial"/>
                <a:cs typeface="Arial"/>
              </a:rPr>
              <a:t>« évidente » </a:t>
            </a:r>
            <a:r>
              <a:rPr sz="1800" b="1" i="1" dirty="0">
                <a:latin typeface="Arial"/>
                <a:cs typeface="Arial"/>
              </a:rPr>
              <a:t>: la position </a:t>
            </a:r>
            <a:r>
              <a:rPr sz="1800" b="1" i="1" spc="-5" dirty="0">
                <a:latin typeface="Arial"/>
                <a:cs typeface="Arial"/>
              </a:rPr>
              <a:t>assise « </a:t>
            </a:r>
            <a:r>
              <a:rPr sz="1800" b="1" i="1" dirty="0">
                <a:latin typeface="Arial"/>
                <a:cs typeface="Arial"/>
              </a:rPr>
              <a:t>à </a:t>
            </a:r>
            <a:r>
              <a:rPr sz="1800" b="1" i="1" spc="-5" dirty="0">
                <a:latin typeface="Arial"/>
                <a:cs typeface="Arial"/>
              </a:rPr>
              <a:t>l’européenne »,  favorise l’apparition </a:t>
            </a:r>
            <a:r>
              <a:rPr sz="1800" b="1" i="1" dirty="0">
                <a:latin typeface="Arial"/>
                <a:cs typeface="Arial"/>
              </a:rPr>
              <a:t>de </a:t>
            </a:r>
            <a:r>
              <a:rPr sz="1800" b="1" i="1" spc="-5" dirty="0">
                <a:latin typeface="Arial"/>
                <a:cs typeface="Arial"/>
              </a:rPr>
              <a:t>problèmes d’hémorroïde, </a:t>
            </a:r>
            <a:r>
              <a:rPr sz="1800" b="1" i="1" dirty="0">
                <a:latin typeface="Arial"/>
                <a:cs typeface="Arial"/>
              </a:rPr>
              <a:t>ou de  </a:t>
            </a:r>
            <a:r>
              <a:rPr sz="1800" b="1" i="1" spc="-5" dirty="0">
                <a:latin typeface="Arial"/>
                <a:cs typeface="Arial"/>
              </a:rPr>
              <a:t>diverticulite.</a:t>
            </a:r>
            <a:endParaRPr sz="1800" dirty="0">
              <a:latin typeface="Arial"/>
              <a:cs typeface="Arial"/>
            </a:endParaRPr>
          </a:p>
          <a:p>
            <a:pPr>
              <a:lnSpc>
                <a:spcPct val="100000"/>
              </a:lnSpc>
              <a:spcBef>
                <a:spcPts val="25"/>
              </a:spcBef>
            </a:pPr>
            <a:endParaRPr sz="1850" dirty="0">
              <a:latin typeface="Times New Roman"/>
              <a:cs typeface="Times New Roman"/>
            </a:endParaRPr>
          </a:p>
          <a:p>
            <a:pPr marL="12700" marR="5080" algn="just">
              <a:lnSpc>
                <a:spcPct val="100000"/>
              </a:lnSpc>
            </a:pPr>
            <a:r>
              <a:rPr sz="1800" spc="-5" dirty="0">
                <a:latin typeface="Arial"/>
                <a:cs typeface="Arial"/>
              </a:rPr>
              <a:t>En </a:t>
            </a:r>
            <a:r>
              <a:rPr sz="1800" dirty="0">
                <a:latin typeface="Arial"/>
                <a:cs typeface="Arial"/>
              </a:rPr>
              <a:t>fait, </a:t>
            </a:r>
            <a:r>
              <a:rPr sz="2000" b="1" spc="-5" dirty="0">
                <a:solidFill>
                  <a:srgbClr val="006666"/>
                </a:solidFill>
                <a:latin typeface="Arial"/>
                <a:cs typeface="Arial"/>
              </a:rPr>
              <a:t>une attitude critique </a:t>
            </a:r>
            <a:r>
              <a:rPr sz="1800" spc="-5" dirty="0">
                <a:latin typeface="Arial"/>
                <a:cs typeface="Arial"/>
              </a:rPr>
              <a:t>doit nous amener à nous poser  d’autres questions </a:t>
            </a:r>
            <a:r>
              <a:rPr sz="1800" dirty="0">
                <a:latin typeface="Arial"/>
                <a:cs typeface="Arial"/>
              </a:rPr>
              <a:t>: </a:t>
            </a:r>
            <a:r>
              <a:rPr sz="1800" spc="-5" dirty="0">
                <a:latin typeface="Arial"/>
                <a:cs typeface="Arial"/>
              </a:rPr>
              <a:t>au-delà </a:t>
            </a:r>
            <a:r>
              <a:rPr sz="1800" dirty="0">
                <a:latin typeface="Arial"/>
                <a:cs typeface="Arial"/>
              </a:rPr>
              <a:t>des </a:t>
            </a:r>
            <a:r>
              <a:rPr sz="1800" spc="-5" dirty="0">
                <a:latin typeface="Arial"/>
                <a:cs typeface="Arial"/>
              </a:rPr>
              <a:t>constatations précédentes tous les  autres paramètres sont ils identiques par ailleurs ? Alimentation,  bien </a:t>
            </a:r>
            <a:r>
              <a:rPr sz="1800" spc="-30" dirty="0">
                <a:latin typeface="Arial"/>
                <a:cs typeface="Arial"/>
              </a:rPr>
              <a:t>sûr, </a:t>
            </a:r>
            <a:r>
              <a:rPr sz="1800" spc="-10" dirty="0">
                <a:latin typeface="Arial"/>
                <a:cs typeface="Arial"/>
              </a:rPr>
              <a:t>hygiène, </a:t>
            </a:r>
            <a:r>
              <a:rPr sz="1800" spc="-5" dirty="0">
                <a:latin typeface="Arial"/>
                <a:cs typeface="Arial"/>
              </a:rPr>
              <a:t>pollution, </a:t>
            </a:r>
            <a:r>
              <a:rPr sz="1800" dirty="0">
                <a:latin typeface="Arial"/>
                <a:cs typeface="Arial"/>
              </a:rPr>
              <a:t>stress,</a:t>
            </a:r>
            <a:r>
              <a:rPr sz="1800" spc="114" dirty="0">
                <a:latin typeface="Arial"/>
                <a:cs typeface="Arial"/>
              </a:rPr>
              <a:t> </a:t>
            </a:r>
            <a:r>
              <a:rPr sz="1800" dirty="0">
                <a:latin typeface="Arial"/>
                <a:cs typeface="Arial"/>
              </a:rPr>
              <a:t>…</a:t>
            </a:r>
          </a:p>
          <a:p>
            <a:pPr>
              <a:lnSpc>
                <a:spcPct val="100000"/>
              </a:lnSpc>
              <a:spcBef>
                <a:spcPts val="45"/>
              </a:spcBef>
            </a:pPr>
            <a:endParaRPr sz="1850" dirty="0">
              <a:latin typeface="Times New Roman"/>
              <a:cs typeface="Times New Roman"/>
            </a:endParaRPr>
          </a:p>
          <a:p>
            <a:pPr marL="113030" marR="109220" algn="ctr">
              <a:lnSpc>
                <a:spcPct val="100000"/>
              </a:lnSpc>
            </a:pPr>
            <a:r>
              <a:rPr sz="1800" b="1" spc="-10" dirty="0">
                <a:solidFill>
                  <a:srgbClr val="006666"/>
                </a:solidFill>
                <a:latin typeface="Arial"/>
                <a:cs typeface="Arial"/>
              </a:rPr>
              <a:t>Attitude </a:t>
            </a:r>
            <a:r>
              <a:rPr sz="1800" b="1" spc="-5" dirty="0">
                <a:solidFill>
                  <a:srgbClr val="006666"/>
                </a:solidFill>
                <a:latin typeface="Arial"/>
                <a:cs typeface="Arial"/>
              </a:rPr>
              <a:t>critique, indispensable </a:t>
            </a:r>
            <a:r>
              <a:rPr sz="1800" b="1" dirty="0">
                <a:solidFill>
                  <a:srgbClr val="006666"/>
                </a:solidFill>
                <a:latin typeface="Arial"/>
                <a:cs typeface="Arial"/>
              </a:rPr>
              <a:t>dans le </a:t>
            </a:r>
            <a:r>
              <a:rPr sz="1800" b="1" spc="-5" dirty="0">
                <a:solidFill>
                  <a:srgbClr val="006666"/>
                </a:solidFill>
                <a:latin typeface="Arial"/>
                <a:cs typeface="Arial"/>
              </a:rPr>
              <a:t>monde </a:t>
            </a:r>
            <a:r>
              <a:rPr sz="1800" b="1" dirty="0">
                <a:solidFill>
                  <a:srgbClr val="006666"/>
                </a:solidFill>
                <a:latin typeface="Arial"/>
                <a:cs typeface="Arial"/>
              </a:rPr>
              <a:t>d’aujourd’hui :  </a:t>
            </a:r>
            <a:r>
              <a:rPr sz="1800" b="1" spc="-5" dirty="0">
                <a:solidFill>
                  <a:srgbClr val="006666"/>
                </a:solidFill>
                <a:latin typeface="Arial"/>
                <a:cs typeface="Arial"/>
              </a:rPr>
              <a:t>Conclusions statistiques, </a:t>
            </a:r>
            <a:r>
              <a:rPr sz="1800" b="1" dirty="0">
                <a:solidFill>
                  <a:srgbClr val="006666"/>
                </a:solidFill>
                <a:latin typeface="Arial"/>
                <a:cs typeface="Arial"/>
              </a:rPr>
              <a:t>info, </a:t>
            </a:r>
            <a:r>
              <a:rPr sz="1800" b="1" spc="-10" dirty="0">
                <a:solidFill>
                  <a:srgbClr val="006666"/>
                </a:solidFill>
                <a:latin typeface="Arial"/>
                <a:cs typeface="Arial"/>
              </a:rPr>
              <a:t>réseaux </a:t>
            </a:r>
            <a:r>
              <a:rPr sz="1800" b="1" spc="-5" dirty="0">
                <a:solidFill>
                  <a:srgbClr val="006666"/>
                </a:solidFill>
                <a:latin typeface="Arial"/>
                <a:cs typeface="Arial"/>
              </a:rPr>
              <a:t>sociaux,</a:t>
            </a:r>
            <a:r>
              <a:rPr sz="1800" b="1" spc="20" dirty="0">
                <a:solidFill>
                  <a:srgbClr val="006666"/>
                </a:solidFill>
                <a:latin typeface="Arial"/>
                <a:cs typeface="Arial"/>
              </a:rPr>
              <a:t> </a:t>
            </a:r>
            <a:r>
              <a:rPr sz="1800" b="1" dirty="0">
                <a:solidFill>
                  <a:srgbClr val="006666"/>
                </a:solidFill>
                <a:latin typeface="Arial"/>
                <a:cs typeface="Arial"/>
              </a:rPr>
              <a:t>…</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8</a:t>
            </a:r>
            <a:endParaRPr sz="2000">
              <a:latin typeface="Arial"/>
              <a:cs typeface="Arial"/>
            </a:endParaRPr>
          </a:p>
        </p:txBody>
      </p:sp>
      <p:sp>
        <p:nvSpPr>
          <p:cNvPr id="3" name="object 3"/>
          <p:cNvSpPr/>
          <p:nvPr/>
        </p:nvSpPr>
        <p:spPr>
          <a:xfrm>
            <a:off x="7596251" y="742950"/>
            <a:ext cx="802005" cy="0"/>
          </a:xfrm>
          <a:custGeom>
            <a:avLst/>
            <a:gdLst/>
            <a:ahLst/>
            <a:cxnLst/>
            <a:rect l="l" t="t" r="r" b="b"/>
            <a:pathLst>
              <a:path w="802004">
                <a:moveTo>
                  <a:pt x="0" y="0"/>
                </a:moveTo>
                <a:lnTo>
                  <a:pt x="801624" y="0"/>
                </a:lnTo>
              </a:path>
            </a:pathLst>
          </a:custGeom>
          <a:ln w="9525">
            <a:solidFill>
              <a:srgbClr val="99CCCC"/>
            </a:solidFill>
          </a:ln>
        </p:spPr>
        <p:txBody>
          <a:bodyPr wrap="square" lIns="0" tIns="0" rIns="0" bIns="0" rtlCol="0"/>
          <a:lstStyle/>
          <a:p>
            <a:endParaRPr/>
          </a:p>
        </p:txBody>
      </p:sp>
      <p:sp>
        <p:nvSpPr>
          <p:cNvPr id="4" name="object 4"/>
          <p:cNvSpPr/>
          <p:nvPr/>
        </p:nvSpPr>
        <p:spPr>
          <a:xfrm>
            <a:off x="1158875" y="742950"/>
            <a:ext cx="821055" cy="0"/>
          </a:xfrm>
          <a:custGeom>
            <a:avLst/>
            <a:gdLst/>
            <a:ahLst/>
            <a:cxnLst/>
            <a:rect l="l" t="t" r="r" b="b"/>
            <a:pathLst>
              <a:path w="821055">
                <a:moveTo>
                  <a:pt x="0" y="0"/>
                </a:moveTo>
                <a:lnTo>
                  <a:pt x="820801" y="0"/>
                </a:lnTo>
              </a:path>
            </a:pathLst>
          </a:custGeom>
          <a:ln w="9525">
            <a:solidFill>
              <a:srgbClr val="99CCCC"/>
            </a:solidFill>
          </a:ln>
        </p:spPr>
        <p:txBody>
          <a:bodyPr wrap="square" lIns="0" tIns="0" rIns="0" bIns="0" rtlCol="0"/>
          <a:lstStyle/>
          <a:p>
            <a:endParaRPr/>
          </a:p>
        </p:txBody>
      </p:sp>
      <p:sp>
        <p:nvSpPr>
          <p:cNvPr id="5" name="object 5"/>
          <p:cNvSpPr/>
          <p:nvPr/>
        </p:nvSpPr>
        <p:spPr>
          <a:xfrm>
            <a:off x="1979676" y="260413"/>
            <a:ext cx="5616575" cy="1008380"/>
          </a:xfrm>
          <a:custGeom>
            <a:avLst/>
            <a:gdLst/>
            <a:ahLst/>
            <a:cxnLst/>
            <a:rect l="l" t="t" r="r" b="b"/>
            <a:pathLst>
              <a:path w="5616575" h="1008380">
                <a:moveTo>
                  <a:pt x="0" y="1008062"/>
                </a:moveTo>
                <a:lnTo>
                  <a:pt x="5616575" y="1008062"/>
                </a:lnTo>
                <a:lnTo>
                  <a:pt x="5616575" y="0"/>
                </a:lnTo>
                <a:lnTo>
                  <a:pt x="0" y="0"/>
                </a:lnTo>
                <a:lnTo>
                  <a:pt x="0" y="1008062"/>
                </a:lnTo>
                <a:close/>
              </a:path>
            </a:pathLst>
          </a:custGeom>
          <a:solidFill>
            <a:srgbClr val="FFFFFF"/>
          </a:solidFill>
        </p:spPr>
        <p:txBody>
          <a:bodyPr wrap="square" lIns="0" tIns="0" rIns="0" bIns="0" rtlCol="0"/>
          <a:lstStyle/>
          <a:p>
            <a:endParaRPr/>
          </a:p>
        </p:txBody>
      </p:sp>
      <p:sp>
        <p:nvSpPr>
          <p:cNvPr id="6" name="object 6"/>
          <p:cNvSpPr/>
          <p:nvPr/>
        </p:nvSpPr>
        <p:spPr>
          <a:xfrm>
            <a:off x="2877311" y="195071"/>
            <a:ext cx="3846576" cy="789431"/>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6254496" y="185928"/>
            <a:ext cx="568451" cy="789432"/>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2145792" y="621791"/>
            <a:ext cx="1798320" cy="789431"/>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3474720" y="612648"/>
            <a:ext cx="705612" cy="789431"/>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3710940" y="621791"/>
            <a:ext cx="757427" cy="789431"/>
          </a:xfrm>
          <a:prstGeom prst="rect">
            <a:avLst/>
          </a:prstGeom>
          <a:blipFill>
            <a:blip r:embed="rId6" cstate="print"/>
            <a:stretch>
              <a:fillRect/>
            </a:stretch>
          </a:blipFill>
        </p:spPr>
        <p:txBody>
          <a:bodyPr wrap="square" lIns="0" tIns="0" rIns="0" bIns="0" rtlCol="0"/>
          <a:lstStyle/>
          <a:p>
            <a:endParaRPr/>
          </a:p>
        </p:txBody>
      </p:sp>
      <p:sp>
        <p:nvSpPr>
          <p:cNvPr id="11" name="object 11"/>
          <p:cNvSpPr/>
          <p:nvPr/>
        </p:nvSpPr>
        <p:spPr>
          <a:xfrm>
            <a:off x="3998976" y="612648"/>
            <a:ext cx="705612" cy="789431"/>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4235196" y="621791"/>
            <a:ext cx="3220211" cy="789431"/>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6986016" y="621791"/>
            <a:ext cx="623316" cy="789431"/>
          </a:xfrm>
          <a:prstGeom prst="rect">
            <a:avLst/>
          </a:prstGeom>
          <a:blipFill>
            <a:blip r:embed="rId8"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1979676" y="260413"/>
            <a:ext cx="5616575" cy="1008380"/>
          </a:xfrm>
          <a:prstGeom prst="rect">
            <a:avLst/>
          </a:prstGeom>
          <a:ln w="9525">
            <a:solidFill>
              <a:srgbClr val="000000"/>
            </a:solidFill>
          </a:ln>
        </p:spPr>
        <p:txBody>
          <a:bodyPr vert="horz" wrap="square" lIns="0" tIns="29845" rIns="0" bIns="0" rtlCol="0">
            <a:spAutoFit/>
          </a:bodyPr>
          <a:lstStyle/>
          <a:p>
            <a:pPr marL="387985" marR="381000" indent="731520">
              <a:lnSpc>
                <a:spcPct val="100000"/>
              </a:lnSpc>
              <a:spcBef>
                <a:spcPts val="235"/>
              </a:spcBef>
            </a:pPr>
            <a:r>
              <a:rPr sz="2800" b="1" i="0" spc="-10" dirty="0">
                <a:solidFill>
                  <a:srgbClr val="5F5F5F"/>
                </a:solidFill>
                <a:latin typeface="Comic Sans MS"/>
                <a:cs typeface="Comic Sans MS"/>
              </a:rPr>
              <a:t>BIOSTATISTIQUE  PLAN G</a:t>
            </a:r>
            <a:r>
              <a:rPr sz="2800" b="1" i="0" spc="-10" dirty="0">
                <a:solidFill>
                  <a:srgbClr val="5F5F5F"/>
                </a:solidFill>
                <a:latin typeface="Arial"/>
                <a:cs typeface="Arial"/>
              </a:rPr>
              <a:t>É</a:t>
            </a:r>
            <a:r>
              <a:rPr sz="2800" b="1" i="0" spc="-10" dirty="0">
                <a:solidFill>
                  <a:srgbClr val="5F5F5F"/>
                </a:solidFill>
                <a:latin typeface="Comic Sans MS"/>
                <a:cs typeface="Comic Sans MS"/>
              </a:rPr>
              <a:t>N</a:t>
            </a:r>
            <a:r>
              <a:rPr sz="2800" b="1" i="0" spc="-10" dirty="0">
                <a:solidFill>
                  <a:srgbClr val="5F5F5F"/>
                </a:solidFill>
                <a:latin typeface="Arial"/>
                <a:cs typeface="Arial"/>
              </a:rPr>
              <a:t>É</a:t>
            </a:r>
            <a:r>
              <a:rPr sz="2800" b="1" i="0" spc="-10" dirty="0">
                <a:solidFill>
                  <a:srgbClr val="5F5F5F"/>
                </a:solidFill>
                <a:latin typeface="Comic Sans MS"/>
                <a:cs typeface="Comic Sans MS"/>
              </a:rPr>
              <a:t>RAL </a:t>
            </a:r>
            <a:r>
              <a:rPr sz="2800" b="1" i="0" spc="-5" dirty="0">
                <a:solidFill>
                  <a:srgbClr val="5F5F5F"/>
                </a:solidFill>
                <a:latin typeface="Comic Sans MS"/>
                <a:cs typeface="Comic Sans MS"/>
              </a:rPr>
              <a:t>DU</a:t>
            </a:r>
            <a:r>
              <a:rPr sz="2800" b="1" i="0" spc="-10" dirty="0">
                <a:solidFill>
                  <a:srgbClr val="5F5F5F"/>
                </a:solidFill>
                <a:latin typeface="Comic Sans MS"/>
                <a:cs typeface="Comic Sans MS"/>
              </a:rPr>
              <a:t> </a:t>
            </a:r>
            <a:r>
              <a:rPr sz="2800" b="1" i="0" spc="-5" dirty="0">
                <a:solidFill>
                  <a:srgbClr val="5F5F5F"/>
                </a:solidFill>
                <a:latin typeface="Comic Sans MS"/>
                <a:cs typeface="Comic Sans MS"/>
              </a:rPr>
              <a:t>COURS</a:t>
            </a:r>
            <a:endParaRPr sz="2800">
              <a:latin typeface="Comic Sans MS"/>
              <a:cs typeface="Comic Sans MS"/>
            </a:endParaRPr>
          </a:p>
        </p:txBody>
      </p:sp>
      <p:sp>
        <p:nvSpPr>
          <p:cNvPr id="15" name="object 15"/>
          <p:cNvSpPr txBox="1"/>
          <p:nvPr/>
        </p:nvSpPr>
        <p:spPr>
          <a:xfrm>
            <a:off x="715467" y="2460497"/>
            <a:ext cx="8087359" cy="3162300"/>
          </a:xfrm>
          <a:prstGeom prst="rect">
            <a:avLst/>
          </a:prstGeom>
        </p:spPr>
        <p:txBody>
          <a:bodyPr vert="horz" wrap="square" lIns="0" tIns="12700" rIns="0" bIns="0" rtlCol="0">
            <a:spAutoFit/>
          </a:bodyPr>
          <a:lstStyle/>
          <a:p>
            <a:pPr marL="291465" indent="-278765">
              <a:lnSpc>
                <a:spcPct val="100000"/>
              </a:lnSpc>
              <a:spcBef>
                <a:spcPts val="100"/>
              </a:spcBef>
              <a:buAutoNum type="arabicPlain"/>
              <a:tabLst>
                <a:tab pos="292100" algn="l"/>
              </a:tabLst>
            </a:pPr>
            <a:r>
              <a:rPr sz="2100" b="1" dirty="0">
                <a:latin typeface="Verdana"/>
                <a:cs typeface="Verdana"/>
              </a:rPr>
              <a:t>-</a:t>
            </a:r>
            <a:r>
              <a:rPr sz="2100" b="1" spc="-5" dirty="0">
                <a:latin typeface="Verdana"/>
                <a:cs typeface="Verdana"/>
              </a:rPr>
              <a:t> </a:t>
            </a:r>
            <a:r>
              <a:rPr sz="2100" b="1" dirty="0">
                <a:latin typeface="Verdana"/>
                <a:cs typeface="Verdana"/>
              </a:rPr>
              <a:t>Biostatistique</a:t>
            </a:r>
            <a:endParaRPr sz="2100">
              <a:latin typeface="Verdana"/>
              <a:cs typeface="Verdana"/>
            </a:endParaRPr>
          </a:p>
          <a:p>
            <a:pPr marL="12700" marR="4163695">
              <a:lnSpc>
                <a:spcPts val="5550"/>
              </a:lnSpc>
              <a:spcBef>
                <a:spcPts val="685"/>
              </a:spcBef>
              <a:buAutoNum type="arabicPlain"/>
              <a:tabLst>
                <a:tab pos="292100" algn="l"/>
              </a:tabLst>
            </a:pPr>
            <a:r>
              <a:rPr sz="2100" b="1" dirty="0">
                <a:latin typeface="Verdana"/>
                <a:cs typeface="Verdana"/>
              </a:rPr>
              <a:t>- </a:t>
            </a:r>
            <a:r>
              <a:rPr sz="2100" b="1" spc="-5" dirty="0">
                <a:latin typeface="Verdana"/>
                <a:cs typeface="Verdana"/>
              </a:rPr>
              <a:t>Statistique Descriptive  </a:t>
            </a:r>
            <a:r>
              <a:rPr sz="2100" b="1" dirty="0">
                <a:latin typeface="Verdana"/>
                <a:cs typeface="Verdana"/>
              </a:rPr>
              <a:t>3 - </a:t>
            </a:r>
            <a:r>
              <a:rPr sz="2100" b="1" spc="-5" dirty="0">
                <a:latin typeface="Verdana"/>
                <a:cs typeface="Verdana"/>
              </a:rPr>
              <a:t>Statistique</a:t>
            </a:r>
            <a:r>
              <a:rPr sz="2100" b="1" spc="-55" dirty="0">
                <a:latin typeface="Verdana"/>
                <a:cs typeface="Verdana"/>
              </a:rPr>
              <a:t> </a:t>
            </a:r>
            <a:r>
              <a:rPr sz="2100" b="1" spc="-5" dirty="0">
                <a:latin typeface="Verdana"/>
                <a:cs typeface="Verdana"/>
              </a:rPr>
              <a:t>Déductive</a:t>
            </a:r>
            <a:endParaRPr sz="2100">
              <a:latin typeface="Verdana"/>
              <a:cs typeface="Verdana"/>
            </a:endParaRPr>
          </a:p>
          <a:p>
            <a:pPr marL="469900" indent="-457200">
              <a:lnSpc>
                <a:spcPts val="2080"/>
              </a:lnSpc>
              <a:buSzPct val="69047"/>
              <a:buFont typeface="Wingdings"/>
              <a:buChar char=""/>
              <a:tabLst>
                <a:tab pos="469265" algn="l"/>
                <a:tab pos="469900" algn="l"/>
              </a:tabLst>
            </a:pPr>
            <a:r>
              <a:rPr sz="2100" b="1" i="1" dirty="0">
                <a:latin typeface="Verdana"/>
                <a:cs typeface="Verdana"/>
              </a:rPr>
              <a:t>Liaisons </a:t>
            </a:r>
            <a:r>
              <a:rPr sz="2100" b="1" i="1" spc="-5" dirty="0">
                <a:latin typeface="Verdana"/>
                <a:cs typeface="Verdana"/>
              </a:rPr>
              <a:t>entre caractères</a:t>
            </a:r>
            <a:r>
              <a:rPr sz="2100" b="1" i="1" dirty="0">
                <a:latin typeface="Verdana"/>
                <a:cs typeface="Verdana"/>
              </a:rPr>
              <a:t> </a:t>
            </a:r>
            <a:r>
              <a:rPr sz="2100" b="1" i="1" spc="-5" dirty="0">
                <a:latin typeface="Verdana"/>
                <a:cs typeface="Verdana"/>
              </a:rPr>
              <a:t>qualitatifs</a:t>
            </a:r>
            <a:endParaRPr sz="2100">
              <a:latin typeface="Verdana"/>
              <a:cs typeface="Verdana"/>
            </a:endParaRPr>
          </a:p>
          <a:p>
            <a:pPr marL="469900" indent="-457200">
              <a:lnSpc>
                <a:spcPct val="100000"/>
              </a:lnSpc>
              <a:spcBef>
                <a:spcPts val="250"/>
              </a:spcBef>
              <a:buSzPct val="69047"/>
              <a:buFont typeface="Wingdings"/>
              <a:buChar char=""/>
              <a:tabLst>
                <a:tab pos="469265" algn="l"/>
                <a:tab pos="469900" algn="l"/>
              </a:tabLst>
            </a:pPr>
            <a:r>
              <a:rPr sz="2100" b="1" i="1" dirty="0">
                <a:latin typeface="Verdana"/>
                <a:cs typeface="Verdana"/>
              </a:rPr>
              <a:t>Liaisons </a:t>
            </a:r>
            <a:r>
              <a:rPr sz="2100" b="1" i="1" spc="-5" dirty="0">
                <a:latin typeface="Verdana"/>
                <a:cs typeface="Verdana"/>
              </a:rPr>
              <a:t>entre caractères</a:t>
            </a:r>
            <a:r>
              <a:rPr sz="2100" b="1" i="1" dirty="0">
                <a:latin typeface="Verdana"/>
                <a:cs typeface="Verdana"/>
              </a:rPr>
              <a:t> </a:t>
            </a:r>
            <a:r>
              <a:rPr sz="2100" b="1" i="1" spc="-5" dirty="0">
                <a:latin typeface="Verdana"/>
                <a:cs typeface="Verdana"/>
              </a:rPr>
              <a:t>quantitatifs</a:t>
            </a:r>
            <a:endParaRPr sz="2100">
              <a:latin typeface="Verdana"/>
              <a:cs typeface="Verdana"/>
            </a:endParaRPr>
          </a:p>
          <a:p>
            <a:pPr marL="469900" indent="-457200">
              <a:lnSpc>
                <a:spcPct val="100000"/>
              </a:lnSpc>
              <a:spcBef>
                <a:spcPts val="254"/>
              </a:spcBef>
              <a:buSzPct val="69047"/>
              <a:buFont typeface="Wingdings"/>
              <a:buChar char=""/>
              <a:tabLst>
                <a:tab pos="469265" algn="l"/>
                <a:tab pos="469900" algn="l"/>
              </a:tabLst>
            </a:pPr>
            <a:r>
              <a:rPr sz="2100" b="1" i="1" spc="-5" dirty="0">
                <a:latin typeface="Verdana"/>
                <a:cs typeface="Verdana"/>
              </a:rPr>
              <a:t>Liaisons entre caractères qualitatifs et</a:t>
            </a:r>
            <a:r>
              <a:rPr sz="2100" b="1" i="1" spc="5" dirty="0">
                <a:latin typeface="Verdana"/>
                <a:cs typeface="Verdana"/>
              </a:rPr>
              <a:t> </a:t>
            </a:r>
            <a:r>
              <a:rPr sz="2100" b="1" i="1" spc="-5" dirty="0">
                <a:latin typeface="Verdana"/>
                <a:cs typeface="Verdana"/>
              </a:rPr>
              <a:t>quantitatifs</a:t>
            </a:r>
            <a:endParaRPr sz="2100">
              <a:latin typeface="Verdana"/>
              <a:cs typeface="Verdana"/>
            </a:endParaRPr>
          </a:p>
          <a:p>
            <a:pPr marL="469900" indent="-457200">
              <a:lnSpc>
                <a:spcPct val="100000"/>
              </a:lnSpc>
              <a:spcBef>
                <a:spcPts val="250"/>
              </a:spcBef>
              <a:buSzPct val="69047"/>
              <a:buFont typeface="Wingdings"/>
              <a:buChar char=""/>
              <a:tabLst>
                <a:tab pos="469265" algn="l"/>
                <a:tab pos="469900" algn="l"/>
              </a:tabLst>
            </a:pPr>
            <a:r>
              <a:rPr sz="2100" b="1" i="1" spc="-5" dirty="0">
                <a:latin typeface="Verdana"/>
                <a:cs typeface="Verdana"/>
              </a:rPr>
              <a:t>Tests non</a:t>
            </a:r>
            <a:r>
              <a:rPr sz="2100" b="1" i="1" spc="20" dirty="0">
                <a:latin typeface="Verdana"/>
                <a:cs typeface="Verdana"/>
              </a:rPr>
              <a:t> </a:t>
            </a:r>
            <a:r>
              <a:rPr sz="2100" b="1" i="1" spc="-5" dirty="0">
                <a:latin typeface="Verdana"/>
                <a:cs typeface="Verdana"/>
              </a:rPr>
              <a:t>paramétriques</a:t>
            </a:r>
            <a:endParaRPr sz="2100">
              <a:latin typeface="Verdana"/>
              <a:cs typeface="Verdana"/>
            </a:endParaRPr>
          </a:p>
        </p:txBody>
      </p:sp>
      <p:sp>
        <p:nvSpPr>
          <p:cNvPr id="18" name="object 18"/>
          <p:cNvSpPr/>
          <p:nvPr/>
        </p:nvSpPr>
        <p:spPr>
          <a:xfrm>
            <a:off x="179387" y="6308725"/>
            <a:ext cx="1384300" cy="365125"/>
          </a:xfrm>
          <a:prstGeom prst="rect">
            <a:avLst/>
          </a:prstGeom>
          <a:blipFill>
            <a:blip r:embed="rId9" cstate="print"/>
            <a:stretch>
              <a:fillRect/>
            </a:stretch>
          </a:blipFill>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268601" y="193738"/>
            <a:ext cx="4392930" cy="548005"/>
          </a:xfrm>
          <a:custGeom>
            <a:avLst/>
            <a:gdLst/>
            <a:ahLst/>
            <a:cxnLst/>
            <a:rect l="l" t="t" r="r" b="b"/>
            <a:pathLst>
              <a:path w="4392930" h="548005">
                <a:moveTo>
                  <a:pt x="0" y="547687"/>
                </a:moveTo>
                <a:lnTo>
                  <a:pt x="4392549" y="547687"/>
                </a:lnTo>
                <a:lnTo>
                  <a:pt x="4392549" y="0"/>
                </a:lnTo>
                <a:lnTo>
                  <a:pt x="0" y="0"/>
                </a:lnTo>
                <a:lnTo>
                  <a:pt x="0" y="547687"/>
                </a:lnTo>
                <a:close/>
              </a:path>
            </a:pathLst>
          </a:custGeom>
          <a:solidFill>
            <a:srgbClr val="FFFFFF"/>
          </a:solidFill>
        </p:spPr>
        <p:txBody>
          <a:bodyPr wrap="square" lIns="0" tIns="0" rIns="0" bIns="0" rtlCol="0"/>
          <a:lstStyle/>
          <a:p>
            <a:endParaRPr/>
          </a:p>
        </p:txBody>
      </p:sp>
      <p:sp>
        <p:nvSpPr>
          <p:cNvPr id="5" name="object 5"/>
          <p:cNvSpPr/>
          <p:nvPr/>
        </p:nvSpPr>
        <p:spPr>
          <a:xfrm>
            <a:off x="2170176" y="141731"/>
            <a:ext cx="1543812" cy="67970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3308603" y="134112"/>
            <a:ext cx="608076" cy="679704"/>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3511296" y="141731"/>
            <a:ext cx="653796" cy="679704"/>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3759708" y="134112"/>
            <a:ext cx="608076" cy="679704"/>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3962400" y="141731"/>
            <a:ext cx="2764536" cy="679704"/>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6321552" y="141731"/>
            <a:ext cx="537972" cy="679704"/>
          </a:xfrm>
          <a:prstGeom prst="rect">
            <a:avLst/>
          </a:prstGeom>
          <a:blipFill>
            <a:blip r:embed="rId6" cstate="print"/>
            <a:stretch>
              <a:fillRect/>
            </a:stretch>
          </a:blipFill>
        </p:spPr>
        <p:txBody>
          <a:bodyPr wrap="square" lIns="0" tIns="0" rIns="0" bIns="0" rtlCol="0"/>
          <a:lstStyle/>
          <a:p>
            <a:endParaRPr/>
          </a:p>
        </p:txBody>
      </p:sp>
      <p:sp>
        <p:nvSpPr>
          <p:cNvPr id="11" name="object 11"/>
          <p:cNvSpPr txBox="1">
            <a:spLocks noGrp="1"/>
          </p:cNvSpPr>
          <p:nvPr>
            <p:ph type="title"/>
          </p:nvPr>
        </p:nvSpPr>
        <p:spPr>
          <a:xfrm>
            <a:off x="2268601" y="193738"/>
            <a:ext cx="4392930" cy="548640"/>
          </a:xfrm>
          <a:prstGeom prst="rect">
            <a:avLst/>
          </a:prstGeom>
          <a:ln w="9525">
            <a:solidFill>
              <a:srgbClr val="000000"/>
            </a:solidFill>
          </a:ln>
        </p:spPr>
        <p:txBody>
          <a:bodyPr vert="horz" wrap="square" lIns="0" tIns="31750" rIns="0" bIns="0" rtlCol="0">
            <a:spAutoFit/>
          </a:bodyPr>
          <a:lstStyle/>
          <a:p>
            <a:pPr marL="91440">
              <a:lnSpc>
                <a:spcPct val="100000"/>
              </a:lnSpc>
              <a:spcBef>
                <a:spcPts val="250"/>
              </a:spcBef>
            </a:pPr>
            <a:r>
              <a:rPr sz="2400" b="1" i="0" dirty="0">
                <a:solidFill>
                  <a:srgbClr val="5F5F5F"/>
                </a:solidFill>
                <a:latin typeface="Comic Sans MS"/>
                <a:cs typeface="Comic Sans MS"/>
              </a:rPr>
              <a:t>PLAN </a:t>
            </a:r>
            <a:r>
              <a:rPr sz="2400" b="1" i="0" spc="-5" dirty="0">
                <a:solidFill>
                  <a:srgbClr val="5F5F5F"/>
                </a:solidFill>
                <a:latin typeface="Comic Sans MS"/>
                <a:cs typeface="Comic Sans MS"/>
              </a:rPr>
              <a:t>G</a:t>
            </a:r>
            <a:r>
              <a:rPr sz="2400" b="1" i="0" spc="-5" dirty="0">
                <a:solidFill>
                  <a:srgbClr val="5F5F5F"/>
                </a:solidFill>
                <a:latin typeface="Arial"/>
                <a:cs typeface="Arial"/>
              </a:rPr>
              <a:t>É</a:t>
            </a:r>
            <a:r>
              <a:rPr sz="2400" b="1" i="0" spc="-5" dirty="0">
                <a:solidFill>
                  <a:srgbClr val="5F5F5F"/>
                </a:solidFill>
                <a:latin typeface="Comic Sans MS"/>
                <a:cs typeface="Comic Sans MS"/>
              </a:rPr>
              <a:t>N</a:t>
            </a:r>
            <a:r>
              <a:rPr sz="2400" b="1" i="0" spc="-5" dirty="0">
                <a:solidFill>
                  <a:srgbClr val="5F5F5F"/>
                </a:solidFill>
                <a:latin typeface="Arial"/>
                <a:cs typeface="Arial"/>
              </a:rPr>
              <a:t>É</a:t>
            </a:r>
            <a:r>
              <a:rPr sz="2400" b="1" i="0" spc="-5" dirty="0">
                <a:solidFill>
                  <a:srgbClr val="5F5F5F"/>
                </a:solidFill>
                <a:latin typeface="Comic Sans MS"/>
                <a:cs typeface="Comic Sans MS"/>
              </a:rPr>
              <a:t>RAL </a:t>
            </a:r>
            <a:r>
              <a:rPr sz="2400" b="1" i="0" dirty="0">
                <a:solidFill>
                  <a:srgbClr val="5F5F5F"/>
                </a:solidFill>
                <a:latin typeface="Comic Sans MS"/>
                <a:cs typeface="Comic Sans MS"/>
              </a:rPr>
              <a:t>DU</a:t>
            </a:r>
            <a:r>
              <a:rPr sz="2400" b="1" i="0" spc="-80" dirty="0">
                <a:solidFill>
                  <a:srgbClr val="5F5F5F"/>
                </a:solidFill>
                <a:latin typeface="Comic Sans MS"/>
                <a:cs typeface="Comic Sans MS"/>
              </a:rPr>
              <a:t> </a:t>
            </a:r>
            <a:r>
              <a:rPr sz="2400" b="1" i="0" dirty="0">
                <a:solidFill>
                  <a:srgbClr val="5F5F5F"/>
                </a:solidFill>
                <a:latin typeface="Comic Sans MS"/>
                <a:cs typeface="Comic Sans MS"/>
              </a:rPr>
              <a:t>COURS</a:t>
            </a:r>
            <a:endParaRPr sz="2400">
              <a:latin typeface="Comic Sans MS"/>
              <a:cs typeface="Comic Sans MS"/>
            </a:endParaRPr>
          </a:p>
        </p:txBody>
      </p:sp>
      <p:sp>
        <p:nvSpPr>
          <p:cNvPr id="12" name="object 12"/>
          <p:cNvSpPr txBox="1"/>
          <p:nvPr/>
        </p:nvSpPr>
        <p:spPr>
          <a:xfrm>
            <a:off x="966317" y="1596644"/>
            <a:ext cx="4196715"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006666"/>
                </a:solidFill>
                <a:latin typeface="Verdana"/>
                <a:cs typeface="Verdana"/>
              </a:rPr>
              <a:t>1 - Biostatistique -</a:t>
            </a:r>
            <a:r>
              <a:rPr sz="2100" b="1" spc="-120" dirty="0">
                <a:solidFill>
                  <a:srgbClr val="006666"/>
                </a:solidFill>
                <a:latin typeface="Verdana"/>
                <a:cs typeface="Verdana"/>
              </a:rPr>
              <a:t> </a:t>
            </a:r>
            <a:r>
              <a:rPr sz="2100" b="1" dirty="0">
                <a:solidFill>
                  <a:srgbClr val="006666"/>
                </a:solidFill>
                <a:latin typeface="Verdana"/>
                <a:cs typeface="Verdana"/>
              </a:rPr>
              <a:t>Méthode</a:t>
            </a:r>
            <a:endParaRPr sz="2100">
              <a:latin typeface="Verdana"/>
              <a:cs typeface="Verdana"/>
            </a:endParaRPr>
          </a:p>
        </p:txBody>
      </p:sp>
      <p:sp>
        <p:nvSpPr>
          <p:cNvPr id="13" name="object 13"/>
          <p:cNvSpPr txBox="1"/>
          <p:nvPr/>
        </p:nvSpPr>
        <p:spPr>
          <a:xfrm>
            <a:off x="966317" y="2236723"/>
            <a:ext cx="7738745" cy="2464435"/>
          </a:xfrm>
          <a:prstGeom prst="rect">
            <a:avLst/>
          </a:prstGeom>
        </p:spPr>
        <p:txBody>
          <a:bodyPr vert="horz" wrap="square" lIns="0" tIns="12700" rIns="0" bIns="0" rtlCol="0">
            <a:spAutoFit/>
          </a:bodyPr>
          <a:lstStyle/>
          <a:p>
            <a:pPr marL="291465" indent="-278765">
              <a:lnSpc>
                <a:spcPct val="100000"/>
              </a:lnSpc>
              <a:spcBef>
                <a:spcPts val="100"/>
              </a:spcBef>
              <a:buAutoNum type="arabicPlain" startAt="2"/>
              <a:tabLst>
                <a:tab pos="292100" algn="l"/>
              </a:tabLst>
            </a:pPr>
            <a:r>
              <a:rPr sz="2100" b="1" dirty="0">
                <a:latin typeface="Verdana"/>
                <a:cs typeface="Verdana"/>
              </a:rPr>
              <a:t>- </a:t>
            </a:r>
            <a:r>
              <a:rPr sz="2100" b="1" spc="-5" dirty="0">
                <a:latin typeface="Verdana"/>
                <a:cs typeface="Verdana"/>
              </a:rPr>
              <a:t>Statistique</a:t>
            </a:r>
            <a:r>
              <a:rPr sz="2100" b="1" spc="-15" dirty="0">
                <a:latin typeface="Verdana"/>
                <a:cs typeface="Verdana"/>
              </a:rPr>
              <a:t> </a:t>
            </a:r>
            <a:r>
              <a:rPr sz="2100" b="1" spc="-5" dirty="0">
                <a:latin typeface="Verdana"/>
                <a:cs typeface="Verdana"/>
              </a:rPr>
              <a:t>Descriptive</a:t>
            </a:r>
            <a:endParaRPr sz="2100">
              <a:latin typeface="Verdana"/>
              <a:cs typeface="Verdana"/>
            </a:endParaRPr>
          </a:p>
          <a:p>
            <a:pPr>
              <a:lnSpc>
                <a:spcPct val="100000"/>
              </a:lnSpc>
              <a:spcBef>
                <a:spcPts val="45"/>
              </a:spcBef>
              <a:buFont typeface="Verdana"/>
              <a:buAutoNum type="arabicPlain" startAt="2"/>
            </a:pPr>
            <a:endParaRPr sz="2150">
              <a:latin typeface="Times New Roman"/>
              <a:cs typeface="Times New Roman"/>
            </a:endParaRPr>
          </a:p>
          <a:p>
            <a:pPr marL="291465" indent="-278765">
              <a:lnSpc>
                <a:spcPct val="100000"/>
              </a:lnSpc>
              <a:spcBef>
                <a:spcPts val="5"/>
              </a:spcBef>
              <a:buAutoNum type="arabicPlain" startAt="2"/>
              <a:tabLst>
                <a:tab pos="292100" algn="l"/>
              </a:tabLst>
            </a:pPr>
            <a:r>
              <a:rPr sz="2100" b="1" dirty="0">
                <a:latin typeface="Verdana"/>
                <a:cs typeface="Verdana"/>
              </a:rPr>
              <a:t>- </a:t>
            </a:r>
            <a:r>
              <a:rPr sz="2100" b="1" spc="-5" dirty="0">
                <a:latin typeface="Verdana"/>
                <a:cs typeface="Verdana"/>
              </a:rPr>
              <a:t>Statistique</a:t>
            </a:r>
            <a:r>
              <a:rPr sz="2100" b="1" spc="-15" dirty="0">
                <a:latin typeface="Verdana"/>
                <a:cs typeface="Verdana"/>
              </a:rPr>
              <a:t> </a:t>
            </a:r>
            <a:r>
              <a:rPr sz="2100" b="1" spc="-5" dirty="0">
                <a:latin typeface="Verdana"/>
                <a:cs typeface="Verdana"/>
              </a:rPr>
              <a:t>Déductive</a:t>
            </a:r>
            <a:endParaRPr sz="2100">
              <a:latin typeface="Verdana"/>
              <a:cs typeface="Verdana"/>
            </a:endParaRPr>
          </a:p>
          <a:p>
            <a:pPr>
              <a:lnSpc>
                <a:spcPct val="100000"/>
              </a:lnSpc>
              <a:spcBef>
                <a:spcPts val="40"/>
              </a:spcBef>
              <a:buFont typeface="Verdana"/>
              <a:buAutoNum type="arabicPlain" startAt="2"/>
            </a:pPr>
            <a:endParaRPr sz="2150">
              <a:latin typeface="Times New Roman"/>
              <a:cs typeface="Times New Roman"/>
            </a:endParaRPr>
          </a:p>
          <a:p>
            <a:pPr marL="850900" lvl="1" indent="-472440">
              <a:lnSpc>
                <a:spcPct val="100000"/>
              </a:lnSpc>
              <a:buSzPct val="68421"/>
              <a:buFont typeface="Wingdings"/>
              <a:buChar char=""/>
              <a:tabLst>
                <a:tab pos="850265" algn="l"/>
                <a:tab pos="851535"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qualitatifs</a:t>
            </a:r>
            <a:endParaRPr sz="1900">
              <a:latin typeface="Verdana"/>
              <a:cs typeface="Verdana"/>
            </a:endParaRPr>
          </a:p>
          <a:p>
            <a:pPr marL="850900" lvl="1" indent="-472440">
              <a:lnSpc>
                <a:spcPct val="100000"/>
              </a:lnSpc>
              <a:buSzPct val="68421"/>
              <a:buFont typeface="Wingdings"/>
              <a:buChar char=""/>
              <a:tabLst>
                <a:tab pos="850265" algn="l"/>
                <a:tab pos="851535" algn="l"/>
              </a:tabLst>
            </a:pPr>
            <a:r>
              <a:rPr sz="1900" b="1" i="1" spc="-5" dirty="0">
                <a:latin typeface="Verdana"/>
                <a:cs typeface="Verdana"/>
              </a:rPr>
              <a:t>Liaisons entre caractères</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850900" lvl="1" indent="-472440">
              <a:lnSpc>
                <a:spcPct val="100000"/>
              </a:lnSpc>
              <a:spcBef>
                <a:spcPts val="5"/>
              </a:spcBef>
              <a:buSzPct val="68421"/>
              <a:buFont typeface="Wingdings"/>
              <a:buChar char=""/>
              <a:tabLst>
                <a:tab pos="850265" algn="l"/>
                <a:tab pos="851535" algn="l"/>
              </a:tabLst>
            </a:pPr>
            <a:r>
              <a:rPr sz="1900" b="1" i="1" spc="-5" dirty="0">
                <a:latin typeface="Verdana"/>
                <a:cs typeface="Verdana"/>
              </a:rPr>
              <a:t>Liaisons entre caractères qualitatifs et</a:t>
            </a:r>
            <a:r>
              <a:rPr sz="1900" b="1" i="1" spc="20" dirty="0">
                <a:latin typeface="Verdana"/>
                <a:cs typeface="Verdana"/>
              </a:rPr>
              <a:t> </a:t>
            </a:r>
            <a:r>
              <a:rPr sz="1900" b="1" i="1" spc="-5" dirty="0">
                <a:latin typeface="Verdana"/>
                <a:cs typeface="Verdana"/>
              </a:rPr>
              <a:t>quantitatifs</a:t>
            </a:r>
            <a:endParaRPr sz="1900">
              <a:latin typeface="Verdana"/>
              <a:cs typeface="Verdana"/>
            </a:endParaRPr>
          </a:p>
          <a:p>
            <a:pPr marL="850900" lvl="1" indent="-472440">
              <a:lnSpc>
                <a:spcPct val="100000"/>
              </a:lnSpc>
              <a:buSzPct val="68421"/>
              <a:buFont typeface="Wingdings"/>
              <a:buChar char=""/>
              <a:tabLst>
                <a:tab pos="850265" algn="l"/>
                <a:tab pos="851535" algn="l"/>
              </a:tabLst>
            </a:pPr>
            <a:r>
              <a:rPr sz="1900" b="1" i="1" spc="-5" dirty="0">
                <a:latin typeface="Verdana"/>
                <a:cs typeface="Verdana"/>
              </a:rPr>
              <a:t>Tests non</a:t>
            </a:r>
            <a:r>
              <a:rPr sz="1900" b="1" i="1" dirty="0">
                <a:latin typeface="Verdana"/>
                <a:cs typeface="Verdana"/>
              </a:rPr>
              <a:t> </a:t>
            </a:r>
            <a:r>
              <a:rPr sz="1900" b="1" i="1" spc="-5" dirty="0">
                <a:latin typeface="Verdana"/>
                <a:cs typeface="Verdana"/>
              </a:rPr>
              <a:t>paramétriques</a:t>
            </a:r>
            <a:endParaRPr sz="1900">
              <a:latin typeface="Verdana"/>
              <a:cs typeface="Verdana"/>
            </a:endParaRPr>
          </a:p>
        </p:txBody>
      </p:sp>
      <p:sp>
        <p:nvSpPr>
          <p:cNvPr id="16" name="object 16"/>
          <p:cNvSpPr/>
          <p:nvPr/>
        </p:nvSpPr>
        <p:spPr>
          <a:xfrm>
            <a:off x="250825" y="6308725"/>
            <a:ext cx="1384300" cy="365125"/>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a:spLocks noGrp="1"/>
          </p:cNvSpPr>
          <p:nvPr>
            <p:ph type="title"/>
          </p:nvPr>
        </p:nvSpPr>
        <p:spPr>
          <a:xfrm>
            <a:off x="905967" y="974547"/>
            <a:ext cx="7486650" cy="346075"/>
          </a:xfrm>
          <a:prstGeom prst="rect">
            <a:avLst/>
          </a:prstGeom>
        </p:spPr>
        <p:txBody>
          <a:bodyPr vert="horz" wrap="square" lIns="0" tIns="12700" rIns="0" bIns="0" rtlCol="0">
            <a:spAutoFit/>
          </a:bodyPr>
          <a:lstStyle/>
          <a:p>
            <a:pPr marL="12700">
              <a:lnSpc>
                <a:spcPct val="100000"/>
              </a:lnSpc>
              <a:spcBef>
                <a:spcPts val="100"/>
              </a:spcBef>
            </a:pPr>
            <a:r>
              <a:rPr sz="2100" b="1" i="0" spc="-5" dirty="0">
                <a:latin typeface="Arial"/>
                <a:cs typeface="Arial"/>
              </a:rPr>
              <a:t>Application </a:t>
            </a:r>
            <a:r>
              <a:rPr sz="2100" b="1" i="0" dirty="0">
                <a:latin typeface="Arial"/>
                <a:cs typeface="Arial"/>
              </a:rPr>
              <a:t>des </a:t>
            </a:r>
            <a:r>
              <a:rPr sz="2100" b="1" i="0" spc="-5" dirty="0">
                <a:latin typeface="Arial"/>
                <a:cs typeface="Arial"/>
              </a:rPr>
              <a:t>théories statistiques au </a:t>
            </a:r>
            <a:r>
              <a:rPr sz="2100" b="1" i="0" dirty="0">
                <a:latin typeface="Arial"/>
                <a:cs typeface="Arial"/>
              </a:rPr>
              <a:t>domaine </a:t>
            </a:r>
            <a:r>
              <a:rPr sz="2100" b="1" i="0" spc="-5" dirty="0">
                <a:latin typeface="Arial"/>
                <a:cs typeface="Arial"/>
              </a:rPr>
              <a:t>du</a:t>
            </a:r>
            <a:r>
              <a:rPr sz="2100" b="1" i="0" spc="114" dirty="0">
                <a:latin typeface="Arial"/>
                <a:cs typeface="Arial"/>
              </a:rPr>
              <a:t> </a:t>
            </a:r>
            <a:r>
              <a:rPr sz="2100" b="1" i="0" spc="-5" dirty="0">
                <a:latin typeface="Arial"/>
                <a:cs typeface="Arial"/>
              </a:rPr>
              <a:t>vivant</a:t>
            </a:r>
            <a:endParaRPr sz="2100">
              <a:latin typeface="Arial"/>
              <a:cs typeface="Arial"/>
            </a:endParaRPr>
          </a:p>
        </p:txBody>
      </p:sp>
      <p:sp>
        <p:nvSpPr>
          <p:cNvPr id="5" name="object 5"/>
          <p:cNvSpPr txBox="1"/>
          <p:nvPr/>
        </p:nvSpPr>
        <p:spPr>
          <a:xfrm>
            <a:off x="1820672" y="1295412"/>
            <a:ext cx="5488940" cy="712470"/>
          </a:xfrm>
          <a:prstGeom prst="rect">
            <a:avLst/>
          </a:prstGeom>
        </p:spPr>
        <p:txBody>
          <a:bodyPr vert="horz" wrap="square" lIns="0" tIns="43180" rIns="0" bIns="0" rtlCol="0">
            <a:spAutoFit/>
          </a:bodyPr>
          <a:lstStyle/>
          <a:p>
            <a:pPr marL="1442085">
              <a:lnSpc>
                <a:spcPct val="100000"/>
              </a:lnSpc>
              <a:spcBef>
                <a:spcPts val="340"/>
              </a:spcBef>
              <a:tabLst>
                <a:tab pos="3641725" algn="l"/>
              </a:tabLst>
            </a:pPr>
            <a:r>
              <a:rPr sz="2000" b="1" dirty="0">
                <a:solidFill>
                  <a:srgbClr val="006666"/>
                </a:solidFill>
                <a:latin typeface="Arial"/>
                <a:cs typeface="Arial"/>
              </a:rPr>
              <a:t>Le domaine</a:t>
            </a:r>
            <a:r>
              <a:rPr sz="2000" b="1" spc="-15" dirty="0">
                <a:solidFill>
                  <a:srgbClr val="006666"/>
                </a:solidFill>
                <a:latin typeface="Arial"/>
                <a:cs typeface="Arial"/>
              </a:rPr>
              <a:t> </a:t>
            </a:r>
            <a:r>
              <a:rPr sz="2000" b="1" dirty="0">
                <a:solidFill>
                  <a:srgbClr val="006666"/>
                </a:solidFill>
                <a:latin typeface="Arial"/>
                <a:cs typeface="Arial"/>
              </a:rPr>
              <a:t>de</a:t>
            </a:r>
            <a:r>
              <a:rPr sz="2000" b="1" spc="5" dirty="0">
                <a:solidFill>
                  <a:srgbClr val="006666"/>
                </a:solidFill>
                <a:latin typeface="Arial"/>
                <a:cs typeface="Arial"/>
              </a:rPr>
              <a:t> </a:t>
            </a:r>
            <a:r>
              <a:rPr sz="2000" b="1" spc="-5" dirty="0">
                <a:solidFill>
                  <a:srgbClr val="006666"/>
                </a:solidFill>
                <a:latin typeface="Arial"/>
                <a:cs typeface="Arial"/>
              </a:rPr>
              <a:t>la	</a:t>
            </a:r>
            <a:r>
              <a:rPr sz="2000" b="1" dirty="0">
                <a:solidFill>
                  <a:srgbClr val="006666"/>
                </a:solidFill>
                <a:latin typeface="Arial"/>
                <a:cs typeface="Arial"/>
              </a:rPr>
              <a:t>Santé</a:t>
            </a:r>
            <a:r>
              <a:rPr sz="2000" b="1" spc="-95" dirty="0">
                <a:solidFill>
                  <a:srgbClr val="006666"/>
                </a:solidFill>
                <a:latin typeface="Arial"/>
                <a:cs typeface="Arial"/>
              </a:rPr>
              <a:t> </a:t>
            </a:r>
            <a:r>
              <a:rPr sz="2000" b="1" dirty="0">
                <a:solidFill>
                  <a:srgbClr val="006666"/>
                </a:solidFill>
                <a:latin typeface="Arial"/>
                <a:cs typeface="Arial"/>
              </a:rPr>
              <a:t>Publique</a:t>
            </a:r>
            <a:endParaRPr sz="2000">
              <a:latin typeface="Arial"/>
              <a:cs typeface="Arial"/>
            </a:endParaRPr>
          </a:p>
          <a:p>
            <a:pPr marL="12700">
              <a:lnSpc>
                <a:spcPct val="100000"/>
              </a:lnSpc>
              <a:spcBef>
                <a:spcPts val="245"/>
              </a:spcBef>
            </a:pPr>
            <a:r>
              <a:rPr sz="2100" b="1" spc="-5" dirty="0">
                <a:latin typeface="Arial"/>
                <a:cs typeface="Arial"/>
              </a:rPr>
              <a:t>Décrire l’état de santé de</a:t>
            </a:r>
            <a:r>
              <a:rPr sz="2100" b="1" spc="15" dirty="0">
                <a:latin typeface="Arial"/>
                <a:cs typeface="Arial"/>
              </a:rPr>
              <a:t> </a:t>
            </a:r>
            <a:r>
              <a:rPr sz="2100" b="1" spc="-5" dirty="0">
                <a:latin typeface="Arial"/>
                <a:cs typeface="Arial"/>
              </a:rPr>
              <a:t>populations</a:t>
            </a:r>
            <a:endParaRPr sz="2100">
              <a:latin typeface="Arial"/>
              <a:cs typeface="Arial"/>
            </a:endParaRPr>
          </a:p>
        </p:txBody>
      </p:sp>
      <p:sp>
        <p:nvSpPr>
          <p:cNvPr id="6" name="object 6"/>
          <p:cNvSpPr txBox="1"/>
          <p:nvPr/>
        </p:nvSpPr>
        <p:spPr>
          <a:xfrm>
            <a:off x="905967" y="2282444"/>
            <a:ext cx="7837170" cy="2321560"/>
          </a:xfrm>
          <a:prstGeom prst="rect">
            <a:avLst/>
          </a:prstGeom>
        </p:spPr>
        <p:txBody>
          <a:bodyPr vert="horz" wrap="square" lIns="0" tIns="12700" rIns="0" bIns="0" rtlCol="0">
            <a:spAutoFit/>
          </a:bodyPr>
          <a:lstStyle/>
          <a:p>
            <a:pPr marL="12700">
              <a:lnSpc>
                <a:spcPct val="100000"/>
              </a:lnSpc>
              <a:spcBef>
                <a:spcPts val="100"/>
              </a:spcBef>
            </a:pPr>
            <a:r>
              <a:rPr sz="2100" b="1" spc="-5" dirty="0">
                <a:latin typeface="Arial"/>
                <a:cs typeface="Arial"/>
              </a:rPr>
              <a:t>Evaluer des traitements, des techniques, des</a:t>
            </a:r>
            <a:r>
              <a:rPr sz="2100" b="1" spc="50" dirty="0">
                <a:latin typeface="Arial"/>
                <a:cs typeface="Arial"/>
              </a:rPr>
              <a:t> </a:t>
            </a:r>
            <a:r>
              <a:rPr sz="2100" b="1" spc="-5" dirty="0">
                <a:latin typeface="Arial"/>
                <a:cs typeface="Arial"/>
              </a:rPr>
              <a:t>coûts</a:t>
            </a:r>
            <a:endParaRPr sz="2100" dirty="0">
              <a:latin typeface="Arial"/>
              <a:cs typeface="Arial"/>
            </a:endParaRPr>
          </a:p>
          <a:p>
            <a:pPr marL="12700" marR="5080">
              <a:lnSpc>
                <a:spcPct val="116700"/>
              </a:lnSpc>
              <a:spcBef>
                <a:spcPts val="1955"/>
              </a:spcBef>
            </a:pPr>
            <a:r>
              <a:rPr sz="2100" b="1" spc="-5" dirty="0">
                <a:latin typeface="Arial"/>
                <a:cs typeface="Arial"/>
              </a:rPr>
              <a:t>Mettre en place des observations </a:t>
            </a:r>
            <a:r>
              <a:rPr sz="2100" b="1" dirty="0">
                <a:latin typeface="Arial"/>
                <a:cs typeface="Arial"/>
              </a:rPr>
              <a:t>épidémiologiques</a:t>
            </a:r>
            <a:r>
              <a:rPr sz="2100" b="1" dirty="0">
                <a:latin typeface="Verdana"/>
                <a:cs typeface="Verdana"/>
              </a:rPr>
              <a:t>, </a:t>
            </a:r>
            <a:r>
              <a:rPr sz="2100" b="1" spc="-5" dirty="0">
                <a:latin typeface="Arial"/>
                <a:cs typeface="Arial"/>
              </a:rPr>
              <a:t>en </a:t>
            </a:r>
            <a:r>
              <a:rPr sz="2100" b="1" dirty="0">
                <a:latin typeface="Arial"/>
                <a:cs typeface="Arial"/>
              </a:rPr>
              <a:t>tirer  </a:t>
            </a:r>
            <a:r>
              <a:rPr sz="2100" b="1" spc="-5" dirty="0">
                <a:latin typeface="Arial"/>
                <a:cs typeface="Arial"/>
              </a:rPr>
              <a:t>des</a:t>
            </a:r>
            <a:r>
              <a:rPr sz="2100" b="1" spc="-10" dirty="0">
                <a:latin typeface="Arial"/>
                <a:cs typeface="Arial"/>
              </a:rPr>
              <a:t> </a:t>
            </a:r>
            <a:r>
              <a:rPr sz="2100" b="1" spc="-5" dirty="0">
                <a:latin typeface="Arial"/>
                <a:cs typeface="Arial"/>
              </a:rPr>
              <a:t>conclusions</a:t>
            </a:r>
            <a:endParaRPr sz="2100" dirty="0">
              <a:latin typeface="Arial"/>
              <a:cs typeface="Arial"/>
            </a:endParaRPr>
          </a:p>
          <a:p>
            <a:pPr marL="2755900" marR="2569845">
              <a:lnSpc>
                <a:spcPts val="3890"/>
              </a:lnSpc>
              <a:spcBef>
                <a:spcPts val="295"/>
              </a:spcBef>
            </a:pPr>
            <a:r>
              <a:rPr sz="2100" b="1" spc="-10" dirty="0">
                <a:latin typeface="Arial"/>
                <a:cs typeface="Arial"/>
              </a:rPr>
              <a:t>Analyse </a:t>
            </a:r>
            <a:r>
              <a:rPr sz="2100" b="1" spc="-5" dirty="0">
                <a:latin typeface="Arial"/>
                <a:cs typeface="Arial"/>
              </a:rPr>
              <a:t>descriptive  </a:t>
            </a:r>
            <a:r>
              <a:rPr sz="2100" b="1" spc="-10" dirty="0">
                <a:latin typeface="Arial"/>
                <a:cs typeface="Arial"/>
              </a:rPr>
              <a:t>Analyse</a:t>
            </a:r>
            <a:r>
              <a:rPr sz="2100" b="1" spc="15" dirty="0">
                <a:latin typeface="Arial"/>
                <a:cs typeface="Arial"/>
              </a:rPr>
              <a:t> </a:t>
            </a:r>
            <a:r>
              <a:rPr sz="2100" b="1" spc="-5" dirty="0">
                <a:latin typeface="Arial"/>
                <a:cs typeface="Arial"/>
              </a:rPr>
              <a:t>déductive</a:t>
            </a:r>
            <a:endParaRPr sz="2100" dirty="0">
              <a:latin typeface="Arial"/>
              <a:cs typeface="Arial"/>
            </a:endParaRPr>
          </a:p>
        </p:txBody>
      </p:sp>
      <p:sp>
        <p:nvSpPr>
          <p:cNvPr id="7" name="object 7"/>
          <p:cNvSpPr/>
          <p:nvPr/>
        </p:nvSpPr>
        <p:spPr>
          <a:xfrm>
            <a:off x="2634488" y="4365625"/>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749"/>
                </a:lnTo>
                <a:lnTo>
                  <a:pt x="424688" y="75437"/>
                </a:lnTo>
                <a:lnTo>
                  <a:pt x="298831" y="0"/>
                </a:lnTo>
                <a:close/>
              </a:path>
            </a:pathLst>
          </a:custGeom>
          <a:solidFill>
            <a:srgbClr val="33CCCC"/>
          </a:solidFill>
        </p:spPr>
        <p:txBody>
          <a:bodyPr wrap="square" lIns="0" tIns="0" rIns="0" bIns="0" rtlCol="0"/>
          <a:lstStyle/>
          <a:p>
            <a:endParaRPr/>
          </a:p>
        </p:txBody>
      </p:sp>
      <p:sp>
        <p:nvSpPr>
          <p:cNvPr id="8" name="object 8"/>
          <p:cNvSpPr/>
          <p:nvPr/>
        </p:nvSpPr>
        <p:spPr>
          <a:xfrm>
            <a:off x="2587370" y="4403375"/>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9" name="object 9"/>
          <p:cNvSpPr/>
          <p:nvPr/>
        </p:nvSpPr>
        <p:spPr>
          <a:xfrm>
            <a:off x="2634488" y="4365625"/>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749"/>
                </a:lnTo>
                <a:lnTo>
                  <a:pt x="424688" y="75437"/>
                </a:lnTo>
                <a:lnTo>
                  <a:pt x="298831" y="0"/>
                </a:lnTo>
                <a:close/>
              </a:path>
            </a:pathLst>
          </a:custGeom>
          <a:ln w="9524">
            <a:solidFill>
              <a:srgbClr val="000000"/>
            </a:solidFill>
          </a:ln>
        </p:spPr>
        <p:txBody>
          <a:bodyPr wrap="square" lIns="0" tIns="0" rIns="0" bIns="0" rtlCol="0"/>
          <a:lstStyle/>
          <a:p>
            <a:endParaRPr/>
          </a:p>
        </p:txBody>
      </p:sp>
      <p:sp>
        <p:nvSpPr>
          <p:cNvPr id="10" name="object 10"/>
          <p:cNvSpPr/>
          <p:nvPr/>
        </p:nvSpPr>
        <p:spPr>
          <a:xfrm>
            <a:off x="2587370" y="4403375"/>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11" name="object 11"/>
          <p:cNvSpPr/>
          <p:nvPr/>
        </p:nvSpPr>
        <p:spPr>
          <a:xfrm>
            <a:off x="2555875" y="4403375"/>
            <a:ext cx="15875" cy="75565"/>
          </a:xfrm>
          <a:custGeom>
            <a:avLst/>
            <a:gdLst/>
            <a:ahLst/>
            <a:cxnLst/>
            <a:rect l="l" t="t" r="r" b="b"/>
            <a:pathLst>
              <a:path w="15875" h="75564">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
        <p:nvSpPr>
          <p:cNvPr id="12" name="object 12"/>
          <p:cNvSpPr txBox="1"/>
          <p:nvPr/>
        </p:nvSpPr>
        <p:spPr>
          <a:xfrm>
            <a:off x="900112" y="4868862"/>
            <a:ext cx="5891530" cy="1200150"/>
          </a:xfrm>
          <a:prstGeom prst="rect">
            <a:avLst/>
          </a:prstGeom>
          <a:ln w="25400">
            <a:solidFill>
              <a:srgbClr val="3B7777"/>
            </a:solidFill>
          </a:ln>
        </p:spPr>
        <p:txBody>
          <a:bodyPr vert="horz" wrap="square" lIns="0" tIns="40640" rIns="0" bIns="0" rtlCol="0">
            <a:spAutoFit/>
          </a:bodyPr>
          <a:lstStyle/>
          <a:p>
            <a:pPr marL="91440">
              <a:lnSpc>
                <a:spcPct val="100000"/>
              </a:lnSpc>
              <a:spcBef>
                <a:spcPts val="320"/>
              </a:spcBef>
            </a:pPr>
            <a:r>
              <a:rPr sz="1800" b="1" spc="-5" dirty="0">
                <a:solidFill>
                  <a:srgbClr val="006666"/>
                </a:solidFill>
                <a:latin typeface="Arial"/>
                <a:cs typeface="Arial"/>
              </a:rPr>
              <a:t>Objectifs </a:t>
            </a:r>
            <a:r>
              <a:rPr sz="1800" b="1" dirty="0">
                <a:solidFill>
                  <a:srgbClr val="006666"/>
                </a:solidFill>
                <a:latin typeface="Arial"/>
                <a:cs typeface="Arial"/>
              </a:rPr>
              <a:t>pédagogiques</a:t>
            </a:r>
            <a:r>
              <a:rPr sz="1800" b="1" spc="-30" dirty="0">
                <a:solidFill>
                  <a:srgbClr val="006666"/>
                </a:solidFill>
                <a:latin typeface="Arial"/>
                <a:cs typeface="Arial"/>
              </a:rPr>
              <a:t> </a:t>
            </a:r>
            <a:r>
              <a:rPr sz="1800" b="1" dirty="0">
                <a:solidFill>
                  <a:srgbClr val="006666"/>
                </a:solidFill>
                <a:latin typeface="Arial"/>
                <a:cs typeface="Arial"/>
              </a:rPr>
              <a:t>:</a:t>
            </a:r>
            <a:endParaRPr sz="1800" dirty="0">
              <a:latin typeface="Arial"/>
              <a:cs typeface="Arial"/>
            </a:endParaRPr>
          </a:p>
          <a:p>
            <a:pPr marL="1069975" marR="2275840">
              <a:lnSpc>
                <a:spcPct val="100000"/>
              </a:lnSpc>
            </a:pPr>
            <a:r>
              <a:rPr sz="1800" b="1" dirty="0">
                <a:solidFill>
                  <a:srgbClr val="006666"/>
                </a:solidFill>
                <a:latin typeface="Arial"/>
                <a:cs typeface="Arial"/>
              </a:rPr>
              <a:t>Notion de </a:t>
            </a:r>
            <a:r>
              <a:rPr sz="1800" b="1" spc="-5" dirty="0">
                <a:solidFill>
                  <a:srgbClr val="006666"/>
                </a:solidFill>
                <a:latin typeface="Arial"/>
                <a:cs typeface="Arial"/>
              </a:rPr>
              <a:t>variabilité  </a:t>
            </a:r>
            <a:r>
              <a:rPr sz="1800" b="1" dirty="0">
                <a:solidFill>
                  <a:srgbClr val="006666"/>
                </a:solidFill>
                <a:latin typeface="Arial"/>
                <a:cs typeface="Arial"/>
              </a:rPr>
              <a:t>Définitions</a:t>
            </a:r>
            <a:r>
              <a:rPr sz="1800" b="1" spc="-80" dirty="0">
                <a:solidFill>
                  <a:srgbClr val="006666"/>
                </a:solidFill>
                <a:latin typeface="Arial"/>
                <a:cs typeface="Arial"/>
              </a:rPr>
              <a:t> </a:t>
            </a:r>
            <a:r>
              <a:rPr sz="1800" b="1" spc="-5" dirty="0">
                <a:solidFill>
                  <a:srgbClr val="006666"/>
                </a:solidFill>
                <a:latin typeface="Arial"/>
                <a:cs typeface="Arial"/>
              </a:rPr>
              <a:t>essentielles  Les types de </a:t>
            </a:r>
            <a:r>
              <a:rPr sz="1800" b="1" spc="-10" dirty="0">
                <a:solidFill>
                  <a:srgbClr val="006666"/>
                </a:solidFill>
                <a:latin typeface="Arial"/>
                <a:cs typeface="Arial"/>
              </a:rPr>
              <a:t>variables</a:t>
            </a:r>
            <a:endParaRPr sz="1800" dirty="0">
              <a:latin typeface="Arial"/>
              <a:cs typeface="Arial"/>
            </a:endParaRPr>
          </a:p>
        </p:txBody>
      </p:sp>
      <p:sp>
        <p:nvSpPr>
          <p:cNvPr id="15" name="object 1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6" name="object 16"/>
          <p:cNvSpPr/>
          <p:nvPr/>
        </p:nvSpPr>
        <p:spPr>
          <a:xfrm>
            <a:off x="2634488" y="3860800"/>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749"/>
                </a:lnTo>
                <a:lnTo>
                  <a:pt x="424688" y="75437"/>
                </a:lnTo>
                <a:lnTo>
                  <a:pt x="298831" y="0"/>
                </a:lnTo>
                <a:close/>
              </a:path>
            </a:pathLst>
          </a:custGeom>
          <a:solidFill>
            <a:srgbClr val="33CCCC"/>
          </a:solidFill>
        </p:spPr>
        <p:txBody>
          <a:bodyPr wrap="square" lIns="0" tIns="0" rIns="0" bIns="0" rtlCol="0"/>
          <a:lstStyle/>
          <a:p>
            <a:endParaRPr/>
          </a:p>
        </p:txBody>
      </p:sp>
      <p:sp>
        <p:nvSpPr>
          <p:cNvPr id="17" name="object 17"/>
          <p:cNvSpPr/>
          <p:nvPr/>
        </p:nvSpPr>
        <p:spPr>
          <a:xfrm>
            <a:off x="2587370" y="3898550"/>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18" name="object 18"/>
          <p:cNvSpPr/>
          <p:nvPr/>
        </p:nvSpPr>
        <p:spPr>
          <a:xfrm>
            <a:off x="2634488" y="3860800"/>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749"/>
                </a:lnTo>
                <a:lnTo>
                  <a:pt x="424688" y="75437"/>
                </a:lnTo>
                <a:lnTo>
                  <a:pt x="298831" y="0"/>
                </a:lnTo>
                <a:close/>
              </a:path>
            </a:pathLst>
          </a:custGeom>
          <a:ln w="9524">
            <a:solidFill>
              <a:srgbClr val="000000"/>
            </a:solidFill>
          </a:ln>
        </p:spPr>
        <p:txBody>
          <a:bodyPr wrap="square" lIns="0" tIns="0" rIns="0" bIns="0" rtlCol="0"/>
          <a:lstStyle/>
          <a:p>
            <a:endParaRPr/>
          </a:p>
        </p:txBody>
      </p:sp>
      <p:sp>
        <p:nvSpPr>
          <p:cNvPr id="19" name="object 19"/>
          <p:cNvSpPr/>
          <p:nvPr/>
        </p:nvSpPr>
        <p:spPr>
          <a:xfrm>
            <a:off x="2587370" y="3898550"/>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20" name="object 20"/>
          <p:cNvSpPr/>
          <p:nvPr/>
        </p:nvSpPr>
        <p:spPr>
          <a:xfrm>
            <a:off x="2555875" y="3898550"/>
            <a:ext cx="15875" cy="75565"/>
          </a:xfrm>
          <a:custGeom>
            <a:avLst/>
            <a:gdLst/>
            <a:ahLst/>
            <a:cxnLst/>
            <a:rect l="l" t="t" r="r" b="b"/>
            <a:pathLst>
              <a:path w="15875" h="75564">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
        <p:nvSpPr>
          <p:cNvPr id="21" name="object 21"/>
          <p:cNvSpPr/>
          <p:nvPr/>
        </p:nvSpPr>
        <p:spPr>
          <a:xfrm>
            <a:off x="1322832" y="76200"/>
            <a:ext cx="553212" cy="569976"/>
          </a:xfrm>
          <a:prstGeom prst="rect">
            <a:avLst/>
          </a:prstGeom>
          <a:blipFill>
            <a:blip r:embed="rId3" cstate="print"/>
            <a:stretch>
              <a:fillRect/>
            </a:stretch>
          </a:blipFill>
        </p:spPr>
        <p:txBody>
          <a:bodyPr wrap="square" lIns="0" tIns="0" rIns="0" bIns="0" rtlCol="0"/>
          <a:lstStyle/>
          <a:p>
            <a:endParaRPr/>
          </a:p>
        </p:txBody>
      </p:sp>
      <p:sp>
        <p:nvSpPr>
          <p:cNvPr id="22" name="object 22"/>
          <p:cNvSpPr/>
          <p:nvPr/>
        </p:nvSpPr>
        <p:spPr>
          <a:xfrm>
            <a:off x="1534667" y="76200"/>
            <a:ext cx="426719" cy="569976"/>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1620011" y="76200"/>
            <a:ext cx="409956" cy="569976"/>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1688592" y="76200"/>
            <a:ext cx="2023872" cy="569976"/>
          </a:xfrm>
          <a:prstGeom prst="rect">
            <a:avLst/>
          </a:prstGeom>
          <a:blipFill>
            <a:blip r:embed="rId6" cstate="print"/>
            <a:stretch>
              <a:fillRect/>
            </a:stretch>
          </a:blipFill>
        </p:spPr>
        <p:txBody>
          <a:bodyPr wrap="square" lIns="0" tIns="0" rIns="0" bIns="0" rtlCol="0"/>
          <a:lstStyle/>
          <a:p>
            <a:endParaRPr/>
          </a:p>
        </p:txBody>
      </p:sp>
      <p:sp>
        <p:nvSpPr>
          <p:cNvPr id="25" name="object 25"/>
          <p:cNvSpPr txBox="1"/>
          <p:nvPr/>
        </p:nvSpPr>
        <p:spPr>
          <a:xfrm>
            <a:off x="1469516" y="139700"/>
            <a:ext cx="2073910"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5F5F5F"/>
                </a:solidFill>
                <a:latin typeface="Arial"/>
                <a:cs typeface="Arial"/>
              </a:rPr>
              <a:t>1 -</a:t>
            </a:r>
            <a:r>
              <a:rPr sz="2000" b="1" spc="-90" dirty="0">
                <a:solidFill>
                  <a:srgbClr val="5F5F5F"/>
                </a:solidFill>
                <a:latin typeface="Arial"/>
                <a:cs typeface="Arial"/>
              </a:rPr>
              <a:t> </a:t>
            </a:r>
            <a:r>
              <a:rPr sz="2000" b="1" dirty="0">
                <a:solidFill>
                  <a:srgbClr val="5F5F5F"/>
                </a:solidFill>
                <a:latin typeface="Arial"/>
                <a:cs typeface="Arial"/>
              </a:rPr>
              <a:t>Biostatistique</a:t>
            </a:r>
            <a:endParaRPr sz="2000">
              <a:latin typeface="Arial"/>
              <a:cs typeface="Arial"/>
            </a:endParaRPr>
          </a:p>
        </p:txBody>
      </p:sp>
      <p:sp>
        <p:nvSpPr>
          <p:cNvPr id="26" name="object 26"/>
          <p:cNvSpPr/>
          <p:nvPr/>
        </p:nvSpPr>
        <p:spPr>
          <a:xfrm>
            <a:off x="2634488" y="1412875"/>
            <a:ext cx="424815" cy="151130"/>
          </a:xfrm>
          <a:custGeom>
            <a:avLst/>
            <a:gdLst/>
            <a:ahLst/>
            <a:cxnLst/>
            <a:rect l="l" t="t" r="r" b="b"/>
            <a:pathLst>
              <a:path w="424814" h="151130">
                <a:moveTo>
                  <a:pt x="298831" y="0"/>
                </a:moveTo>
                <a:lnTo>
                  <a:pt x="298831" y="37719"/>
                </a:lnTo>
                <a:lnTo>
                  <a:pt x="0" y="37719"/>
                </a:lnTo>
                <a:lnTo>
                  <a:pt x="0" y="113157"/>
                </a:lnTo>
                <a:lnTo>
                  <a:pt x="298831" y="113157"/>
                </a:lnTo>
                <a:lnTo>
                  <a:pt x="298831" y="150875"/>
                </a:lnTo>
                <a:lnTo>
                  <a:pt x="424688" y="75437"/>
                </a:lnTo>
                <a:lnTo>
                  <a:pt x="298831" y="0"/>
                </a:lnTo>
                <a:close/>
              </a:path>
            </a:pathLst>
          </a:custGeom>
          <a:solidFill>
            <a:srgbClr val="33CCCC"/>
          </a:solidFill>
        </p:spPr>
        <p:txBody>
          <a:bodyPr wrap="square" lIns="0" tIns="0" rIns="0" bIns="0" rtlCol="0"/>
          <a:lstStyle/>
          <a:p>
            <a:endParaRPr/>
          </a:p>
        </p:txBody>
      </p:sp>
      <p:sp>
        <p:nvSpPr>
          <p:cNvPr id="27" name="object 27"/>
          <p:cNvSpPr/>
          <p:nvPr/>
        </p:nvSpPr>
        <p:spPr>
          <a:xfrm>
            <a:off x="2587370" y="1450625"/>
            <a:ext cx="31750" cy="75565"/>
          </a:xfrm>
          <a:custGeom>
            <a:avLst/>
            <a:gdLst/>
            <a:ahLst/>
            <a:cxnLst/>
            <a:rect l="l" t="t" r="r" b="b"/>
            <a:pathLst>
              <a:path w="31750" h="75565">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28" name="object 28"/>
          <p:cNvSpPr/>
          <p:nvPr/>
        </p:nvSpPr>
        <p:spPr>
          <a:xfrm>
            <a:off x="2634488" y="1412875"/>
            <a:ext cx="424815" cy="151130"/>
          </a:xfrm>
          <a:custGeom>
            <a:avLst/>
            <a:gdLst/>
            <a:ahLst/>
            <a:cxnLst/>
            <a:rect l="l" t="t" r="r" b="b"/>
            <a:pathLst>
              <a:path w="424814" h="151130">
                <a:moveTo>
                  <a:pt x="298831" y="0"/>
                </a:moveTo>
                <a:lnTo>
                  <a:pt x="298831" y="37719"/>
                </a:lnTo>
                <a:lnTo>
                  <a:pt x="0" y="37719"/>
                </a:lnTo>
                <a:lnTo>
                  <a:pt x="0" y="113157"/>
                </a:lnTo>
                <a:lnTo>
                  <a:pt x="298831" y="113157"/>
                </a:lnTo>
                <a:lnTo>
                  <a:pt x="298831" y="150875"/>
                </a:lnTo>
                <a:lnTo>
                  <a:pt x="424688" y="75437"/>
                </a:lnTo>
                <a:lnTo>
                  <a:pt x="298831" y="0"/>
                </a:lnTo>
                <a:close/>
              </a:path>
            </a:pathLst>
          </a:custGeom>
          <a:ln w="9524">
            <a:solidFill>
              <a:srgbClr val="000000"/>
            </a:solidFill>
          </a:ln>
        </p:spPr>
        <p:txBody>
          <a:bodyPr wrap="square" lIns="0" tIns="0" rIns="0" bIns="0" rtlCol="0"/>
          <a:lstStyle/>
          <a:p>
            <a:endParaRPr/>
          </a:p>
        </p:txBody>
      </p:sp>
      <p:sp>
        <p:nvSpPr>
          <p:cNvPr id="29" name="object 29"/>
          <p:cNvSpPr/>
          <p:nvPr/>
        </p:nvSpPr>
        <p:spPr>
          <a:xfrm>
            <a:off x="2587370" y="1450625"/>
            <a:ext cx="31750" cy="75565"/>
          </a:xfrm>
          <a:custGeom>
            <a:avLst/>
            <a:gdLst/>
            <a:ahLst/>
            <a:cxnLst/>
            <a:rect l="l" t="t" r="r" b="b"/>
            <a:pathLst>
              <a:path w="31750" h="75565">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30" name="object 30"/>
          <p:cNvSpPr/>
          <p:nvPr/>
        </p:nvSpPr>
        <p:spPr>
          <a:xfrm>
            <a:off x="2555875" y="1450625"/>
            <a:ext cx="15875" cy="75565"/>
          </a:xfrm>
          <a:custGeom>
            <a:avLst/>
            <a:gdLst/>
            <a:ahLst/>
            <a:cxnLst/>
            <a:rect l="l" t="t" r="r" b="b"/>
            <a:pathLst>
              <a:path w="15875" h="75565">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8597" y="1474088"/>
            <a:ext cx="282575" cy="330835"/>
          </a:xfrm>
          <a:prstGeom prst="rect">
            <a:avLst/>
          </a:prstGeom>
        </p:spPr>
        <p:txBody>
          <a:bodyPr vert="horz" wrap="square" lIns="0" tIns="13335" rIns="0" bIns="0" rtlCol="0">
            <a:spAutoFit/>
          </a:bodyPr>
          <a:lstStyle/>
          <a:p>
            <a:pPr marL="12700">
              <a:lnSpc>
                <a:spcPct val="100000"/>
              </a:lnSpc>
              <a:spcBef>
                <a:spcPts val="105"/>
              </a:spcBef>
            </a:pPr>
            <a:r>
              <a:rPr sz="2000" b="1" spc="-110" dirty="0">
                <a:solidFill>
                  <a:srgbClr val="FFFFFF"/>
                </a:solidFill>
                <a:latin typeface="Arial"/>
                <a:cs typeface="Arial"/>
              </a:rPr>
              <a:t>11</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107950"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879144" y="870793"/>
            <a:ext cx="7911465" cy="2632710"/>
          </a:xfrm>
          <a:prstGeom prst="rect">
            <a:avLst/>
          </a:prstGeom>
        </p:spPr>
        <p:txBody>
          <a:bodyPr vert="horz" wrap="square" lIns="0" tIns="149860" rIns="0" bIns="0" rtlCol="0">
            <a:spAutoFit/>
          </a:bodyPr>
          <a:lstStyle/>
          <a:p>
            <a:pPr marL="12700">
              <a:lnSpc>
                <a:spcPct val="100000"/>
              </a:lnSpc>
              <a:spcBef>
                <a:spcPts val="1180"/>
              </a:spcBef>
            </a:pPr>
            <a:r>
              <a:rPr sz="1800" b="1" dirty="0">
                <a:solidFill>
                  <a:srgbClr val="006666"/>
                </a:solidFill>
                <a:latin typeface="Arial"/>
                <a:cs typeface="Arial"/>
              </a:rPr>
              <a:t>Statistique </a:t>
            </a:r>
            <a:r>
              <a:rPr sz="1800" dirty="0">
                <a:latin typeface="Arial"/>
                <a:cs typeface="Arial"/>
              </a:rPr>
              <a:t>= </a:t>
            </a:r>
            <a:r>
              <a:rPr sz="1800" spc="-5" dirty="0">
                <a:latin typeface="Arial"/>
                <a:cs typeface="Arial"/>
              </a:rPr>
              <a:t>art de </a:t>
            </a:r>
            <a:r>
              <a:rPr sz="1800" spc="-15" dirty="0">
                <a:latin typeface="Arial"/>
                <a:cs typeface="Arial"/>
              </a:rPr>
              <a:t>collecter, </a:t>
            </a:r>
            <a:r>
              <a:rPr sz="1800" spc="-10" dirty="0">
                <a:latin typeface="Arial"/>
                <a:cs typeface="Arial"/>
              </a:rPr>
              <a:t>d’analyser </a:t>
            </a:r>
            <a:r>
              <a:rPr sz="1800" spc="-5" dirty="0">
                <a:latin typeface="Arial"/>
                <a:cs typeface="Arial"/>
              </a:rPr>
              <a:t>et d’interpréter </a:t>
            </a:r>
            <a:r>
              <a:rPr sz="1800" spc="-10" dirty="0">
                <a:latin typeface="Arial"/>
                <a:cs typeface="Arial"/>
              </a:rPr>
              <a:t>des </a:t>
            </a:r>
            <a:r>
              <a:rPr sz="1800" dirty="0">
                <a:latin typeface="Arial"/>
                <a:cs typeface="Arial"/>
              </a:rPr>
              <a:t>« </a:t>
            </a:r>
            <a:r>
              <a:rPr sz="1800" spc="-10" dirty="0">
                <a:latin typeface="Arial"/>
                <a:cs typeface="Arial"/>
              </a:rPr>
              <a:t>données</a:t>
            </a:r>
            <a:r>
              <a:rPr sz="1800" spc="150" dirty="0">
                <a:latin typeface="Arial"/>
                <a:cs typeface="Arial"/>
              </a:rPr>
              <a:t> </a:t>
            </a:r>
            <a:r>
              <a:rPr sz="1800" spc="-5" dirty="0">
                <a:latin typeface="Arial"/>
                <a:cs typeface="Arial"/>
              </a:rPr>
              <a:t>».</a:t>
            </a:r>
            <a:endParaRPr sz="1800" dirty="0">
              <a:latin typeface="Arial"/>
              <a:cs typeface="Arial"/>
            </a:endParaRPr>
          </a:p>
          <a:p>
            <a:pPr marL="12700" marR="6985" algn="just">
              <a:lnSpc>
                <a:spcPct val="100000"/>
              </a:lnSpc>
              <a:spcBef>
                <a:spcPts val="1080"/>
              </a:spcBef>
            </a:pPr>
            <a:r>
              <a:rPr sz="1800" b="1" spc="-5" dirty="0">
                <a:solidFill>
                  <a:srgbClr val="006666"/>
                </a:solidFill>
                <a:latin typeface="Arial"/>
                <a:cs typeface="Arial"/>
              </a:rPr>
              <a:t>Données </a:t>
            </a:r>
            <a:r>
              <a:rPr sz="1800" dirty="0">
                <a:latin typeface="Arial"/>
                <a:cs typeface="Arial"/>
              </a:rPr>
              <a:t>= </a:t>
            </a:r>
            <a:r>
              <a:rPr sz="1800" spc="-5" dirty="0">
                <a:latin typeface="Arial"/>
                <a:cs typeface="Arial"/>
              </a:rPr>
              <a:t>résultat de l’observation d’un individu, par l’utilisation </a:t>
            </a:r>
            <a:r>
              <a:rPr sz="1800" spc="-10" dirty="0">
                <a:latin typeface="Arial"/>
                <a:cs typeface="Arial"/>
              </a:rPr>
              <a:t>d’un  </a:t>
            </a:r>
            <a:r>
              <a:rPr sz="1800" spc="-5" dirty="0">
                <a:latin typeface="Arial"/>
                <a:cs typeface="Arial"/>
              </a:rPr>
              <a:t>instrument </a:t>
            </a:r>
            <a:r>
              <a:rPr sz="1800" dirty="0">
                <a:latin typeface="Arial"/>
                <a:cs typeface="Arial"/>
              </a:rPr>
              <a:t>de </a:t>
            </a:r>
            <a:r>
              <a:rPr sz="1800" spc="-5" dirty="0">
                <a:latin typeface="Arial"/>
                <a:cs typeface="Arial"/>
              </a:rPr>
              <a:t>mesure, ou </a:t>
            </a:r>
            <a:r>
              <a:rPr sz="1800" dirty="0">
                <a:latin typeface="Arial"/>
                <a:cs typeface="Arial"/>
              </a:rPr>
              <a:t>par </a:t>
            </a:r>
            <a:r>
              <a:rPr sz="1800" spc="-5" dirty="0">
                <a:latin typeface="Arial"/>
                <a:cs typeface="Arial"/>
              </a:rPr>
              <a:t>les sens </a:t>
            </a:r>
            <a:r>
              <a:rPr sz="1800" dirty="0">
                <a:latin typeface="Arial"/>
                <a:cs typeface="Arial"/>
              </a:rPr>
              <a:t>de </a:t>
            </a:r>
            <a:r>
              <a:rPr sz="1800" spc="-5" dirty="0">
                <a:latin typeface="Arial"/>
                <a:cs typeface="Arial"/>
              </a:rPr>
              <a:t>l’observateur (signes </a:t>
            </a:r>
            <a:r>
              <a:rPr sz="1800" dirty="0">
                <a:latin typeface="Arial"/>
                <a:cs typeface="Arial"/>
              </a:rPr>
              <a:t>cliniques,  </a:t>
            </a:r>
            <a:r>
              <a:rPr sz="1800" spc="-5" dirty="0">
                <a:latin typeface="Arial"/>
                <a:cs typeface="Arial"/>
              </a:rPr>
              <a:t>biologiques,..)</a:t>
            </a:r>
            <a:endParaRPr sz="1800" dirty="0">
              <a:latin typeface="Arial"/>
              <a:cs typeface="Arial"/>
            </a:endParaRPr>
          </a:p>
          <a:p>
            <a:pPr marL="12700" marR="5080" algn="just">
              <a:lnSpc>
                <a:spcPct val="100000"/>
              </a:lnSpc>
              <a:spcBef>
                <a:spcPts val="1080"/>
              </a:spcBef>
            </a:pPr>
            <a:r>
              <a:rPr sz="1800" spc="-5" dirty="0">
                <a:latin typeface="Arial"/>
                <a:cs typeface="Arial"/>
              </a:rPr>
              <a:t>Cette donnée n’est intéressante que si on peut l’observer/la comparer </a:t>
            </a:r>
            <a:r>
              <a:rPr sz="1800" dirty="0">
                <a:latin typeface="Arial"/>
                <a:cs typeface="Arial"/>
              </a:rPr>
              <a:t>sur  </a:t>
            </a:r>
            <a:r>
              <a:rPr sz="1800" spc="-5" dirty="0">
                <a:latin typeface="Arial"/>
                <a:cs typeface="Arial"/>
              </a:rPr>
              <a:t>plusieurs individus. Elle ne sera pas strictement équivalente d’un individu à  l’autre. </a:t>
            </a:r>
            <a:r>
              <a:rPr sz="1800" dirty="0">
                <a:latin typeface="Arial"/>
                <a:cs typeface="Arial"/>
              </a:rPr>
              <a:t>On parle </a:t>
            </a:r>
            <a:r>
              <a:rPr sz="1800" spc="-5" dirty="0">
                <a:latin typeface="Arial"/>
                <a:cs typeface="Arial"/>
              </a:rPr>
              <a:t>donc de </a:t>
            </a:r>
            <a:r>
              <a:rPr sz="1800" b="1" spc="-5" dirty="0">
                <a:latin typeface="Arial"/>
                <a:cs typeface="Arial"/>
              </a:rPr>
              <a:t>variable</a:t>
            </a:r>
            <a:r>
              <a:rPr sz="1800" spc="-5" dirty="0">
                <a:latin typeface="Arial"/>
                <a:cs typeface="Arial"/>
              </a:rPr>
              <a:t>. </a:t>
            </a:r>
            <a:r>
              <a:rPr sz="1800" dirty="0">
                <a:latin typeface="Arial"/>
                <a:cs typeface="Arial"/>
              </a:rPr>
              <a:t>On </a:t>
            </a:r>
            <a:r>
              <a:rPr sz="1800" spc="-5" dirty="0">
                <a:latin typeface="Arial"/>
                <a:cs typeface="Arial"/>
              </a:rPr>
              <a:t>dira que </a:t>
            </a:r>
            <a:r>
              <a:rPr sz="1800" dirty="0">
                <a:latin typeface="Arial"/>
                <a:cs typeface="Arial"/>
              </a:rPr>
              <a:t>la </a:t>
            </a:r>
            <a:r>
              <a:rPr sz="1800" b="1" spc="-5" dirty="0">
                <a:latin typeface="Arial"/>
                <a:cs typeface="Arial"/>
              </a:rPr>
              <a:t>variable </a:t>
            </a:r>
            <a:r>
              <a:rPr sz="1800" spc="-5" dirty="0">
                <a:latin typeface="Arial"/>
                <a:cs typeface="Arial"/>
              </a:rPr>
              <a:t>prend une valeur  pour un individu, une autre valeur pour un autre individu, </a:t>
            </a:r>
            <a:r>
              <a:rPr sz="1800" dirty="0">
                <a:latin typeface="Arial"/>
                <a:cs typeface="Arial"/>
              </a:rPr>
              <a:t>etc</a:t>
            </a:r>
            <a:r>
              <a:rPr sz="1800" spc="140" dirty="0">
                <a:latin typeface="Arial"/>
                <a:cs typeface="Arial"/>
              </a:rPr>
              <a:t> </a:t>
            </a:r>
            <a:r>
              <a:rPr sz="1800" dirty="0">
                <a:latin typeface="Arial"/>
                <a:cs typeface="Arial"/>
              </a:rPr>
              <a:t>..</a:t>
            </a:r>
          </a:p>
        </p:txBody>
      </p:sp>
      <p:sp>
        <p:nvSpPr>
          <p:cNvPr id="8" name="object 8"/>
          <p:cNvSpPr txBox="1"/>
          <p:nvPr/>
        </p:nvSpPr>
        <p:spPr>
          <a:xfrm>
            <a:off x="879144" y="3889070"/>
            <a:ext cx="7908925" cy="520065"/>
          </a:xfrm>
          <a:prstGeom prst="rect">
            <a:avLst/>
          </a:prstGeom>
        </p:spPr>
        <p:txBody>
          <a:bodyPr vert="horz" wrap="square" lIns="0" tIns="12700" rIns="0" bIns="0" rtlCol="0">
            <a:spAutoFit/>
          </a:bodyPr>
          <a:lstStyle/>
          <a:p>
            <a:pPr marL="12700">
              <a:lnSpc>
                <a:spcPts val="1945"/>
              </a:lnSpc>
              <a:spcBef>
                <a:spcPts val="100"/>
              </a:spcBef>
            </a:pPr>
            <a:r>
              <a:rPr sz="1800" dirty="0">
                <a:latin typeface="Arial"/>
                <a:cs typeface="Arial"/>
              </a:rPr>
              <a:t>On</a:t>
            </a:r>
            <a:r>
              <a:rPr sz="1800" spc="105" dirty="0">
                <a:latin typeface="Arial"/>
                <a:cs typeface="Arial"/>
              </a:rPr>
              <a:t> </a:t>
            </a:r>
            <a:r>
              <a:rPr sz="1800" spc="-5" dirty="0">
                <a:latin typeface="Arial"/>
                <a:cs typeface="Arial"/>
              </a:rPr>
              <a:t>observe</a:t>
            </a:r>
            <a:r>
              <a:rPr sz="1800" spc="105" dirty="0">
                <a:latin typeface="Arial"/>
                <a:cs typeface="Arial"/>
              </a:rPr>
              <a:t> </a:t>
            </a:r>
            <a:r>
              <a:rPr sz="1800" spc="-5" dirty="0">
                <a:latin typeface="Arial"/>
                <a:cs typeface="Arial"/>
              </a:rPr>
              <a:t>une</a:t>
            </a:r>
            <a:r>
              <a:rPr sz="1800" spc="110" dirty="0">
                <a:latin typeface="Arial"/>
                <a:cs typeface="Arial"/>
              </a:rPr>
              <a:t> </a:t>
            </a:r>
            <a:r>
              <a:rPr sz="1800" spc="-5" dirty="0">
                <a:latin typeface="Arial"/>
                <a:cs typeface="Arial"/>
              </a:rPr>
              <a:t>grande</a:t>
            </a:r>
            <a:r>
              <a:rPr sz="1800" spc="125" dirty="0">
                <a:latin typeface="Arial"/>
                <a:cs typeface="Arial"/>
              </a:rPr>
              <a:t> </a:t>
            </a:r>
            <a:r>
              <a:rPr sz="1800" b="1" spc="-5" dirty="0">
                <a:solidFill>
                  <a:srgbClr val="006666"/>
                </a:solidFill>
                <a:latin typeface="Arial"/>
                <a:cs typeface="Arial"/>
              </a:rPr>
              <a:t>variabilité</a:t>
            </a:r>
            <a:r>
              <a:rPr sz="1800" b="1" spc="120" dirty="0">
                <a:solidFill>
                  <a:srgbClr val="006666"/>
                </a:solidFill>
                <a:latin typeface="Arial"/>
                <a:cs typeface="Arial"/>
              </a:rPr>
              <a:t> </a:t>
            </a:r>
            <a:r>
              <a:rPr sz="1800" spc="-10" dirty="0">
                <a:latin typeface="Arial"/>
                <a:cs typeface="Arial"/>
              </a:rPr>
              <a:t>des</a:t>
            </a:r>
            <a:r>
              <a:rPr sz="1800" spc="114" dirty="0">
                <a:latin typeface="Arial"/>
                <a:cs typeface="Arial"/>
              </a:rPr>
              <a:t> </a:t>
            </a:r>
            <a:r>
              <a:rPr sz="1800" spc="-10" dirty="0">
                <a:latin typeface="Arial"/>
                <a:cs typeface="Arial"/>
              </a:rPr>
              <a:t>données</a:t>
            </a:r>
            <a:r>
              <a:rPr sz="1800" spc="114" dirty="0">
                <a:latin typeface="Arial"/>
                <a:cs typeface="Arial"/>
              </a:rPr>
              <a:t> </a:t>
            </a:r>
            <a:r>
              <a:rPr sz="1800" spc="-5" dirty="0">
                <a:latin typeface="Arial"/>
                <a:cs typeface="Arial"/>
              </a:rPr>
              <a:t>dans</a:t>
            </a:r>
            <a:r>
              <a:rPr sz="1800" spc="114" dirty="0">
                <a:latin typeface="Arial"/>
                <a:cs typeface="Arial"/>
              </a:rPr>
              <a:t> </a:t>
            </a:r>
            <a:r>
              <a:rPr sz="1800" spc="-5" dirty="0">
                <a:latin typeface="Arial"/>
                <a:cs typeface="Arial"/>
              </a:rPr>
              <a:t>le</a:t>
            </a:r>
            <a:r>
              <a:rPr sz="1800" spc="110" dirty="0">
                <a:latin typeface="Arial"/>
                <a:cs typeface="Arial"/>
              </a:rPr>
              <a:t> </a:t>
            </a:r>
            <a:r>
              <a:rPr sz="1800" spc="-5" dirty="0">
                <a:latin typeface="Arial"/>
                <a:cs typeface="Arial"/>
              </a:rPr>
              <a:t>domaine</a:t>
            </a:r>
            <a:r>
              <a:rPr sz="1800" spc="110" dirty="0">
                <a:latin typeface="Arial"/>
                <a:cs typeface="Arial"/>
              </a:rPr>
              <a:t> </a:t>
            </a:r>
            <a:r>
              <a:rPr sz="1800" spc="-5" dirty="0">
                <a:latin typeface="Arial"/>
                <a:cs typeface="Arial"/>
              </a:rPr>
              <a:t>biologique</a:t>
            </a:r>
            <a:endParaRPr sz="1800" dirty="0">
              <a:latin typeface="Arial"/>
              <a:cs typeface="Arial"/>
            </a:endParaRPr>
          </a:p>
          <a:p>
            <a:pPr marL="12700">
              <a:lnSpc>
                <a:spcPts val="1945"/>
              </a:lnSpc>
            </a:pPr>
            <a:r>
              <a:rPr sz="1800" spc="-5" dirty="0">
                <a:latin typeface="Arial"/>
                <a:cs typeface="Arial"/>
              </a:rPr>
              <a:t>(taille, poids, groupe sanguin, température</a:t>
            </a:r>
            <a:r>
              <a:rPr sz="1800" spc="90" dirty="0">
                <a:latin typeface="Arial"/>
                <a:cs typeface="Arial"/>
              </a:rPr>
              <a:t> </a:t>
            </a:r>
            <a:r>
              <a:rPr sz="1800" spc="-5" dirty="0">
                <a:latin typeface="Arial"/>
                <a:cs typeface="Arial"/>
              </a:rPr>
              <a:t>corporelle,..)</a:t>
            </a:r>
            <a:endParaRPr sz="1800" dirty="0">
              <a:latin typeface="Arial"/>
              <a:cs typeface="Arial"/>
            </a:endParaRPr>
          </a:p>
        </p:txBody>
      </p:sp>
      <p:sp>
        <p:nvSpPr>
          <p:cNvPr id="9" name="object 9"/>
          <p:cNvSpPr txBox="1"/>
          <p:nvPr/>
        </p:nvSpPr>
        <p:spPr>
          <a:xfrm>
            <a:off x="1145844" y="4383151"/>
            <a:ext cx="1437005" cy="299720"/>
          </a:xfrm>
          <a:prstGeom prst="rect">
            <a:avLst/>
          </a:prstGeom>
        </p:spPr>
        <p:txBody>
          <a:bodyPr vert="horz" wrap="square" lIns="0" tIns="12700" rIns="0" bIns="0" rtlCol="0">
            <a:spAutoFit/>
          </a:bodyPr>
          <a:lstStyle/>
          <a:p>
            <a:pPr marL="12700">
              <a:lnSpc>
                <a:spcPct val="100000"/>
              </a:lnSpc>
              <a:spcBef>
                <a:spcPts val="100"/>
              </a:spcBef>
            </a:pPr>
            <a:r>
              <a:rPr sz="1800" b="1" spc="-135" dirty="0">
                <a:solidFill>
                  <a:srgbClr val="006666"/>
                </a:solidFill>
                <a:latin typeface="Arial"/>
                <a:cs typeface="Arial"/>
              </a:rPr>
              <a:t>V</a:t>
            </a:r>
            <a:r>
              <a:rPr sz="1800" b="1" spc="-60" dirty="0">
                <a:solidFill>
                  <a:srgbClr val="006666"/>
                </a:solidFill>
                <a:latin typeface="Arial"/>
                <a:cs typeface="Arial"/>
              </a:rPr>
              <a:t>A</a:t>
            </a:r>
            <a:r>
              <a:rPr sz="1800" b="1" spc="-5" dirty="0">
                <a:solidFill>
                  <a:srgbClr val="006666"/>
                </a:solidFill>
                <a:latin typeface="Arial"/>
                <a:cs typeface="Arial"/>
              </a:rPr>
              <a:t>R</a:t>
            </a:r>
            <a:r>
              <a:rPr sz="1800" b="1" spc="5" dirty="0">
                <a:solidFill>
                  <a:srgbClr val="006666"/>
                </a:solidFill>
                <a:latin typeface="Arial"/>
                <a:cs typeface="Arial"/>
              </a:rPr>
              <a:t>I</a:t>
            </a:r>
            <a:r>
              <a:rPr sz="1800" b="1" spc="-25" dirty="0">
                <a:solidFill>
                  <a:srgbClr val="006666"/>
                </a:solidFill>
                <a:latin typeface="Arial"/>
                <a:cs typeface="Arial"/>
              </a:rPr>
              <a:t>A</a:t>
            </a:r>
            <a:r>
              <a:rPr sz="1800" b="1" spc="-5" dirty="0">
                <a:solidFill>
                  <a:srgbClr val="006666"/>
                </a:solidFill>
                <a:latin typeface="Arial"/>
                <a:cs typeface="Arial"/>
              </a:rPr>
              <a:t>BIL</a:t>
            </a:r>
            <a:r>
              <a:rPr sz="1800" b="1" spc="5" dirty="0">
                <a:solidFill>
                  <a:srgbClr val="006666"/>
                </a:solidFill>
                <a:latin typeface="Arial"/>
                <a:cs typeface="Arial"/>
              </a:rPr>
              <a:t>I</a:t>
            </a:r>
            <a:r>
              <a:rPr sz="1800" b="1" spc="-5" dirty="0">
                <a:solidFill>
                  <a:srgbClr val="006666"/>
                </a:solidFill>
                <a:latin typeface="Arial"/>
                <a:cs typeface="Arial"/>
              </a:rPr>
              <a:t>TE</a:t>
            </a:r>
            <a:endParaRPr sz="1800" dirty="0">
              <a:latin typeface="Arial"/>
              <a:cs typeface="Arial"/>
            </a:endParaRPr>
          </a:p>
        </p:txBody>
      </p:sp>
      <p:sp>
        <p:nvSpPr>
          <p:cNvPr id="10" name="object 10"/>
          <p:cNvSpPr txBox="1"/>
          <p:nvPr/>
        </p:nvSpPr>
        <p:spPr>
          <a:xfrm>
            <a:off x="3686683" y="4383151"/>
            <a:ext cx="3567429" cy="57404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due </a:t>
            </a:r>
            <a:r>
              <a:rPr sz="1800" spc="-10" dirty="0">
                <a:latin typeface="Arial"/>
                <a:cs typeface="Arial"/>
              </a:rPr>
              <a:t>au</a:t>
            </a:r>
            <a:r>
              <a:rPr sz="1800" spc="5" dirty="0">
                <a:latin typeface="Arial"/>
                <a:cs typeface="Arial"/>
              </a:rPr>
              <a:t> </a:t>
            </a:r>
            <a:r>
              <a:rPr sz="1800" spc="-5" dirty="0">
                <a:latin typeface="Arial"/>
                <a:cs typeface="Arial"/>
              </a:rPr>
              <a:t>hasard</a:t>
            </a:r>
            <a:endParaRPr sz="1800">
              <a:latin typeface="Arial"/>
              <a:cs typeface="Arial"/>
            </a:endParaRPr>
          </a:p>
          <a:p>
            <a:pPr marL="12700">
              <a:lnSpc>
                <a:spcPct val="100000"/>
              </a:lnSpc>
            </a:pPr>
            <a:r>
              <a:rPr sz="1800" spc="-10" dirty="0">
                <a:latin typeface="Arial"/>
                <a:cs typeface="Arial"/>
              </a:rPr>
              <a:t>physiologique </a:t>
            </a:r>
            <a:r>
              <a:rPr sz="1800" spc="-5" dirty="0">
                <a:latin typeface="Arial"/>
                <a:cs typeface="Arial"/>
              </a:rPr>
              <a:t>(intra ou inter</a:t>
            </a:r>
            <a:r>
              <a:rPr sz="1800" spc="95" dirty="0">
                <a:latin typeface="Arial"/>
                <a:cs typeface="Arial"/>
              </a:rPr>
              <a:t> </a:t>
            </a:r>
            <a:r>
              <a:rPr sz="1800" spc="-5" dirty="0">
                <a:latin typeface="Arial"/>
                <a:cs typeface="Arial"/>
              </a:rPr>
              <a:t>sujets)</a:t>
            </a:r>
            <a:endParaRPr sz="1800">
              <a:latin typeface="Arial"/>
              <a:cs typeface="Arial"/>
            </a:endParaRPr>
          </a:p>
        </p:txBody>
      </p:sp>
      <p:sp>
        <p:nvSpPr>
          <p:cNvPr id="11" name="object 11"/>
          <p:cNvSpPr txBox="1"/>
          <p:nvPr/>
        </p:nvSpPr>
        <p:spPr>
          <a:xfrm>
            <a:off x="879144" y="5068951"/>
            <a:ext cx="7907020" cy="986155"/>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Paramètre </a:t>
            </a:r>
            <a:r>
              <a:rPr sz="1800" dirty="0">
                <a:latin typeface="Arial"/>
                <a:cs typeface="Arial"/>
              </a:rPr>
              <a:t>= </a:t>
            </a:r>
            <a:r>
              <a:rPr sz="1800" spc="-5" dirty="0">
                <a:latin typeface="Arial"/>
                <a:cs typeface="Arial"/>
              </a:rPr>
              <a:t>grandeur apportant une information </a:t>
            </a:r>
            <a:r>
              <a:rPr sz="1800" dirty="0">
                <a:latin typeface="Arial"/>
                <a:cs typeface="Arial"/>
              </a:rPr>
              <a:t>résumée </a:t>
            </a:r>
            <a:r>
              <a:rPr sz="1800" spc="-5" dirty="0">
                <a:latin typeface="Arial"/>
                <a:cs typeface="Arial"/>
              </a:rPr>
              <a:t>(ou</a:t>
            </a:r>
            <a:r>
              <a:rPr sz="1800" spc="-170" dirty="0">
                <a:latin typeface="Arial"/>
                <a:cs typeface="Arial"/>
              </a:rPr>
              <a:t> </a:t>
            </a:r>
            <a:r>
              <a:rPr sz="1800" spc="-5" dirty="0">
                <a:latin typeface="Arial"/>
                <a:cs typeface="Arial"/>
              </a:rPr>
              <a:t>synthétisée)</a:t>
            </a:r>
            <a:endParaRPr sz="1800" dirty="0">
              <a:latin typeface="Arial"/>
              <a:cs typeface="Arial"/>
            </a:endParaRPr>
          </a:p>
          <a:p>
            <a:pPr marL="12700">
              <a:lnSpc>
                <a:spcPct val="100000"/>
              </a:lnSpc>
            </a:pPr>
            <a:r>
              <a:rPr sz="1800" spc="-5" dirty="0">
                <a:latin typeface="Arial"/>
                <a:cs typeface="Arial"/>
              </a:rPr>
              <a:t>sur la variable</a:t>
            </a:r>
            <a:r>
              <a:rPr sz="1800" spc="15" dirty="0">
                <a:latin typeface="Arial"/>
                <a:cs typeface="Arial"/>
              </a:rPr>
              <a:t> </a:t>
            </a:r>
            <a:r>
              <a:rPr sz="1800" spc="-5" dirty="0">
                <a:latin typeface="Arial"/>
                <a:cs typeface="Arial"/>
              </a:rPr>
              <a:t>étudiée.</a:t>
            </a:r>
            <a:endParaRPr sz="1800" dirty="0">
              <a:latin typeface="Arial"/>
              <a:cs typeface="Arial"/>
            </a:endParaRPr>
          </a:p>
          <a:p>
            <a:pPr algn="ctr">
              <a:lnSpc>
                <a:spcPct val="100000"/>
              </a:lnSpc>
              <a:spcBef>
                <a:spcPts val="1080"/>
              </a:spcBef>
            </a:pPr>
            <a:r>
              <a:rPr sz="1800" i="1" spc="-10" dirty="0">
                <a:latin typeface="Arial"/>
                <a:cs typeface="Arial"/>
              </a:rPr>
              <a:t>Exemple </a:t>
            </a:r>
            <a:r>
              <a:rPr sz="1800" i="1" dirty="0">
                <a:latin typeface="Arial"/>
                <a:cs typeface="Arial"/>
              </a:rPr>
              <a:t>: </a:t>
            </a:r>
            <a:r>
              <a:rPr sz="1800" i="1" spc="-10" dirty="0">
                <a:latin typeface="Arial"/>
                <a:cs typeface="Arial"/>
              </a:rPr>
              <a:t>moyenne </a:t>
            </a:r>
            <a:r>
              <a:rPr sz="1800" i="1" spc="-15" dirty="0">
                <a:latin typeface="Arial"/>
                <a:cs typeface="Arial"/>
              </a:rPr>
              <a:t>d’une </a:t>
            </a:r>
            <a:r>
              <a:rPr sz="1800" i="1" spc="-5" dirty="0">
                <a:latin typeface="Arial"/>
                <a:cs typeface="Arial"/>
              </a:rPr>
              <a:t>série de valeurs (notion détaillée plus</a:t>
            </a:r>
            <a:r>
              <a:rPr sz="1800" i="1" spc="190" dirty="0">
                <a:latin typeface="Arial"/>
                <a:cs typeface="Arial"/>
              </a:rPr>
              <a:t> </a:t>
            </a:r>
            <a:r>
              <a:rPr sz="1800" i="1" spc="-5" dirty="0">
                <a:latin typeface="Arial"/>
                <a:cs typeface="Arial"/>
              </a:rPr>
              <a:t>loin..)</a:t>
            </a:r>
            <a:endParaRPr sz="1800" dirty="0">
              <a:latin typeface="Arial"/>
              <a:cs typeface="Arial"/>
            </a:endParaRPr>
          </a:p>
        </p:txBody>
      </p:sp>
      <p:sp>
        <p:nvSpPr>
          <p:cNvPr id="12" name="object 12"/>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3" name="object 13"/>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4" name="object 14"/>
          <p:cNvSpPr/>
          <p:nvPr/>
        </p:nvSpPr>
        <p:spPr>
          <a:xfrm>
            <a:off x="1690116" y="111252"/>
            <a:ext cx="396239" cy="463296"/>
          </a:xfrm>
          <a:prstGeom prst="rect">
            <a:avLst/>
          </a:prstGeom>
          <a:blipFill>
            <a:blip r:embed="rId5" cstate="print"/>
            <a:stretch>
              <a:fillRect/>
            </a:stretch>
          </a:blipFill>
        </p:spPr>
        <p:txBody>
          <a:bodyPr wrap="square" lIns="0" tIns="0" rIns="0" bIns="0" rtlCol="0"/>
          <a:lstStyle/>
          <a:p>
            <a:endParaRPr/>
          </a:p>
        </p:txBody>
      </p:sp>
      <p:sp>
        <p:nvSpPr>
          <p:cNvPr id="15" name="object 15"/>
          <p:cNvSpPr/>
          <p:nvPr/>
        </p:nvSpPr>
        <p:spPr>
          <a:xfrm>
            <a:off x="1775460" y="47244"/>
            <a:ext cx="2023872" cy="569976"/>
          </a:xfrm>
          <a:prstGeom prst="rect">
            <a:avLst/>
          </a:prstGeom>
          <a:blipFill>
            <a:blip r:embed="rId6" cstate="print"/>
            <a:stretch>
              <a:fillRect/>
            </a:stretch>
          </a:blipFill>
        </p:spPr>
        <p:txBody>
          <a:bodyPr wrap="square" lIns="0" tIns="0" rIns="0" bIns="0" rtlCol="0"/>
          <a:lstStyle/>
          <a:p>
            <a:endParaRPr/>
          </a:p>
        </p:txBody>
      </p:sp>
      <p:sp>
        <p:nvSpPr>
          <p:cNvPr id="16" name="object 16"/>
          <p:cNvSpPr txBox="1">
            <a:spLocks noGrp="1"/>
          </p:cNvSpPr>
          <p:nvPr>
            <p:ph type="title"/>
          </p:nvPr>
        </p:nvSpPr>
        <p:spPr>
          <a:xfrm>
            <a:off x="1571371" y="110108"/>
            <a:ext cx="205930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39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17" name="object 17"/>
          <p:cNvSpPr/>
          <p:nvPr/>
        </p:nvSpPr>
        <p:spPr>
          <a:xfrm>
            <a:off x="3006725" y="4508500"/>
            <a:ext cx="360680" cy="144780"/>
          </a:xfrm>
          <a:custGeom>
            <a:avLst/>
            <a:gdLst/>
            <a:ahLst/>
            <a:cxnLst/>
            <a:rect l="l" t="t" r="r" b="b"/>
            <a:pathLst>
              <a:path w="360679" h="144779">
                <a:moveTo>
                  <a:pt x="270255" y="0"/>
                </a:moveTo>
                <a:lnTo>
                  <a:pt x="270255" y="36068"/>
                </a:lnTo>
                <a:lnTo>
                  <a:pt x="0" y="36068"/>
                </a:lnTo>
                <a:lnTo>
                  <a:pt x="0" y="108331"/>
                </a:lnTo>
                <a:lnTo>
                  <a:pt x="270255" y="108331"/>
                </a:lnTo>
                <a:lnTo>
                  <a:pt x="270255" y="144399"/>
                </a:lnTo>
                <a:lnTo>
                  <a:pt x="360425" y="72262"/>
                </a:lnTo>
                <a:lnTo>
                  <a:pt x="270255" y="0"/>
                </a:lnTo>
                <a:close/>
              </a:path>
            </a:pathLst>
          </a:custGeom>
          <a:solidFill>
            <a:srgbClr val="006666"/>
          </a:solidFill>
        </p:spPr>
        <p:txBody>
          <a:bodyPr wrap="square" lIns="0" tIns="0" rIns="0" bIns="0" rtlCol="0"/>
          <a:lstStyle/>
          <a:p>
            <a:endParaRPr/>
          </a:p>
        </p:txBody>
      </p:sp>
      <p:sp>
        <p:nvSpPr>
          <p:cNvPr id="18" name="object 18"/>
          <p:cNvSpPr/>
          <p:nvPr/>
        </p:nvSpPr>
        <p:spPr>
          <a:xfrm>
            <a:off x="3006725" y="4508500"/>
            <a:ext cx="360680" cy="144780"/>
          </a:xfrm>
          <a:custGeom>
            <a:avLst/>
            <a:gdLst/>
            <a:ahLst/>
            <a:cxnLst/>
            <a:rect l="l" t="t" r="r" b="b"/>
            <a:pathLst>
              <a:path w="360679" h="144779">
                <a:moveTo>
                  <a:pt x="0" y="36068"/>
                </a:moveTo>
                <a:lnTo>
                  <a:pt x="270255" y="36068"/>
                </a:lnTo>
                <a:lnTo>
                  <a:pt x="270255" y="0"/>
                </a:lnTo>
                <a:lnTo>
                  <a:pt x="360425" y="72262"/>
                </a:lnTo>
                <a:lnTo>
                  <a:pt x="270255" y="144399"/>
                </a:lnTo>
                <a:lnTo>
                  <a:pt x="270255" y="108331"/>
                </a:lnTo>
                <a:lnTo>
                  <a:pt x="0" y="108331"/>
                </a:lnTo>
                <a:lnTo>
                  <a:pt x="0" y="36068"/>
                </a:lnTo>
                <a:close/>
              </a:path>
            </a:pathLst>
          </a:custGeom>
          <a:ln w="9525">
            <a:solidFill>
              <a:srgbClr val="000000"/>
            </a:solidFill>
          </a:ln>
        </p:spPr>
        <p:txBody>
          <a:bodyPr wrap="square" lIns="0" tIns="0" rIns="0" bIns="0" rtlCol="0"/>
          <a:lstStyle/>
          <a:p>
            <a:endParaRPr/>
          </a:p>
        </p:txBody>
      </p:sp>
      <p:sp>
        <p:nvSpPr>
          <p:cNvPr id="19" name="object 19"/>
          <p:cNvSpPr/>
          <p:nvPr/>
        </p:nvSpPr>
        <p:spPr>
          <a:xfrm>
            <a:off x="3006725" y="4797425"/>
            <a:ext cx="360680" cy="144780"/>
          </a:xfrm>
          <a:custGeom>
            <a:avLst/>
            <a:gdLst/>
            <a:ahLst/>
            <a:cxnLst/>
            <a:rect l="l" t="t" r="r" b="b"/>
            <a:pathLst>
              <a:path w="360679" h="144779">
                <a:moveTo>
                  <a:pt x="270255" y="0"/>
                </a:moveTo>
                <a:lnTo>
                  <a:pt x="270255" y="36068"/>
                </a:lnTo>
                <a:lnTo>
                  <a:pt x="0" y="36068"/>
                </a:lnTo>
                <a:lnTo>
                  <a:pt x="0" y="108331"/>
                </a:lnTo>
                <a:lnTo>
                  <a:pt x="270255" y="108331"/>
                </a:lnTo>
                <a:lnTo>
                  <a:pt x="270255" y="144525"/>
                </a:lnTo>
                <a:lnTo>
                  <a:pt x="360425" y="72262"/>
                </a:lnTo>
                <a:lnTo>
                  <a:pt x="270255" y="0"/>
                </a:lnTo>
                <a:close/>
              </a:path>
            </a:pathLst>
          </a:custGeom>
          <a:solidFill>
            <a:srgbClr val="006666"/>
          </a:solidFill>
        </p:spPr>
        <p:txBody>
          <a:bodyPr wrap="square" lIns="0" tIns="0" rIns="0" bIns="0" rtlCol="0"/>
          <a:lstStyle/>
          <a:p>
            <a:endParaRPr/>
          </a:p>
        </p:txBody>
      </p:sp>
      <p:sp>
        <p:nvSpPr>
          <p:cNvPr id="20" name="object 20"/>
          <p:cNvSpPr/>
          <p:nvPr/>
        </p:nvSpPr>
        <p:spPr>
          <a:xfrm>
            <a:off x="3006725" y="4797425"/>
            <a:ext cx="360680" cy="144780"/>
          </a:xfrm>
          <a:custGeom>
            <a:avLst/>
            <a:gdLst/>
            <a:ahLst/>
            <a:cxnLst/>
            <a:rect l="l" t="t" r="r" b="b"/>
            <a:pathLst>
              <a:path w="360679" h="144779">
                <a:moveTo>
                  <a:pt x="0" y="36068"/>
                </a:moveTo>
                <a:lnTo>
                  <a:pt x="270255" y="36068"/>
                </a:lnTo>
                <a:lnTo>
                  <a:pt x="270255" y="0"/>
                </a:lnTo>
                <a:lnTo>
                  <a:pt x="360425" y="72262"/>
                </a:lnTo>
                <a:lnTo>
                  <a:pt x="270255" y="144525"/>
                </a:lnTo>
                <a:lnTo>
                  <a:pt x="270255" y="108331"/>
                </a:lnTo>
                <a:lnTo>
                  <a:pt x="0" y="108331"/>
                </a:lnTo>
                <a:lnTo>
                  <a:pt x="0" y="36068"/>
                </a:lnTo>
                <a:close/>
              </a:path>
            </a:pathLst>
          </a:custGeom>
          <a:ln w="9525">
            <a:solidFill>
              <a:srgbClr val="000000"/>
            </a:solidFill>
          </a:ln>
        </p:spPr>
        <p:txBody>
          <a:bodyPr wrap="square" lIns="0" tIns="0" rIns="0" bIns="0" rtlCol="0"/>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8"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12</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621026" y="1026413"/>
            <a:ext cx="4414520" cy="314960"/>
          </a:xfrm>
          <a:prstGeom prst="rect">
            <a:avLst/>
          </a:prstGeom>
        </p:spPr>
        <p:txBody>
          <a:bodyPr vert="horz" wrap="square" lIns="0" tIns="12065" rIns="0" bIns="0" rtlCol="0">
            <a:spAutoFit/>
          </a:bodyPr>
          <a:lstStyle/>
          <a:p>
            <a:pPr marL="12700">
              <a:lnSpc>
                <a:spcPct val="100000"/>
              </a:lnSpc>
              <a:spcBef>
                <a:spcPts val="95"/>
              </a:spcBef>
            </a:pPr>
            <a:r>
              <a:rPr sz="1900" b="1" spc="-10" dirty="0">
                <a:solidFill>
                  <a:srgbClr val="5F5F5F"/>
                </a:solidFill>
                <a:latin typeface="Verdana"/>
                <a:cs typeface="Verdana"/>
              </a:rPr>
              <a:t>Les </a:t>
            </a:r>
            <a:r>
              <a:rPr sz="1900" b="1" spc="-5" dirty="0">
                <a:solidFill>
                  <a:srgbClr val="5F5F5F"/>
                </a:solidFill>
                <a:latin typeface="Verdana"/>
                <a:cs typeface="Verdana"/>
              </a:rPr>
              <a:t>2 </a:t>
            </a:r>
            <a:r>
              <a:rPr sz="1900" b="1" spc="-10" dirty="0">
                <a:solidFill>
                  <a:srgbClr val="5F5F5F"/>
                </a:solidFill>
                <a:latin typeface="Verdana"/>
                <a:cs typeface="Verdana"/>
              </a:rPr>
              <a:t>domaines de </a:t>
            </a:r>
            <a:r>
              <a:rPr sz="1900" b="1" spc="-5" dirty="0">
                <a:solidFill>
                  <a:srgbClr val="5F5F5F"/>
                </a:solidFill>
                <a:latin typeface="Verdana"/>
                <a:cs typeface="Verdana"/>
              </a:rPr>
              <a:t>la</a:t>
            </a:r>
            <a:r>
              <a:rPr sz="1900" b="1" spc="45" dirty="0">
                <a:solidFill>
                  <a:srgbClr val="5F5F5F"/>
                </a:solidFill>
                <a:latin typeface="Verdana"/>
                <a:cs typeface="Verdana"/>
              </a:rPr>
              <a:t> </a:t>
            </a:r>
            <a:r>
              <a:rPr sz="1900" b="1" spc="-10" dirty="0">
                <a:solidFill>
                  <a:srgbClr val="5F5F5F"/>
                </a:solidFill>
                <a:latin typeface="Verdana"/>
                <a:cs typeface="Verdana"/>
              </a:rPr>
              <a:t>Statistique</a:t>
            </a:r>
            <a:endParaRPr sz="1900">
              <a:latin typeface="Verdana"/>
              <a:cs typeface="Verdana"/>
            </a:endParaRPr>
          </a:p>
        </p:txBody>
      </p:sp>
      <p:sp>
        <p:nvSpPr>
          <p:cNvPr id="5" name="object 5"/>
          <p:cNvSpPr txBox="1"/>
          <p:nvPr/>
        </p:nvSpPr>
        <p:spPr>
          <a:xfrm>
            <a:off x="2424429" y="1859991"/>
            <a:ext cx="1229995" cy="300355"/>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006666"/>
                </a:solidFill>
                <a:latin typeface="Arial"/>
                <a:cs typeface="Arial"/>
              </a:rPr>
              <a:t>de</a:t>
            </a:r>
            <a:r>
              <a:rPr sz="1800" b="1" spc="-10" dirty="0">
                <a:solidFill>
                  <a:srgbClr val="006666"/>
                </a:solidFill>
                <a:latin typeface="Arial"/>
                <a:cs typeface="Arial"/>
              </a:rPr>
              <a:t>sc</a:t>
            </a:r>
            <a:r>
              <a:rPr sz="1800" b="1" dirty="0">
                <a:solidFill>
                  <a:srgbClr val="006666"/>
                </a:solidFill>
                <a:latin typeface="Arial"/>
                <a:cs typeface="Arial"/>
              </a:rPr>
              <a:t>ript</a:t>
            </a:r>
            <a:r>
              <a:rPr sz="1800" b="1" spc="10" dirty="0">
                <a:solidFill>
                  <a:srgbClr val="006666"/>
                </a:solidFill>
                <a:latin typeface="Arial"/>
                <a:cs typeface="Arial"/>
              </a:rPr>
              <a:t>i</a:t>
            </a:r>
            <a:r>
              <a:rPr sz="1800" b="1" spc="-35" dirty="0">
                <a:solidFill>
                  <a:srgbClr val="006666"/>
                </a:solidFill>
                <a:latin typeface="Arial"/>
                <a:cs typeface="Arial"/>
              </a:rPr>
              <a:t>v</a:t>
            </a:r>
            <a:r>
              <a:rPr sz="1800" b="1" dirty="0">
                <a:solidFill>
                  <a:srgbClr val="006666"/>
                </a:solidFill>
                <a:latin typeface="Arial"/>
                <a:cs typeface="Arial"/>
              </a:rPr>
              <a:t>e</a:t>
            </a:r>
            <a:endParaRPr sz="1800" dirty="0">
              <a:latin typeface="Arial"/>
              <a:cs typeface="Arial"/>
            </a:endParaRPr>
          </a:p>
        </p:txBody>
      </p:sp>
      <p:sp>
        <p:nvSpPr>
          <p:cNvPr id="6" name="object 6"/>
          <p:cNvSpPr txBox="1"/>
          <p:nvPr/>
        </p:nvSpPr>
        <p:spPr>
          <a:xfrm>
            <a:off x="3861561" y="1859991"/>
            <a:ext cx="1477010" cy="300355"/>
          </a:xfrm>
          <a:prstGeom prst="rect">
            <a:avLst/>
          </a:prstGeom>
        </p:spPr>
        <p:txBody>
          <a:bodyPr vert="horz" wrap="square" lIns="0" tIns="12700" rIns="0" bIns="0" rtlCol="0">
            <a:spAutoFit/>
          </a:bodyPr>
          <a:lstStyle/>
          <a:p>
            <a:pPr marL="12700">
              <a:lnSpc>
                <a:spcPct val="100000"/>
              </a:lnSpc>
              <a:spcBef>
                <a:spcPts val="100"/>
              </a:spcBef>
              <a:tabLst>
                <a:tab pos="321945" algn="l"/>
              </a:tabLst>
            </a:pPr>
            <a:r>
              <a:rPr sz="1800" b="1" dirty="0">
                <a:solidFill>
                  <a:srgbClr val="006666"/>
                </a:solidFill>
                <a:latin typeface="Arial"/>
                <a:cs typeface="Arial"/>
              </a:rPr>
              <a:t>:	</a:t>
            </a:r>
            <a:r>
              <a:rPr sz="1800" spc="-5" dirty="0">
                <a:latin typeface="Arial"/>
                <a:cs typeface="Arial"/>
              </a:rPr>
              <a:t>Description</a:t>
            </a:r>
            <a:endParaRPr sz="1800">
              <a:latin typeface="Arial"/>
              <a:cs typeface="Arial"/>
            </a:endParaRPr>
          </a:p>
        </p:txBody>
      </p:sp>
      <p:sp>
        <p:nvSpPr>
          <p:cNvPr id="7" name="object 7"/>
          <p:cNvSpPr txBox="1"/>
          <p:nvPr/>
        </p:nvSpPr>
        <p:spPr>
          <a:xfrm>
            <a:off x="5545963" y="1859991"/>
            <a:ext cx="584200" cy="300355"/>
          </a:xfrm>
          <a:prstGeom prst="rect">
            <a:avLst/>
          </a:prstGeom>
        </p:spPr>
        <p:txBody>
          <a:bodyPr vert="horz" wrap="square" lIns="0" tIns="12700" rIns="0" bIns="0" rtlCol="0">
            <a:spAutoFit/>
          </a:bodyPr>
          <a:lstStyle/>
          <a:p>
            <a:pPr marL="12700">
              <a:lnSpc>
                <a:spcPct val="100000"/>
              </a:lnSpc>
              <a:spcBef>
                <a:spcPts val="100"/>
              </a:spcBef>
            </a:pPr>
            <a:r>
              <a:rPr sz="1800" spc="-10" dirty="0">
                <a:latin typeface="Arial"/>
                <a:cs typeface="Arial"/>
              </a:rPr>
              <a:t>d</a:t>
            </a:r>
            <a:r>
              <a:rPr sz="1800" spc="-5" dirty="0">
                <a:latin typeface="Arial"/>
                <a:cs typeface="Arial"/>
              </a:rPr>
              <a:t>’</a:t>
            </a:r>
            <a:r>
              <a:rPr sz="1800" spc="-15" dirty="0">
                <a:latin typeface="Arial"/>
                <a:cs typeface="Arial"/>
              </a:rPr>
              <a:t>u</a:t>
            </a:r>
            <a:r>
              <a:rPr sz="1800" dirty="0">
                <a:latin typeface="Arial"/>
                <a:cs typeface="Arial"/>
              </a:rPr>
              <a:t>ne</a:t>
            </a:r>
            <a:endParaRPr sz="1800">
              <a:latin typeface="Arial"/>
              <a:cs typeface="Arial"/>
            </a:endParaRPr>
          </a:p>
        </p:txBody>
      </p:sp>
      <p:sp>
        <p:nvSpPr>
          <p:cNvPr id="8" name="object 8"/>
          <p:cNvSpPr txBox="1"/>
          <p:nvPr/>
        </p:nvSpPr>
        <p:spPr>
          <a:xfrm>
            <a:off x="6335648" y="1859991"/>
            <a:ext cx="876300" cy="300355"/>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situation</a:t>
            </a:r>
            <a:endParaRPr sz="1800">
              <a:latin typeface="Arial"/>
              <a:cs typeface="Arial"/>
            </a:endParaRPr>
          </a:p>
        </p:txBody>
      </p:sp>
      <p:sp>
        <p:nvSpPr>
          <p:cNvPr id="9" name="object 9"/>
          <p:cNvSpPr txBox="1"/>
          <p:nvPr/>
        </p:nvSpPr>
        <p:spPr>
          <a:xfrm>
            <a:off x="7417689" y="1859991"/>
            <a:ext cx="1396365" cy="300355"/>
          </a:xfrm>
          <a:prstGeom prst="rect">
            <a:avLst/>
          </a:prstGeom>
        </p:spPr>
        <p:txBody>
          <a:bodyPr vert="horz" wrap="square" lIns="0" tIns="12700" rIns="0" bIns="0" rtlCol="0">
            <a:spAutoFit/>
          </a:bodyPr>
          <a:lstStyle/>
          <a:p>
            <a:pPr marL="12700">
              <a:lnSpc>
                <a:spcPct val="100000"/>
              </a:lnSpc>
              <a:spcBef>
                <a:spcPts val="100"/>
              </a:spcBef>
              <a:tabLst>
                <a:tab pos="370840" algn="l"/>
                <a:tab pos="1129665" algn="l"/>
              </a:tabLst>
            </a:pPr>
            <a:r>
              <a:rPr sz="1800" dirty="0">
                <a:latin typeface="Arial"/>
                <a:cs typeface="Arial"/>
              </a:rPr>
              <a:t>à	l'</a:t>
            </a:r>
            <a:r>
              <a:rPr sz="1800" spc="-10" dirty="0">
                <a:latin typeface="Arial"/>
                <a:cs typeface="Arial"/>
              </a:rPr>
              <a:t>a</a:t>
            </a:r>
            <a:r>
              <a:rPr sz="1800" dirty="0">
                <a:latin typeface="Arial"/>
                <a:cs typeface="Arial"/>
              </a:rPr>
              <a:t>ide	</a:t>
            </a:r>
            <a:r>
              <a:rPr sz="1800" spc="-10" dirty="0">
                <a:latin typeface="Arial"/>
                <a:cs typeface="Arial"/>
              </a:rPr>
              <a:t>de</a:t>
            </a:r>
            <a:endParaRPr sz="1800">
              <a:latin typeface="Arial"/>
              <a:cs typeface="Arial"/>
            </a:endParaRPr>
          </a:p>
        </p:txBody>
      </p:sp>
      <p:sp>
        <p:nvSpPr>
          <p:cNvPr id="10" name="object 10"/>
          <p:cNvSpPr txBox="1"/>
          <p:nvPr/>
        </p:nvSpPr>
        <p:spPr>
          <a:xfrm>
            <a:off x="834644" y="1859991"/>
            <a:ext cx="1384935" cy="520065"/>
          </a:xfrm>
          <a:prstGeom prst="rect">
            <a:avLst/>
          </a:prstGeom>
        </p:spPr>
        <p:txBody>
          <a:bodyPr vert="horz" wrap="square" lIns="0" tIns="12700" rIns="0" bIns="0" rtlCol="0">
            <a:spAutoFit/>
          </a:bodyPr>
          <a:lstStyle/>
          <a:p>
            <a:pPr marL="203200" indent="-190500">
              <a:lnSpc>
                <a:spcPts val="1945"/>
              </a:lnSpc>
              <a:spcBef>
                <a:spcPts val="100"/>
              </a:spcBef>
              <a:buClr>
                <a:srgbClr val="000000"/>
              </a:buClr>
              <a:buSzPct val="69444"/>
              <a:buFont typeface="Wingdings"/>
              <a:buChar char=""/>
              <a:tabLst>
                <a:tab pos="203200" algn="l"/>
              </a:tabLst>
            </a:pPr>
            <a:r>
              <a:rPr sz="1800" b="1" dirty="0">
                <a:solidFill>
                  <a:srgbClr val="006666"/>
                </a:solidFill>
                <a:latin typeface="Arial"/>
                <a:cs typeface="Arial"/>
              </a:rPr>
              <a:t>St</a:t>
            </a:r>
            <a:r>
              <a:rPr sz="1800" b="1" spc="-10" dirty="0">
                <a:solidFill>
                  <a:srgbClr val="006666"/>
                </a:solidFill>
                <a:latin typeface="Arial"/>
                <a:cs typeface="Arial"/>
              </a:rPr>
              <a:t>a</a:t>
            </a:r>
            <a:r>
              <a:rPr sz="1800" b="1" dirty="0">
                <a:solidFill>
                  <a:srgbClr val="006666"/>
                </a:solidFill>
                <a:latin typeface="Arial"/>
                <a:cs typeface="Arial"/>
              </a:rPr>
              <a:t>tistique</a:t>
            </a:r>
            <a:endParaRPr sz="1800" dirty="0">
              <a:latin typeface="Arial"/>
              <a:cs typeface="Arial"/>
            </a:endParaRPr>
          </a:p>
          <a:p>
            <a:pPr marL="12700">
              <a:lnSpc>
                <a:spcPts val="1945"/>
              </a:lnSpc>
            </a:pPr>
            <a:r>
              <a:rPr sz="1800" b="1" spc="-5" dirty="0">
                <a:solidFill>
                  <a:srgbClr val="006666"/>
                </a:solidFill>
                <a:latin typeface="Arial"/>
                <a:cs typeface="Arial"/>
              </a:rPr>
              <a:t>paramètres</a:t>
            </a:r>
            <a:r>
              <a:rPr sz="1800" spc="-5" dirty="0">
                <a:solidFill>
                  <a:srgbClr val="006666"/>
                </a:solidFill>
                <a:latin typeface="Arial"/>
                <a:cs typeface="Arial"/>
              </a:rPr>
              <a:t>.</a:t>
            </a:r>
            <a:endParaRPr sz="1800" dirty="0">
              <a:latin typeface="Arial"/>
              <a:cs typeface="Arial"/>
            </a:endParaRPr>
          </a:p>
        </p:txBody>
      </p:sp>
      <p:sp>
        <p:nvSpPr>
          <p:cNvPr id="11" name="object 11"/>
          <p:cNvSpPr txBox="1"/>
          <p:nvPr/>
        </p:nvSpPr>
        <p:spPr>
          <a:xfrm>
            <a:off x="834644" y="2628391"/>
            <a:ext cx="7980680" cy="2550160"/>
          </a:xfrm>
          <a:prstGeom prst="rect">
            <a:avLst/>
          </a:prstGeom>
        </p:spPr>
        <p:txBody>
          <a:bodyPr vert="horz" wrap="square" lIns="0" tIns="67310" rIns="0" bIns="0" rtlCol="0">
            <a:spAutoFit/>
          </a:bodyPr>
          <a:lstStyle/>
          <a:p>
            <a:pPr marL="12700" marR="6985">
              <a:lnSpc>
                <a:spcPct val="80000"/>
              </a:lnSpc>
              <a:spcBef>
                <a:spcPts val="530"/>
              </a:spcBef>
              <a:buClr>
                <a:srgbClr val="000000"/>
              </a:buClr>
              <a:buSzPct val="69444"/>
              <a:buFont typeface="Wingdings"/>
              <a:buChar char=""/>
              <a:tabLst>
                <a:tab pos="203200" algn="l"/>
              </a:tabLst>
            </a:pPr>
            <a:r>
              <a:rPr sz="1800" b="1" dirty="0">
                <a:solidFill>
                  <a:srgbClr val="006666"/>
                </a:solidFill>
                <a:latin typeface="Arial"/>
                <a:cs typeface="Arial"/>
              </a:rPr>
              <a:t>Statistique </a:t>
            </a:r>
            <a:r>
              <a:rPr sz="1800" b="1" spc="-5" dirty="0">
                <a:solidFill>
                  <a:srgbClr val="006666"/>
                </a:solidFill>
                <a:latin typeface="Arial"/>
                <a:cs typeface="Arial"/>
              </a:rPr>
              <a:t>déductive (explicative </a:t>
            </a:r>
            <a:r>
              <a:rPr sz="1800" b="1" dirty="0">
                <a:solidFill>
                  <a:srgbClr val="006666"/>
                </a:solidFill>
                <a:latin typeface="Arial"/>
                <a:cs typeface="Arial"/>
              </a:rPr>
              <a:t>ou </a:t>
            </a:r>
            <a:r>
              <a:rPr sz="1800" b="1" spc="-5" dirty="0">
                <a:solidFill>
                  <a:srgbClr val="006666"/>
                </a:solidFill>
                <a:latin typeface="Arial"/>
                <a:cs typeface="Arial"/>
              </a:rPr>
              <a:t>inductive) </a:t>
            </a:r>
            <a:r>
              <a:rPr sz="1800" b="1" dirty="0">
                <a:solidFill>
                  <a:srgbClr val="006666"/>
                </a:solidFill>
                <a:latin typeface="Arial"/>
                <a:cs typeface="Arial"/>
              </a:rPr>
              <a:t>: </a:t>
            </a:r>
            <a:r>
              <a:rPr sz="1800" spc="-5" dirty="0">
                <a:latin typeface="Arial"/>
                <a:cs typeface="Arial"/>
              </a:rPr>
              <a:t>Conclusions à partir  d'observations et de mesures </a:t>
            </a:r>
            <a:r>
              <a:rPr sz="1800" dirty="0">
                <a:latin typeface="Arial"/>
                <a:cs typeface="Arial"/>
              </a:rPr>
              <a:t>: </a:t>
            </a:r>
            <a:r>
              <a:rPr sz="1800" b="1" spc="-5" dirty="0">
                <a:solidFill>
                  <a:srgbClr val="006666"/>
                </a:solidFill>
                <a:latin typeface="Arial"/>
                <a:cs typeface="Arial"/>
              </a:rPr>
              <a:t>hasard </a:t>
            </a:r>
            <a:r>
              <a:rPr sz="1800" b="1" dirty="0">
                <a:solidFill>
                  <a:srgbClr val="006666"/>
                </a:solidFill>
                <a:latin typeface="Arial"/>
                <a:cs typeface="Arial"/>
              </a:rPr>
              <a:t>ou </a:t>
            </a:r>
            <a:r>
              <a:rPr sz="1800" b="1" spc="-5" dirty="0">
                <a:solidFill>
                  <a:srgbClr val="006666"/>
                </a:solidFill>
                <a:latin typeface="Arial"/>
                <a:cs typeface="Arial"/>
              </a:rPr>
              <a:t>autre explication</a:t>
            </a:r>
            <a:r>
              <a:rPr sz="1800" b="1" spc="65" dirty="0">
                <a:solidFill>
                  <a:srgbClr val="006666"/>
                </a:solidFill>
                <a:latin typeface="Arial"/>
                <a:cs typeface="Arial"/>
              </a:rPr>
              <a:t> </a:t>
            </a:r>
            <a:r>
              <a:rPr sz="1800" spc="-5" dirty="0">
                <a:latin typeface="Arial"/>
                <a:cs typeface="Arial"/>
              </a:rPr>
              <a:t>?</a:t>
            </a:r>
            <a:endParaRPr sz="1800">
              <a:latin typeface="Arial"/>
              <a:cs typeface="Arial"/>
            </a:endParaRPr>
          </a:p>
          <a:p>
            <a:pPr>
              <a:lnSpc>
                <a:spcPct val="100000"/>
              </a:lnSpc>
              <a:spcBef>
                <a:spcPts val="35"/>
              </a:spcBef>
            </a:pPr>
            <a:endParaRPr sz="1850">
              <a:latin typeface="Times New Roman"/>
              <a:cs typeface="Times New Roman"/>
            </a:endParaRPr>
          </a:p>
          <a:p>
            <a:pPr marL="24765">
              <a:lnSpc>
                <a:spcPts val="1945"/>
              </a:lnSpc>
            </a:pPr>
            <a:r>
              <a:rPr sz="1800" spc="-5" dirty="0">
                <a:latin typeface="Arial"/>
                <a:cs typeface="Arial"/>
              </a:rPr>
              <a:t>Exemple</a:t>
            </a:r>
            <a:r>
              <a:rPr sz="1800" spc="65" dirty="0">
                <a:latin typeface="Arial"/>
                <a:cs typeface="Arial"/>
              </a:rPr>
              <a:t> </a:t>
            </a:r>
            <a:r>
              <a:rPr sz="1800" dirty="0">
                <a:latin typeface="Arial"/>
                <a:cs typeface="Arial"/>
              </a:rPr>
              <a:t>:</a:t>
            </a:r>
            <a:r>
              <a:rPr sz="1800" spc="80" dirty="0">
                <a:latin typeface="Arial"/>
                <a:cs typeface="Arial"/>
              </a:rPr>
              <a:t> </a:t>
            </a:r>
            <a:r>
              <a:rPr sz="1800" b="1" i="1" dirty="0">
                <a:latin typeface="Arial"/>
                <a:cs typeface="Arial"/>
              </a:rPr>
              <a:t>2</a:t>
            </a:r>
            <a:r>
              <a:rPr sz="1800" b="1" i="1" spc="65" dirty="0">
                <a:latin typeface="Arial"/>
                <a:cs typeface="Arial"/>
              </a:rPr>
              <a:t> </a:t>
            </a:r>
            <a:r>
              <a:rPr sz="1800" b="1" i="1" spc="-5" dirty="0">
                <a:latin typeface="Arial"/>
                <a:cs typeface="Arial"/>
              </a:rPr>
              <a:t>traitements</a:t>
            </a:r>
            <a:r>
              <a:rPr sz="1800" b="1" i="1" spc="75" dirty="0">
                <a:latin typeface="Arial"/>
                <a:cs typeface="Arial"/>
              </a:rPr>
              <a:t> </a:t>
            </a:r>
            <a:r>
              <a:rPr sz="1800" b="1" i="1" spc="-5" dirty="0">
                <a:latin typeface="Arial"/>
                <a:cs typeface="Arial"/>
              </a:rPr>
              <a:t>anti</a:t>
            </a:r>
            <a:r>
              <a:rPr sz="1800" b="1" i="1" spc="80" dirty="0">
                <a:latin typeface="Arial"/>
                <a:cs typeface="Arial"/>
              </a:rPr>
              <a:t> </a:t>
            </a:r>
            <a:r>
              <a:rPr sz="1800" b="1" i="1" spc="-5" dirty="0">
                <a:latin typeface="Arial"/>
                <a:cs typeface="Arial"/>
              </a:rPr>
              <a:t>cancéreux</a:t>
            </a:r>
            <a:r>
              <a:rPr sz="1800" b="1" i="1" spc="75" dirty="0">
                <a:latin typeface="Arial"/>
                <a:cs typeface="Arial"/>
              </a:rPr>
              <a:t> </a:t>
            </a:r>
            <a:r>
              <a:rPr sz="1800" b="1" i="1" spc="-5" dirty="0">
                <a:latin typeface="Arial"/>
                <a:cs typeface="Arial"/>
              </a:rPr>
              <a:t>donnent</a:t>
            </a:r>
            <a:r>
              <a:rPr sz="1800" b="1" i="1" spc="80" dirty="0">
                <a:latin typeface="Arial"/>
                <a:cs typeface="Arial"/>
              </a:rPr>
              <a:t> </a:t>
            </a:r>
            <a:r>
              <a:rPr sz="1800" b="1" i="1" dirty="0">
                <a:latin typeface="Arial"/>
                <a:cs typeface="Arial"/>
              </a:rPr>
              <a:t>à</a:t>
            </a:r>
            <a:r>
              <a:rPr sz="1800" b="1" i="1" spc="70" dirty="0">
                <a:latin typeface="Arial"/>
                <a:cs typeface="Arial"/>
              </a:rPr>
              <a:t> </a:t>
            </a:r>
            <a:r>
              <a:rPr sz="1800" b="1" i="1" dirty="0">
                <a:latin typeface="Arial"/>
                <a:cs typeface="Arial"/>
              </a:rPr>
              <a:t>5</a:t>
            </a:r>
            <a:r>
              <a:rPr sz="1800" b="1" i="1" spc="65" dirty="0">
                <a:latin typeface="Arial"/>
                <a:cs typeface="Arial"/>
              </a:rPr>
              <a:t> </a:t>
            </a:r>
            <a:r>
              <a:rPr sz="1800" b="1" i="1" spc="-5" dirty="0">
                <a:latin typeface="Arial"/>
                <a:cs typeface="Arial"/>
              </a:rPr>
              <a:t>ans</a:t>
            </a:r>
            <a:r>
              <a:rPr sz="1800" b="1" i="1" spc="60" dirty="0">
                <a:latin typeface="Arial"/>
                <a:cs typeface="Arial"/>
              </a:rPr>
              <a:t> </a:t>
            </a:r>
            <a:r>
              <a:rPr sz="1800" b="1" i="1" dirty="0">
                <a:latin typeface="Arial"/>
                <a:cs typeface="Arial"/>
              </a:rPr>
              <a:t>une</a:t>
            </a:r>
            <a:r>
              <a:rPr sz="1800" b="1" i="1" spc="70" dirty="0">
                <a:latin typeface="Arial"/>
                <a:cs typeface="Arial"/>
              </a:rPr>
              <a:t> </a:t>
            </a:r>
            <a:r>
              <a:rPr sz="1800" b="1" i="1" spc="-5" dirty="0">
                <a:latin typeface="Arial"/>
                <a:cs typeface="Arial"/>
              </a:rPr>
              <a:t>survie</a:t>
            </a:r>
            <a:r>
              <a:rPr sz="1800" b="1" i="1" spc="80" dirty="0">
                <a:latin typeface="Arial"/>
                <a:cs typeface="Arial"/>
              </a:rPr>
              <a:t> </a:t>
            </a:r>
            <a:r>
              <a:rPr sz="1800" b="1" i="1" spc="-5" dirty="0">
                <a:latin typeface="Arial"/>
                <a:cs typeface="Arial"/>
              </a:rPr>
              <a:t>de</a:t>
            </a:r>
            <a:r>
              <a:rPr sz="1800" b="1" i="1" spc="65" dirty="0">
                <a:latin typeface="Arial"/>
                <a:cs typeface="Arial"/>
              </a:rPr>
              <a:t> </a:t>
            </a:r>
            <a:r>
              <a:rPr sz="1800" b="1" i="1" spc="5" dirty="0">
                <a:latin typeface="Arial"/>
                <a:cs typeface="Arial"/>
              </a:rPr>
              <a:t>42</a:t>
            </a:r>
            <a:endParaRPr sz="1800">
              <a:latin typeface="Arial"/>
              <a:cs typeface="Arial"/>
            </a:endParaRPr>
          </a:p>
          <a:p>
            <a:pPr marL="12700" marR="5080">
              <a:lnSpc>
                <a:spcPct val="80000"/>
              </a:lnSpc>
              <a:spcBef>
                <a:spcPts val="215"/>
              </a:spcBef>
            </a:pPr>
            <a:r>
              <a:rPr sz="1800" b="1" i="1" spc="-5" dirty="0">
                <a:latin typeface="Arial"/>
                <a:cs typeface="Arial"/>
              </a:rPr>
              <a:t>% </a:t>
            </a:r>
            <a:r>
              <a:rPr sz="1800" b="1" i="1" dirty="0">
                <a:latin typeface="Arial"/>
                <a:cs typeface="Arial"/>
              </a:rPr>
              <a:t>pour </a:t>
            </a:r>
            <a:r>
              <a:rPr sz="1800" b="1" i="1" spc="-10" dirty="0">
                <a:latin typeface="Arial"/>
                <a:cs typeface="Arial"/>
              </a:rPr>
              <a:t>l'un </a:t>
            </a:r>
            <a:r>
              <a:rPr sz="1800" b="1" i="1" spc="-5" dirty="0">
                <a:latin typeface="Arial"/>
                <a:cs typeface="Arial"/>
              </a:rPr>
              <a:t>et de 48 % </a:t>
            </a:r>
            <a:r>
              <a:rPr sz="1800" b="1" i="1" dirty="0">
                <a:latin typeface="Arial"/>
                <a:cs typeface="Arial"/>
              </a:rPr>
              <a:t>pour </a:t>
            </a:r>
            <a:r>
              <a:rPr sz="1800" b="1" i="1" spc="-5" dirty="0">
                <a:latin typeface="Arial"/>
                <a:cs typeface="Arial"/>
              </a:rPr>
              <a:t>l'autre. Hasard </a:t>
            </a:r>
            <a:r>
              <a:rPr sz="1800" b="1" i="1" dirty="0">
                <a:latin typeface="Arial"/>
                <a:cs typeface="Arial"/>
              </a:rPr>
              <a:t>ou </a:t>
            </a:r>
            <a:r>
              <a:rPr sz="1800" b="1" i="1" spc="-5" dirty="0">
                <a:latin typeface="Arial"/>
                <a:cs typeface="Arial"/>
              </a:rPr>
              <a:t>efficacité </a:t>
            </a:r>
            <a:r>
              <a:rPr sz="1800" b="1" i="1" dirty="0">
                <a:latin typeface="Arial"/>
                <a:cs typeface="Arial"/>
              </a:rPr>
              <a:t>plus </a:t>
            </a:r>
            <a:r>
              <a:rPr sz="1800" b="1" i="1" spc="-5" dirty="0">
                <a:latin typeface="Arial"/>
                <a:cs typeface="Arial"/>
              </a:rPr>
              <a:t>grande  pour </a:t>
            </a:r>
            <a:r>
              <a:rPr sz="1800" b="1" i="1" spc="-10" dirty="0">
                <a:latin typeface="Arial"/>
                <a:cs typeface="Arial"/>
              </a:rPr>
              <a:t>l'un </a:t>
            </a:r>
            <a:r>
              <a:rPr sz="1800" b="1" i="1" spc="-5" dirty="0">
                <a:latin typeface="Arial"/>
                <a:cs typeface="Arial"/>
              </a:rPr>
              <a:t>des deux</a:t>
            </a:r>
            <a:r>
              <a:rPr sz="1800" b="1" i="1" spc="20" dirty="0">
                <a:latin typeface="Arial"/>
                <a:cs typeface="Arial"/>
              </a:rPr>
              <a:t> </a:t>
            </a:r>
            <a:r>
              <a:rPr sz="1800" b="1" i="1" dirty="0">
                <a:latin typeface="Arial"/>
                <a:cs typeface="Arial"/>
              </a:rPr>
              <a:t>?</a:t>
            </a:r>
            <a:endParaRPr sz="1800">
              <a:latin typeface="Arial"/>
              <a:cs typeface="Arial"/>
            </a:endParaRPr>
          </a:p>
          <a:p>
            <a:pPr>
              <a:lnSpc>
                <a:spcPct val="100000"/>
              </a:lnSpc>
              <a:spcBef>
                <a:spcPts val="35"/>
              </a:spcBef>
            </a:pPr>
            <a:endParaRPr sz="1850">
              <a:latin typeface="Times New Roman"/>
              <a:cs typeface="Times New Roman"/>
            </a:endParaRPr>
          </a:p>
          <a:p>
            <a:pPr marL="24765">
              <a:lnSpc>
                <a:spcPct val="100000"/>
              </a:lnSpc>
              <a:tabLst>
                <a:tab pos="1688464" algn="l"/>
                <a:tab pos="2011680" algn="l"/>
              </a:tabLst>
            </a:pPr>
            <a:r>
              <a:rPr sz="1800" i="1" spc="-5" dirty="0">
                <a:latin typeface="Arial"/>
                <a:cs typeface="Arial"/>
              </a:rPr>
              <a:t>La</a:t>
            </a:r>
            <a:r>
              <a:rPr sz="1800" i="1" spc="5" dirty="0">
                <a:latin typeface="Arial"/>
                <a:cs typeface="Arial"/>
              </a:rPr>
              <a:t> </a:t>
            </a:r>
            <a:r>
              <a:rPr sz="1800" i="1" spc="-5" dirty="0">
                <a:latin typeface="Arial"/>
                <a:cs typeface="Arial"/>
              </a:rPr>
              <a:t>statistique	</a:t>
            </a:r>
            <a:r>
              <a:rPr sz="1800" i="1" dirty="0">
                <a:latin typeface="Arial"/>
                <a:cs typeface="Arial"/>
              </a:rPr>
              <a:t>=	</a:t>
            </a:r>
            <a:r>
              <a:rPr sz="1800" i="1" spc="-10" dirty="0">
                <a:latin typeface="Arial"/>
                <a:cs typeface="Arial"/>
              </a:rPr>
              <a:t>méthode</a:t>
            </a:r>
            <a:r>
              <a:rPr sz="1800" i="1" spc="20" dirty="0">
                <a:latin typeface="Arial"/>
                <a:cs typeface="Arial"/>
              </a:rPr>
              <a:t> </a:t>
            </a:r>
            <a:r>
              <a:rPr sz="1800" i="1" spc="-5" dirty="0">
                <a:latin typeface="Arial"/>
                <a:cs typeface="Arial"/>
              </a:rPr>
              <a:t>scientifique</a:t>
            </a:r>
            <a:endParaRPr sz="1800">
              <a:latin typeface="Arial"/>
              <a:cs typeface="Arial"/>
            </a:endParaRPr>
          </a:p>
          <a:p>
            <a:pPr marL="24765">
              <a:lnSpc>
                <a:spcPts val="1945"/>
              </a:lnSpc>
              <a:tabLst>
                <a:tab pos="1725930" algn="l"/>
              </a:tabLst>
            </a:pPr>
            <a:r>
              <a:rPr sz="1800" i="1" spc="-5" dirty="0">
                <a:latin typeface="Arial"/>
                <a:cs typeface="Arial"/>
              </a:rPr>
              <a:t>Les</a:t>
            </a:r>
            <a:r>
              <a:rPr sz="1800" i="1" spc="15" dirty="0">
                <a:latin typeface="Arial"/>
                <a:cs typeface="Arial"/>
              </a:rPr>
              <a:t> </a:t>
            </a:r>
            <a:r>
              <a:rPr sz="1800" i="1" spc="-5" dirty="0">
                <a:latin typeface="Arial"/>
                <a:cs typeface="Arial"/>
              </a:rPr>
              <a:t>statistiques	</a:t>
            </a:r>
            <a:r>
              <a:rPr sz="1800" i="1" dirty="0">
                <a:latin typeface="Arial"/>
                <a:cs typeface="Arial"/>
              </a:rPr>
              <a:t>= </a:t>
            </a:r>
            <a:r>
              <a:rPr sz="1800" i="1" spc="-5" dirty="0">
                <a:latin typeface="Arial"/>
                <a:cs typeface="Arial"/>
              </a:rPr>
              <a:t>collections de données, </a:t>
            </a:r>
            <a:r>
              <a:rPr sz="1800" i="1" spc="-10" dirty="0">
                <a:latin typeface="Arial"/>
                <a:cs typeface="Arial"/>
              </a:rPr>
              <a:t>dénombrements </a:t>
            </a:r>
            <a:r>
              <a:rPr sz="1800" i="1" spc="-5" dirty="0">
                <a:latin typeface="Arial"/>
                <a:cs typeface="Arial"/>
              </a:rPr>
              <a:t>(au </a:t>
            </a:r>
            <a:r>
              <a:rPr sz="1800" i="1" spc="-10" dirty="0">
                <a:latin typeface="Arial"/>
                <a:cs typeface="Arial"/>
              </a:rPr>
              <a:t>17ème</a:t>
            </a:r>
            <a:r>
              <a:rPr sz="1800" i="1" spc="160" dirty="0">
                <a:latin typeface="Arial"/>
                <a:cs typeface="Arial"/>
              </a:rPr>
              <a:t> </a:t>
            </a:r>
            <a:r>
              <a:rPr sz="1800" i="1" spc="-5" dirty="0">
                <a:latin typeface="Arial"/>
                <a:cs typeface="Arial"/>
              </a:rPr>
              <a:t>siècle,</a:t>
            </a:r>
            <a:endParaRPr sz="1800">
              <a:latin typeface="Arial"/>
              <a:cs typeface="Arial"/>
            </a:endParaRPr>
          </a:p>
          <a:p>
            <a:pPr marL="12700">
              <a:lnSpc>
                <a:spcPts val="1945"/>
              </a:lnSpc>
            </a:pPr>
            <a:r>
              <a:rPr sz="1800" i="1" spc="-5" dirty="0">
                <a:latin typeface="Arial"/>
                <a:cs typeface="Arial"/>
              </a:rPr>
              <a:t>les premiers </a:t>
            </a:r>
            <a:r>
              <a:rPr sz="1800" i="1" spc="-10" dirty="0">
                <a:latin typeface="Arial"/>
                <a:cs typeface="Arial"/>
              </a:rPr>
              <a:t>dénombrements </a:t>
            </a:r>
            <a:r>
              <a:rPr sz="1800" i="1" spc="-5" dirty="0">
                <a:latin typeface="Arial"/>
                <a:cs typeface="Arial"/>
              </a:rPr>
              <a:t>sont </a:t>
            </a:r>
            <a:r>
              <a:rPr sz="1800" i="1" spc="-10" dirty="0">
                <a:latin typeface="Arial"/>
                <a:cs typeface="Arial"/>
              </a:rPr>
              <a:t>demandés par </a:t>
            </a:r>
            <a:r>
              <a:rPr sz="1800" i="1" spc="-5" dirty="0">
                <a:latin typeface="Arial"/>
                <a:cs typeface="Arial"/>
              </a:rPr>
              <a:t>l'état </a:t>
            </a:r>
            <a:r>
              <a:rPr sz="1800" i="1" dirty="0">
                <a:latin typeface="Arial"/>
                <a:cs typeface="Arial"/>
              </a:rPr>
              <a:t>==&gt; </a:t>
            </a:r>
            <a:r>
              <a:rPr sz="1800" i="1" spc="-10" dirty="0">
                <a:latin typeface="Arial"/>
                <a:cs typeface="Arial"/>
              </a:rPr>
              <a:t>mot</a:t>
            </a:r>
            <a:r>
              <a:rPr sz="1800" i="1" spc="195" dirty="0">
                <a:latin typeface="Arial"/>
                <a:cs typeface="Arial"/>
              </a:rPr>
              <a:t> </a:t>
            </a:r>
            <a:r>
              <a:rPr sz="1800" i="1" spc="-5" dirty="0">
                <a:latin typeface="Arial"/>
                <a:cs typeface="Arial"/>
              </a:rPr>
              <a:t>"statistiques")</a:t>
            </a:r>
            <a:endParaRPr sz="1800">
              <a:latin typeface="Arial"/>
              <a:cs typeface="Arial"/>
            </a:endParaRPr>
          </a:p>
        </p:txBody>
      </p:sp>
      <p:sp>
        <p:nvSpPr>
          <p:cNvPr id="14" name="object 14"/>
          <p:cNvSpPr/>
          <p:nvPr/>
        </p:nvSpPr>
        <p:spPr>
          <a:xfrm>
            <a:off x="107950"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5" name="object 15"/>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6" name="object 16"/>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7" name="object 17"/>
          <p:cNvSpPr/>
          <p:nvPr/>
        </p:nvSpPr>
        <p:spPr>
          <a:xfrm>
            <a:off x="1690116" y="111252"/>
            <a:ext cx="339851" cy="463296"/>
          </a:xfrm>
          <a:prstGeom prst="rect">
            <a:avLst/>
          </a:prstGeom>
          <a:blipFill>
            <a:blip r:embed="rId5" cstate="print"/>
            <a:stretch>
              <a:fillRect/>
            </a:stretch>
          </a:blipFill>
        </p:spPr>
        <p:txBody>
          <a:bodyPr wrap="square" lIns="0" tIns="0" rIns="0" bIns="0" rtlCol="0"/>
          <a:lstStyle/>
          <a:p>
            <a:endParaRPr/>
          </a:p>
        </p:txBody>
      </p:sp>
      <p:sp>
        <p:nvSpPr>
          <p:cNvPr id="18" name="object 18"/>
          <p:cNvSpPr/>
          <p:nvPr/>
        </p:nvSpPr>
        <p:spPr>
          <a:xfrm>
            <a:off x="1719072" y="47244"/>
            <a:ext cx="2023872" cy="569976"/>
          </a:xfrm>
          <a:prstGeom prst="rect">
            <a:avLst/>
          </a:prstGeom>
          <a:blipFill>
            <a:blip r:embed="rId6" cstate="print"/>
            <a:stretch>
              <a:fillRect/>
            </a:stretch>
          </a:blipFill>
        </p:spPr>
        <p:txBody>
          <a:bodyPr wrap="square" lIns="0" tIns="0" rIns="0" bIns="0" rtlCol="0"/>
          <a:lstStyle/>
          <a:p>
            <a:endParaRPr/>
          </a:p>
        </p:txBody>
      </p:sp>
      <p:sp>
        <p:nvSpPr>
          <p:cNvPr id="19" name="object 19"/>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txBox="1"/>
          <p:nvPr/>
        </p:nvSpPr>
        <p:spPr>
          <a:xfrm>
            <a:off x="905967" y="1195197"/>
            <a:ext cx="7906384" cy="575310"/>
          </a:xfrm>
          <a:prstGeom prst="rect">
            <a:avLst/>
          </a:prstGeom>
        </p:spPr>
        <p:txBody>
          <a:bodyPr vert="horz" wrap="square" lIns="0" tIns="45085" rIns="0" bIns="0" rtlCol="0">
            <a:spAutoFit/>
          </a:bodyPr>
          <a:lstStyle/>
          <a:p>
            <a:pPr marL="332740" marR="5080" indent="-320040">
              <a:lnSpc>
                <a:spcPts val="2050"/>
              </a:lnSpc>
              <a:spcBef>
                <a:spcPts val="355"/>
              </a:spcBef>
              <a:buClr>
                <a:srgbClr val="000000"/>
              </a:buClr>
              <a:buSzPct val="68421"/>
              <a:buFont typeface="Wingdings"/>
              <a:buChar char=""/>
              <a:tabLst>
                <a:tab pos="332105" algn="l"/>
                <a:tab pos="332740" algn="l"/>
                <a:tab pos="3138805" algn="l"/>
              </a:tabLst>
            </a:pPr>
            <a:r>
              <a:rPr sz="1900" b="1" spc="-5" dirty="0">
                <a:solidFill>
                  <a:srgbClr val="006666"/>
                </a:solidFill>
                <a:latin typeface="Arial"/>
                <a:cs typeface="Arial"/>
              </a:rPr>
              <a:t>Série</a:t>
            </a:r>
            <a:r>
              <a:rPr sz="1900" b="1" spc="25" dirty="0">
                <a:solidFill>
                  <a:srgbClr val="006666"/>
                </a:solidFill>
                <a:latin typeface="Arial"/>
                <a:cs typeface="Arial"/>
              </a:rPr>
              <a:t> </a:t>
            </a:r>
            <a:r>
              <a:rPr sz="1900" b="1" spc="-5" dirty="0">
                <a:solidFill>
                  <a:srgbClr val="006666"/>
                </a:solidFill>
                <a:latin typeface="Arial"/>
                <a:cs typeface="Arial"/>
              </a:rPr>
              <a:t>statistique	</a:t>
            </a:r>
            <a:r>
              <a:rPr sz="1900" b="1" spc="-5" dirty="0">
                <a:latin typeface="Arial"/>
                <a:cs typeface="Arial"/>
              </a:rPr>
              <a:t>Collection d’objets </a:t>
            </a:r>
            <a:r>
              <a:rPr sz="1900" b="1" dirty="0">
                <a:latin typeface="Arial"/>
                <a:cs typeface="Arial"/>
              </a:rPr>
              <a:t>de </a:t>
            </a:r>
            <a:r>
              <a:rPr sz="1900" b="1" spc="-5" dirty="0">
                <a:latin typeface="Arial"/>
                <a:cs typeface="Arial"/>
              </a:rPr>
              <a:t>même </a:t>
            </a:r>
            <a:r>
              <a:rPr sz="1900" b="1" dirty="0">
                <a:latin typeface="Arial"/>
                <a:cs typeface="Arial"/>
              </a:rPr>
              <a:t>nature, avec  </a:t>
            </a:r>
            <a:r>
              <a:rPr sz="1900" b="1" spc="-5" dirty="0">
                <a:latin typeface="Arial"/>
                <a:cs typeface="Arial"/>
              </a:rPr>
              <a:t>des caractéristiques différentes d’un objet à l’autre</a:t>
            </a:r>
            <a:r>
              <a:rPr sz="1900" b="1" spc="210" dirty="0">
                <a:latin typeface="Arial"/>
                <a:cs typeface="Arial"/>
              </a:rPr>
              <a:t> </a:t>
            </a:r>
            <a:r>
              <a:rPr sz="1900" b="1" spc="-5" dirty="0">
                <a:latin typeface="Arial"/>
                <a:cs typeface="Arial"/>
              </a:rPr>
              <a:t>(</a:t>
            </a:r>
            <a:r>
              <a:rPr sz="1900" b="1" spc="-5" dirty="0">
                <a:solidFill>
                  <a:srgbClr val="006666"/>
                </a:solidFill>
                <a:latin typeface="Arial"/>
                <a:cs typeface="Arial"/>
              </a:rPr>
              <a:t>variables</a:t>
            </a:r>
            <a:r>
              <a:rPr sz="1900" b="1" spc="-5" dirty="0">
                <a:latin typeface="Arial"/>
                <a:cs typeface="Arial"/>
              </a:rPr>
              <a:t>).</a:t>
            </a:r>
            <a:endParaRPr sz="1900">
              <a:latin typeface="Arial"/>
              <a:cs typeface="Arial"/>
            </a:endParaRPr>
          </a:p>
        </p:txBody>
      </p:sp>
      <p:sp>
        <p:nvSpPr>
          <p:cNvPr id="6" name="object 6"/>
          <p:cNvSpPr txBox="1"/>
          <p:nvPr/>
        </p:nvSpPr>
        <p:spPr>
          <a:xfrm>
            <a:off x="905967" y="2063343"/>
            <a:ext cx="7908290" cy="3060700"/>
          </a:xfrm>
          <a:prstGeom prst="rect">
            <a:avLst/>
          </a:prstGeom>
        </p:spPr>
        <p:txBody>
          <a:bodyPr vert="horz" wrap="square" lIns="0" tIns="43180" rIns="0" bIns="0" rtlCol="0">
            <a:spAutoFit/>
          </a:bodyPr>
          <a:lstStyle/>
          <a:p>
            <a:pPr marL="927100" indent="-228600">
              <a:lnSpc>
                <a:spcPct val="100000"/>
              </a:lnSpc>
              <a:spcBef>
                <a:spcPts val="340"/>
              </a:spcBef>
              <a:buClr>
                <a:srgbClr val="000000"/>
              </a:buClr>
              <a:buSzPct val="65000"/>
              <a:buFont typeface="Wingdings"/>
              <a:buChar char=""/>
              <a:tabLst>
                <a:tab pos="927735" algn="l"/>
              </a:tabLst>
            </a:pPr>
            <a:r>
              <a:rPr sz="2000" b="1" dirty="0">
                <a:solidFill>
                  <a:srgbClr val="006666"/>
                </a:solidFill>
                <a:latin typeface="Arial"/>
                <a:cs typeface="Arial"/>
              </a:rPr>
              <a:t>Variables </a:t>
            </a:r>
            <a:r>
              <a:rPr sz="2000" b="1" spc="-5" dirty="0">
                <a:solidFill>
                  <a:srgbClr val="006666"/>
                </a:solidFill>
                <a:latin typeface="Arial"/>
                <a:cs typeface="Arial"/>
              </a:rPr>
              <a:t>quantitatives </a:t>
            </a:r>
            <a:r>
              <a:rPr sz="2000" b="1" dirty="0">
                <a:latin typeface="Arial"/>
                <a:cs typeface="Arial"/>
              </a:rPr>
              <a:t>&gt;&gt; mesurables (instr </a:t>
            </a:r>
            <a:r>
              <a:rPr sz="2000" b="1" spc="-5" dirty="0">
                <a:latin typeface="Arial"/>
                <a:cs typeface="Arial"/>
              </a:rPr>
              <a:t>de</a:t>
            </a:r>
            <a:r>
              <a:rPr sz="2000" b="1" spc="-120" dirty="0">
                <a:latin typeface="Arial"/>
                <a:cs typeface="Arial"/>
              </a:rPr>
              <a:t> </a:t>
            </a:r>
            <a:r>
              <a:rPr sz="2000" b="1" dirty="0">
                <a:latin typeface="Arial"/>
                <a:cs typeface="Arial"/>
              </a:rPr>
              <a:t>mesure)</a:t>
            </a:r>
            <a:endParaRPr sz="2000">
              <a:latin typeface="Arial"/>
              <a:cs typeface="Arial"/>
            </a:endParaRPr>
          </a:p>
          <a:p>
            <a:pPr marL="927100" marR="655320" indent="-228600">
              <a:lnSpc>
                <a:spcPts val="2160"/>
              </a:lnSpc>
              <a:spcBef>
                <a:spcPts val="509"/>
              </a:spcBef>
              <a:buClr>
                <a:srgbClr val="000000"/>
              </a:buClr>
              <a:buSzPct val="65000"/>
              <a:buFont typeface="Wingdings"/>
              <a:buChar char=""/>
              <a:tabLst>
                <a:tab pos="927735" algn="l"/>
                <a:tab pos="3731260" algn="l"/>
              </a:tabLst>
            </a:pPr>
            <a:r>
              <a:rPr sz="2000" b="1" dirty="0">
                <a:solidFill>
                  <a:srgbClr val="006666"/>
                </a:solidFill>
                <a:latin typeface="Arial"/>
                <a:cs typeface="Arial"/>
              </a:rPr>
              <a:t>Variables</a:t>
            </a:r>
            <a:r>
              <a:rPr sz="2000" b="1" spc="-15" dirty="0">
                <a:solidFill>
                  <a:srgbClr val="006666"/>
                </a:solidFill>
                <a:latin typeface="Arial"/>
                <a:cs typeface="Arial"/>
              </a:rPr>
              <a:t> </a:t>
            </a:r>
            <a:r>
              <a:rPr sz="2000" b="1" spc="-5" dirty="0">
                <a:solidFill>
                  <a:srgbClr val="006666"/>
                </a:solidFill>
                <a:latin typeface="Arial"/>
                <a:cs typeface="Arial"/>
              </a:rPr>
              <a:t>qualitatives	</a:t>
            </a:r>
            <a:r>
              <a:rPr sz="2000" b="1" dirty="0">
                <a:latin typeface="Arial"/>
                <a:cs typeface="Arial"/>
              </a:rPr>
              <a:t>&gt;&gt; non mesurables</a:t>
            </a:r>
            <a:r>
              <a:rPr sz="2000" b="1" spc="-125" dirty="0">
                <a:latin typeface="Arial"/>
                <a:cs typeface="Arial"/>
              </a:rPr>
              <a:t> </a:t>
            </a:r>
            <a:r>
              <a:rPr sz="2000" b="1" dirty="0">
                <a:latin typeface="Arial"/>
                <a:cs typeface="Arial"/>
              </a:rPr>
              <a:t>(binaires,  </a:t>
            </a:r>
            <a:r>
              <a:rPr sz="2000" b="1" spc="-5" dirty="0">
                <a:latin typeface="Arial"/>
                <a:cs typeface="Arial"/>
              </a:rPr>
              <a:t>nominales…)</a:t>
            </a:r>
            <a:endParaRPr sz="2000">
              <a:latin typeface="Arial"/>
              <a:cs typeface="Arial"/>
            </a:endParaRPr>
          </a:p>
          <a:p>
            <a:pPr>
              <a:lnSpc>
                <a:spcPct val="100000"/>
              </a:lnSpc>
              <a:spcBef>
                <a:spcPts val="40"/>
              </a:spcBef>
            </a:pPr>
            <a:endParaRPr sz="2700">
              <a:latin typeface="Times New Roman"/>
              <a:cs typeface="Times New Roman"/>
            </a:endParaRPr>
          </a:p>
          <a:p>
            <a:pPr marL="332740" marR="5715" indent="-320040" algn="just">
              <a:lnSpc>
                <a:spcPts val="2100"/>
              </a:lnSpc>
              <a:buSzPct val="76315"/>
              <a:buFont typeface="Wingdings"/>
              <a:buChar char=""/>
              <a:tabLst>
                <a:tab pos="407670" algn="l"/>
                <a:tab pos="3100705" algn="l"/>
              </a:tabLst>
            </a:pPr>
            <a:r>
              <a:rPr dirty="0"/>
              <a:t>	</a:t>
            </a:r>
            <a:r>
              <a:rPr sz="1900" b="1" spc="-5" dirty="0">
                <a:solidFill>
                  <a:srgbClr val="006666"/>
                </a:solidFill>
                <a:latin typeface="Arial"/>
                <a:cs typeface="Arial"/>
              </a:rPr>
              <a:t>Population	</a:t>
            </a:r>
            <a:r>
              <a:rPr sz="1900" b="1" spc="-5" dirty="0">
                <a:latin typeface="Arial"/>
                <a:cs typeface="Arial"/>
              </a:rPr>
              <a:t>Série exhaustive </a:t>
            </a:r>
            <a:r>
              <a:rPr sz="1900" b="1" spc="5" dirty="0">
                <a:latin typeface="Arial"/>
                <a:cs typeface="Arial"/>
              </a:rPr>
              <a:t>de </a:t>
            </a:r>
            <a:r>
              <a:rPr sz="1900" b="1" spc="-5" dirty="0">
                <a:solidFill>
                  <a:srgbClr val="006666"/>
                </a:solidFill>
                <a:latin typeface="Arial"/>
                <a:cs typeface="Arial"/>
              </a:rPr>
              <a:t>TOUS </a:t>
            </a:r>
            <a:r>
              <a:rPr sz="1900" b="1" spc="-5" dirty="0">
                <a:latin typeface="Arial"/>
                <a:cs typeface="Arial"/>
              </a:rPr>
              <a:t>les individus  étudiés, sur lesquels </a:t>
            </a:r>
            <a:r>
              <a:rPr sz="1900" b="1" dirty="0">
                <a:latin typeface="Arial"/>
                <a:cs typeface="Arial"/>
              </a:rPr>
              <a:t>on </a:t>
            </a:r>
            <a:r>
              <a:rPr sz="1900" b="1" spc="-15" dirty="0">
                <a:latin typeface="Arial"/>
                <a:cs typeface="Arial"/>
              </a:rPr>
              <a:t>veut </a:t>
            </a:r>
            <a:r>
              <a:rPr sz="1900" b="1" spc="-5" dirty="0">
                <a:latin typeface="Arial"/>
                <a:cs typeface="Arial"/>
              </a:rPr>
              <a:t>appliquer (inférer) des</a:t>
            </a:r>
            <a:r>
              <a:rPr sz="1900" b="1" spc="250" dirty="0">
                <a:latin typeface="Arial"/>
                <a:cs typeface="Arial"/>
              </a:rPr>
              <a:t> </a:t>
            </a:r>
            <a:r>
              <a:rPr sz="1900" b="1" spc="-5" dirty="0">
                <a:latin typeface="Arial"/>
                <a:cs typeface="Arial"/>
              </a:rPr>
              <a:t>décisions.</a:t>
            </a:r>
            <a:endParaRPr sz="1900">
              <a:latin typeface="Arial"/>
              <a:cs typeface="Arial"/>
            </a:endParaRPr>
          </a:p>
          <a:p>
            <a:pPr>
              <a:lnSpc>
                <a:spcPct val="100000"/>
              </a:lnSpc>
              <a:spcBef>
                <a:spcPts val="50"/>
              </a:spcBef>
            </a:pPr>
            <a:endParaRPr sz="2500">
              <a:latin typeface="Times New Roman"/>
              <a:cs typeface="Times New Roman"/>
            </a:endParaRPr>
          </a:p>
          <a:p>
            <a:pPr marL="332740" marR="5080" indent="-320040" algn="just">
              <a:lnSpc>
                <a:spcPct val="90000"/>
              </a:lnSpc>
            </a:pPr>
            <a:r>
              <a:rPr sz="1900" b="1" spc="-5" dirty="0">
                <a:latin typeface="Arial"/>
                <a:cs typeface="Arial"/>
              </a:rPr>
              <a:t>Exemple : </a:t>
            </a:r>
            <a:r>
              <a:rPr sz="1900" i="1" dirty="0">
                <a:latin typeface="Arial"/>
                <a:cs typeface="Arial"/>
              </a:rPr>
              <a:t>Population </a:t>
            </a:r>
            <a:r>
              <a:rPr sz="1900" i="1" spc="-5" dirty="0">
                <a:latin typeface="Arial"/>
                <a:cs typeface="Arial"/>
              </a:rPr>
              <a:t>de </a:t>
            </a:r>
            <a:r>
              <a:rPr sz="1900" i="1" dirty="0">
                <a:latin typeface="Arial"/>
                <a:cs typeface="Arial"/>
              </a:rPr>
              <a:t>la France, des étudiants </a:t>
            </a:r>
            <a:r>
              <a:rPr sz="1900" i="1" spc="-5" dirty="0">
                <a:latin typeface="Arial"/>
                <a:cs typeface="Arial"/>
              </a:rPr>
              <a:t>en </a:t>
            </a:r>
            <a:r>
              <a:rPr sz="1900" i="1" dirty="0">
                <a:latin typeface="Arial"/>
                <a:cs typeface="Arial"/>
              </a:rPr>
              <a:t>médecine </a:t>
            </a:r>
            <a:r>
              <a:rPr sz="1900" i="1" spc="-5" dirty="0">
                <a:latin typeface="Arial"/>
                <a:cs typeface="Arial"/>
              </a:rPr>
              <a:t>de Nice,  des </a:t>
            </a:r>
            <a:r>
              <a:rPr sz="1900" i="1" dirty="0">
                <a:latin typeface="Arial"/>
                <a:cs typeface="Arial"/>
              </a:rPr>
              <a:t>patients opérés d’une </a:t>
            </a:r>
            <a:r>
              <a:rPr sz="1900" i="1" spc="-5" dirty="0">
                <a:latin typeface="Arial"/>
                <a:cs typeface="Arial"/>
              </a:rPr>
              <a:t>certaine </a:t>
            </a:r>
            <a:r>
              <a:rPr sz="1900" i="1" dirty="0">
                <a:latin typeface="Arial"/>
                <a:cs typeface="Arial"/>
              </a:rPr>
              <a:t>pathologie entre </a:t>
            </a:r>
            <a:r>
              <a:rPr sz="1900" i="1" spc="-5" dirty="0">
                <a:latin typeface="Arial"/>
                <a:cs typeface="Arial"/>
              </a:rPr>
              <a:t>2 dates </a:t>
            </a:r>
            <a:r>
              <a:rPr sz="1900" i="1" dirty="0">
                <a:latin typeface="Arial"/>
                <a:cs typeface="Arial"/>
              </a:rPr>
              <a:t>précises  </a:t>
            </a:r>
            <a:r>
              <a:rPr sz="1900" i="1" spc="-5" dirty="0">
                <a:latin typeface="Arial"/>
                <a:cs typeface="Arial"/>
              </a:rPr>
              <a:t>dans un service</a:t>
            </a:r>
            <a:r>
              <a:rPr sz="1900" i="1" spc="50" dirty="0">
                <a:latin typeface="Arial"/>
                <a:cs typeface="Arial"/>
              </a:rPr>
              <a:t> </a:t>
            </a:r>
            <a:r>
              <a:rPr sz="1900" i="1" spc="-5" dirty="0">
                <a:latin typeface="Arial"/>
                <a:cs typeface="Arial"/>
              </a:rPr>
              <a:t>donné,…</a:t>
            </a:r>
            <a:endParaRPr sz="1900">
              <a:latin typeface="Arial"/>
              <a:cs typeface="Arial"/>
            </a:endParaRPr>
          </a:p>
        </p:txBody>
      </p:sp>
      <p:sp>
        <p:nvSpPr>
          <p:cNvPr id="7" name="object 7"/>
          <p:cNvSpPr txBox="1"/>
          <p:nvPr/>
        </p:nvSpPr>
        <p:spPr>
          <a:xfrm>
            <a:off x="905967" y="5446572"/>
            <a:ext cx="1645285" cy="314960"/>
          </a:xfrm>
          <a:prstGeom prst="rect">
            <a:avLst/>
          </a:prstGeom>
        </p:spPr>
        <p:txBody>
          <a:bodyPr vert="horz" wrap="square" lIns="0" tIns="12065" rIns="0" bIns="0" rtlCol="0">
            <a:spAutoFit/>
          </a:bodyPr>
          <a:lstStyle/>
          <a:p>
            <a:pPr marL="332740" indent="-320040">
              <a:lnSpc>
                <a:spcPct val="100000"/>
              </a:lnSpc>
              <a:spcBef>
                <a:spcPts val="95"/>
              </a:spcBef>
              <a:buClr>
                <a:srgbClr val="000000"/>
              </a:buClr>
              <a:buSzPct val="68421"/>
              <a:buFont typeface="Wingdings"/>
              <a:buChar char=""/>
              <a:tabLst>
                <a:tab pos="332105" algn="l"/>
                <a:tab pos="332740" algn="l"/>
              </a:tabLst>
            </a:pPr>
            <a:r>
              <a:rPr sz="1900" b="1" spc="-5" dirty="0">
                <a:solidFill>
                  <a:srgbClr val="006666"/>
                </a:solidFill>
                <a:latin typeface="Arial"/>
                <a:cs typeface="Arial"/>
              </a:rPr>
              <a:t>Echantillon</a:t>
            </a:r>
            <a:endParaRPr sz="1900">
              <a:latin typeface="Arial"/>
              <a:cs typeface="Arial"/>
            </a:endParaRPr>
          </a:p>
        </p:txBody>
      </p:sp>
      <p:sp>
        <p:nvSpPr>
          <p:cNvPr id="8" name="object 8"/>
          <p:cNvSpPr txBox="1"/>
          <p:nvPr/>
        </p:nvSpPr>
        <p:spPr>
          <a:xfrm>
            <a:off x="4012438" y="5446572"/>
            <a:ext cx="4798060" cy="575310"/>
          </a:xfrm>
          <a:prstGeom prst="rect">
            <a:avLst/>
          </a:prstGeom>
        </p:spPr>
        <p:txBody>
          <a:bodyPr vert="horz" wrap="square" lIns="0" tIns="45085" rIns="0" bIns="0" rtlCol="0">
            <a:spAutoFit/>
          </a:bodyPr>
          <a:lstStyle/>
          <a:p>
            <a:pPr marL="30480" marR="5080" indent="-18415">
              <a:lnSpc>
                <a:spcPts val="2050"/>
              </a:lnSpc>
              <a:spcBef>
                <a:spcPts val="355"/>
              </a:spcBef>
            </a:pPr>
            <a:r>
              <a:rPr sz="1900" b="1" spc="-5" dirty="0">
                <a:latin typeface="Arial"/>
                <a:cs typeface="Arial"/>
              </a:rPr>
              <a:t>S/ensemble fini et d’effectif limité, extrait  </a:t>
            </a:r>
            <a:r>
              <a:rPr sz="1900" b="1" dirty="0">
                <a:latin typeface="Arial"/>
                <a:cs typeface="Arial"/>
              </a:rPr>
              <a:t>de </a:t>
            </a:r>
            <a:r>
              <a:rPr sz="1900" b="1" spc="-5" dirty="0">
                <a:latin typeface="Arial"/>
                <a:cs typeface="Arial"/>
              </a:rPr>
              <a:t>la </a:t>
            </a:r>
            <a:r>
              <a:rPr sz="1900" b="1" dirty="0">
                <a:latin typeface="Arial"/>
                <a:cs typeface="Arial"/>
              </a:rPr>
              <a:t>population.</a:t>
            </a:r>
            <a:endParaRPr sz="1900">
              <a:latin typeface="Arial"/>
              <a:cs typeface="Arial"/>
            </a:endParaRPr>
          </a:p>
        </p:txBody>
      </p:sp>
      <p:sp>
        <p:nvSpPr>
          <p:cNvPr id="10" name="object 10"/>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690116" y="111252"/>
            <a:ext cx="396239" cy="463296"/>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1775460" y="47244"/>
            <a:ext cx="2023872" cy="569976"/>
          </a:xfrm>
          <a:prstGeom prst="rect">
            <a:avLst/>
          </a:prstGeom>
          <a:blipFill>
            <a:blip r:embed="rId6" cstate="print"/>
            <a:stretch>
              <a:fillRect/>
            </a:stretch>
          </a:blipFill>
        </p:spPr>
        <p:txBody>
          <a:bodyPr wrap="square" lIns="0" tIns="0" rIns="0" bIns="0" rtlCol="0"/>
          <a:lstStyle/>
          <a:p>
            <a:endParaRPr/>
          </a:p>
        </p:txBody>
      </p:sp>
      <p:sp>
        <p:nvSpPr>
          <p:cNvPr id="15" name="object 15"/>
          <p:cNvSpPr txBox="1">
            <a:spLocks noGrp="1"/>
          </p:cNvSpPr>
          <p:nvPr>
            <p:ph type="title"/>
          </p:nvPr>
        </p:nvSpPr>
        <p:spPr>
          <a:xfrm>
            <a:off x="1571371" y="110108"/>
            <a:ext cx="205930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39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14</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476375" y="4724400"/>
            <a:ext cx="792480" cy="215900"/>
          </a:xfrm>
          <a:custGeom>
            <a:avLst/>
            <a:gdLst/>
            <a:ahLst/>
            <a:cxnLst/>
            <a:rect l="l" t="t" r="r" b="b"/>
            <a:pathLst>
              <a:path w="792480" h="215900">
                <a:moveTo>
                  <a:pt x="594106" y="0"/>
                </a:moveTo>
                <a:lnTo>
                  <a:pt x="594106" y="53975"/>
                </a:lnTo>
                <a:lnTo>
                  <a:pt x="0" y="53975"/>
                </a:lnTo>
                <a:lnTo>
                  <a:pt x="0" y="161925"/>
                </a:lnTo>
                <a:lnTo>
                  <a:pt x="594106" y="161925"/>
                </a:lnTo>
                <a:lnTo>
                  <a:pt x="594106" y="215900"/>
                </a:lnTo>
                <a:lnTo>
                  <a:pt x="792226" y="107950"/>
                </a:lnTo>
                <a:lnTo>
                  <a:pt x="594106" y="0"/>
                </a:lnTo>
                <a:close/>
              </a:path>
            </a:pathLst>
          </a:custGeom>
          <a:solidFill>
            <a:srgbClr val="006666"/>
          </a:solidFill>
        </p:spPr>
        <p:txBody>
          <a:bodyPr wrap="square" lIns="0" tIns="0" rIns="0" bIns="0" rtlCol="0"/>
          <a:lstStyle/>
          <a:p>
            <a:endParaRPr/>
          </a:p>
        </p:txBody>
      </p:sp>
      <p:sp>
        <p:nvSpPr>
          <p:cNvPr id="8" name="object 8"/>
          <p:cNvSpPr/>
          <p:nvPr/>
        </p:nvSpPr>
        <p:spPr>
          <a:xfrm>
            <a:off x="1476375" y="4724400"/>
            <a:ext cx="792480" cy="215900"/>
          </a:xfrm>
          <a:custGeom>
            <a:avLst/>
            <a:gdLst/>
            <a:ahLst/>
            <a:cxnLst/>
            <a:rect l="l" t="t" r="r" b="b"/>
            <a:pathLst>
              <a:path w="792480" h="215900">
                <a:moveTo>
                  <a:pt x="0" y="53975"/>
                </a:moveTo>
                <a:lnTo>
                  <a:pt x="594106" y="53975"/>
                </a:lnTo>
                <a:lnTo>
                  <a:pt x="594106" y="0"/>
                </a:lnTo>
                <a:lnTo>
                  <a:pt x="792226" y="107950"/>
                </a:lnTo>
                <a:lnTo>
                  <a:pt x="594106" y="215900"/>
                </a:lnTo>
                <a:lnTo>
                  <a:pt x="594106" y="161925"/>
                </a:lnTo>
                <a:lnTo>
                  <a:pt x="0" y="161925"/>
                </a:lnTo>
                <a:lnTo>
                  <a:pt x="0" y="53975"/>
                </a:lnTo>
                <a:close/>
              </a:path>
            </a:pathLst>
          </a:custGeom>
          <a:ln w="9524">
            <a:solidFill>
              <a:srgbClr val="000000"/>
            </a:solidFill>
          </a:ln>
        </p:spPr>
        <p:txBody>
          <a:bodyPr wrap="square" lIns="0" tIns="0" rIns="0" bIns="0" rtlCol="0"/>
          <a:lstStyle/>
          <a:p>
            <a:endParaRPr/>
          </a:p>
        </p:txBody>
      </p:sp>
      <p:sp>
        <p:nvSpPr>
          <p:cNvPr id="9" name="object 9"/>
          <p:cNvSpPr txBox="1"/>
          <p:nvPr/>
        </p:nvSpPr>
        <p:spPr>
          <a:xfrm>
            <a:off x="905967" y="1584401"/>
            <a:ext cx="207645" cy="300355"/>
          </a:xfrm>
          <a:prstGeom prst="rect">
            <a:avLst/>
          </a:prstGeom>
        </p:spPr>
        <p:txBody>
          <a:bodyPr vert="horz" wrap="square" lIns="0" tIns="12700" rIns="0" bIns="0" rtlCol="0">
            <a:spAutoFit/>
          </a:bodyPr>
          <a:lstStyle/>
          <a:p>
            <a:pPr marL="12700">
              <a:lnSpc>
                <a:spcPct val="100000"/>
              </a:lnSpc>
              <a:spcBef>
                <a:spcPts val="100"/>
              </a:spcBef>
            </a:pPr>
            <a:r>
              <a:rPr sz="1800" dirty="0">
                <a:latin typeface="Wingdings"/>
                <a:cs typeface="Wingdings"/>
              </a:rPr>
              <a:t></a:t>
            </a:r>
            <a:endParaRPr sz="1800">
              <a:latin typeface="Wingdings"/>
              <a:cs typeface="Wingdings"/>
            </a:endParaRPr>
          </a:p>
        </p:txBody>
      </p:sp>
      <p:sp>
        <p:nvSpPr>
          <p:cNvPr id="10" name="object 10"/>
          <p:cNvSpPr txBox="1"/>
          <p:nvPr/>
        </p:nvSpPr>
        <p:spPr>
          <a:xfrm>
            <a:off x="1820672" y="1078230"/>
            <a:ext cx="6528434" cy="806450"/>
          </a:xfrm>
          <a:prstGeom prst="rect">
            <a:avLst/>
          </a:prstGeom>
        </p:spPr>
        <p:txBody>
          <a:bodyPr vert="horz" wrap="square" lIns="0" tIns="13335" rIns="0" bIns="0" rtlCol="0">
            <a:spAutoFit/>
          </a:bodyPr>
          <a:lstStyle/>
          <a:p>
            <a:pPr marL="1258570">
              <a:lnSpc>
                <a:spcPct val="100000"/>
              </a:lnSpc>
              <a:spcBef>
                <a:spcPts val="105"/>
              </a:spcBef>
            </a:pPr>
            <a:r>
              <a:rPr sz="2000" b="1" dirty="0">
                <a:solidFill>
                  <a:srgbClr val="006666"/>
                </a:solidFill>
                <a:latin typeface="Arial"/>
                <a:cs typeface="Arial"/>
              </a:rPr>
              <a:t>Pourquoi échantillonner</a:t>
            </a:r>
            <a:r>
              <a:rPr sz="2000" b="1" spc="-40" dirty="0">
                <a:solidFill>
                  <a:srgbClr val="006666"/>
                </a:solidFill>
                <a:latin typeface="Arial"/>
                <a:cs typeface="Arial"/>
              </a:rPr>
              <a:t> </a:t>
            </a:r>
            <a:r>
              <a:rPr sz="2000" b="1" dirty="0">
                <a:solidFill>
                  <a:srgbClr val="006666"/>
                </a:solidFill>
                <a:latin typeface="Arial"/>
                <a:cs typeface="Arial"/>
              </a:rPr>
              <a:t>?</a:t>
            </a:r>
            <a:endParaRPr sz="2000" dirty="0">
              <a:latin typeface="Arial"/>
              <a:cs typeface="Arial"/>
            </a:endParaRPr>
          </a:p>
          <a:p>
            <a:pPr marL="12700">
              <a:lnSpc>
                <a:spcPct val="100000"/>
              </a:lnSpc>
              <a:spcBef>
                <a:spcPts val="1580"/>
              </a:spcBef>
            </a:pPr>
            <a:r>
              <a:rPr sz="1800" spc="-5" dirty="0">
                <a:latin typeface="Arial"/>
                <a:cs typeface="Arial"/>
              </a:rPr>
              <a:t>Etude </a:t>
            </a:r>
            <a:r>
              <a:rPr sz="1800" dirty="0">
                <a:latin typeface="Arial"/>
                <a:cs typeface="Arial"/>
              </a:rPr>
              <a:t>sur </a:t>
            </a:r>
            <a:r>
              <a:rPr sz="1800" spc="-10" dirty="0">
                <a:latin typeface="Arial"/>
                <a:cs typeface="Arial"/>
              </a:rPr>
              <a:t>l’échantillon </a:t>
            </a:r>
            <a:r>
              <a:rPr sz="1800" spc="-5" dirty="0">
                <a:latin typeface="Arial"/>
                <a:cs typeface="Arial"/>
              </a:rPr>
              <a:t>et </a:t>
            </a:r>
            <a:r>
              <a:rPr sz="1800" dirty="0">
                <a:latin typeface="Arial"/>
                <a:cs typeface="Arial"/>
              </a:rPr>
              <a:t>« </a:t>
            </a:r>
            <a:r>
              <a:rPr sz="1800" spc="-5" dirty="0">
                <a:latin typeface="Arial"/>
                <a:cs typeface="Arial"/>
              </a:rPr>
              <a:t>pari </a:t>
            </a:r>
            <a:r>
              <a:rPr sz="1800" dirty="0">
                <a:latin typeface="Arial"/>
                <a:cs typeface="Arial"/>
              </a:rPr>
              <a:t>» sur </a:t>
            </a:r>
            <a:r>
              <a:rPr sz="1800" spc="-10" dirty="0">
                <a:latin typeface="Arial"/>
                <a:cs typeface="Arial"/>
              </a:rPr>
              <a:t>l’application des </a:t>
            </a:r>
            <a:r>
              <a:rPr sz="1800" spc="-5" dirty="0">
                <a:latin typeface="Arial"/>
                <a:cs typeface="Arial"/>
              </a:rPr>
              <a:t>résultats</a:t>
            </a:r>
            <a:r>
              <a:rPr sz="1800" spc="175" dirty="0">
                <a:latin typeface="Arial"/>
                <a:cs typeface="Arial"/>
              </a:rPr>
              <a:t> </a:t>
            </a:r>
            <a:r>
              <a:rPr sz="1800" dirty="0">
                <a:latin typeface="Arial"/>
                <a:cs typeface="Arial"/>
              </a:rPr>
              <a:t>à</a:t>
            </a:r>
          </a:p>
        </p:txBody>
      </p:sp>
      <p:sp>
        <p:nvSpPr>
          <p:cNvPr id="11" name="object 11"/>
          <p:cNvSpPr txBox="1"/>
          <p:nvPr/>
        </p:nvSpPr>
        <p:spPr>
          <a:xfrm>
            <a:off x="905967" y="1859026"/>
            <a:ext cx="6703695" cy="170180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la</a:t>
            </a:r>
            <a:r>
              <a:rPr sz="1800" spc="-15" dirty="0">
                <a:latin typeface="Arial"/>
                <a:cs typeface="Arial"/>
              </a:rPr>
              <a:t> </a:t>
            </a:r>
            <a:r>
              <a:rPr sz="1800" spc="-5" dirty="0">
                <a:latin typeface="Arial"/>
                <a:cs typeface="Arial"/>
              </a:rPr>
              <a:t>population.</a:t>
            </a:r>
            <a:endParaRPr sz="1800" dirty="0">
              <a:latin typeface="Arial"/>
              <a:cs typeface="Arial"/>
            </a:endParaRPr>
          </a:p>
          <a:p>
            <a:pPr>
              <a:lnSpc>
                <a:spcPct val="100000"/>
              </a:lnSpc>
              <a:spcBef>
                <a:spcPts val="30"/>
              </a:spcBef>
            </a:pPr>
            <a:endParaRPr sz="1850" dirty="0">
              <a:latin typeface="Times New Roman"/>
              <a:cs typeface="Times New Roman"/>
            </a:endParaRPr>
          </a:p>
          <a:p>
            <a:pPr marL="12700" marR="5080">
              <a:lnSpc>
                <a:spcPct val="100000"/>
              </a:lnSpc>
              <a:buFont typeface="Wingdings"/>
              <a:buChar char=""/>
              <a:tabLst>
                <a:tab pos="927100" algn="l"/>
                <a:tab pos="927735" algn="l"/>
              </a:tabLst>
            </a:pPr>
            <a:r>
              <a:rPr sz="1800" spc="-5" dirty="0">
                <a:latin typeface="Arial"/>
                <a:cs typeface="Arial"/>
              </a:rPr>
              <a:t>Population inaccessible dans son entier pour des raisons  d’organisation et de </a:t>
            </a:r>
            <a:r>
              <a:rPr sz="1800" spc="-10" dirty="0">
                <a:latin typeface="Arial"/>
                <a:cs typeface="Arial"/>
              </a:rPr>
              <a:t>moyens</a:t>
            </a:r>
            <a:r>
              <a:rPr sz="1800" spc="55" dirty="0">
                <a:latin typeface="Arial"/>
                <a:cs typeface="Arial"/>
              </a:rPr>
              <a:t> </a:t>
            </a:r>
            <a:r>
              <a:rPr sz="1800" spc="-5" dirty="0">
                <a:latin typeface="Arial"/>
                <a:cs typeface="Arial"/>
              </a:rPr>
              <a:t>limités</a:t>
            </a:r>
            <a:endParaRPr sz="1800" dirty="0">
              <a:latin typeface="Arial"/>
              <a:cs typeface="Arial"/>
            </a:endParaRPr>
          </a:p>
          <a:p>
            <a:pPr>
              <a:lnSpc>
                <a:spcPct val="100000"/>
              </a:lnSpc>
              <a:spcBef>
                <a:spcPts val="30"/>
              </a:spcBef>
            </a:pPr>
            <a:endParaRPr sz="1850" dirty="0">
              <a:latin typeface="Times New Roman"/>
              <a:cs typeface="Times New Roman"/>
            </a:endParaRPr>
          </a:p>
          <a:p>
            <a:pPr marL="2172335">
              <a:lnSpc>
                <a:spcPct val="100000"/>
              </a:lnSpc>
            </a:pPr>
            <a:r>
              <a:rPr sz="2000" b="1" dirty="0">
                <a:solidFill>
                  <a:srgbClr val="006666"/>
                </a:solidFill>
                <a:latin typeface="Arial"/>
                <a:cs typeface="Arial"/>
              </a:rPr>
              <a:t>Comment échantillonner</a:t>
            </a:r>
            <a:r>
              <a:rPr sz="2000" b="1" spc="-55" dirty="0">
                <a:solidFill>
                  <a:srgbClr val="006666"/>
                </a:solidFill>
                <a:latin typeface="Arial"/>
                <a:cs typeface="Arial"/>
              </a:rPr>
              <a:t> </a:t>
            </a:r>
            <a:r>
              <a:rPr sz="2000" b="1" dirty="0">
                <a:solidFill>
                  <a:srgbClr val="006666"/>
                </a:solidFill>
                <a:latin typeface="Arial"/>
                <a:cs typeface="Arial"/>
              </a:rPr>
              <a:t>?</a:t>
            </a:r>
            <a:endParaRPr sz="2000" dirty="0">
              <a:latin typeface="Arial"/>
              <a:cs typeface="Arial"/>
            </a:endParaRPr>
          </a:p>
        </p:txBody>
      </p:sp>
      <p:sp>
        <p:nvSpPr>
          <p:cNvPr id="12" name="object 12"/>
          <p:cNvSpPr txBox="1"/>
          <p:nvPr/>
        </p:nvSpPr>
        <p:spPr>
          <a:xfrm>
            <a:off x="905967" y="3810127"/>
            <a:ext cx="20701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Wingdings"/>
                <a:cs typeface="Wingdings"/>
              </a:rPr>
              <a:t></a:t>
            </a:r>
            <a:endParaRPr sz="1800">
              <a:latin typeface="Wingdings"/>
              <a:cs typeface="Wingdings"/>
            </a:endParaRPr>
          </a:p>
        </p:txBody>
      </p:sp>
      <p:sp>
        <p:nvSpPr>
          <p:cNvPr id="13" name="object 13"/>
          <p:cNvSpPr txBox="1"/>
          <p:nvPr/>
        </p:nvSpPr>
        <p:spPr>
          <a:xfrm>
            <a:off x="1820672" y="3810127"/>
            <a:ext cx="5503545" cy="299720"/>
          </a:xfrm>
          <a:prstGeom prst="rect">
            <a:avLst/>
          </a:prstGeom>
        </p:spPr>
        <p:txBody>
          <a:bodyPr vert="horz" wrap="square" lIns="0" tIns="12700" rIns="0" bIns="0" rtlCol="0">
            <a:spAutoFit/>
          </a:bodyPr>
          <a:lstStyle/>
          <a:p>
            <a:pPr marL="12700">
              <a:lnSpc>
                <a:spcPct val="100000"/>
              </a:lnSpc>
              <a:spcBef>
                <a:spcPts val="100"/>
              </a:spcBef>
            </a:pPr>
            <a:r>
              <a:rPr sz="1800" spc="-15" dirty="0">
                <a:latin typeface="Arial"/>
                <a:cs typeface="Arial"/>
              </a:rPr>
              <a:t>L’échantillon </a:t>
            </a:r>
            <a:r>
              <a:rPr sz="1800" spc="-5" dirty="0">
                <a:latin typeface="Arial"/>
                <a:cs typeface="Arial"/>
              </a:rPr>
              <a:t>doit être </a:t>
            </a:r>
            <a:r>
              <a:rPr sz="1800" b="1" i="1" spc="-5" dirty="0">
                <a:solidFill>
                  <a:srgbClr val="006666"/>
                </a:solidFill>
                <a:latin typeface="Arial"/>
                <a:cs typeface="Arial"/>
              </a:rPr>
              <a:t>représentatif de </a:t>
            </a:r>
            <a:r>
              <a:rPr sz="1800" b="1" i="1" dirty="0">
                <a:solidFill>
                  <a:srgbClr val="006666"/>
                </a:solidFill>
                <a:latin typeface="Arial"/>
                <a:cs typeface="Arial"/>
              </a:rPr>
              <a:t>la</a:t>
            </a:r>
            <a:r>
              <a:rPr sz="1800" b="1" i="1" spc="80" dirty="0">
                <a:solidFill>
                  <a:srgbClr val="006666"/>
                </a:solidFill>
                <a:latin typeface="Arial"/>
                <a:cs typeface="Arial"/>
              </a:rPr>
              <a:t> </a:t>
            </a:r>
            <a:r>
              <a:rPr sz="1800" b="1" i="1" dirty="0">
                <a:solidFill>
                  <a:srgbClr val="006666"/>
                </a:solidFill>
                <a:latin typeface="Arial"/>
                <a:cs typeface="Arial"/>
              </a:rPr>
              <a:t>population</a:t>
            </a:r>
            <a:r>
              <a:rPr sz="1800" b="1" dirty="0">
                <a:solidFill>
                  <a:srgbClr val="006666"/>
                </a:solidFill>
                <a:latin typeface="Arial"/>
                <a:cs typeface="Arial"/>
              </a:rPr>
              <a:t>.</a:t>
            </a:r>
            <a:endParaRPr sz="1800">
              <a:latin typeface="Arial"/>
              <a:cs typeface="Arial"/>
            </a:endParaRPr>
          </a:p>
        </p:txBody>
      </p:sp>
      <p:sp>
        <p:nvSpPr>
          <p:cNvPr id="14" name="object 14"/>
          <p:cNvSpPr txBox="1"/>
          <p:nvPr/>
        </p:nvSpPr>
        <p:spPr>
          <a:xfrm>
            <a:off x="2411476" y="4581525"/>
            <a:ext cx="4464050" cy="504825"/>
          </a:xfrm>
          <a:prstGeom prst="rect">
            <a:avLst/>
          </a:prstGeom>
          <a:solidFill>
            <a:srgbClr val="FFCC00"/>
          </a:solidFill>
          <a:ln w="9525">
            <a:solidFill>
              <a:srgbClr val="000000"/>
            </a:solidFill>
          </a:ln>
        </p:spPr>
        <p:txBody>
          <a:bodyPr vert="horz" wrap="square" lIns="0" tIns="64135" rIns="0" bIns="0" rtlCol="0">
            <a:spAutoFit/>
          </a:bodyPr>
          <a:lstStyle/>
          <a:p>
            <a:pPr marL="617855">
              <a:lnSpc>
                <a:spcPct val="100000"/>
              </a:lnSpc>
              <a:spcBef>
                <a:spcPts val="505"/>
              </a:spcBef>
            </a:pPr>
            <a:r>
              <a:rPr sz="1800" b="1" spc="-10" dirty="0">
                <a:latin typeface="Arial"/>
                <a:cs typeface="Arial"/>
              </a:rPr>
              <a:t>Tirage </a:t>
            </a:r>
            <a:r>
              <a:rPr sz="1800" b="1" spc="-5" dirty="0">
                <a:latin typeface="Arial"/>
                <a:cs typeface="Arial"/>
              </a:rPr>
              <a:t>au sort</a:t>
            </a:r>
            <a:r>
              <a:rPr sz="1800" b="1" spc="15" dirty="0">
                <a:latin typeface="Arial"/>
                <a:cs typeface="Arial"/>
              </a:rPr>
              <a:t> </a:t>
            </a:r>
            <a:r>
              <a:rPr sz="1800" b="1" spc="-5" dirty="0">
                <a:latin typeface="Arial"/>
                <a:cs typeface="Arial"/>
              </a:rPr>
              <a:t>(randomisation)</a:t>
            </a:r>
            <a:endParaRPr sz="1800">
              <a:latin typeface="Arial"/>
              <a:cs typeface="Arial"/>
            </a:endParaRPr>
          </a:p>
        </p:txBody>
      </p:sp>
      <p:sp>
        <p:nvSpPr>
          <p:cNvPr id="15" name="object 15"/>
          <p:cNvSpPr txBox="1"/>
          <p:nvPr/>
        </p:nvSpPr>
        <p:spPr>
          <a:xfrm>
            <a:off x="905967" y="5456326"/>
            <a:ext cx="20701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Wingdings"/>
                <a:cs typeface="Wingdings"/>
              </a:rPr>
              <a:t></a:t>
            </a:r>
            <a:endParaRPr sz="1800">
              <a:latin typeface="Wingdings"/>
              <a:cs typeface="Wingdings"/>
            </a:endParaRPr>
          </a:p>
        </p:txBody>
      </p:sp>
      <p:sp>
        <p:nvSpPr>
          <p:cNvPr id="16" name="object 16"/>
          <p:cNvSpPr txBox="1"/>
          <p:nvPr/>
        </p:nvSpPr>
        <p:spPr>
          <a:xfrm>
            <a:off x="1820672" y="5456326"/>
            <a:ext cx="4381500"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Echantillon </a:t>
            </a:r>
            <a:r>
              <a:rPr sz="1800" b="1" dirty="0">
                <a:latin typeface="Arial"/>
                <a:cs typeface="Arial"/>
              </a:rPr>
              <a:t>connu, population</a:t>
            </a:r>
            <a:r>
              <a:rPr sz="1800" b="1" spc="-60" dirty="0">
                <a:latin typeface="Arial"/>
                <a:cs typeface="Arial"/>
              </a:rPr>
              <a:t> </a:t>
            </a:r>
            <a:r>
              <a:rPr sz="1800" b="1" dirty="0">
                <a:latin typeface="Arial"/>
                <a:cs typeface="Arial"/>
              </a:rPr>
              <a:t>inconnue</a:t>
            </a:r>
            <a:endParaRPr sz="1800">
              <a:latin typeface="Arial"/>
              <a:cs typeface="Arial"/>
            </a:endParaRPr>
          </a:p>
        </p:txBody>
      </p:sp>
      <p:sp>
        <p:nvSpPr>
          <p:cNvPr id="17" name="object 17"/>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18" name="object 18"/>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20" name="object 20"/>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21" name="object 21"/>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5335904" y="433273"/>
            <a:ext cx="188341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Quelques</a:t>
            </a:r>
            <a:r>
              <a:rPr sz="1600" b="1" spc="-20" dirty="0">
                <a:solidFill>
                  <a:srgbClr val="006666"/>
                </a:solidFill>
                <a:latin typeface="Arial"/>
                <a:cs typeface="Arial"/>
              </a:rPr>
              <a:t> </a:t>
            </a:r>
            <a:r>
              <a:rPr sz="1600" b="1" spc="-10" dirty="0">
                <a:solidFill>
                  <a:srgbClr val="006666"/>
                </a:solidFill>
                <a:latin typeface="Arial"/>
                <a:cs typeface="Arial"/>
              </a:rPr>
              <a:t>variables</a:t>
            </a:r>
            <a:endParaRPr sz="1600">
              <a:latin typeface="Arial"/>
              <a:cs typeface="Arial"/>
            </a:endParaRPr>
          </a:p>
        </p:txBody>
      </p:sp>
      <p:sp>
        <p:nvSpPr>
          <p:cNvPr id="8" name="object 8"/>
          <p:cNvSpPr txBox="1"/>
          <p:nvPr/>
        </p:nvSpPr>
        <p:spPr>
          <a:xfrm>
            <a:off x="1002893" y="1302720"/>
            <a:ext cx="5975985" cy="2495550"/>
          </a:xfrm>
          <a:prstGeom prst="rect">
            <a:avLst/>
          </a:prstGeom>
        </p:spPr>
        <p:txBody>
          <a:bodyPr vert="horz" wrap="square" lIns="0" tIns="149860" rIns="0" bIns="0" rtlCol="0">
            <a:spAutoFit/>
          </a:bodyPr>
          <a:lstStyle/>
          <a:p>
            <a:pPr marL="355600" indent="-342900">
              <a:lnSpc>
                <a:spcPct val="100000"/>
              </a:lnSpc>
              <a:spcBef>
                <a:spcPts val="1180"/>
              </a:spcBef>
              <a:buAutoNum type="arabicParenR"/>
              <a:tabLst>
                <a:tab pos="354965" algn="l"/>
                <a:tab pos="356235" algn="l"/>
              </a:tabLst>
            </a:pPr>
            <a:r>
              <a:rPr sz="1800" spc="-5" dirty="0">
                <a:latin typeface="Arial"/>
                <a:cs typeface="Arial"/>
              </a:rPr>
              <a:t>Age</a:t>
            </a:r>
            <a:endParaRPr sz="1800">
              <a:latin typeface="Arial"/>
              <a:cs typeface="Arial"/>
            </a:endParaRPr>
          </a:p>
          <a:p>
            <a:pPr marL="355600" indent="-342900">
              <a:lnSpc>
                <a:spcPct val="100000"/>
              </a:lnSpc>
              <a:spcBef>
                <a:spcPts val="1080"/>
              </a:spcBef>
              <a:buAutoNum type="arabicParenR"/>
              <a:tabLst>
                <a:tab pos="354965" algn="l"/>
                <a:tab pos="356235" algn="l"/>
              </a:tabLst>
            </a:pPr>
            <a:r>
              <a:rPr sz="1800" spc="-10" dirty="0">
                <a:latin typeface="Arial"/>
                <a:cs typeface="Arial"/>
              </a:rPr>
              <a:t>Sexe</a:t>
            </a:r>
            <a:endParaRPr sz="1800">
              <a:latin typeface="Arial"/>
              <a:cs typeface="Arial"/>
            </a:endParaRPr>
          </a:p>
          <a:p>
            <a:pPr marL="355600" indent="-342900">
              <a:lnSpc>
                <a:spcPct val="100000"/>
              </a:lnSpc>
              <a:spcBef>
                <a:spcPts val="1080"/>
              </a:spcBef>
              <a:buAutoNum type="arabicParenR"/>
              <a:tabLst>
                <a:tab pos="354965" algn="l"/>
                <a:tab pos="356235" algn="l"/>
              </a:tabLst>
            </a:pPr>
            <a:r>
              <a:rPr sz="1800" spc="-5" dirty="0">
                <a:latin typeface="Arial"/>
                <a:cs typeface="Arial"/>
              </a:rPr>
              <a:t>Consommation tabac (nb cig/jour </a:t>
            </a:r>
            <a:r>
              <a:rPr sz="1800" dirty="0">
                <a:latin typeface="Arial"/>
                <a:cs typeface="Arial"/>
              </a:rPr>
              <a:t>: </a:t>
            </a:r>
            <a:r>
              <a:rPr sz="1800" spc="-5" dirty="0">
                <a:latin typeface="Arial"/>
                <a:cs typeface="Arial"/>
              </a:rPr>
              <a:t>0 </a:t>
            </a:r>
            <a:r>
              <a:rPr sz="1800" dirty="0">
                <a:latin typeface="Arial"/>
                <a:cs typeface="Arial"/>
              </a:rPr>
              <a:t>- </a:t>
            </a:r>
            <a:r>
              <a:rPr sz="1800" spc="-5" dirty="0">
                <a:latin typeface="Arial"/>
                <a:cs typeface="Arial"/>
              </a:rPr>
              <a:t>9 </a:t>
            </a:r>
            <a:r>
              <a:rPr sz="1800" dirty="0">
                <a:latin typeface="Arial"/>
                <a:cs typeface="Arial"/>
              </a:rPr>
              <a:t>; </a:t>
            </a:r>
            <a:r>
              <a:rPr sz="1800" spc="-5" dirty="0">
                <a:latin typeface="Arial"/>
                <a:cs typeface="Arial"/>
              </a:rPr>
              <a:t>10 </a:t>
            </a:r>
            <a:r>
              <a:rPr sz="1800" dirty="0">
                <a:latin typeface="Arial"/>
                <a:cs typeface="Arial"/>
              </a:rPr>
              <a:t>– </a:t>
            </a:r>
            <a:r>
              <a:rPr sz="1800" spc="-5" dirty="0">
                <a:latin typeface="Arial"/>
                <a:cs typeface="Arial"/>
              </a:rPr>
              <a:t>19 </a:t>
            </a:r>
            <a:r>
              <a:rPr sz="1800" dirty="0">
                <a:latin typeface="Arial"/>
                <a:cs typeface="Arial"/>
              </a:rPr>
              <a:t>;</a:t>
            </a:r>
            <a:r>
              <a:rPr sz="1800" spc="60" dirty="0">
                <a:latin typeface="Arial"/>
                <a:cs typeface="Arial"/>
              </a:rPr>
              <a:t> </a:t>
            </a:r>
            <a:r>
              <a:rPr sz="1800" spc="-5" dirty="0">
                <a:latin typeface="Arial"/>
                <a:cs typeface="Arial"/>
              </a:rPr>
              <a:t>&gt;19)</a:t>
            </a:r>
            <a:endParaRPr sz="1800">
              <a:latin typeface="Arial"/>
              <a:cs typeface="Arial"/>
            </a:endParaRPr>
          </a:p>
          <a:p>
            <a:pPr marL="355600" indent="-342900">
              <a:lnSpc>
                <a:spcPct val="100000"/>
              </a:lnSpc>
              <a:spcBef>
                <a:spcPts val="1080"/>
              </a:spcBef>
              <a:buAutoNum type="arabicParenR"/>
              <a:tabLst>
                <a:tab pos="354965" algn="l"/>
                <a:tab pos="356235" algn="l"/>
              </a:tabLst>
            </a:pPr>
            <a:r>
              <a:rPr sz="1800" spc="-5" dirty="0">
                <a:latin typeface="Arial"/>
                <a:cs typeface="Arial"/>
              </a:rPr>
              <a:t>Nb </a:t>
            </a:r>
            <a:r>
              <a:rPr sz="1800" dirty="0">
                <a:latin typeface="Arial"/>
                <a:cs typeface="Arial"/>
              </a:rPr>
              <a:t>otites </a:t>
            </a:r>
            <a:r>
              <a:rPr sz="1800" spc="-5" dirty="0">
                <a:latin typeface="Arial"/>
                <a:cs typeface="Arial"/>
              </a:rPr>
              <a:t>dans la dernière</a:t>
            </a:r>
            <a:r>
              <a:rPr sz="1800" spc="5" dirty="0">
                <a:latin typeface="Arial"/>
                <a:cs typeface="Arial"/>
              </a:rPr>
              <a:t> </a:t>
            </a:r>
            <a:r>
              <a:rPr sz="1800" spc="-5" dirty="0">
                <a:latin typeface="Arial"/>
                <a:cs typeface="Arial"/>
              </a:rPr>
              <a:t>année</a:t>
            </a:r>
            <a:endParaRPr sz="1800">
              <a:latin typeface="Arial"/>
              <a:cs typeface="Arial"/>
            </a:endParaRPr>
          </a:p>
          <a:p>
            <a:pPr marL="355600" indent="-342900">
              <a:lnSpc>
                <a:spcPct val="100000"/>
              </a:lnSpc>
              <a:spcBef>
                <a:spcPts val="1085"/>
              </a:spcBef>
              <a:buAutoNum type="arabicParenR"/>
              <a:tabLst>
                <a:tab pos="354965" algn="l"/>
                <a:tab pos="356235" algn="l"/>
              </a:tabLst>
            </a:pPr>
            <a:r>
              <a:rPr sz="1800" spc="-5" dirty="0">
                <a:latin typeface="Arial"/>
                <a:cs typeface="Arial"/>
              </a:rPr>
              <a:t>Déficit auditif</a:t>
            </a:r>
            <a:r>
              <a:rPr sz="1800" spc="10" dirty="0">
                <a:latin typeface="Arial"/>
                <a:cs typeface="Arial"/>
              </a:rPr>
              <a:t> </a:t>
            </a:r>
            <a:r>
              <a:rPr sz="1800" spc="-10" dirty="0">
                <a:latin typeface="Arial"/>
                <a:cs typeface="Arial"/>
              </a:rPr>
              <a:t>moyen</a:t>
            </a:r>
            <a:endParaRPr sz="1800">
              <a:latin typeface="Arial"/>
              <a:cs typeface="Arial"/>
            </a:endParaRPr>
          </a:p>
          <a:p>
            <a:pPr marL="355600" indent="-342900">
              <a:lnSpc>
                <a:spcPct val="100000"/>
              </a:lnSpc>
              <a:spcBef>
                <a:spcPts val="1080"/>
              </a:spcBef>
              <a:buAutoNum type="arabicParenR"/>
              <a:tabLst>
                <a:tab pos="354965" algn="l"/>
                <a:tab pos="356235" algn="l"/>
                <a:tab pos="2335530" algn="l"/>
              </a:tabLst>
            </a:pPr>
            <a:r>
              <a:rPr sz="1800" spc="-5" dirty="0">
                <a:latin typeface="Arial"/>
                <a:cs typeface="Arial"/>
              </a:rPr>
              <a:t>Douleur</a:t>
            </a:r>
            <a:r>
              <a:rPr sz="1800" spc="35" dirty="0">
                <a:latin typeface="Arial"/>
                <a:cs typeface="Arial"/>
              </a:rPr>
              <a:t> </a:t>
            </a:r>
            <a:r>
              <a:rPr sz="1800" spc="-5" dirty="0">
                <a:latin typeface="Arial"/>
                <a:cs typeface="Arial"/>
              </a:rPr>
              <a:t>articulaire	(absente, modérée,</a:t>
            </a:r>
            <a:r>
              <a:rPr sz="1800" spc="25" dirty="0">
                <a:latin typeface="Arial"/>
                <a:cs typeface="Arial"/>
              </a:rPr>
              <a:t> </a:t>
            </a:r>
            <a:r>
              <a:rPr sz="1800" spc="-5" dirty="0">
                <a:latin typeface="Arial"/>
                <a:cs typeface="Arial"/>
              </a:rPr>
              <a:t>intense)</a:t>
            </a:r>
            <a:endParaRPr sz="1800">
              <a:latin typeface="Arial"/>
              <a:cs typeface="Arial"/>
            </a:endParaRPr>
          </a:p>
        </p:txBody>
      </p:sp>
      <p:sp>
        <p:nvSpPr>
          <p:cNvPr id="9" name="object 9"/>
          <p:cNvSpPr txBox="1"/>
          <p:nvPr/>
        </p:nvSpPr>
        <p:spPr>
          <a:xfrm>
            <a:off x="1257427" y="4183379"/>
            <a:ext cx="7322184" cy="1261110"/>
          </a:xfrm>
          <a:prstGeom prst="rect">
            <a:avLst/>
          </a:prstGeom>
        </p:spPr>
        <p:txBody>
          <a:bodyPr vert="horz" wrap="square" lIns="0" tIns="12700" rIns="0" bIns="0" rtlCol="0">
            <a:spAutoFit/>
          </a:bodyPr>
          <a:lstStyle/>
          <a:p>
            <a:pPr marL="672465" marR="5080" indent="-660400" algn="just">
              <a:lnSpc>
                <a:spcPct val="150100"/>
              </a:lnSpc>
              <a:spcBef>
                <a:spcPts val="100"/>
              </a:spcBef>
            </a:pPr>
            <a:r>
              <a:rPr sz="1800" spc="-5" dirty="0">
                <a:latin typeface="Arial"/>
                <a:cs typeface="Arial"/>
              </a:rPr>
              <a:t>Classer </a:t>
            </a:r>
            <a:r>
              <a:rPr sz="1800" dirty="0">
                <a:latin typeface="Arial"/>
                <a:cs typeface="Arial"/>
              </a:rPr>
              <a:t>ces </a:t>
            </a:r>
            <a:r>
              <a:rPr sz="1800" spc="-5" dirty="0">
                <a:latin typeface="Arial"/>
                <a:cs typeface="Arial"/>
              </a:rPr>
              <a:t>informations dans les </a:t>
            </a:r>
            <a:r>
              <a:rPr sz="1800" spc="-10" dirty="0">
                <a:latin typeface="Arial"/>
                <a:cs typeface="Arial"/>
              </a:rPr>
              <a:t>différents types </a:t>
            </a:r>
            <a:r>
              <a:rPr sz="1800" spc="-5" dirty="0">
                <a:latin typeface="Arial"/>
                <a:cs typeface="Arial"/>
              </a:rPr>
              <a:t>de variables définies </a:t>
            </a:r>
            <a:r>
              <a:rPr sz="1800" dirty="0">
                <a:latin typeface="Arial"/>
                <a:cs typeface="Arial"/>
              </a:rPr>
              <a:t>:  </a:t>
            </a:r>
            <a:r>
              <a:rPr sz="1800" b="1" spc="-5" dirty="0">
                <a:latin typeface="Arial"/>
                <a:cs typeface="Arial"/>
              </a:rPr>
              <a:t>Qualitative binaire, qualitative </a:t>
            </a:r>
            <a:r>
              <a:rPr sz="1800" b="1" dirty="0">
                <a:latin typeface="Arial"/>
                <a:cs typeface="Arial"/>
              </a:rPr>
              <a:t>nominale, </a:t>
            </a:r>
            <a:r>
              <a:rPr sz="1800" b="1" spc="-5" dirty="0">
                <a:latin typeface="Arial"/>
                <a:cs typeface="Arial"/>
              </a:rPr>
              <a:t>qualitative </a:t>
            </a:r>
            <a:r>
              <a:rPr sz="1800" b="1" dirty="0">
                <a:latin typeface="Arial"/>
                <a:cs typeface="Arial"/>
              </a:rPr>
              <a:t>ordinale,  </a:t>
            </a:r>
            <a:r>
              <a:rPr sz="1800" b="1" spc="-5" dirty="0">
                <a:latin typeface="Arial"/>
                <a:cs typeface="Arial"/>
              </a:rPr>
              <a:t>Quantitative discrète, quantitative</a:t>
            </a:r>
            <a:r>
              <a:rPr sz="1800" b="1" spc="55" dirty="0">
                <a:latin typeface="Arial"/>
                <a:cs typeface="Arial"/>
              </a:rPr>
              <a:t> </a:t>
            </a:r>
            <a:r>
              <a:rPr sz="1800" b="1" dirty="0">
                <a:latin typeface="Arial"/>
                <a:cs typeface="Arial"/>
              </a:rPr>
              <a:t>continue</a:t>
            </a:r>
            <a:endParaRPr sz="1800">
              <a:latin typeface="Arial"/>
              <a:cs typeface="Arial"/>
            </a:endParaRPr>
          </a:p>
        </p:txBody>
      </p:sp>
      <p:sp>
        <p:nvSpPr>
          <p:cNvPr id="11" name="object 11"/>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690116" y="111252"/>
            <a:ext cx="339851" cy="463296"/>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1719072" y="47244"/>
            <a:ext cx="707136" cy="569976"/>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2084832" y="47244"/>
            <a:ext cx="2023871" cy="569976"/>
          </a:xfrm>
          <a:prstGeom prst="rect">
            <a:avLst/>
          </a:prstGeom>
          <a:blipFill>
            <a:blip r:embed="rId7" cstate="print"/>
            <a:stretch>
              <a:fillRect/>
            </a:stretch>
          </a:blipFill>
        </p:spPr>
        <p:txBody>
          <a:bodyPr wrap="square" lIns="0" tIns="0" rIns="0" bIns="0" rtlCol="0"/>
          <a:lstStyle/>
          <a:p>
            <a:endParaRPr/>
          </a:p>
        </p:txBody>
      </p:sp>
      <p:sp>
        <p:nvSpPr>
          <p:cNvPr id="16" name="object 16"/>
          <p:cNvSpPr txBox="1">
            <a:spLocks noGrp="1"/>
          </p:cNvSpPr>
          <p:nvPr>
            <p:ph type="title"/>
          </p:nvPr>
        </p:nvSpPr>
        <p:spPr>
          <a:xfrm>
            <a:off x="1571371" y="110108"/>
            <a:ext cx="237045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 </a:t>
            </a:r>
            <a:r>
              <a:rPr sz="2000" b="1" i="0" dirty="0">
                <a:solidFill>
                  <a:srgbClr val="5F5F5F"/>
                </a:solidFill>
                <a:latin typeface="Arial"/>
                <a:cs typeface="Arial"/>
              </a:rPr>
              <a:t>La</a:t>
            </a:r>
            <a:r>
              <a:rPr sz="2000" b="1" i="0" spc="-45"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16</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763016" y="1002029"/>
            <a:ext cx="2412365" cy="574040"/>
          </a:xfrm>
          <a:prstGeom prst="rect">
            <a:avLst/>
          </a:prstGeom>
        </p:spPr>
        <p:txBody>
          <a:bodyPr vert="horz" wrap="square" lIns="0" tIns="12700" rIns="0" bIns="0" rtlCol="0">
            <a:spAutoFit/>
          </a:bodyPr>
          <a:lstStyle/>
          <a:p>
            <a:pPr marL="12700">
              <a:lnSpc>
                <a:spcPct val="100000"/>
              </a:lnSpc>
              <a:spcBef>
                <a:spcPts val="100"/>
              </a:spcBef>
            </a:pPr>
            <a:r>
              <a:rPr sz="1800" b="1" spc="-30" dirty="0">
                <a:latin typeface="Arial"/>
                <a:cs typeface="Arial"/>
              </a:rPr>
              <a:t>A</a:t>
            </a:r>
            <a:r>
              <a:rPr sz="1800" spc="-30" dirty="0">
                <a:latin typeface="Arial"/>
                <a:cs typeface="Arial"/>
              </a:rPr>
              <a:t>) </a:t>
            </a:r>
            <a:r>
              <a:rPr sz="1800" spc="-5" dirty="0">
                <a:latin typeface="Arial"/>
                <a:cs typeface="Arial"/>
              </a:rPr>
              <a:t>Qualitative</a:t>
            </a:r>
            <a:r>
              <a:rPr sz="1800" spc="65" dirty="0">
                <a:latin typeface="Arial"/>
                <a:cs typeface="Arial"/>
              </a:rPr>
              <a:t> </a:t>
            </a:r>
            <a:r>
              <a:rPr sz="1800" spc="-5" dirty="0">
                <a:latin typeface="Arial"/>
                <a:cs typeface="Arial"/>
              </a:rPr>
              <a:t>binaire</a:t>
            </a:r>
            <a:endParaRPr sz="1800">
              <a:latin typeface="Arial"/>
              <a:cs typeface="Arial"/>
            </a:endParaRPr>
          </a:p>
          <a:p>
            <a:pPr marL="12700">
              <a:lnSpc>
                <a:spcPct val="100000"/>
              </a:lnSpc>
            </a:pPr>
            <a:r>
              <a:rPr sz="1800" b="1" spc="-5" dirty="0">
                <a:latin typeface="Arial"/>
                <a:cs typeface="Arial"/>
              </a:rPr>
              <a:t>D</a:t>
            </a:r>
            <a:r>
              <a:rPr sz="1800" spc="-5" dirty="0">
                <a:latin typeface="Arial"/>
                <a:cs typeface="Arial"/>
              </a:rPr>
              <a:t>) Quantitative</a:t>
            </a:r>
            <a:r>
              <a:rPr sz="1800" spc="-10" dirty="0">
                <a:latin typeface="Arial"/>
                <a:cs typeface="Arial"/>
              </a:rPr>
              <a:t> </a:t>
            </a:r>
            <a:r>
              <a:rPr sz="1800" spc="-5" dirty="0">
                <a:latin typeface="Arial"/>
                <a:cs typeface="Arial"/>
              </a:rPr>
              <a:t>discrète</a:t>
            </a:r>
            <a:endParaRPr sz="1800">
              <a:latin typeface="Arial"/>
              <a:cs typeface="Arial"/>
            </a:endParaRPr>
          </a:p>
        </p:txBody>
      </p:sp>
      <p:sp>
        <p:nvSpPr>
          <p:cNvPr id="8" name="object 8"/>
          <p:cNvSpPr txBox="1"/>
          <p:nvPr/>
        </p:nvSpPr>
        <p:spPr>
          <a:xfrm>
            <a:off x="690168" y="2003613"/>
            <a:ext cx="558165" cy="889635"/>
          </a:xfrm>
          <a:prstGeom prst="rect">
            <a:avLst/>
          </a:prstGeom>
        </p:spPr>
        <p:txBody>
          <a:bodyPr vert="horz" wrap="square" lIns="0" tIns="12065" rIns="0" bIns="0" rtlCol="0">
            <a:spAutoFit/>
          </a:bodyPr>
          <a:lstStyle/>
          <a:p>
            <a:pPr marL="12700" marR="5080">
              <a:lnSpc>
                <a:spcPct val="157500"/>
              </a:lnSpc>
              <a:spcBef>
                <a:spcPts val="95"/>
              </a:spcBef>
            </a:pPr>
            <a:r>
              <a:rPr sz="1800" b="1" spc="-20" dirty="0">
                <a:latin typeface="Arial"/>
                <a:cs typeface="Arial"/>
              </a:rPr>
              <a:t>Age  </a:t>
            </a:r>
            <a:r>
              <a:rPr sz="1800" b="1" dirty="0">
                <a:latin typeface="Arial"/>
                <a:cs typeface="Arial"/>
              </a:rPr>
              <a:t>S</a:t>
            </a:r>
            <a:r>
              <a:rPr sz="1800" b="1" spc="-10" dirty="0">
                <a:latin typeface="Arial"/>
                <a:cs typeface="Arial"/>
              </a:rPr>
              <a:t>ex</a:t>
            </a:r>
            <a:r>
              <a:rPr sz="1800" b="1" dirty="0">
                <a:latin typeface="Arial"/>
                <a:cs typeface="Arial"/>
              </a:rPr>
              <a:t>e</a:t>
            </a:r>
            <a:endParaRPr sz="1800">
              <a:latin typeface="Arial"/>
              <a:cs typeface="Arial"/>
            </a:endParaRPr>
          </a:p>
        </p:txBody>
      </p:sp>
      <p:sp>
        <p:nvSpPr>
          <p:cNvPr id="9" name="object 9"/>
          <p:cNvSpPr txBox="1"/>
          <p:nvPr/>
        </p:nvSpPr>
        <p:spPr>
          <a:xfrm>
            <a:off x="690168" y="3169107"/>
            <a:ext cx="1397000" cy="300355"/>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Conso</a:t>
            </a:r>
            <a:r>
              <a:rPr sz="1800" b="1" spc="-60" dirty="0">
                <a:latin typeface="Arial"/>
                <a:cs typeface="Arial"/>
              </a:rPr>
              <a:t> </a:t>
            </a:r>
            <a:r>
              <a:rPr sz="1800" b="1" spc="-5" dirty="0">
                <a:latin typeface="Arial"/>
                <a:cs typeface="Arial"/>
              </a:rPr>
              <a:t>tabac</a:t>
            </a:r>
            <a:endParaRPr sz="1800">
              <a:latin typeface="Arial"/>
              <a:cs typeface="Arial"/>
            </a:endParaRPr>
          </a:p>
        </p:txBody>
      </p:sp>
      <p:sp>
        <p:nvSpPr>
          <p:cNvPr id="10" name="object 10"/>
          <p:cNvSpPr txBox="1"/>
          <p:nvPr/>
        </p:nvSpPr>
        <p:spPr>
          <a:xfrm>
            <a:off x="690168" y="3817111"/>
            <a:ext cx="1854835" cy="574040"/>
          </a:xfrm>
          <a:prstGeom prst="rect">
            <a:avLst/>
          </a:prstGeom>
        </p:spPr>
        <p:txBody>
          <a:bodyPr vert="horz" wrap="square" lIns="0" tIns="12700" rIns="0" bIns="0" rtlCol="0">
            <a:spAutoFit/>
          </a:bodyPr>
          <a:lstStyle/>
          <a:p>
            <a:pPr marL="12700" marR="5080">
              <a:lnSpc>
                <a:spcPct val="100000"/>
              </a:lnSpc>
              <a:spcBef>
                <a:spcPts val="100"/>
              </a:spcBef>
            </a:pPr>
            <a:r>
              <a:rPr sz="1800" b="1" spc="-5" dirty="0">
                <a:latin typeface="Arial"/>
                <a:cs typeface="Arial"/>
              </a:rPr>
              <a:t>Nb </a:t>
            </a:r>
            <a:r>
              <a:rPr sz="1800" b="1" dirty="0">
                <a:latin typeface="Arial"/>
                <a:cs typeface="Arial"/>
              </a:rPr>
              <a:t>otites </a:t>
            </a:r>
            <a:r>
              <a:rPr sz="1800" b="1" spc="-5" dirty="0">
                <a:latin typeface="Arial"/>
                <a:cs typeface="Arial"/>
              </a:rPr>
              <a:t>dans</a:t>
            </a:r>
            <a:r>
              <a:rPr sz="1800" b="1" spc="-70" dirty="0">
                <a:latin typeface="Arial"/>
                <a:cs typeface="Arial"/>
              </a:rPr>
              <a:t> </a:t>
            </a:r>
            <a:r>
              <a:rPr sz="1800" b="1" spc="-5" dirty="0">
                <a:latin typeface="Arial"/>
                <a:cs typeface="Arial"/>
              </a:rPr>
              <a:t>la  dernière</a:t>
            </a:r>
            <a:r>
              <a:rPr sz="1800" b="1" spc="-15" dirty="0">
                <a:latin typeface="Arial"/>
                <a:cs typeface="Arial"/>
              </a:rPr>
              <a:t> </a:t>
            </a:r>
            <a:r>
              <a:rPr sz="1800" b="1" spc="-5" dirty="0">
                <a:latin typeface="Arial"/>
                <a:cs typeface="Arial"/>
              </a:rPr>
              <a:t>année</a:t>
            </a:r>
            <a:endParaRPr sz="1800">
              <a:latin typeface="Arial"/>
              <a:cs typeface="Arial"/>
            </a:endParaRPr>
          </a:p>
        </p:txBody>
      </p:sp>
      <p:sp>
        <p:nvSpPr>
          <p:cNvPr id="11" name="object 11"/>
          <p:cNvSpPr txBox="1"/>
          <p:nvPr/>
        </p:nvSpPr>
        <p:spPr>
          <a:xfrm>
            <a:off x="4364228" y="1930400"/>
            <a:ext cx="4605655" cy="2331085"/>
          </a:xfrm>
          <a:prstGeom prst="rect">
            <a:avLst/>
          </a:prstGeom>
        </p:spPr>
        <p:txBody>
          <a:bodyPr vert="horz" wrap="square" lIns="0" tIns="170180" rIns="0" bIns="0" rtlCol="0">
            <a:spAutoFit/>
          </a:bodyPr>
          <a:lstStyle/>
          <a:p>
            <a:pPr marL="12700">
              <a:lnSpc>
                <a:spcPct val="100000"/>
              </a:lnSpc>
              <a:spcBef>
                <a:spcPts val="1340"/>
              </a:spcBef>
              <a:tabLst>
                <a:tab pos="2532380" algn="l"/>
              </a:tabLst>
            </a:pPr>
            <a:r>
              <a:rPr sz="1800" b="1" spc="-5" dirty="0">
                <a:solidFill>
                  <a:srgbClr val="006666"/>
                </a:solidFill>
                <a:latin typeface="Arial"/>
                <a:cs typeface="Arial"/>
              </a:rPr>
              <a:t>D </a:t>
            </a:r>
            <a:r>
              <a:rPr sz="1800" dirty="0">
                <a:latin typeface="Arial"/>
                <a:cs typeface="Arial"/>
              </a:rPr>
              <a:t>: </a:t>
            </a:r>
            <a:r>
              <a:rPr sz="1800" spc="-10" dirty="0">
                <a:latin typeface="Arial"/>
                <a:cs typeface="Arial"/>
              </a:rPr>
              <a:t>âges</a:t>
            </a:r>
            <a:r>
              <a:rPr sz="1800" spc="35" dirty="0">
                <a:latin typeface="Arial"/>
                <a:cs typeface="Arial"/>
              </a:rPr>
              <a:t> </a:t>
            </a:r>
            <a:r>
              <a:rPr sz="1800" dirty="0">
                <a:latin typeface="Arial"/>
                <a:cs typeface="Arial"/>
              </a:rPr>
              <a:t>=</a:t>
            </a:r>
            <a:r>
              <a:rPr sz="1800" spc="5" dirty="0">
                <a:latin typeface="Arial"/>
                <a:cs typeface="Arial"/>
              </a:rPr>
              <a:t> </a:t>
            </a:r>
            <a:r>
              <a:rPr sz="1800" b="1" spc="-5" dirty="0">
                <a:latin typeface="Arial"/>
                <a:cs typeface="Arial"/>
              </a:rPr>
              <a:t>quantitative	discrète</a:t>
            </a:r>
            <a:endParaRPr sz="1800">
              <a:latin typeface="Arial"/>
              <a:cs typeface="Arial"/>
            </a:endParaRPr>
          </a:p>
          <a:p>
            <a:pPr marL="12700" marR="5080">
              <a:lnSpc>
                <a:spcPts val="3510"/>
              </a:lnSpc>
              <a:spcBef>
                <a:spcPts val="234"/>
              </a:spcBef>
            </a:pPr>
            <a:r>
              <a:rPr sz="1800" b="1" spc="-5" dirty="0">
                <a:solidFill>
                  <a:srgbClr val="006666"/>
                </a:solidFill>
                <a:latin typeface="Arial"/>
                <a:cs typeface="Arial"/>
              </a:rPr>
              <a:t>A </a:t>
            </a:r>
            <a:r>
              <a:rPr sz="1800" dirty="0">
                <a:latin typeface="Arial"/>
                <a:cs typeface="Arial"/>
              </a:rPr>
              <a:t>: </a:t>
            </a:r>
            <a:r>
              <a:rPr sz="1800" spc="-5" dirty="0">
                <a:latin typeface="Arial"/>
                <a:cs typeface="Arial"/>
              </a:rPr>
              <a:t>masculin ou féminin </a:t>
            </a:r>
            <a:r>
              <a:rPr sz="1800" dirty="0">
                <a:latin typeface="Arial"/>
                <a:cs typeface="Arial"/>
              </a:rPr>
              <a:t>= </a:t>
            </a:r>
            <a:r>
              <a:rPr sz="1800" b="1" spc="-5" dirty="0">
                <a:latin typeface="Arial"/>
                <a:cs typeface="Arial"/>
              </a:rPr>
              <a:t>qualitative </a:t>
            </a:r>
            <a:r>
              <a:rPr sz="1800" b="1" dirty="0">
                <a:latin typeface="Arial"/>
                <a:cs typeface="Arial"/>
              </a:rPr>
              <a:t>binaire  </a:t>
            </a:r>
            <a:r>
              <a:rPr sz="1800" b="1" spc="-5" dirty="0">
                <a:solidFill>
                  <a:srgbClr val="006666"/>
                </a:solidFill>
                <a:latin typeface="Arial"/>
                <a:cs typeface="Arial"/>
              </a:rPr>
              <a:t>C </a:t>
            </a:r>
            <a:r>
              <a:rPr sz="1800" dirty="0">
                <a:latin typeface="Arial"/>
                <a:cs typeface="Arial"/>
              </a:rPr>
              <a:t>: </a:t>
            </a:r>
            <a:r>
              <a:rPr sz="1800" spc="-5" dirty="0">
                <a:latin typeface="Arial"/>
                <a:cs typeface="Arial"/>
              </a:rPr>
              <a:t>3 niveaux de</a:t>
            </a:r>
            <a:r>
              <a:rPr sz="1800" spc="10" dirty="0">
                <a:latin typeface="Arial"/>
                <a:cs typeface="Arial"/>
              </a:rPr>
              <a:t> </a:t>
            </a:r>
            <a:r>
              <a:rPr sz="1800" spc="-5" dirty="0">
                <a:latin typeface="Arial"/>
                <a:cs typeface="Arial"/>
              </a:rPr>
              <a:t>consommation</a:t>
            </a:r>
            <a:endParaRPr sz="1800">
              <a:latin typeface="Arial"/>
              <a:cs typeface="Arial"/>
            </a:endParaRPr>
          </a:p>
          <a:p>
            <a:pPr marL="76200">
              <a:lnSpc>
                <a:spcPts val="1820"/>
              </a:lnSpc>
            </a:pPr>
            <a:r>
              <a:rPr sz="1800" dirty="0">
                <a:latin typeface="Arial"/>
                <a:cs typeface="Arial"/>
              </a:rPr>
              <a:t>( </a:t>
            </a:r>
            <a:r>
              <a:rPr sz="1800" spc="-5" dirty="0">
                <a:latin typeface="Arial"/>
                <a:cs typeface="Arial"/>
              </a:rPr>
              <a:t>faible 0 </a:t>
            </a:r>
            <a:r>
              <a:rPr sz="1800" dirty="0">
                <a:latin typeface="Arial"/>
                <a:cs typeface="Arial"/>
              </a:rPr>
              <a:t>- 9, </a:t>
            </a:r>
            <a:r>
              <a:rPr sz="1800" spc="-10" dirty="0">
                <a:latin typeface="Arial"/>
                <a:cs typeface="Arial"/>
              </a:rPr>
              <a:t>moyenne </a:t>
            </a:r>
            <a:r>
              <a:rPr sz="1800" spc="-5" dirty="0">
                <a:latin typeface="Arial"/>
                <a:cs typeface="Arial"/>
              </a:rPr>
              <a:t>10 </a:t>
            </a:r>
            <a:r>
              <a:rPr sz="1800" dirty="0">
                <a:latin typeface="Arial"/>
                <a:cs typeface="Arial"/>
              </a:rPr>
              <a:t>- </a:t>
            </a:r>
            <a:r>
              <a:rPr sz="1800" spc="-5" dirty="0">
                <a:latin typeface="Arial"/>
                <a:cs typeface="Arial"/>
              </a:rPr>
              <a:t>19, </a:t>
            </a:r>
            <a:r>
              <a:rPr sz="1800" dirty="0">
                <a:latin typeface="Arial"/>
                <a:cs typeface="Arial"/>
              </a:rPr>
              <a:t>forte </a:t>
            </a:r>
            <a:r>
              <a:rPr sz="1800" spc="-5" dirty="0">
                <a:latin typeface="Arial"/>
                <a:cs typeface="Arial"/>
              </a:rPr>
              <a:t>&gt;19)</a:t>
            </a:r>
            <a:r>
              <a:rPr sz="1800" spc="25" dirty="0">
                <a:latin typeface="Arial"/>
                <a:cs typeface="Arial"/>
              </a:rPr>
              <a:t> </a:t>
            </a:r>
            <a:r>
              <a:rPr sz="1800" dirty="0">
                <a:latin typeface="Arial"/>
                <a:cs typeface="Arial"/>
              </a:rPr>
              <a:t>=</a:t>
            </a:r>
            <a:endParaRPr sz="1800">
              <a:latin typeface="Arial"/>
              <a:cs typeface="Arial"/>
            </a:endParaRPr>
          </a:p>
          <a:p>
            <a:pPr marL="76200">
              <a:lnSpc>
                <a:spcPct val="100000"/>
              </a:lnSpc>
            </a:pPr>
            <a:r>
              <a:rPr sz="1800" b="1" spc="-5" dirty="0">
                <a:latin typeface="Arial"/>
                <a:cs typeface="Arial"/>
              </a:rPr>
              <a:t>qualitative</a:t>
            </a:r>
            <a:r>
              <a:rPr sz="1800" b="1" spc="15" dirty="0">
                <a:latin typeface="Arial"/>
                <a:cs typeface="Arial"/>
              </a:rPr>
              <a:t> </a:t>
            </a:r>
            <a:r>
              <a:rPr sz="1800" b="1" dirty="0">
                <a:latin typeface="Arial"/>
                <a:cs typeface="Arial"/>
              </a:rPr>
              <a:t>ordinale</a:t>
            </a:r>
            <a:endParaRPr sz="1800">
              <a:latin typeface="Arial"/>
              <a:cs typeface="Arial"/>
            </a:endParaRPr>
          </a:p>
          <a:p>
            <a:pPr marL="12700">
              <a:lnSpc>
                <a:spcPct val="100000"/>
              </a:lnSpc>
              <a:spcBef>
                <a:spcPts val="1355"/>
              </a:spcBef>
            </a:pPr>
            <a:r>
              <a:rPr sz="1800" b="1" spc="-5" dirty="0">
                <a:solidFill>
                  <a:srgbClr val="006666"/>
                </a:solidFill>
                <a:latin typeface="Arial"/>
                <a:cs typeface="Arial"/>
              </a:rPr>
              <a:t>D </a:t>
            </a:r>
            <a:r>
              <a:rPr sz="1800" dirty="0">
                <a:latin typeface="Arial"/>
                <a:cs typeface="Arial"/>
              </a:rPr>
              <a:t>: </a:t>
            </a:r>
            <a:r>
              <a:rPr sz="1800" spc="-10" dirty="0">
                <a:latin typeface="Arial"/>
                <a:cs typeface="Arial"/>
              </a:rPr>
              <a:t>nb </a:t>
            </a:r>
            <a:r>
              <a:rPr sz="1800" spc="-5" dirty="0">
                <a:latin typeface="Arial"/>
                <a:cs typeface="Arial"/>
              </a:rPr>
              <a:t>entier </a:t>
            </a:r>
            <a:r>
              <a:rPr sz="1800" dirty="0">
                <a:latin typeface="Arial"/>
                <a:cs typeface="Arial"/>
              </a:rPr>
              <a:t>= </a:t>
            </a:r>
            <a:r>
              <a:rPr sz="1800" b="1" spc="-5" dirty="0">
                <a:latin typeface="Arial"/>
                <a:cs typeface="Arial"/>
              </a:rPr>
              <a:t>quantitative</a:t>
            </a:r>
            <a:r>
              <a:rPr sz="1800" b="1" spc="40" dirty="0">
                <a:latin typeface="Arial"/>
                <a:cs typeface="Arial"/>
              </a:rPr>
              <a:t> </a:t>
            </a:r>
            <a:r>
              <a:rPr sz="1800" b="1" spc="-5" dirty="0">
                <a:latin typeface="Arial"/>
                <a:cs typeface="Arial"/>
              </a:rPr>
              <a:t>discrète</a:t>
            </a:r>
            <a:endParaRPr sz="1800">
              <a:latin typeface="Arial"/>
              <a:cs typeface="Arial"/>
            </a:endParaRPr>
          </a:p>
        </p:txBody>
      </p:sp>
      <p:sp>
        <p:nvSpPr>
          <p:cNvPr id="12" name="object 12"/>
          <p:cNvSpPr txBox="1"/>
          <p:nvPr/>
        </p:nvSpPr>
        <p:spPr>
          <a:xfrm>
            <a:off x="690168" y="4609287"/>
            <a:ext cx="2413000" cy="300355"/>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Déficit </a:t>
            </a:r>
            <a:r>
              <a:rPr sz="1800" b="1" dirty="0">
                <a:latin typeface="Arial"/>
                <a:cs typeface="Arial"/>
              </a:rPr>
              <a:t>auditif </a:t>
            </a:r>
            <a:r>
              <a:rPr sz="1800" b="1" spc="-10" dirty="0">
                <a:latin typeface="Arial"/>
                <a:cs typeface="Arial"/>
              </a:rPr>
              <a:t>moyen</a:t>
            </a:r>
            <a:r>
              <a:rPr sz="1800" b="1" spc="-35" dirty="0">
                <a:latin typeface="Arial"/>
                <a:cs typeface="Arial"/>
              </a:rPr>
              <a:t> </a:t>
            </a:r>
            <a:r>
              <a:rPr sz="1800" b="1" dirty="0">
                <a:latin typeface="Arial"/>
                <a:cs typeface="Arial"/>
              </a:rPr>
              <a:t>:</a:t>
            </a:r>
            <a:endParaRPr sz="1800">
              <a:latin typeface="Arial"/>
              <a:cs typeface="Arial"/>
            </a:endParaRPr>
          </a:p>
        </p:txBody>
      </p:sp>
      <p:sp>
        <p:nvSpPr>
          <p:cNvPr id="13" name="object 13"/>
          <p:cNvSpPr txBox="1"/>
          <p:nvPr/>
        </p:nvSpPr>
        <p:spPr>
          <a:xfrm>
            <a:off x="618540" y="5112766"/>
            <a:ext cx="3173095" cy="574675"/>
          </a:xfrm>
          <a:prstGeom prst="rect">
            <a:avLst/>
          </a:prstGeom>
        </p:spPr>
        <p:txBody>
          <a:bodyPr vert="horz" wrap="square" lIns="0" tIns="12700" rIns="0" bIns="0" rtlCol="0">
            <a:spAutoFit/>
          </a:bodyPr>
          <a:lstStyle/>
          <a:p>
            <a:pPr marL="12700" marR="5080">
              <a:lnSpc>
                <a:spcPct val="100000"/>
              </a:lnSpc>
              <a:spcBef>
                <a:spcPts val="100"/>
              </a:spcBef>
              <a:tabLst>
                <a:tab pos="2157095" algn="l"/>
              </a:tabLst>
            </a:pPr>
            <a:r>
              <a:rPr sz="1800" b="1" spc="-5" dirty="0">
                <a:latin typeface="Arial"/>
                <a:cs typeface="Arial"/>
              </a:rPr>
              <a:t>Dou</a:t>
            </a:r>
            <a:r>
              <a:rPr sz="1800" b="1" spc="5" dirty="0">
                <a:latin typeface="Arial"/>
                <a:cs typeface="Arial"/>
              </a:rPr>
              <a:t>l</a:t>
            </a:r>
            <a:r>
              <a:rPr sz="1800" b="1" spc="-5" dirty="0">
                <a:latin typeface="Arial"/>
                <a:cs typeface="Arial"/>
              </a:rPr>
              <a:t>eur</a:t>
            </a:r>
            <a:r>
              <a:rPr sz="1800" b="1" spc="-15" dirty="0">
                <a:latin typeface="Arial"/>
                <a:cs typeface="Arial"/>
              </a:rPr>
              <a:t> </a:t>
            </a:r>
            <a:r>
              <a:rPr sz="1800" b="1" spc="-5" dirty="0">
                <a:latin typeface="Arial"/>
                <a:cs typeface="Arial"/>
              </a:rPr>
              <a:t>a</a:t>
            </a:r>
            <a:r>
              <a:rPr sz="1800" b="1" spc="-15" dirty="0">
                <a:latin typeface="Arial"/>
                <a:cs typeface="Arial"/>
              </a:rPr>
              <a:t>r</a:t>
            </a:r>
            <a:r>
              <a:rPr sz="1800" b="1" spc="-5" dirty="0">
                <a:latin typeface="Arial"/>
                <a:cs typeface="Arial"/>
              </a:rPr>
              <a:t>ticu</a:t>
            </a:r>
            <a:r>
              <a:rPr sz="1800" b="1" spc="5" dirty="0">
                <a:latin typeface="Arial"/>
                <a:cs typeface="Arial"/>
              </a:rPr>
              <a:t>l</a:t>
            </a:r>
            <a:r>
              <a:rPr sz="1800" b="1" spc="-5" dirty="0">
                <a:latin typeface="Arial"/>
                <a:cs typeface="Arial"/>
              </a:rPr>
              <a:t>ai</a:t>
            </a:r>
            <a:r>
              <a:rPr sz="1800" b="1" spc="-15" dirty="0">
                <a:latin typeface="Arial"/>
                <a:cs typeface="Arial"/>
              </a:rPr>
              <a:t>r</a:t>
            </a:r>
            <a:r>
              <a:rPr sz="1800" b="1" spc="-5" dirty="0">
                <a:latin typeface="Arial"/>
                <a:cs typeface="Arial"/>
              </a:rPr>
              <a:t>e</a:t>
            </a:r>
            <a:r>
              <a:rPr sz="1800" b="1" dirty="0">
                <a:latin typeface="Arial"/>
                <a:cs typeface="Arial"/>
              </a:rPr>
              <a:t>	</a:t>
            </a:r>
            <a:r>
              <a:rPr sz="1800" b="1" spc="-5" dirty="0">
                <a:latin typeface="Arial"/>
                <a:cs typeface="Arial"/>
              </a:rPr>
              <a:t>(abs</a:t>
            </a:r>
            <a:r>
              <a:rPr sz="1800" b="1" spc="-15" dirty="0">
                <a:latin typeface="Arial"/>
                <a:cs typeface="Arial"/>
              </a:rPr>
              <a:t>e</a:t>
            </a:r>
            <a:r>
              <a:rPr sz="1800" b="1" spc="-5" dirty="0">
                <a:latin typeface="Arial"/>
                <a:cs typeface="Arial"/>
              </a:rPr>
              <a:t>nte,  modérée, intense)</a:t>
            </a:r>
            <a:endParaRPr sz="1800">
              <a:latin typeface="Arial"/>
              <a:cs typeface="Arial"/>
            </a:endParaRPr>
          </a:p>
        </p:txBody>
      </p:sp>
      <p:sp>
        <p:nvSpPr>
          <p:cNvPr id="14" name="object 14"/>
          <p:cNvSpPr txBox="1"/>
          <p:nvPr/>
        </p:nvSpPr>
        <p:spPr>
          <a:xfrm>
            <a:off x="4364228" y="4609287"/>
            <a:ext cx="4591050" cy="984885"/>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006666"/>
                </a:solidFill>
                <a:latin typeface="Arial"/>
                <a:cs typeface="Arial"/>
              </a:rPr>
              <a:t>E </a:t>
            </a:r>
            <a:r>
              <a:rPr sz="1800" b="1" dirty="0">
                <a:latin typeface="Arial"/>
                <a:cs typeface="Arial"/>
              </a:rPr>
              <a:t>: </a:t>
            </a:r>
            <a:r>
              <a:rPr sz="1800" spc="-5" dirty="0">
                <a:latin typeface="Arial"/>
                <a:cs typeface="Arial"/>
              </a:rPr>
              <a:t>précision </a:t>
            </a:r>
            <a:r>
              <a:rPr sz="1800" spc="-15" dirty="0">
                <a:latin typeface="Arial"/>
                <a:cs typeface="Arial"/>
              </a:rPr>
              <a:t>1/10</a:t>
            </a:r>
            <a:r>
              <a:rPr sz="1800" spc="-22" baseline="25462" dirty="0">
                <a:latin typeface="Arial"/>
                <a:cs typeface="Arial"/>
              </a:rPr>
              <a:t>ème</a:t>
            </a:r>
            <a:r>
              <a:rPr sz="1800" spc="-15" dirty="0">
                <a:latin typeface="Arial"/>
                <a:cs typeface="Arial"/>
              </a:rPr>
              <a:t>(</a:t>
            </a:r>
            <a:r>
              <a:rPr sz="1800" b="1" spc="-15" dirty="0">
                <a:solidFill>
                  <a:srgbClr val="FF3300"/>
                </a:solidFill>
                <a:latin typeface="Arial"/>
                <a:cs typeface="Arial"/>
              </a:rPr>
              <a:t>11,5 </a:t>
            </a:r>
            <a:r>
              <a:rPr sz="1800" b="1" dirty="0">
                <a:solidFill>
                  <a:srgbClr val="FF3300"/>
                </a:solidFill>
                <a:latin typeface="Arial"/>
                <a:cs typeface="Arial"/>
              </a:rPr>
              <a:t>dB) </a:t>
            </a:r>
            <a:r>
              <a:rPr sz="1800" dirty="0">
                <a:latin typeface="Arial"/>
                <a:cs typeface="Arial"/>
              </a:rPr>
              <a:t>=</a:t>
            </a:r>
            <a:r>
              <a:rPr sz="1800" spc="-20" dirty="0">
                <a:latin typeface="Arial"/>
                <a:cs typeface="Arial"/>
              </a:rPr>
              <a:t> </a:t>
            </a:r>
            <a:r>
              <a:rPr sz="1800" b="1" spc="-5" dirty="0">
                <a:latin typeface="Arial"/>
                <a:cs typeface="Arial"/>
              </a:rPr>
              <a:t>quantitative</a:t>
            </a:r>
            <a:endParaRPr sz="1800">
              <a:latin typeface="Arial"/>
              <a:cs typeface="Arial"/>
            </a:endParaRPr>
          </a:p>
          <a:p>
            <a:pPr marR="300355" algn="r">
              <a:lnSpc>
                <a:spcPct val="100000"/>
              </a:lnSpc>
            </a:pPr>
            <a:r>
              <a:rPr sz="1800" b="1" spc="-5" dirty="0">
                <a:latin typeface="Arial"/>
                <a:cs typeface="Arial"/>
              </a:rPr>
              <a:t>cont</a:t>
            </a:r>
            <a:r>
              <a:rPr sz="1800" b="1" spc="5" dirty="0">
                <a:latin typeface="Arial"/>
                <a:cs typeface="Arial"/>
              </a:rPr>
              <a:t>i</a:t>
            </a:r>
            <a:r>
              <a:rPr sz="1800" b="1" spc="-5" dirty="0">
                <a:latin typeface="Arial"/>
                <a:cs typeface="Arial"/>
              </a:rPr>
              <a:t>n</a:t>
            </a:r>
            <a:r>
              <a:rPr sz="1800" b="1" dirty="0">
                <a:latin typeface="Arial"/>
                <a:cs typeface="Arial"/>
              </a:rPr>
              <a:t>u</a:t>
            </a:r>
            <a:r>
              <a:rPr sz="1800" b="1" spc="-5" dirty="0">
                <a:latin typeface="Arial"/>
                <a:cs typeface="Arial"/>
              </a:rPr>
              <a:t>e</a:t>
            </a:r>
            <a:endParaRPr sz="1800">
              <a:latin typeface="Arial"/>
              <a:cs typeface="Arial"/>
            </a:endParaRPr>
          </a:p>
          <a:p>
            <a:pPr marL="12700">
              <a:lnSpc>
                <a:spcPct val="100000"/>
              </a:lnSpc>
              <a:spcBef>
                <a:spcPts val="1070"/>
              </a:spcBef>
            </a:pPr>
            <a:r>
              <a:rPr sz="1800" b="1" spc="-5" dirty="0">
                <a:solidFill>
                  <a:srgbClr val="006666"/>
                </a:solidFill>
                <a:latin typeface="Arial"/>
                <a:cs typeface="Arial"/>
              </a:rPr>
              <a:t>C </a:t>
            </a:r>
            <a:r>
              <a:rPr sz="1800" dirty="0">
                <a:latin typeface="Arial"/>
                <a:cs typeface="Arial"/>
              </a:rPr>
              <a:t>: </a:t>
            </a:r>
            <a:r>
              <a:rPr sz="1800" spc="-5" dirty="0">
                <a:latin typeface="Arial"/>
                <a:cs typeface="Arial"/>
              </a:rPr>
              <a:t>3 niveaux </a:t>
            </a:r>
            <a:r>
              <a:rPr sz="1800" dirty="0">
                <a:latin typeface="Arial"/>
                <a:cs typeface="Arial"/>
              </a:rPr>
              <a:t>= </a:t>
            </a:r>
            <a:r>
              <a:rPr sz="1800" b="1" spc="-5" dirty="0">
                <a:latin typeface="Arial"/>
                <a:cs typeface="Arial"/>
              </a:rPr>
              <a:t>qualitative</a:t>
            </a:r>
            <a:r>
              <a:rPr sz="1800" b="1" spc="25" dirty="0">
                <a:latin typeface="Arial"/>
                <a:cs typeface="Arial"/>
              </a:rPr>
              <a:t> </a:t>
            </a:r>
            <a:r>
              <a:rPr sz="1800" b="1" dirty="0">
                <a:latin typeface="Arial"/>
                <a:cs typeface="Arial"/>
              </a:rPr>
              <a:t>ordinale</a:t>
            </a:r>
            <a:endParaRPr sz="1800">
              <a:latin typeface="Arial"/>
              <a:cs typeface="Arial"/>
            </a:endParaRPr>
          </a:p>
        </p:txBody>
      </p:sp>
      <p:sp>
        <p:nvSpPr>
          <p:cNvPr id="16" name="object 16"/>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7" name="object 17"/>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8" name="object 18"/>
          <p:cNvSpPr/>
          <p:nvPr/>
        </p:nvSpPr>
        <p:spPr>
          <a:xfrm>
            <a:off x="1690116" y="111252"/>
            <a:ext cx="339851" cy="463296"/>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1719072" y="47244"/>
            <a:ext cx="2023872" cy="569976"/>
          </a:xfrm>
          <a:prstGeom prst="rect">
            <a:avLst/>
          </a:prstGeom>
          <a:blipFill>
            <a:blip r:embed="rId6" cstate="print"/>
            <a:stretch>
              <a:fillRect/>
            </a:stretch>
          </a:blipFill>
        </p:spPr>
        <p:txBody>
          <a:bodyPr wrap="square" lIns="0" tIns="0" rIns="0" bIns="0" rtlCol="0"/>
          <a:lstStyle/>
          <a:p>
            <a:endParaRPr/>
          </a:p>
        </p:txBody>
      </p:sp>
      <p:sp>
        <p:nvSpPr>
          <p:cNvPr id="20" name="object 20"/>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21" name="object 21"/>
          <p:cNvSpPr txBox="1"/>
          <p:nvPr/>
        </p:nvSpPr>
        <p:spPr>
          <a:xfrm>
            <a:off x="3723259" y="433273"/>
            <a:ext cx="5165725" cy="1143000"/>
          </a:xfrm>
          <a:prstGeom prst="rect">
            <a:avLst/>
          </a:prstGeom>
        </p:spPr>
        <p:txBody>
          <a:bodyPr vert="horz" wrap="square" lIns="0" tIns="12065" rIns="0" bIns="0" rtlCol="0">
            <a:spAutoFit/>
          </a:bodyPr>
          <a:lstStyle/>
          <a:p>
            <a:pPr marL="1624965">
              <a:lnSpc>
                <a:spcPct val="100000"/>
              </a:lnSpc>
              <a:spcBef>
                <a:spcPts val="95"/>
              </a:spcBef>
            </a:pPr>
            <a:r>
              <a:rPr sz="1600" b="1" spc="-5" dirty="0">
                <a:solidFill>
                  <a:srgbClr val="006666"/>
                </a:solidFill>
                <a:latin typeface="Arial"/>
                <a:cs typeface="Arial"/>
              </a:rPr>
              <a:t>Quelques</a:t>
            </a:r>
            <a:r>
              <a:rPr sz="1600" b="1" spc="25" dirty="0">
                <a:solidFill>
                  <a:srgbClr val="006666"/>
                </a:solidFill>
                <a:latin typeface="Arial"/>
                <a:cs typeface="Arial"/>
              </a:rPr>
              <a:t> </a:t>
            </a:r>
            <a:r>
              <a:rPr sz="1600" b="1" spc="-10" dirty="0">
                <a:solidFill>
                  <a:srgbClr val="006666"/>
                </a:solidFill>
                <a:latin typeface="Arial"/>
                <a:cs typeface="Arial"/>
              </a:rPr>
              <a:t>variables</a:t>
            </a:r>
            <a:endParaRPr sz="1600">
              <a:latin typeface="Arial"/>
              <a:cs typeface="Arial"/>
            </a:endParaRPr>
          </a:p>
          <a:p>
            <a:pPr>
              <a:lnSpc>
                <a:spcPct val="100000"/>
              </a:lnSpc>
              <a:spcBef>
                <a:spcPts val="30"/>
              </a:spcBef>
            </a:pPr>
            <a:endParaRPr sz="2200">
              <a:latin typeface="Times New Roman"/>
              <a:cs typeface="Times New Roman"/>
            </a:endParaRPr>
          </a:p>
          <a:p>
            <a:pPr marL="12700">
              <a:lnSpc>
                <a:spcPct val="100000"/>
              </a:lnSpc>
              <a:tabLst>
                <a:tab pos="2894965" algn="l"/>
              </a:tabLst>
            </a:pPr>
            <a:r>
              <a:rPr sz="1800" b="1" spc="-5" dirty="0">
                <a:latin typeface="Arial"/>
                <a:cs typeface="Arial"/>
              </a:rPr>
              <a:t>B</a:t>
            </a:r>
            <a:r>
              <a:rPr sz="1800" spc="-5" dirty="0">
                <a:latin typeface="Arial"/>
                <a:cs typeface="Arial"/>
              </a:rPr>
              <a:t>)</a:t>
            </a:r>
            <a:r>
              <a:rPr sz="1800" spc="10" dirty="0">
                <a:latin typeface="Arial"/>
                <a:cs typeface="Arial"/>
              </a:rPr>
              <a:t> </a:t>
            </a:r>
            <a:r>
              <a:rPr sz="1800" spc="-5" dirty="0">
                <a:latin typeface="Arial"/>
                <a:cs typeface="Arial"/>
              </a:rPr>
              <a:t>Qualitative</a:t>
            </a:r>
            <a:r>
              <a:rPr sz="1800" spc="20" dirty="0">
                <a:latin typeface="Arial"/>
                <a:cs typeface="Arial"/>
              </a:rPr>
              <a:t> </a:t>
            </a:r>
            <a:r>
              <a:rPr sz="1800" spc="-5" dirty="0">
                <a:latin typeface="Arial"/>
                <a:cs typeface="Arial"/>
              </a:rPr>
              <a:t>nominale	</a:t>
            </a:r>
            <a:r>
              <a:rPr sz="1800" b="1" spc="-5" dirty="0">
                <a:latin typeface="Arial"/>
                <a:cs typeface="Arial"/>
              </a:rPr>
              <a:t>C</a:t>
            </a:r>
            <a:r>
              <a:rPr sz="1800" spc="-5" dirty="0">
                <a:latin typeface="Arial"/>
                <a:cs typeface="Arial"/>
              </a:rPr>
              <a:t>) Qualitative</a:t>
            </a:r>
            <a:r>
              <a:rPr sz="1800" spc="-35" dirty="0">
                <a:latin typeface="Arial"/>
                <a:cs typeface="Arial"/>
              </a:rPr>
              <a:t> </a:t>
            </a:r>
            <a:r>
              <a:rPr sz="1800" spc="-5" dirty="0">
                <a:latin typeface="Arial"/>
                <a:cs typeface="Arial"/>
              </a:rPr>
              <a:t>ordinale</a:t>
            </a:r>
            <a:endParaRPr sz="1800">
              <a:latin typeface="Arial"/>
              <a:cs typeface="Arial"/>
            </a:endParaRPr>
          </a:p>
          <a:p>
            <a:pPr marL="12700">
              <a:lnSpc>
                <a:spcPct val="100000"/>
              </a:lnSpc>
            </a:pPr>
            <a:r>
              <a:rPr sz="1800" b="1" spc="-5" dirty="0">
                <a:latin typeface="Arial"/>
                <a:cs typeface="Arial"/>
              </a:rPr>
              <a:t>E</a:t>
            </a:r>
            <a:r>
              <a:rPr sz="1800" spc="-5" dirty="0">
                <a:latin typeface="Arial"/>
                <a:cs typeface="Arial"/>
              </a:rPr>
              <a:t>) Quantitative continue</a:t>
            </a:r>
            <a:endParaRPr sz="1800">
              <a:latin typeface="Arial"/>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a:spLocks noGrp="1"/>
          </p:cNvSpPr>
          <p:nvPr>
            <p:ph type="title"/>
          </p:nvPr>
        </p:nvSpPr>
        <p:spPr>
          <a:prstGeom prst="rect">
            <a:avLst/>
          </a:prstGeom>
        </p:spPr>
        <p:txBody>
          <a:bodyPr vert="horz" wrap="square" lIns="0" tIns="12700" rIns="0" bIns="0" rtlCol="0">
            <a:spAutoFit/>
          </a:bodyPr>
          <a:lstStyle/>
          <a:p>
            <a:pPr marL="12700" marR="5080" algn="just">
              <a:lnSpc>
                <a:spcPct val="100000"/>
              </a:lnSpc>
              <a:spcBef>
                <a:spcPts val="100"/>
              </a:spcBef>
            </a:pPr>
            <a:r>
              <a:rPr i="1" spc="-5" dirty="0"/>
              <a:t>Le nb d'élèves inscrits en classe de 5ème </a:t>
            </a:r>
            <a:r>
              <a:rPr i="1" dirty="0"/>
              <a:t>au </a:t>
            </a:r>
            <a:r>
              <a:rPr i="1" spc="-5" dirty="0"/>
              <a:t>Parc Impérial a Nice, est </a:t>
            </a:r>
            <a:r>
              <a:rPr i="1" spc="-45" dirty="0"/>
              <a:t>112.  </a:t>
            </a:r>
            <a:r>
              <a:rPr spc="-5" dirty="0"/>
              <a:t>Un certain nombre de renseignements </a:t>
            </a:r>
            <a:r>
              <a:rPr dirty="0"/>
              <a:t>a été </a:t>
            </a:r>
            <a:r>
              <a:rPr spc="-5" dirty="0"/>
              <a:t>collecté auprès de ces élèves </a:t>
            </a:r>
            <a:r>
              <a:rPr dirty="0"/>
              <a:t>:  </a:t>
            </a:r>
            <a:r>
              <a:rPr spc="-5" dirty="0"/>
              <a:t>sexe, âge, temps du trajet domicile </a:t>
            </a:r>
            <a:r>
              <a:rPr dirty="0"/>
              <a:t>- </a:t>
            </a:r>
            <a:r>
              <a:rPr spc="-5" dirty="0"/>
              <a:t>collège,</a:t>
            </a:r>
            <a:r>
              <a:rPr spc="90" dirty="0"/>
              <a:t> </a:t>
            </a:r>
            <a:r>
              <a:rPr dirty="0"/>
              <a:t>…</a:t>
            </a:r>
          </a:p>
        </p:txBody>
      </p:sp>
      <p:sp>
        <p:nvSpPr>
          <p:cNvPr id="5" name="object 5"/>
          <p:cNvSpPr txBox="1"/>
          <p:nvPr/>
        </p:nvSpPr>
        <p:spPr>
          <a:xfrm>
            <a:off x="905967" y="3856735"/>
            <a:ext cx="4652645" cy="1397635"/>
          </a:xfrm>
          <a:prstGeom prst="rect">
            <a:avLst/>
          </a:prstGeom>
        </p:spPr>
        <p:txBody>
          <a:bodyPr vert="horz" wrap="square" lIns="0" tIns="12700" rIns="0" bIns="0" rtlCol="0">
            <a:spAutoFit/>
          </a:bodyPr>
          <a:lstStyle/>
          <a:p>
            <a:pPr marL="279400" indent="-266700">
              <a:lnSpc>
                <a:spcPct val="100000"/>
              </a:lnSpc>
              <a:spcBef>
                <a:spcPts val="100"/>
              </a:spcBef>
              <a:buAutoNum type="arabicParenR" startAt="2"/>
              <a:tabLst>
                <a:tab pos="280035" algn="l"/>
              </a:tabLst>
            </a:pPr>
            <a:r>
              <a:rPr sz="1800" i="1" spc="-5" dirty="0">
                <a:latin typeface="Arial"/>
                <a:cs typeface="Arial"/>
              </a:rPr>
              <a:t>Quel est l'effectif total de cette population</a:t>
            </a:r>
            <a:r>
              <a:rPr sz="1800" i="1" spc="70" dirty="0">
                <a:latin typeface="Arial"/>
                <a:cs typeface="Arial"/>
              </a:rPr>
              <a:t> </a:t>
            </a:r>
            <a:r>
              <a:rPr sz="1800" i="1" spc="-5" dirty="0">
                <a:latin typeface="Arial"/>
                <a:cs typeface="Arial"/>
              </a:rPr>
              <a:t>?</a:t>
            </a:r>
            <a:endParaRPr sz="1800" dirty="0">
              <a:latin typeface="Arial"/>
              <a:cs typeface="Arial"/>
            </a:endParaRPr>
          </a:p>
          <a:p>
            <a:pPr marL="279400" indent="-266700">
              <a:lnSpc>
                <a:spcPct val="100000"/>
              </a:lnSpc>
              <a:buAutoNum type="arabicParenR" startAt="2"/>
              <a:tabLst>
                <a:tab pos="280035" algn="l"/>
              </a:tabLst>
            </a:pPr>
            <a:r>
              <a:rPr sz="1800" i="1" spc="-5" dirty="0">
                <a:latin typeface="Arial"/>
                <a:cs typeface="Arial"/>
              </a:rPr>
              <a:t>Citer une variable qualitative</a:t>
            </a:r>
            <a:r>
              <a:rPr sz="1800" i="1" spc="35" dirty="0">
                <a:latin typeface="Arial"/>
                <a:cs typeface="Arial"/>
              </a:rPr>
              <a:t> </a:t>
            </a:r>
            <a:r>
              <a:rPr sz="1800" i="1" dirty="0">
                <a:latin typeface="Arial"/>
                <a:cs typeface="Arial"/>
              </a:rPr>
              <a:t>:</a:t>
            </a:r>
            <a:endParaRPr sz="1800" dirty="0">
              <a:latin typeface="Arial"/>
              <a:cs typeface="Arial"/>
            </a:endParaRPr>
          </a:p>
          <a:p>
            <a:pPr marL="279400" indent="-266700">
              <a:lnSpc>
                <a:spcPct val="100000"/>
              </a:lnSpc>
              <a:buAutoNum type="arabicParenR" startAt="2"/>
              <a:tabLst>
                <a:tab pos="280035" algn="l"/>
              </a:tabLst>
            </a:pPr>
            <a:r>
              <a:rPr sz="1800" i="1" spc="-5" dirty="0">
                <a:latin typeface="Arial"/>
                <a:cs typeface="Arial"/>
              </a:rPr>
              <a:t>Citer une variable quantitative discrète</a:t>
            </a:r>
            <a:r>
              <a:rPr sz="1800" i="1" spc="50" dirty="0">
                <a:latin typeface="Arial"/>
                <a:cs typeface="Arial"/>
              </a:rPr>
              <a:t> </a:t>
            </a:r>
            <a:r>
              <a:rPr sz="1800" i="1" dirty="0">
                <a:latin typeface="Arial"/>
                <a:cs typeface="Arial"/>
              </a:rPr>
              <a:t>:</a:t>
            </a:r>
            <a:endParaRPr sz="1800" dirty="0">
              <a:latin typeface="Arial"/>
              <a:cs typeface="Arial"/>
            </a:endParaRPr>
          </a:p>
          <a:p>
            <a:pPr marL="279400" indent="-266700">
              <a:lnSpc>
                <a:spcPct val="100000"/>
              </a:lnSpc>
              <a:buAutoNum type="arabicParenR" startAt="2"/>
              <a:tabLst>
                <a:tab pos="280035" algn="l"/>
              </a:tabLst>
            </a:pPr>
            <a:r>
              <a:rPr sz="1800" i="1" spc="-5" dirty="0">
                <a:latin typeface="Arial"/>
                <a:cs typeface="Arial"/>
              </a:rPr>
              <a:t>Citer une variable quantitative continue</a:t>
            </a:r>
            <a:r>
              <a:rPr sz="1800" i="1" spc="45" dirty="0">
                <a:latin typeface="Arial"/>
                <a:cs typeface="Arial"/>
              </a:rPr>
              <a:t> </a:t>
            </a:r>
            <a:r>
              <a:rPr sz="1800" i="1" dirty="0">
                <a:latin typeface="Arial"/>
                <a:cs typeface="Arial"/>
              </a:rPr>
              <a:t>:</a:t>
            </a:r>
            <a:endParaRPr sz="1800" dirty="0">
              <a:latin typeface="Arial"/>
              <a:cs typeface="Arial"/>
            </a:endParaRPr>
          </a:p>
          <a:p>
            <a:pPr marL="279400" indent="-266700">
              <a:lnSpc>
                <a:spcPct val="100000"/>
              </a:lnSpc>
              <a:buAutoNum type="arabicParenR" startAt="2"/>
              <a:tabLst>
                <a:tab pos="280035" algn="l"/>
              </a:tabLst>
            </a:pPr>
            <a:r>
              <a:rPr sz="1800" i="1" spc="-5" dirty="0">
                <a:latin typeface="Arial"/>
                <a:cs typeface="Arial"/>
              </a:rPr>
              <a:t>Quel est l'effectif </a:t>
            </a:r>
            <a:r>
              <a:rPr sz="1800" i="1" spc="-10" dirty="0">
                <a:latin typeface="Arial"/>
                <a:cs typeface="Arial"/>
              </a:rPr>
              <a:t>de </a:t>
            </a:r>
            <a:r>
              <a:rPr sz="1800" i="1" spc="-5" dirty="0">
                <a:latin typeface="Arial"/>
                <a:cs typeface="Arial"/>
              </a:rPr>
              <a:t>la classe de 5e D</a:t>
            </a:r>
            <a:r>
              <a:rPr sz="1800" i="1" spc="60" dirty="0">
                <a:latin typeface="Arial"/>
                <a:cs typeface="Arial"/>
              </a:rPr>
              <a:t> </a:t>
            </a:r>
            <a:r>
              <a:rPr sz="1800" i="1" spc="-5" dirty="0">
                <a:latin typeface="Arial"/>
                <a:cs typeface="Arial"/>
              </a:rPr>
              <a:t>?</a:t>
            </a:r>
            <a:endParaRPr sz="1800" dirty="0">
              <a:latin typeface="Arial"/>
              <a:cs typeface="Arial"/>
            </a:endParaRPr>
          </a:p>
        </p:txBody>
      </p:sp>
      <p:sp>
        <p:nvSpPr>
          <p:cNvPr id="6" name="object 6"/>
          <p:cNvSpPr txBox="1"/>
          <p:nvPr/>
        </p:nvSpPr>
        <p:spPr>
          <a:xfrm>
            <a:off x="905967" y="5228590"/>
            <a:ext cx="3331210" cy="299720"/>
          </a:xfrm>
          <a:prstGeom prst="rect">
            <a:avLst/>
          </a:prstGeom>
        </p:spPr>
        <p:txBody>
          <a:bodyPr vert="horz" wrap="square" lIns="0" tIns="12700" rIns="0" bIns="0" rtlCol="0">
            <a:spAutoFit/>
          </a:bodyPr>
          <a:lstStyle/>
          <a:p>
            <a:pPr marL="12700">
              <a:lnSpc>
                <a:spcPct val="100000"/>
              </a:lnSpc>
              <a:spcBef>
                <a:spcPts val="100"/>
              </a:spcBef>
            </a:pPr>
            <a:r>
              <a:rPr sz="1800" i="1" spc="-5" dirty="0">
                <a:latin typeface="Arial"/>
                <a:cs typeface="Arial"/>
              </a:rPr>
              <a:t>7) Fréquence des filles </a:t>
            </a:r>
            <a:r>
              <a:rPr sz="1800" i="1" spc="-10" dirty="0">
                <a:latin typeface="Arial"/>
                <a:cs typeface="Arial"/>
              </a:rPr>
              <a:t>en 5</a:t>
            </a:r>
            <a:r>
              <a:rPr sz="1800" i="1" spc="-15" baseline="25462" dirty="0">
                <a:latin typeface="Arial"/>
                <a:cs typeface="Arial"/>
              </a:rPr>
              <a:t>ème</a:t>
            </a:r>
            <a:r>
              <a:rPr sz="1800" i="1" spc="300" baseline="25462" dirty="0">
                <a:latin typeface="Arial"/>
                <a:cs typeface="Arial"/>
              </a:rPr>
              <a:t> </a:t>
            </a:r>
            <a:r>
              <a:rPr sz="1800" i="1" spc="-5" dirty="0">
                <a:latin typeface="Arial"/>
                <a:cs typeface="Arial"/>
              </a:rPr>
              <a:t>?</a:t>
            </a:r>
            <a:endParaRPr sz="1800">
              <a:latin typeface="Arial"/>
              <a:cs typeface="Arial"/>
            </a:endParaRPr>
          </a:p>
        </p:txBody>
      </p:sp>
      <p:sp>
        <p:nvSpPr>
          <p:cNvPr id="9" name="object 9"/>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0" name="object 10"/>
          <p:cNvSpPr txBox="1">
            <a:spLocks noGrp="1"/>
          </p:cNvSpPr>
          <p:nvPr>
            <p:ph type="body" idx="1"/>
          </p:nvPr>
        </p:nvSpPr>
        <p:spPr>
          <a:prstGeom prst="rect">
            <a:avLst/>
          </a:prstGeom>
        </p:spPr>
        <p:txBody>
          <a:bodyPr vert="horz" wrap="square" lIns="0" tIns="12700" rIns="0" bIns="0" rtlCol="0">
            <a:spAutoFit/>
          </a:bodyPr>
          <a:lstStyle/>
          <a:p>
            <a:pPr marL="12700">
              <a:lnSpc>
                <a:spcPct val="100000"/>
              </a:lnSpc>
              <a:spcBef>
                <a:spcPts val="100"/>
              </a:spcBef>
            </a:pPr>
            <a:r>
              <a:rPr spc="-5" dirty="0"/>
              <a:t>Répartition des</a:t>
            </a:r>
            <a:r>
              <a:rPr spc="15" dirty="0"/>
              <a:t> </a:t>
            </a:r>
            <a:r>
              <a:rPr spc="-5" dirty="0"/>
              <a:t>élèves</a:t>
            </a:r>
          </a:p>
          <a:p>
            <a:pPr marL="12700" marR="2707005" algn="just">
              <a:lnSpc>
                <a:spcPct val="100000"/>
              </a:lnSpc>
            </a:pPr>
            <a:r>
              <a:rPr spc="-5" dirty="0"/>
              <a:t>29 élèves en classe </a:t>
            </a:r>
            <a:r>
              <a:rPr spc="-10" dirty="0"/>
              <a:t>de </a:t>
            </a:r>
            <a:r>
              <a:rPr spc="-5" dirty="0"/>
              <a:t>5e </a:t>
            </a:r>
            <a:r>
              <a:rPr dirty="0"/>
              <a:t>A </a:t>
            </a:r>
            <a:r>
              <a:rPr spc="-5" dirty="0"/>
              <a:t>(17 filles, 12 garçons)  </a:t>
            </a:r>
            <a:r>
              <a:rPr i="1" spc="-5" dirty="0"/>
              <a:t>30 élèves en classe </a:t>
            </a:r>
            <a:r>
              <a:rPr i="1" spc="-10" dirty="0"/>
              <a:t>de </a:t>
            </a:r>
            <a:r>
              <a:rPr i="1" spc="-5" dirty="0"/>
              <a:t>5e </a:t>
            </a:r>
            <a:r>
              <a:rPr i="1" dirty="0"/>
              <a:t>B </a:t>
            </a:r>
            <a:r>
              <a:rPr i="1" spc="-5" dirty="0"/>
              <a:t>(18 filles, 12 garçons)  26 élèves en classe </a:t>
            </a:r>
            <a:r>
              <a:rPr i="1" dirty="0"/>
              <a:t>de </a:t>
            </a:r>
            <a:r>
              <a:rPr i="1" spc="-5" dirty="0"/>
              <a:t>5e </a:t>
            </a:r>
            <a:r>
              <a:rPr i="1" dirty="0"/>
              <a:t>C </a:t>
            </a:r>
            <a:r>
              <a:rPr i="1" spc="-5" dirty="0"/>
              <a:t>(15 filles, </a:t>
            </a:r>
            <a:r>
              <a:rPr i="1" spc="-70" dirty="0"/>
              <a:t>11 </a:t>
            </a:r>
            <a:r>
              <a:rPr i="1" spc="-5" dirty="0"/>
              <a:t>garçons)  27 élèves en classe </a:t>
            </a:r>
            <a:r>
              <a:rPr i="1" spc="-10" dirty="0"/>
              <a:t>de </a:t>
            </a:r>
            <a:r>
              <a:rPr i="1" spc="-5" dirty="0"/>
              <a:t>5e D (16 filles, </a:t>
            </a:r>
            <a:r>
              <a:rPr i="1" spc="-75" dirty="0"/>
              <a:t>11</a:t>
            </a:r>
            <a:r>
              <a:rPr i="1" spc="90" dirty="0"/>
              <a:t> </a:t>
            </a:r>
            <a:r>
              <a:rPr i="1" spc="-5" dirty="0"/>
              <a:t>garçons)</a:t>
            </a:r>
          </a:p>
          <a:p>
            <a:pPr>
              <a:lnSpc>
                <a:spcPct val="100000"/>
              </a:lnSpc>
              <a:spcBef>
                <a:spcPts val="30"/>
              </a:spcBef>
            </a:pPr>
            <a:endParaRPr sz="1850" dirty="0">
              <a:latin typeface="Times New Roman"/>
              <a:cs typeface="Times New Roman"/>
            </a:endParaRPr>
          </a:p>
          <a:p>
            <a:pPr marL="12700" algn="just">
              <a:lnSpc>
                <a:spcPct val="100000"/>
              </a:lnSpc>
              <a:spcBef>
                <a:spcPts val="5"/>
              </a:spcBef>
            </a:pPr>
            <a:r>
              <a:rPr spc="-5" dirty="0"/>
              <a:t>1) Population de </a:t>
            </a:r>
            <a:r>
              <a:rPr spc="-5" dirty="0" err="1"/>
              <a:t>référence</a:t>
            </a:r>
            <a:r>
              <a:rPr spc="-5" dirty="0"/>
              <a:t> </a:t>
            </a:r>
            <a:r>
              <a:rPr spc="5" dirty="0"/>
              <a:t>:</a:t>
            </a:r>
            <a:endParaRPr spc="-5" dirty="0">
              <a:solidFill>
                <a:srgbClr val="008000"/>
              </a:solidFill>
            </a:endParaRPr>
          </a:p>
        </p:txBody>
      </p:sp>
      <p:sp>
        <p:nvSpPr>
          <p:cNvPr id="12" name="object 12"/>
          <p:cNvSpPr txBox="1"/>
          <p:nvPr/>
        </p:nvSpPr>
        <p:spPr>
          <a:xfrm>
            <a:off x="5362447" y="5319141"/>
            <a:ext cx="2931160" cy="299720"/>
          </a:xfrm>
          <a:prstGeom prst="rect">
            <a:avLst/>
          </a:prstGeom>
        </p:spPr>
        <p:txBody>
          <a:bodyPr vert="horz" wrap="square" lIns="0" tIns="12700" rIns="0" bIns="0" rtlCol="0">
            <a:spAutoFit/>
          </a:bodyPr>
          <a:lstStyle/>
          <a:p>
            <a:pPr marL="12700">
              <a:lnSpc>
                <a:spcPct val="100000"/>
              </a:lnSpc>
              <a:spcBef>
                <a:spcPts val="100"/>
              </a:spcBef>
            </a:pPr>
            <a:r>
              <a:rPr sz="1800" i="1" spc="-10" dirty="0">
                <a:solidFill>
                  <a:srgbClr val="008000"/>
                </a:solidFill>
                <a:latin typeface="Arial"/>
                <a:cs typeface="Arial"/>
              </a:rPr>
              <a:t>(17+18+15+16)/112 </a:t>
            </a:r>
            <a:r>
              <a:rPr sz="1800" dirty="0">
                <a:solidFill>
                  <a:srgbClr val="008000"/>
                </a:solidFill>
                <a:latin typeface="Arial"/>
                <a:cs typeface="Arial"/>
              </a:rPr>
              <a:t>=</a:t>
            </a:r>
            <a:r>
              <a:rPr sz="1800" spc="-40" dirty="0">
                <a:solidFill>
                  <a:srgbClr val="008000"/>
                </a:solidFill>
                <a:latin typeface="Arial"/>
                <a:cs typeface="Arial"/>
              </a:rPr>
              <a:t> </a:t>
            </a:r>
            <a:r>
              <a:rPr sz="1800" spc="-5" dirty="0">
                <a:solidFill>
                  <a:srgbClr val="008000"/>
                </a:solidFill>
                <a:latin typeface="Arial"/>
                <a:cs typeface="Arial"/>
              </a:rPr>
              <a:t>58,9%</a:t>
            </a:r>
            <a:endParaRPr sz="1800" dirty="0">
              <a:latin typeface="Arial"/>
              <a:cs typeface="Arial"/>
            </a:endParaRPr>
          </a:p>
        </p:txBody>
      </p:sp>
      <p:sp>
        <p:nvSpPr>
          <p:cNvPr id="13" name="object 13"/>
          <p:cNvSpPr txBox="1"/>
          <p:nvPr/>
        </p:nvSpPr>
        <p:spPr>
          <a:xfrm>
            <a:off x="5335904" y="433273"/>
            <a:ext cx="188341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Quelques</a:t>
            </a:r>
            <a:r>
              <a:rPr sz="1600" b="1" spc="-20" dirty="0">
                <a:solidFill>
                  <a:srgbClr val="006666"/>
                </a:solidFill>
                <a:latin typeface="Arial"/>
                <a:cs typeface="Arial"/>
              </a:rPr>
              <a:t> </a:t>
            </a:r>
            <a:r>
              <a:rPr sz="1600" b="1" spc="-10" dirty="0">
                <a:solidFill>
                  <a:srgbClr val="006666"/>
                </a:solidFill>
                <a:latin typeface="Arial"/>
                <a:cs typeface="Arial"/>
              </a:rPr>
              <a:t>variables</a:t>
            </a:r>
            <a:endParaRPr sz="1600">
              <a:latin typeface="Arial"/>
              <a:cs typeface="Arial"/>
            </a:endParaRPr>
          </a:p>
        </p:txBody>
      </p:sp>
      <p:sp>
        <p:nvSpPr>
          <p:cNvPr id="15" name="Rectangle 14">
            <a:extLst>
              <a:ext uri="{FF2B5EF4-FFF2-40B4-BE49-F238E27FC236}">
                <a16:creationId xmlns:a16="http://schemas.microsoft.com/office/drawing/2014/main" id="{AF69F0B1-5FCF-4DCD-BD44-7FABE3868851}"/>
              </a:ext>
            </a:extLst>
          </p:cNvPr>
          <p:cNvSpPr/>
          <p:nvPr/>
        </p:nvSpPr>
        <p:spPr>
          <a:xfrm>
            <a:off x="3991608" y="3569714"/>
            <a:ext cx="5457191" cy="369332"/>
          </a:xfrm>
          <a:prstGeom prst="rect">
            <a:avLst/>
          </a:prstGeom>
        </p:spPr>
        <p:txBody>
          <a:bodyPr wrap="square">
            <a:spAutoFit/>
          </a:bodyPr>
          <a:lstStyle/>
          <a:p>
            <a:r>
              <a:rPr lang="fr-FR" spc="5" dirty="0">
                <a:solidFill>
                  <a:srgbClr val="008000"/>
                </a:solidFill>
              </a:rPr>
              <a:t>Elèves </a:t>
            </a:r>
            <a:r>
              <a:rPr lang="fr-FR" spc="-5" dirty="0">
                <a:solidFill>
                  <a:srgbClr val="008000"/>
                </a:solidFill>
              </a:rPr>
              <a:t>inscrits en </a:t>
            </a:r>
            <a:r>
              <a:rPr lang="fr-FR" spc="-10" dirty="0">
                <a:solidFill>
                  <a:srgbClr val="008000"/>
                </a:solidFill>
              </a:rPr>
              <a:t>5ème </a:t>
            </a:r>
            <a:r>
              <a:rPr lang="fr-FR" spc="-5" dirty="0">
                <a:solidFill>
                  <a:srgbClr val="008000"/>
                </a:solidFill>
              </a:rPr>
              <a:t># Population</a:t>
            </a:r>
            <a:r>
              <a:rPr lang="fr-FR" spc="285" dirty="0">
                <a:solidFill>
                  <a:srgbClr val="008000"/>
                </a:solidFill>
              </a:rPr>
              <a:t> </a:t>
            </a:r>
            <a:r>
              <a:rPr lang="fr-FR" spc="-5" dirty="0">
                <a:solidFill>
                  <a:srgbClr val="008000"/>
                </a:solidFill>
              </a:rPr>
              <a:t>exhaustive</a:t>
            </a:r>
            <a:endParaRPr lang="fr-FR" dirty="0"/>
          </a:p>
        </p:txBody>
      </p:sp>
      <p:sp>
        <p:nvSpPr>
          <p:cNvPr id="16" name="object 11">
            <a:extLst>
              <a:ext uri="{FF2B5EF4-FFF2-40B4-BE49-F238E27FC236}">
                <a16:creationId xmlns:a16="http://schemas.microsoft.com/office/drawing/2014/main" id="{B88D0A9D-33BA-4CBC-A32B-7EC8F4E53DB5}"/>
              </a:ext>
            </a:extLst>
          </p:cNvPr>
          <p:cNvSpPr txBox="1"/>
          <p:nvPr/>
        </p:nvSpPr>
        <p:spPr>
          <a:xfrm>
            <a:off x="6152769" y="3878960"/>
            <a:ext cx="1652905" cy="1452880"/>
          </a:xfrm>
          <a:prstGeom prst="rect">
            <a:avLst/>
          </a:prstGeom>
        </p:spPr>
        <p:txBody>
          <a:bodyPr vert="horz" wrap="square" lIns="0" tIns="12700" rIns="0" bIns="0" rtlCol="0">
            <a:spAutoFit/>
          </a:bodyPr>
          <a:lstStyle/>
          <a:p>
            <a:pPr marL="55244" algn="ctr">
              <a:lnSpc>
                <a:spcPts val="2155"/>
              </a:lnSpc>
              <a:spcBef>
                <a:spcPts val="100"/>
              </a:spcBef>
            </a:pPr>
            <a:r>
              <a:rPr sz="1800" i="1" spc="-50" dirty="0">
                <a:solidFill>
                  <a:srgbClr val="008000"/>
                </a:solidFill>
                <a:latin typeface="Arial"/>
                <a:cs typeface="Arial"/>
              </a:rPr>
              <a:t>112</a:t>
            </a:r>
            <a:endParaRPr sz="1800" dirty="0">
              <a:latin typeface="Arial"/>
              <a:cs typeface="Arial"/>
            </a:endParaRPr>
          </a:p>
          <a:p>
            <a:pPr marL="118110" algn="ctr">
              <a:lnSpc>
                <a:spcPts val="2155"/>
              </a:lnSpc>
            </a:pPr>
            <a:r>
              <a:rPr sz="1800" spc="-10" dirty="0">
                <a:solidFill>
                  <a:srgbClr val="008000"/>
                </a:solidFill>
                <a:latin typeface="Arial"/>
                <a:cs typeface="Arial"/>
              </a:rPr>
              <a:t>sexe</a:t>
            </a:r>
            <a:endParaRPr sz="1800" dirty="0">
              <a:latin typeface="Arial"/>
              <a:cs typeface="Arial"/>
            </a:endParaRPr>
          </a:p>
          <a:p>
            <a:pPr marL="229870" algn="ctr">
              <a:lnSpc>
                <a:spcPct val="100000"/>
              </a:lnSpc>
              <a:spcBef>
                <a:spcPts val="225"/>
              </a:spcBef>
            </a:pPr>
            <a:r>
              <a:rPr sz="1800" spc="-5" dirty="0">
                <a:solidFill>
                  <a:srgbClr val="008000"/>
                </a:solidFill>
                <a:latin typeface="Arial"/>
                <a:cs typeface="Arial"/>
              </a:rPr>
              <a:t>Nb</a:t>
            </a:r>
            <a:r>
              <a:rPr sz="1800" spc="-35" dirty="0">
                <a:solidFill>
                  <a:srgbClr val="008000"/>
                </a:solidFill>
                <a:latin typeface="Arial"/>
                <a:cs typeface="Arial"/>
              </a:rPr>
              <a:t> </a:t>
            </a:r>
            <a:r>
              <a:rPr sz="1800" spc="-5" dirty="0">
                <a:solidFill>
                  <a:srgbClr val="008000"/>
                </a:solidFill>
                <a:latin typeface="Arial"/>
                <a:cs typeface="Arial"/>
              </a:rPr>
              <a:t>garçons</a:t>
            </a:r>
            <a:endParaRPr sz="1800" dirty="0">
              <a:latin typeface="Arial"/>
              <a:cs typeface="Arial"/>
            </a:endParaRPr>
          </a:p>
          <a:p>
            <a:pPr algn="ctr">
              <a:lnSpc>
                <a:spcPct val="100000"/>
              </a:lnSpc>
              <a:spcBef>
                <a:spcPts val="105"/>
              </a:spcBef>
            </a:pPr>
            <a:r>
              <a:rPr sz="1800" i="1" spc="-40" dirty="0">
                <a:solidFill>
                  <a:srgbClr val="008000"/>
                </a:solidFill>
                <a:latin typeface="Arial"/>
                <a:cs typeface="Arial"/>
              </a:rPr>
              <a:t>Temps</a:t>
            </a:r>
            <a:r>
              <a:rPr sz="1800" i="1" spc="-55" dirty="0">
                <a:solidFill>
                  <a:srgbClr val="008000"/>
                </a:solidFill>
                <a:latin typeface="Arial"/>
                <a:cs typeface="Arial"/>
              </a:rPr>
              <a:t> </a:t>
            </a:r>
            <a:r>
              <a:rPr sz="1800" i="1" spc="-5" dirty="0">
                <a:solidFill>
                  <a:srgbClr val="008000"/>
                </a:solidFill>
                <a:latin typeface="Arial"/>
                <a:cs typeface="Arial"/>
              </a:rPr>
              <a:t>parcours</a:t>
            </a:r>
            <a:endParaRPr sz="1800" dirty="0">
              <a:latin typeface="Arial"/>
              <a:cs typeface="Arial"/>
            </a:endParaRPr>
          </a:p>
          <a:p>
            <a:pPr marL="86360" algn="ctr">
              <a:lnSpc>
                <a:spcPct val="100000"/>
              </a:lnSpc>
              <a:spcBef>
                <a:spcPts val="114"/>
              </a:spcBef>
            </a:pPr>
            <a:r>
              <a:rPr sz="1800" spc="-10" dirty="0">
                <a:solidFill>
                  <a:srgbClr val="008000"/>
                </a:solidFill>
                <a:latin typeface="Arial"/>
                <a:cs typeface="Arial"/>
              </a:rPr>
              <a:t>27</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5" name="object 5"/>
          <p:cNvSpPr txBox="1"/>
          <p:nvPr/>
        </p:nvSpPr>
        <p:spPr>
          <a:xfrm>
            <a:off x="5335904" y="433273"/>
            <a:ext cx="188341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Quelques</a:t>
            </a:r>
            <a:r>
              <a:rPr sz="1600" b="1" spc="-20" dirty="0">
                <a:solidFill>
                  <a:srgbClr val="006666"/>
                </a:solidFill>
                <a:latin typeface="Arial"/>
                <a:cs typeface="Arial"/>
              </a:rPr>
              <a:t> </a:t>
            </a:r>
            <a:r>
              <a:rPr sz="1600" b="1" spc="-10" dirty="0">
                <a:solidFill>
                  <a:srgbClr val="006666"/>
                </a:solidFill>
                <a:latin typeface="Arial"/>
                <a:cs typeface="Arial"/>
              </a:rPr>
              <a:t>variables</a:t>
            </a:r>
            <a:endParaRPr sz="1600">
              <a:latin typeface="Arial"/>
              <a:cs typeface="Arial"/>
            </a:endParaRPr>
          </a:p>
        </p:txBody>
      </p:sp>
      <p:graphicFrame>
        <p:nvGraphicFramePr>
          <p:cNvPr id="6" name="object 6"/>
          <p:cNvGraphicFramePr>
            <a:graphicFrameLocks noGrp="1"/>
          </p:cNvGraphicFramePr>
          <p:nvPr/>
        </p:nvGraphicFramePr>
        <p:xfrm>
          <a:off x="2541587" y="1182687"/>
          <a:ext cx="3457575" cy="3408677"/>
        </p:xfrm>
        <a:graphic>
          <a:graphicData uri="http://schemas.openxmlformats.org/drawingml/2006/table">
            <a:tbl>
              <a:tblPr firstRow="1" bandRow="1">
                <a:tableStyleId>{2D5ABB26-0587-4C30-8999-92F81FD0307C}</a:tableStyleId>
              </a:tblPr>
              <a:tblGrid>
                <a:gridCol w="1793875">
                  <a:extLst>
                    <a:ext uri="{9D8B030D-6E8A-4147-A177-3AD203B41FA5}">
                      <a16:colId xmlns:a16="http://schemas.microsoft.com/office/drawing/2014/main" val="20000"/>
                    </a:ext>
                  </a:extLst>
                </a:gridCol>
                <a:gridCol w="1663700">
                  <a:extLst>
                    <a:ext uri="{9D8B030D-6E8A-4147-A177-3AD203B41FA5}">
                      <a16:colId xmlns:a16="http://schemas.microsoft.com/office/drawing/2014/main" val="20001"/>
                    </a:ext>
                  </a:extLst>
                </a:gridCol>
              </a:tblGrid>
              <a:tr h="661288">
                <a:tc>
                  <a:txBody>
                    <a:bodyPr/>
                    <a:lstStyle/>
                    <a:p>
                      <a:pPr marR="29845" algn="ctr">
                        <a:lnSpc>
                          <a:spcPct val="100000"/>
                        </a:lnSpc>
                        <a:spcBef>
                          <a:spcPts val="10"/>
                        </a:spcBef>
                      </a:pPr>
                      <a:r>
                        <a:rPr sz="1800" b="1" spc="-5" dirty="0">
                          <a:solidFill>
                            <a:srgbClr val="FF3300"/>
                          </a:solidFill>
                          <a:latin typeface="Verdana"/>
                          <a:cs typeface="Verdana"/>
                        </a:rPr>
                        <a:t>Note</a:t>
                      </a:r>
                      <a:endParaRPr sz="1800">
                        <a:latin typeface="Verdana"/>
                        <a:cs typeface="Verdana"/>
                      </a:endParaRPr>
                    </a:p>
                    <a:p>
                      <a:pPr marR="29845" algn="ctr">
                        <a:lnSpc>
                          <a:spcPct val="100000"/>
                        </a:lnSpc>
                        <a:spcBef>
                          <a:spcPts val="434"/>
                        </a:spcBef>
                      </a:pPr>
                      <a:r>
                        <a:rPr sz="1800" b="1" spc="-5" dirty="0">
                          <a:solidFill>
                            <a:srgbClr val="FF3300"/>
                          </a:solidFill>
                          <a:latin typeface="Verdana"/>
                          <a:cs typeface="Verdana"/>
                        </a:rPr>
                        <a:t>Biostat</a:t>
                      </a:r>
                      <a:endParaRPr sz="1800">
                        <a:latin typeface="Verdana"/>
                        <a:cs typeface="Verdana"/>
                      </a:endParaRPr>
                    </a:p>
                  </a:txBody>
                  <a:tcPr marL="0" marR="0" marT="127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27000" marR="46355" indent="412750">
                        <a:lnSpc>
                          <a:spcPts val="2590"/>
                        </a:lnSpc>
                        <a:spcBef>
                          <a:spcPts val="75"/>
                        </a:spcBef>
                      </a:pPr>
                      <a:r>
                        <a:rPr sz="1800" b="1" spc="-10" dirty="0">
                          <a:solidFill>
                            <a:srgbClr val="006666"/>
                          </a:solidFill>
                          <a:latin typeface="Verdana"/>
                          <a:cs typeface="Verdana"/>
                        </a:rPr>
                        <a:t>Rang  </a:t>
                      </a:r>
                      <a:r>
                        <a:rPr sz="1800" b="1" dirty="0">
                          <a:solidFill>
                            <a:srgbClr val="006666"/>
                          </a:solidFill>
                          <a:latin typeface="Verdana"/>
                          <a:cs typeface="Verdana"/>
                        </a:rPr>
                        <a:t>Classe</a:t>
                      </a:r>
                      <a:r>
                        <a:rPr sz="1800" b="1" spc="5" dirty="0">
                          <a:solidFill>
                            <a:srgbClr val="006666"/>
                          </a:solidFill>
                          <a:latin typeface="Verdana"/>
                          <a:cs typeface="Verdana"/>
                        </a:rPr>
                        <a:t>m</a:t>
                      </a:r>
                      <a:r>
                        <a:rPr sz="1800" b="1" spc="-5" dirty="0">
                          <a:solidFill>
                            <a:srgbClr val="006666"/>
                          </a:solidFill>
                          <a:latin typeface="Verdana"/>
                          <a:cs typeface="Verdana"/>
                        </a:rPr>
                        <a:t>e</a:t>
                      </a:r>
                      <a:r>
                        <a:rPr sz="1800" b="1" spc="5" dirty="0">
                          <a:solidFill>
                            <a:srgbClr val="006666"/>
                          </a:solidFill>
                          <a:latin typeface="Verdana"/>
                          <a:cs typeface="Verdana"/>
                        </a:rPr>
                        <a:t>n</a:t>
                      </a:r>
                      <a:r>
                        <a:rPr sz="1800" b="1" dirty="0">
                          <a:solidFill>
                            <a:srgbClr val="006666"/>
                          </a:solidFill>
                          <a:latin typeface="Verdana"/>
                          <a:cs typeface="Verdana"/>
                        </a:rPr>
                        <a:t>t</a:t>
                      </a:r>
                      <a:endParaRPr sz="1800">
                        <a:latin typeface="Verdana"/>
                        <a:cs typeface="Verdana"/>
                      </a:endParaRPr>
                    </a:p>
                  </a:txBody>
                  <a:tcPr marL="0" marR="0" marT="952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473201">
                <a:tc>
                  <a:txBody>
                    <a:bodyPr/>
                    <a:lstStyle/>
                    <a:p>
                      <a:pPr marL="635" algn="ctr">
                        <a:lnSpc>
                          <a:spcPct val="100000"/>
                        </a:lnSpc>
                        <a:spcBef>
                          <a:spcPts val="355"/>
                        </a:spcBef>
                      </a:pPr>
                      <a:r>
                        <a:rPr sz="1700" b="1" dirty="0">
                          <a:solidFill>
                            <a:srgbClr val="FF3300"/>
                          </a:solidFill>
                          <a:latin typeface="Verdana"/>
                          <a:cs typeface="Verdana"/>
                        </a:rPr>
                        <a:t>12,4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210</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479298">
                <a:tc>
                  <a:txBody>
                    <a:bodyPr/>
                    <a:lstStyle/>
                    <a:p>
                      <a:pPr algn="ctr">
                        <a:lnSpc>
                          <a:spcPct val="100000"/>
                        </a:lnSpc>
                        <a:spcBef>
                          <a:spcPts val="355"/>
                        </a:spcBef>
                      </a:pPr>
                      <a:r>
                        <a:rPr sz="1700" b="1" dirty="0">
                          <a:solidFill>
                            <a:srgbClr val="FF3300"/>
                          </a:solidFill>
                          <a:latin typeface="Verdana"/>
                          <a:cs typeface="Verdana"/>
                        </a:rPr>
                        <a:t>4,9</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555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480822">
                <a:tc>
                  <a:txBody>
                    <a:bodyPr/>
                    <a:lstStyle/>
                    <a:p>
                      <a:pPr marL="635" algn="ctr">
                        <a:lnSpc>
                          <a:spcPct val="100000"/>
                        </a:lnSpc>
                        <a:spcBef>
                          <a:spcPts val="355"/>
                        </a:spcBef>
                      </a:pPr>
                      <a:r>
                        <a:rPr sz="1700" b="1" dirty="0">
                          <a:solidFill>
                            <a:srgbClr val="FF3300"/>
                          </a:solidFill>
                          <a:latin typeface="Verdana"/>
                          <a:cs typeface="Verdana"/>
                        </a:rPr>
                        <a:t>18,1</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6</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479170">
                <a:tc>
                  <a:txBody>
                    <a:bodyPr/>
                    <a:lstStyle/>
                    <a:p>
                      <a:pPr algn="ctr">
                        <a:lnSpc>
                          <a:spcPct val="100000"/>
                        </a:lnSpc>
                        <a:spcBef>
                          <a:spcPts val="355"/>
                        </a:spcBef>
                      </a:pPr>
                      <a:r>
                        <a:rPr sz="1700" b="1" dirty="0">
                          <a:solidFill>
                            <a:srgbClr val="FF3300"/>
                          </a:solidFill>
                          <a:latin typeface="Verdana"/>
                          <a:cs typeface="Verdana"/>
                        </a:rPr>
                        <a:t>5,4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445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479298">
                <a:tc>
                  <a:txBody>
                    <a:bodyPr/>
                    <a:lstStyle/>
                    <a:p>
                      <a:pPr marL="635" algn="ctr">
                        <a:lnSpc>
                          <a:spcPct val="100000"/>
                        </a:lnSpc>
                        <a:spcBef>
                          <a:spcPts val="355"/>
                        </a:spcBef>
                      </a:pPr>
                      <a:r>
                        <a:rPr sz="1700" b="1" dirty="0">
                          <a:solidFill>
                            <a:srgbClr val="FF3300"/>
                          </a:solidFill>
                          <a:latin typeface="Verdana"/>
                          <a:cs typeface="Verdana"/>
                        </a:rPr>
                        <a:t>19,4</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905" algn="ctr">
                        <a:lnSpc>
                          <a:spcPct val="100000"/>
                        </a:lnSpc>
                        <a:spcBef>
                          <a:spcPts val="355"/>
                        </a:spcBef>
                      </a:pPr>
                      <a:r>
                        <a:rPr sz="1700" b="1" dirty="0">
                          <a:solidFill>
                            <a:srgbClr val="006666"/>
                          </a:solidFill>
                          <a:latin typeface="Verdana"/>
                          <a:cs typeface="Verdana"/>
                        </a:rPr>
                        <a:t>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55600">
                <a:tc>
                  <a:txBody>
                    <a:bodyPr/>
                    <a:lstStyle/>
                    <a:p>
                      <a:pPr marL="635" algn="ctr">
                        <a:lnSpc>
                          <a:spcPct val="100000"/>
                        </a:lnSpc>
                        <a:spcBef>
                          <a:spcPts val="359"/>
                        </a:spcBef>
                      </a:pPr>
                      <a:r>
                        <a:rPr sz="1700" b="1" dirty="0">
                          <a:solidFill>
                            <a:srgbClr val="FF3300"/>
                          </a:solidFill>
                          <a:latin typeface="Verdana"/>
                          <a:cs typeface="Verdana"/>
                        </a:rPr>
                        <a:t>16</a:t>
                      </a:r>
                      <a:endParaRPr sz="1700">
                        <a:latin typeface="Verdana"/>
                        <a:cs typeface="Verdana"/>
                      </a:endParaRPr>
                    </a:p>
                  </a:txBody>
                  <a:tcPr marL="0" marR="0" marT="45719"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9"/>
                        </a:spcBef>
                      </a:pPr>
                      <a:r>
                        <a:rPr sz="1700" b="1" dirty="0">
                          <a:solidFill>
                            <a:srgbClr val="006666"/>
                          </a:solidFill>
                          <a:latin typeface="Verdana"/>
                          <a:cs typeface="Verdana"/>
                        </a:rPr>
                        <a:t>14</a:t>
                      </a:r>
                      <a:endParaRPr sz="1700">
                        <a:latin typeface="Verdana"/>
                        <a:cs typeface="Verdana"/>
                      </a:endParaRPr>
                    </a:p>
                  </a:txBody>
                  <a:tcPr marL="0" marR="0" marT="45719"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6"/>
                  </a:ext>
                </a:extLst>
              </a:tr>
            </a:tbl>
          </a:graphicData>
        </a:graphic>
      </p:graphicFrame>
      <p:sp>
        <p:nvSpPr>
          <p:cNvPr id="9" name="object 9"/>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690116" y="111252"/>
            <a:ext cx="339851" cy="463296"/>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1719072" y="47244"/>
            <a:ext cx="2023872" cy="569976"/>
          </a:xfrm>
          <a:prstGeom prst="rect">
            <a:avLst/>
          </a:prstGeom>
          <a:blipFill>
            <a:blip r:embed="rId6" cstate="print"/>
            <a:stretch>
              <a:fillRect/>
            </a:stretch>
          </a:blipFill>
        </p:spPr>
        <p:txBody>
          <a:bodyPr wrap="square" lIns="0" tIns="0" rIns="0" bIns="0" rtlCol="0"/>
          <a:lstStyle/>
          <a:p>
            <a:endParaRPr/>
          </a:p>
        </p:txBody>
      </p:sp>
      <p:sp>
        <p:nvSpPr>
          <p:cNvPr id="15" name="object 15"/>
          <p:cNvSpPr txBox="1"/>
          <p:nvPr/>
        </p:nvSpPr>
        <p:spPr>
          <a:xfrm>
            <a:off x="2163503" y="4673177"/>
            <a:ext cx="4323589" cy="805349"/>
          </a:xfrm>
          <a:prstGeom prst="rect">
            <a:avLst/>
          </a:prstGeom>
        </p:spPr>
        <p:txBody>
          <a:bodyPr vert="horz" wrap="square" lIns="0" tIns="12700" rIns="0" bIns="0" rtlCol="0">
            <a:spAutoFit/>
          </a:bodyPr>
          <a:lstStyle/>
          <a:p>
            <a:pPr marL="699135">
              <a:lnSpc>
                <a:spcPct val="100000"/>
              </a:lnSpc>
              <a:spcBef>
                <a:spcPts val="100"/>
              </a:spcBef>
            </a:pPr>
            <a:r>
              <a:rPr sz="1800" spc="-5" dirty="0">
                <a:latin typeface="Arial"/>
                <a:cs typeface="Arial"/>
              </a:rPr>
              <a:t>Nature de </a:t>
            </a:r>
            <a:r>
              <a:rPr sz="1800" dirty="0">
                <a:latin typeface="Arial"/>
                <a:cs typeface="Arial"/>
              </a:rPr>
              <a:t>ces </a:t>
            </a:r>
            <a:r>
              <a:rPr sz="1800" spc="-5" dirty="0">
                <a:latin typeface="Arial"/>
                <a:cs typeface="Arial"/>
              </a:rPr>
              <a:t>variables</a:t>
            </a:r>
            <a:r>
              <a:rPr sz="1800" spc="10" dirty="0">
                <a:latin typeface="Arial"/>
                <a:cs typeface="Arial"/>
              </a:rPr>
              <a:t> </a:t>
            </a:r>
            <a:r>
              <a:rPr sz="1800" spc="-5" dirty="0">
                <a:latin typeface="Arial"/>
                <a:cs typeface="Arial"/>
              </a:rPr>
              <a:t>?</a:t>
            </a:r>
            <a:endParaRPr sz="1800" dirty="0">
              <a:latin typeface="Arial"/>
              <a:cs typeface="Arial"/>
            </a:endParaRPr>
          </a:p>
          <a:p>
            <a:pPr>
              <a:lnSpc>
                <a:spcPct val="100000"/>
              </a:lnSpc>
              <a:spcBef>
                <a:spcPts val="20"/>
              </a:spcBef>
            </a:pPr>
            <a:endParaRPr sz="1550" dirty="0">
              <a:latin typeface="Times New Roman"/>
              <a:cs typeface="Times New Roman"/>
            </a:endParaRPr>
          </a:p>
          <a:p>
            <a:pPr marL="12700">
              <a:lnSpc>
                <a:spcPct val="100000"/>
              </a:lnSpc>
              <a:tabLst>
                <a:tab pos="2747010" algn="l"/>
              </a:tabLst>
            </a:pPr>
            <a:r>
              <a:rPr sz="1800" spc="-5" dirty="0">
                <a:latin typeface="Arial"/>
                <a:cs typeface="Arial"/>
              </a:rPr>
              <a:t>Quantitative</a:t>
            </a:r>
            <a:r>
              <a:rPr lang="fr-FR" sz="1800" spc="-5" dirty="0">
                <a:latin typeface="Arial"/>
                <a:cs typeface="Arial"/>
              </a:rPr>
              <a:t> ?</a:t>
            </a:r>
            <a:r>
              <a:rPr sz="1800" spc="-5" dirty="0">
                <a:latin typeface="Arial"/>
                <a:cs typeface="Arial"/>
              </a:rPr>
              <a:t>	Qualitative</a:t>
            </a:r>
            <a:r>
              <a:rPr lang="fr-FR" sz="1800" spc="-5" dirty="0">
                <a:latin typeface="Arial"/>
                <a:cs typeface="Arial"/>
              </a:rPr>
              <a:t>? </a:t>
            </a:r>
            <a:endParaRPr sz="1800" dirty="0">
              <a:latin typeface="Arial"/>
              <a:cs typeface="Arial"/>
            </a:endParaRPr>
          </a:p>
        </p:txBody>
      </p:sp>
      <p:sp>
        <p:nvSpPr>
          <p:cNvPr id="18" name="object 18"/>
          <p:cNvSpPr txBox="1"/>
          <p:nvPr/>
        </p:nvSpPr>
        <p:spPr>
          <a:xfrm>
            <a:off x="4572000" y="5675313"/>
            <a:ext cx="2438400" cy="289823"/>
          </a:xfrm>
          <a:prstGeom prst="rect">
            <a:avLst/>
          </a:prstGeom>
        </p:spPr>
        <p:txBody>
          <a:bodyPr vert="horz" wrap="square" lIns="0" tIns="12700" rIns="0" bIns="0" rtlCol="0">
            <a:spAutoFit/>
          </a:bodyPr>
          <a:lstStyle/>
          <a:p>
            <a:pPr marL="12700">
              <a:lnSpc>
                <a:spcPct val="100000"/>
              </a:lnSpc>
              <a:spcBef>
                <a:spcPts val="100"/>
              </a:spcBef>
            </a:pPr>
            <a:r>
              <a:rPr lang="fr-FR" sz="1800" b="1" spc="-5" dirty="0">
                <a:solidFill>
                  <a:srgbClr val="006666"/>
                </a:solidFill>
                <a:latin typeface="Arial"/>
                <a:cs typeface="Arial"/>
              </a:rPr>
              <a:t>Qualitative </a:t>
            </a:r>
            <a:r>
              <a:rPr lang="fr-FR" b="1" spc="-5" dirty="0">
                <a:solidFill>
                  <a:srgbClr val="006666"/>
                </a:solidFill>
                <a:latin typeface="Arial"/>
                <a:cs typeface="Arial"/>
              </a:rPr>
              <a:t>o</a:t>
            </a:r>
            <a:r>
              <a:rPr sz="1800" b="1" spc="-5" dirty="0" err="1">
                <a:solidFill>
                  <a:srgbClr val="006666"/>
                </a:solidFill>
                <a:latin typeface="Arial"/>
                <a:cs typeface="Arial"/>
              </a:rPr>
              <a:t>rd</a:t>
            </a:r>
            <a:r>
              <a:rPr sz="1800" b="1" spc="5" dirty="0" err="1">
                <a:solidFill>
                  <a:srgbClr val="006666"/>
                </a:solidFill>
                <a:latin typeface="Arial"/>
                <a:cs typeface="Arial"/>
              </a:rPr>
              <a:t>i</a:t>
            </a:r>
            <a:r>
              <a:rPr sz="1800" b="1" spc="-5" dirty="0" err="1">
                <a:solidFill>
                  <a:srgbClr val="006666"/>
                </a:solidFill>
                <a:latin typeface="Arial"/>
                <a:cs typeface="Arial"/>
              </a:rPr>
              <a:t>nale</a:t>
            </a:r>
            <a:endParaRPr sz="1800" dirty="0">
              <a:latin typeface="Arial"/>
              <a:cs typeface="Arial"/>
            </a:endParaRPr>
          </a:p>
        </p:txBody>
      </p:sp>
      <p:sp>
        <p:nvSpPr>
          <p:cNvPr id="20" name="object 18">
            <a:extLst>
              <a:ext uri="{FF2B5EF4-FFF2-40B4-BE49-F238E27FC236}">
                <a16:creationId xmlns:a16="http://schemas.microsoft.com/office/drawing/2014/main" id="{46F4521D-1F5D-4161-B103-1829885D389D}"/>
              </a:ext>
            </a:extLst>
          </p:cNvPr>
          <p:cNvSpPr txBox="1"/>
          <p:nvPr/>
        </p:nvSpPr>
        <p:spPr>
          <a:xfrm>
            <a:off x="1635125" y="5675313"/>
            <a:ext cx="2438400" cy="289823"/>
          </a:xfrm>
          <a:prstGeom prst="rect">
            <a:avLst/>
          </a:prstGeom>
        </p:spPr>
        <p:txBody>
          <a:bodyPr vert="horz" wrap="square" lIns="0" tIns="12700" rIns="0" bIns="0" rtlCol="0">
            <a:spAutoFit/>
          </a:bodyPr>
          <a:lstStyle/>
          <a:p>
            <a:pPr marL="12700">
              <a:lnSpc>
                <a:spcPct val="100000"/>
              </a:lnSpc>
              <a:spcBef>
                <a:spcPts val="100"/>
              </a:spcBef>
            </a:pPr>
            <a:r>
              <a:rPr lang="fr-FR" sz="1800" b="1" spc="-5" dirty="0">
                <a:solidFill>
                  <a:srgbClr val="FF0000"/>
                </a:solidFill>
                <a:latin typeface="Arial"/>
                <a:cs typeface="Arial"/>
              </a:rPr>
              <a:t>Quantitative continue </a:t>
            </a:r>
            <a:endParaRPr sz="1800" dirty="0">
              <a:solidFill>
                <a:srgbClr val="FF0000"/>
              </a:solidFill>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780694" y="878839"/>
            <a:ext cx="7886065" cy="2203450"/>
          </a:xfrm>
          <a:prstGeom prst="rect">
            <a:avLst/>
          </a:prstGeom>
        </p:spPr>
        <p:txBody>
          <a:bodyPr vert="horz" wrap="square" lIns="0" tIns="12700" rIns="0" bIns="0" rtlCol="0">
            <a:spAutoFit/>
          </a:bodyPr>
          <a:lstStyle/>
          <a:p>
            <a:pPr marL="570230" marR="325755" algn="ctr">
              <a:lnSpc>
                <a:spcPct val="120000"/>
              </a:lnSpc>
              <a:spcBef>
                <a:spcPts val="100"/>
              </a:spcBef>
              <a:tabLst>
                <a:tab pos="4469130" algn="l"/>
              </a:tabLst>
            </a:pPr>
            <a:r>
              <a:rPr sz="1800" b="1" spc="-10" dirty="0">
                <a:latin typeface="Arial"/>
                <a:cs typeface="Arial"/>
              </a:rPr>
              <a:t>variable</a:t>
            </a:r>
            <a:r>
              <a:rPr sz="1800" b="1" spc="40" dirty="0">
                <a:latin typeface="Arial"/>
                <a:cs typeface="Arial"/>
              </a:rPr>
              <a:t> </a:t>
            </a:r>
            <a:r>
              <a:rPr sz="1800" b="1" spc="-5" dirty="0">
                <a:latin typeface="Arial"/>
                <a:cs typeface="Arial"/>
              </a:rPr>
              <a:t>qualitative</a:t>
            </a:r>
            <a:r>
              <a:rPr sz="1800" b="1" spc="45" dirty="0">
                <a:latin typeface="Arial"/>
                <a:cs typeface="Arial"/>
              </a:rPr>
              <a:t> </a:t>
            </a:r>
            <a:r>
              <a:rPr sz="1800" b="1" dirty="0">
                <a:latin typeface="Arial"/>
                <a:cs typeface="Arial"/>
              </a:rPr>
              <a:t>ordinale	</a:t>
            </a:r>
            <a:r>
              <a:rPr sz="1800" b="1" spc="-10" dirty="0">
                <a:latin typeface="Arial"/>
                <a:cs typeface="Arial"/>
              </a:rPr>
              <a:t>variable </a:t>
            </a:r>
            <a:r>
              <a:rPr sz="1800" b="1" spc="-5" dirty="0">
                <a:latin typeface="Arial"/>
                <a:cs typeface="Arial"/>
              </a:rPr>
              <a:t>pseudo quantitative  Variation </a:t>
            </a:r>
            <a:r>
              <a:rPr sz="1800" b="1" dirty="0">
                <a:latin typeface="Arial"/>
                <a:cs typeface="Arial"/>
              </a:rPr>
              <a:t>ordinale</a:t>
            </a:r>
            <a:endParaRPr sz="1800">
              <a:latin typeface="Arial"/>
              <a:cs typeface="Arial"/>
            </a:endParaRPr>
          </a:p>
          <a:p>
            <a:pPr marL="12700" marR="5080">
              <a:lnSpc>
                <a:spcPct val="100000"/>
              </a:lnSpc>
              <a:spcBef>
                <a:spcPts val="430"/>
              </a:spcBef>
            </a:pPr>
            <a:r>
              <a:rPr sz="1800" i="1" dirty="0">
                <a:latin typeface="Arial"/>
                <a:cs typeface="Arial"/>
              </a:rPr>
              <a:t>Ex : </a:t>
            </a:r>
            <a:r>
              <a:rPr sz="1800" i="1" spc="-5" dirty="0">
                <a:latin typeface="Arial"/>
                <a:cs typeface="Arial"/>
              </a:rPr>
              <a:t>variation de la douleur </a:t>
            </a:r>
            <a:r>
              <a:rPr sz="1800" i="1" dirty="0">
                <a:latin typeface="Arial"/>
                <a:cs typeface="Arial"/>
              </a:rPr>
              <a:t>sur </a:t>
            </a:r>
            <a:r>
              <a:rPr sz="1800" i="1" spc="-5" dirty="0">
                <a:latin typeface="Arial"/>
                <a:cs typeface="Arial"/>
              </a:rPr>
              <a:t>une échelle de numérique, taux de satisfaction  de </a:t>
            </a:r>
            <a:r>
              <a:rPr sz="1800" i="1" dirty="0">
                <a:latin typeface="Arial"/>
                <a:cs typeface="Arial"/>
              </a:rPr>
              <a:t>1 à </a:t>
            </a:r>
            <a:r>
              <a:rPr sz="1800" i="1" spc="-5" dirty="0">
                <a:latin typeface="Arial"/>
                <a:cs typeface="Arial"/>
              </a:rPr>
              <a:t>5, </a:t>
            </a:r>
            <a:r>
              <a:rPr sz="1800" i="1" dirty="0">
                <a:latin typeface="Arial"/>
                <a:cs typeface="Arial"/>
              </a:rPr>
              <a:t>rang </a:t>
            </a:r>
            <a:r>
              <a:rPr sz="1800" i="1" spc="-5" dirty="0">
                <a:latin typeface="Arial"/>
                <a:cs typeface="Arial"/>
              </a:rPr>
              <a:t>de classement </a:t>
            </a:r>
            <a:r>
              <a:rPr sz="1800" i="1" dirty="0">
                <a:latin typeface="Arial"/>
                <a:cs typeface="Arial"/>
              </a:rPr>
              <a:t>…</a:t>
            </a:r>
            <a:endParaRPr sz="1800">
              <a:latin typeface="Arial"/>
              <a:cs typeface="Arial"/>
            </a:endParaRPr>
          </a:p>
          <a:p>
            <a:pPr marL="1481455">
              <a:lnSpc>
                <a:spcPct val="100000"/>
              </a:lnSpc>
              <a:spcBef>
                <a:spcPts val="635"/>
              </a:spcBef>
            </a:pPr>
            <a:r>
              <a:rPr sz="1600" b="1" spc="-5" dirty="0">
                <a:solidFill>
                  <a:srgbClr val="006666"/>
                </a:solidFill>
                <a:latin typeface="Arial"/>
                <a:cs typeface="Arial"/>
              </a:rPr>
              <a:t>5 = Très bon, 4 = Bon, 3 = </a:t>
            </a:r>
            <a:r>
              <a:rPr sz="1600" b="1" spc="-10" dirty="0">
                <a:solidFill>
                  <a:srgbClr val="006666"/>
                </a:solidFill>
                <a:latin typeface="Arial"/>
                <a:cs typeface="Arial"/>
              </a:rPr>
              <a:t>Moyen, </a:t>
            </a:r>
            <a:r>
              <a:rPr sz="1600" b="1" spc="-5" dirty="0">
                <a:solidFill>
                  <a:srgbClr val="006666"/>
                </a:solidFill>
                <a:latin typeface="Arial"/>
                <a:cs typeface="Arial"/>
              </a:rPr>
              <a:t>2 = </a:t>
            </a:r>
            <a:r>
              <a:rPr sz="1600" b="1" spc="-10" dirty="0">
                <a:solidFill>
                  <a:srgbClr val="006666"/>
                </a:solidFill>
                <a:latin typeface="Arial"/>
                <a:cs typeface="Arial"/>
              </a:rPr>
              <a:t>Mauvais, </a:t>
            </a:r>
            <a:r>
              <a:rPr sz="1600" b="1" spc="-5" dirty="0">
                <a:solidFill>
                  <a:srgbClr val="006666"/>
                </a:solidFill>
                <a:latin typeface="Arial"/>
                <a:cs typeface="Arial"/>
              </a:rPr>
              <a:t>1 = Très</a:t>
            </a:r>
            <a:r>
              <a:rPr sz="1600" b="1" spc="265" dirty="0">
                <a:solidFill>
                  <a:srgbClr val="006666"/>
                </a:solidFill>
                <a:latin typeface="Arial"/>
                <a:cs typeface="Arial"/>
              </a:rPr>
              <a:t> </a:t>
            </a:r>
            <a:r>
              <a:rPr sz="1600" b="1" spc="-10" dirty="0">
                <a:solidFill>
                  <a:srgbClr val="006666"/>
                </a:solidFill>
                <a:latin typeface="Arial"/>
                <a:cs typeface="Arial"/>
              </a:rPr>
              <a:t>mauvais</a:t>
            </a:r>
            <a:endParaRPr sz="1600">
              <a:latin typeface="Arial"/>
              <a:cs typeface="Arial"/>
            </a:endParaRPr>
          </a:p>
          <a:p>
            <a:pPr marL="411480" marR="167005" algn="ctr">
              <a:lnSpc>
                <a:spcPct val="120000"/>
              </a:lnSpc>
              <a:spcBef>
                <a:spcPts val="50"/>
              </a:spcBef>
            </a:pPr>
            <a:r>
              <a:rPr sz="1600" b="1" spc="-10" dirty="0">
                <a:solidFill>
                  <a:srgbClr val="006666"/>
                </a:solidFill>
                <a:latin typeface="Arial"/>
                <a:cs typeface="Arial"/>
              </a:rPr>
              <a:t>Ou </a:t>
            </a:r>
            <a:r>
              <a:rPr sz="1600" b="1" spc="-5" dirty="0">
                <a:solidFill>
                  <a:srgbClr val="006666"/>
                </a:solidFill>
                <a:latin typeface="Arial"/>
                <a:cs typeface="Arial"/>
              </a:rPr>
              <a:t>bien …1 = </a:t>
            </a:r>
            <a:r>
              <a:rPr sz="1600" b="1" spc="-15" dirty="0">
                <a:solidFill>
                  <a:srgbClr val="006666"/>
                </a:solidFill>
                <a:latin typeface="Arial"/>
                <a:cs typeface="Arial"/>
              </a:rPr>
              <a:t>Aucune </a:t>
            </a:r>
            <a:r>
              <a:rPr sz="1600" b="1" spc="-5" dirty="0">
                <a:solidFill>
                  <a:srgbClr val="006666"/>
                </a:solidFill>
                <a:latin typeface="Arial"/>
                <a:cs typeface="Arial"/>
              </a:rPr>
              <a:t>douleur, 2 = Supportable, 3 = </a:t>
            </a:r>
            <a:r>
              <a:rPr sz="1600" b="1" spc="-10" dirty="0">
                <a:solidFill>
                  <a:srgbClr val="006666"/>
                </a:solidFill>
                <a:latin typeface="Arial"/>
                <a:cs typeface="Arial"/>
              </a:rPr>
              <a:t>Moyen, </a:t>
            </a:r>
            <a:r>
              <a:rPr sz="1600" b="1" spc="-5" dirty="0">
                <a:solidFill>
                  <a:srgbClr val="006666"/>
                </a:solidFill>
                <a:latin typeface="Arial"/>
                <a:cs typeface="Arial"/>
              </a:rPr>
              <a:t>4 = Douloureux,  5 = Très</a:t>
            </a:r>
            <a:r>
              <a:rPr sz="1600" b="1" spc="25" dirty="0">
                <a:solidFill>
                  <a:srgbClr val="006666"/>
                </a:solidFill>
                <a:latin typeface="Arial"/>
                <a:cs typeface="Arial"/>
              </a:rPr>
              <a:t> </a:t>
            </a:r>
            <a:r>
              <a:rPr sz="1600" b="1" spc="-5" dirty="0">
                <a:solidFill>
                  <a:srgbClr val="006666"/>
                </a:solidFill>
                <a:latin typeface="Arial"/>
                <a:cs typeface="Arial"/>
              </a:rPr>
              <a:t>douloureux</a:t>
            </a:r>
            <a:endParaRPr sz="1600">
              <a:latin typeface="Arial"/>
              <a:cs typeface="Arial"/>
            </a:endParaRPr>
          </a:p>
        </p:txBody>
      </p:sp>
      <p:sp>
        <p:nvSpPr>
          <p:cNvPr id="5" name="object 5"/>
          <p:cNvSpPr txBox="1"/>
          <p:nvPr/>
        </p:nvSpPr>
        <p:spPr>
          <a:xfrm>
            <a:off x="780694" y="3402838"/>
            <a:ext cx="8124825" cy="1926168"/>
          </a:xfrm>
          <a:prstGeom prst="rect">
            <a:avLst/>
          </a:prstGeom>
        </p:spPr>
        <p:txBody>
          <a:bodyPr vert="horz" wrap="square" lIns="0" tIns="12700" rIns="0" bIns="0" rtlCol="0">
            <a:spAutoFit/>
          </a:bodyPr>
          <a:lstStyle/>
          <a:p>
            <a:pPr marL="288290">
              <a:lnSpc>
                <a:spcPct val="100000"/>
              </a:lnSpc>
              <a:spcBef>
                <a:spcPts val="100"/>
              </a:spcBef>
            </a:pPr>
            <a:r>
              <a:rPr sz="1800" b="1" spc="-10" dirty="0">
                <a:solidFill>
                  <a:srgbClr val="004D4D"/>
                </a:solidFill>
                <a:latin typeface="Arial"/>
                <a:cs typeface="Arial"/>
              </a:rPr>
              <a:t>Peuvent </a:t>
            </a:r>
            <a:r>
              <a:rPr sz="1800" b="1" spc="-5" dirty="0">
                <a:solidFill>
                  <a:srgbClr val="004D4D"/>
                </a:solidFill>
                <a:latin typeface="Arial"/>
                <a:cs typeface="Arial"/>
              </a:rPr>
              <a:t>être considérées comme </a:t>
            </a:r>
            <a:r>
              <a:rPr sz="1800" b="1" u="heavy" spc="-10" dirty="0">
                <a:solidFill>
                  <a:srgbClr val="004D4D"/>
                </a:solidFill>
                <a:uFill>
                  <a:solidFill>
                    <a:srgbClr val="004D4D"/>
                  </a:solidFill>
                </a:uFill>
                <a:latin typeface="Arial"/>
                <a:cs typeface="Arial"/>
              </a:rPr>
              <a:t>variables </a:t>
            </a:r>
            <a:r>
              <a:rPr sz="1800" b="1" u="heavy" spc="-5" dirty="0">
                <a:solidFill>
                  <a:srgbClr val="004D4D"/>
                </a:solidFill>
                <a:uFill>
                  <a:solidFill>
                    <a:srgbClr val="004D4D"/>
                  </a:solidFill>
                </a:uFill>
                <a:latin typeface="Arial"/>
                <a:cs typeface="Arial"/>
              </a:rPr>
              <a:t>« pseudos quantitatives</a:t>
            </a:r>
            <a:r>
              <a:rPr sz="1800" b="1" u="heavy" spc="204" dirty="0">
                <a:solidFill>
                  <a:srgbClr val="004D4D"/>
                </a:solidFill>
                <a:uFill>
                  <a:solidFill>
                    <a:srgbClr val="004D4D"/>
                  </a:solidFill>
                </a:uFill>
                <a:latin typeface="Arial"/>
                <a:cs typeface="Arial"/>
              </a:rPr>
              <a:t> </a:t>
            </a:r>
            <a:r>
              <a:rPr sz="1800" b="1" spc="-5" dirty="0">
                <a:solidFill>
                  <a:srgbClr val="004D4D"/>
                </a:solidFill>
                <a:latin typeface="Arial"/>
                <a:cs typeface="Arial"/>
              </a:rPr>
              <a:t>»</a:t>
            </a:r>
            <a:endParaRPr sz="1800" dirty="0">
              <a:latin typeface="Arial"/>
              <a:cs typeface="Arial"/>
            </a:endParaRPr>
          </a:p>
          <a:p>
            <a:pPr algn="ctr">
              <a:lnSpc>
                <a:spcPct val="100000"/>
              </a:lnSpc>
            </a:pPr>
            <a:r>
              <a:rPr sz="1800" b="1" dirty="0">
                <a:solidFill>
                  <a:srgbClr val="004D4D"/>
                </a:solidFill>
                <a:latin typeface="Arial"/>
                <a:cs typeface="Arial"/>
              </a:rPr>
              <a:t>pour </a:t>
            </a:r>
            <a:r>
              <a:rPr sz="1800" b="1" spc="-5" dirty="0">
                <a:solidFill>
                  <a:srgbClr val="004D4D"/>
                </a:solidFill>
                <a:latin typeface="Arial"/>
                <a:cs typeface="Arial"/>
              </a:rPr>
              <a:t>certains</a:t>
            </a:r>
            <a:r>
              <a:rPr sz="1800" b="1" spc="-10" dirty="0">
                <a:solidFill>
                  <a:srgbClr val="004D4D"/>
                </a:solidFill>
                <a:latin typeface="Arial"/>
                <a:cs typeface="Arial"/>
              </a:rPr>
              <a:t> </a:t>
            </a:r>
            <a:r>
              <a:rPr sz="1800" b="1" spc="-5" dirty="0">
                <a:solidFill>
                  <a:srgbClr val="004D4D"/>
                </a:solidFill>
                <a:latin typeface="Arial"/>
                <a:cs typeface="Arial"/>
              </a:rPr>
              <a:t>tests</a:t>
            </a:r>
            <a:endParaRPr sz="1800" dirty="0">
              <a:latin typeface="Arial"/>
              <a:cs typeface="Arial"/>
            </a:endParaRPr>
          </a:p>
          <a:p>
            <a:pPr>
              <a:lnSpc>
                <a:spcPct val="100000"/>
              </a:lnSpc>
            </a:pPr>
            <a:endParaRPr sz="2550" dirty="0">
              <a:latin typeface="Times New Roman"/>
              <a:cs typeface="Times New Roman"/>
            </a:endParaRPr>
          </a:p>
          <a:p>
            <a:pPr marL="12700" marR="5080">
              <a:lnSpc>
                <a:spcPct val="100000"/>
              </a:lnSpc>
            </a:pPr>
            <a:r>
              <a:rPr sz="1400" b="1" spc="-5" dirty="0">
                <a:latin typeface="Arial"/>
                <a:cs typeface="Arial"/>
              </a:rPr>
              <a:t>Attention </a:t>
            </a:r>
            <a:r>
              <a:rPr sz="1400" b="1" dirty="0">
                <a:latin typeface="Arial"/>
                <a:cs typeface="Arial"/>
              </a:rPr>
              <a:t>: les </a:t>
            </a:r>
            <a:r>
              <a:rPr sz="1400" b="1" spc="-5" dirty="0">
                <a:latin typeface="Arial"/>
                <a:cs typeface="Arial"/>
              </a:rPr>
              <a:t>nombres affectés aux modalités </a:t>
            </a:r>
            <a:r>
              <a:rPr sz="1400" b="1" spc="-10" dirty="0">
                <a:latin typeface="Arial"/>
                <a:cs typeface="Arial"/>
              </a:rPr>
              <a:t>qualitatives n'ont </a:t>
            </a:r>
            <a:r>
              <a:rPr sz="1400" b="1" spc="-5" dirty="0">
                <a:latin typeface="Arial"/>
                <a:cs typeface="Arial"/>
              </a:rPr>
              <a:t>pas de </a:t>
            </a:r>
            <a:r>
              <a:rPr sz="1400" b="1" spc="-10" dirty="0">
                <a:latin typeface="Arial"/>
                <a:cs typeface="Arial"/>
              </a:rPr>
              <a:t>signification et ne  </a:t>
            </a:r>
            <a:r>
              <a:rPr sz="1400" b="1" spc="-5" dirty="0">
                <a:latin typeface="Arial"/>
                <a:cs typeface="Arial"/>
              </a:rPr>
              <a:t>peuvent </a:t>
            </a:r>
            <a:r>
              <a:rPr sz="1400" b="1" dirty="0">
                <a:latin typeface="Arial"/>
                <a:cs typeface="Arial"/>
              </a:rPr>
              <a:t>faire </a:t>
            </a:r>
            <a:r>
              <a:rPr sz="1400" b="1" dirty="0" err="1">
                <a:latin typeface="Arial"/>
                <a:cs typeface="Arial"/>
              </a:rPr>
              <a:t>l'objet</a:t>
            </a:r>
            <a:r>
              <a:rPr sz="1400" b="1" dirty="0">
                <a:latin typeface="Arial"/>
                <a:cs typeface="Arial"/>
              </a:rPr>
              <a:t> </a:t>
            </a:r>
            <a:r>
              <a:rPr sz="1400" b="1" spc="-5" dirty="0">
                <a:latin typeface="Arial"/>
                <a:cs typeface="Arial"/>
              </a:rPr>
              <a:t>d</a:t>
            </a:r>
            <a:r>
              <a:rPr lang="fr-FR" sz="1400" b="1" spc="-5" dirty="0">
                <a:latin typeface="Arial"/>
                <a:cs typeface="Arial"/>
              </a:rPr>
              <a:t>'</a:t>
            </a:r>
            <a:r>
              <a:rPr sz="1400" b="1" spc="-5" dirty="0" err="1">
                <a:latin typeface="Arial"/>
                <a:cs typeface="Arial"/>
              </a:rPr>
              <a:t>opérations</a:t>
            </a:r>
            <a:r>
              <a:rPr sz="1400" b="1" spc="-5" dirty="0">
                <a:latin typeface="Arial"/>
                <a:cs typeface="Arial"/>
              </a:rPr>
              <a:t> arithmétiques </a:t>
            </a:r>
            <a:r>
              <a:rPr sz="1400" b="1" dirty="0">
                <a:latin typeface="Arial"/>
                <a:cs typeface="Arial"/>
              </a:rPr>
              <a:t>(calcul </a:t>
            </a:r>
            <a:r>
              <a:rPr sz="1400" b="1" spc="-5" dirty="0">
                <a:latin typeface="Arial"/>
                <a:cs typeface="Arial"/>
              </a:rPr>
              <a:t>d'une </a:t>
            </a:r>
            <a:r>
              <a:rPr sz="1400" b="1" dirty="0">
                <a:latin typeface="Arial"/>
                <a:cs typeface="Arial"/>
              </a:rPr>
              <a:t>somme </a:t>
            </a:r>
            <a:r>
              <a:rPr sz="1400" b="1" spc="-5" dirty="0">
                <a:latin typeface="Arial"/>
                <a:cs typeface="Arial"/>
              </a:rPr>
              <a:t>ou d'une</a:t>
            </a:r>
            <a:r>
              <a:rPr sz="1400" b="1" spc="-204" dirty="0">
                <a:latin typeface="Arial"/>
                <a:cs typeface="Arial"/>
              </a:rPr>
              <a:t> </a:t>
            </a:r>
            <a:r>
              <a:rPr sz="1400" b="1" spc="-10" dirty="0">
                <a:latin typeface="Arial"/>
                <a:cs typeface="Arial"/>
              </a:rPr>
              <a:t>moyenne).</a:t>
            </a:r>
            <a:endParaRPr sz="1400" dirty="0">
              <a:latin typeface="Arial"/>
              <a:cs typeface="Arial"/>
            </a:endParaRPr>
          </a:p>
          <a:p>
            <a:pPr>
              <a:lnSpc>
                <a:spcPct val="100000"/>
              </a:lnSpc>
              <a:spcBef>
                <a:spcPts val="50"/>
              </a:spcBef>
            </a:pPr>
            <a:endParaRPr sz="2000" dirty="0">
              <a:latin typeface="Times New Roman"/>
              <a:cs typeface="Times New Roman"/>
            </a:endParaRPr>
          </a:p>
          <a:p>
            <a:pPr marL="12700">
              <a:lnSpc>
                <a:spcPct val="100000"/>
              </a:lnSpc>
              <a:spcBef>
                <a:spcPts val="5"/>
              </a:spcBef>
            </a:pPr>
            <a:r>
              <a:rPr sz="1400" b="1" i="1" spc="-5" dirty="0">
                <a:latin typeface="Arial"/>
                <a:cs typeface="Arial"/>
              </a:rPr>
              <a:t>Etudié plus loin dans </a:t>
            </a:r>
            <a:r>
              <a:rPr sz="1400" b="1" i="1" dirty="0">
                <a:latin typeface="Arial"/>
                <a:cs typeface="Arial"/>
              </a:rPr>
              <a:t>le</a:t>
            </a:r>
            <a:r>
              <a:rPr sz="1400" b="1" i="1" spc="-90" dirty="0">
                <a:latin typeface="Arial"/>
                <a:cs typeface="Arial"/>
              </a:rPr>
              <a:t> </a:t>
            </a:r>
            <a:r>
              <a:rPr sz="1400" b="1" i="1" spc="-5" dirty="0">
                <a:latin typeface="Arial"/>
                <a:cs typeface="Arial"/>
              </a:rPr>
              <a:t>cours</a:t>
            </a:r>
            <a:endParaRPr sz="1400" dirty="0">
              <a:latin typeface="Arial"/>
              <a:cs typeface="Arial"/>
            </a:endParaRPr>
          </a:p>
        </p:txBody>
      </p:sp>
      <p:sp>
        <p:nvSpPr>
          <p:cNvPr id="8" name="object 8"/>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15" name="object 15"/>
          <p:cNvSpPr/>
          <p:nvPr/>
        </p:nvSpPr>
        <p:spPr>
          <a:xfrm>
            <a:off x="4674489" y="1052575"/>
            <a:ext cx="424815" cy="151130"/>
          </a:xfrm>
          <a:custGeom>
            <a:avLst/>
            <a:gdLst/>
            <a:ahLst/>
            <a:cxnLst/>
            <a:rect l="l" t="t" r="r" b="b"/>
            <a:pathLst>
              <a:path w="424814" h="151130">
                <a:moveTo>
                  <a:pt x="298703" y="0"/>
                </a:moveTo>
                <a:lnTo>
                  <a:pt x="298703" y="37591"/>
                </a:lnTo>
                <a:lnTo>
                  <a:pt x="0" y="37591"/>
                </a:lnTo>
                <a:lnTo>
                  <a:pt x="0" y="113029"/>
                </a:lnTo>
                <a:lnTo>
                  <a:pt x="298703" y="113029"/>
                </a:lnTo>
                <a:lnTo>
                  <a:pt x="298703" y="150749"/>
                </a:lnTo>
                <a:lnTo>
                  <a:pt x="424561" y="75311"/>
                </a:lnTo>
                <a:lnTo>
                  <a:pt x="298703" y="0"/>
                </a:lnTo>
                <a:close/>
              </a:path>
            </a:pathLst>
          </a:custGeom>
          <a:solidFill>
            <a:srgbClr val="33CCCC"/>
          </a:solidFill>
        </p:spPr>
        <p:txBody>
          <a:bodyPr wrap="square" lIns="0" tIns="0" rIns="0" bIns="0" rtlCol="0"/>
          <a:lstStyle/>
          <a:p>
            <a:endParaRPr/>
          </a:p>
        </p:txBody>
      </p:sp>
      <p:sp>
        <p:nvSpPr>
          <p:cNvPr id="16" name="object 16"/>
          <p:cNvSpPr/>
          <p:nvPr/>
        </p:nvSpPr>
        <p:spPr>
          <a:xfrm>
            <a:off x="4627245" y="1090199"/>
            <a:ext cx="31750" cy="75565"/>
          </a:xfrm>
          <a:custGeom>
            <a:avLst/>
            <a:gdLst/>
            <a:ahLst/>
            <a:cxnLst/>
            <a:rect l="l" t="t" r="r" b="b"/>
            <a:pathLst>
              <a:path w="31750" h="75565">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17" name="object 17"/>
          <p:cNvSpPr/>
          <p:nvPr/>
        </p:nvSpPr>
        <p:spPr>
          <a:xfrm>
            <a:off x="4674489" y="1052575"/>
            <a:ext cx="424815" cy="151130"/>
          </a:xfrm>
          <a:custGeom>
            <a:avLst/>
            <a:gdLst/>
            <a:ahLst/>
            <a:cxnLst/>
            <a:rect l="l" t="t" r="r" b="b"/>
            <a:pathLst>
              <a:path w="424814" h="151130">
                <a:moveTo>
                  <a:pt x="298703" y="0"/>
                </a:moveTo>
                <a:lnTo>
                  <a:pt x="298703" y="37591"/>
                </a:lnTo>
                <a:lnTo>
                  <a:pt x="0" y="37591"/>
                </a:lnTo>
                <a:lnTo>
                  <a:pt x="0" y="113029"/>
                </a:lnTo>
                <a:lnTo>
                  <a:pt x="298703" y="113029"/>
                </a:lnTo>
                <a:lnTo>
                  <a:pt x="298703" y="150749"/>
                </a:lnTo>
                <a:lnTo>
                  <a:pt x="424561" y="75311"/>
                </a:lnTo>
                <a:lnTo>
                  <a:pt x="298703" y="0"/>
                </a:lnTo>
                <a:close/>
              </a:path>
            </a:pathLst>
          </a:custGeom>
          <a:ln w="9525">
            <a:solidFill>
              <a:srgbClr val="000000"/>
            </a:solidFill>
          </a:ln>
        </p:spPr>
        <p:txBody>
          <a:bodyPr wrap="square" lIns="0" tIns="0" rIns="0" bIns="0" rtlCol="0"/>
          <a:lstStyle/>
          <a:p>
            <a:endParaRPr/>
          </a:p>
        </p:txBody>
      </p:sp>
      <p:sp>
        <p:nvSpPr>
          <p:cNvPr id="18" name="object 18"/>
          <p:cNvSpPr/>
          <p:nvPr/>
        </p:nvSpPr>
        <p:spPr>
          <a:xfrm>
            <a:off x="4627245" y="1090199"/>
            <a:ext cx="31750" cy="75565"/>
          </a:xfrm>
          <a:custGeom>
            <a:avLst/>
            <a:gdLst/>
            <a:ahLst/>
            <a:cxnLst/>
            <a:rect l="l" t="t" r="r" b="b"/>
            <a:pathLst>
              <a:path w="31750" h="75565">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19" name="object 19"/>
          <p:cNvSpPr/>
          <p:nvPr/>
        </p:nvSpPr>
        <p:spPr>
          <a:xfrm>
            <a:off x="4595876" y="1090199"/>
            <a:ext cx="15875" cy="75565"/>
          </a:xfrm>
          <a:custGeom>
            <a:avLst/>
            <a:gdLst/>
            <a:ahLst/>
            <a:cxnLst/>
            <a:rect l="l" t="t" r="r" b="b"/>
            <a:pathLst>
              <a:path w="15875" h="75565">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
        <p:nvSpPr>
          <p:cNvPr id="20" name="object 20"/>
          <p:cNvSpPr txBox="1"/>
          <p:nvPr/>
        </p:nvSpPr>
        <p:spPr>
          <a:xfrm>
            <a:off x="5335904" y="433273"/>
            <a:ext cx="188341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Quelques</a:t>
            </a:r>
            <a:r>
              <a:rPr sz="1600" b="1" spc="-20" dirty="0">
                <a:solidFill>
                  <a:srgbClr val="006666"/>
                </a:solidFill>
                <a:latin typeface="Arial"/>
                <a:cs typeface="Arial"/>
              </a:rPr>
              <a:t> </a:t>
            </a:r>
            <a:r>
              <a:rPr sz="1600" b="1" spc="-10" dirty="0">
                <a:solidFill>
                  <a:srgbClr val="006666"/>
                </a:solidFill>
                <a:latin typeface="Arial"/>
                <a:cs typeface="Arial"/>
              </a:rPr>
              <a:t>variables</a:t>
            </a:r>
            <a:endParaRPr sz="1600">
              <a:latin typeface="Aria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20</a:t>
            </a:r>
            <a:endParaRPr sz="2000">
              <a:latin typeface="Arial"/>
              <a:cs typeface="Arial"/>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979119" y="1635633"/>
            <a:ext cx="7289165" cy="2632075"/>
          </a:xfrm>
          <a:prstGeom prst="rect">
            <a:avLst/>
          </a:prstGeom>
        </p:spPr>
        <p:txBody>
          <a:bodyPr vert="horz" wrap="square" lIns="0" tIns="12700" rIns="0" bIns="0" rtlCol="0">
            <a:spAutoFit/>
          </a:bodyPr>
          <a:lstStyle/>
          <a:p>
            <a:pPr marL="12700">
              <a:lnSpc>
                <a:spcPct val="100000"/>
              </a:lnSpc>
              <a:spcBef>
                <a:spcPts val="100"/>
              </a:spcBef>
            </a:pPr>
            <a:r>
              <a:rPr sz="1800" i="1" spc="-10" dirty="0">
                <a:latin typeface="Arial"/>
                <a:cs typeface="Arial"/>
              </a:rPr>
              <a:t>Exemple </a:t>
            </a:r>
            <a:r>
              <a:rPr sz="1800" dirty="0">
                <a:latin typeface="Arial"/>
                <a:cs typeface="Arial"/>
              </a:rPr>
              <a:t>: </a:t>
            </a:r>
            <a:r>
              <a:rPr sz="1800" spc="-5" dirty="0">
                <a:latin typeface="Arial"/>
                <a:cs typeface="Arial"/>
              </a:rPr>
              <a:t>Quel </a:t>
            </a:r>
            <a:r>
              <a:rPr sz="1800" dirty="0">
                <a:latin typeface="Arial"/>
                <a:cs typeface="Arial"/>
              </a:rPr>
              <a:t>est </a:t>
            </a:r>
            <a:r>
              <a:rPr sz="1800" spc="-5" dirty="0">
                <a:latin typeface="Arial"/>
                <a:cs typeface="Arial"/>
              </a:rPr>
              <a:t>le degré de satisfaction des mères accouchant</a:t>
            </a:r>
            <a:r>
              <a:rPr sz="1800" spc="170" dirty="0">
                <a:latin typeface="Arial"/>
                <a:cs typeface="Arial"/>
              </a:rPr>
              <a:t> </a:t>
            </a:r>
            <a:r>
              <a:rPr sz="1800" spc="-5" dirty="0">
                <a:latin typeface="Arial"/>
                <a:cs typeface="Arial"/>
              </a:rPr>
              <a:t>dans</a:t>
            </a:r>
            <a:endParaRPr sz="1800" dirty="0">
              <a:latin typeface="Arial"/>
              <a:cs typeface="Arial"/>
            </a:endParaRPr>
          </a:p>
          <a:p>
            <a:pPr marL="355600">
              <a:lnSpc>
                <a:spcPct val="100000"/>
              </a:lnSpc>
            </a:pPr>
            <a:r>
              <a:rPr sz="1800" spc="-10" dirty="0">
                <a:latin typeface="Arial"/>
                <a:cs typeface="Arial"/>
              </a:rPr>
              <a:t>une </a:t>
            </a:r>
            <a:r>
              <a:rPr sz="1800" spc="-5" dirty="0">
                <a:latin typeface="Arial"/>
                <a:cs typeface="Arial"/>
              </a:rPr>
              <a:t>certaine maternité</a:t>
            </a:r>
            <a:r>
              <a:rPr sz="1800" spc="10" dirty="0">
                <a:latin typeface="Arial"/>
                <a:cs typeface="Arial"/>
              </a:rPr>
              <a:t> </a:t>
            </a:r>
            <a:r>
              <a:rPr sz="1800" dirty="0">
                <a:latin typeface="Arial"/>
                <a:cs typeface="Arial"/>
              </a:rPr>
              <a:t>?</a:t>
            </a:r>
          </a:p>
          <a:p>
            <a:pPr marL="355600" marR="72390" indent="-342900">
              <a:lnSpc>
                <a:spcPct val="100000"/>
              </a:lnSpc>
              <a:spcBef>
                <a:spcPts val="1080"/>
              </a:spcBef>
              <a:buAutoNum type="alphaLcParenR"/>
              <a:tabLst>
                <a:tab pos="354965" algn="l"/>
                <a:tab pos="356235" algn="l"/>
              </a:tabLst>
            </a:pPr>
            <a:r>
              <a:rPr sz="1800" b="1" spc="-5" dirty="0">
                <a:latin typeface="Arial"/>
                <a:cs typeface="Arial"/>
              </a:rPr>
              <a:t>Echantillon </a:t>
            </a:r>
            <a:r>
              <a:rPr sz="1800" b="1" dirty="0">
                <a:latin typeface="Arial"/>
                <a:cs typeface="Arial"/>
              </a:rPr>
              <a:t>: </a:t>
            </a:r>
            <a:r>
              <a:rPr sz="1800" spc="-40" dirty="0">
                <a:latin typeface="Arial"/>
                <a:cs typeface="Arial"/>
              </a:rPr>
              <a:t>T.A.S </a:t>
            </a:r>
            <a:r>
              <a:rPr sz="1800" spc="-5" dirty="0">
                <a:latin typeface="Arial"/>
                <a:cs typeface="Arial"/>
              </a:rPr>
              <a:t>mères </a:t>
            </a:r>
            <a:r>
              <a:rPr sz="1800" spc="-10" dirty="0">
                <a:latin typeface="Arial"/>
                <a:cs typeface="Arial"/>
              </a:rPr>
              <a:t>ayant </a:t>
            </a:r>
            <a:r>
              <a:rPr sz="1800" spc="-5" dirty="0">
                <a:latin typeface="Arial"/>
                <a:cs typeface="Arial"/>
              </a:rPr>
              <a:t>accouché dans </a:t>
            </a:r>
            <a:r>
              <a:rPr sz="1800" dirty="0">
                <a:latin typeface="Arial"/>
                <a:cs typeface="Arial"/>
              </a:rPr>
              <a:t>cette </a:t>
            </a:r>
            <a:r>
              <a:rPr sz="1800" spc="-5" dirty="0">
                <a:latin typeface="Arial"/>
                <a:cs typeface="Arial"/>
              </a:rPr>
              <a:t>maternité sur  une période donnée (effectif</a:t>
            </a:r>
            <a:r>
              <a:rPr sz="1800" spc="35" dirty="0">
                <a:latin typeface="Arial"/>
                <a:cs typeface="Arial"/>
              </a:rPr>
              <a:t> </a:t>
            </a:r>
            <a:r>
              <a:rPr sz="1800" spc="-5" dirty="0">
                <a:latin typeface="Arial"/>
                <a:cs typeface="Arial"/>
              </a:rPr>
              <a:t>n=154)</a:t>
            </a:r>
            <a:endParaRPr sz="1800" dirty="0">
              <a:latin typeface="Arial"/>
              <a:cs typeface="Arial"/>
            </a:endParaRPr>
          </a:p>
          <a:p>
            <a:pPr marL="355600" marR="452120" indent="-342900">
              <a:lnSpc>
                <a:spcPct val="100000"/>
              </a:lnSpc>
              <a:spcBef>
                <a:spcPts val="1080"/>
              </a:spcBef>
              <a:buAutoNum type="alphaLcParenR"/>
              <a:tabLst>
                <a:tab pos="356235" algn="l"/>
              </a:tabLst>
            </a:pPr>
            <a:r>
              <a:rPr sz="1800" b="1" spc="-15" dirty="0">
                <a:latin typeface="Arial"/>
                <a:cs typeface="Arial"/>
              </a:rPr>
              <a:t>Variable </a:t>
            </a:r>
            <a:r>
              <a:rPr sz="1800" b="1" spc="-5" dirty="0">
                <a:latin typeface="Arial"/>
                <a:cs typeface="Arial"/>
              </a:rPr>
              <a:t>étudiée </a:t>
            </a:r>
            <a:r>
              <a:rPr sz="1800" b="1" dirty="0">
                <a:latin typeface="Arial"/>
                <a:cs typeface="Arial"/>
              </a:rPr>
              <a:t>: </a:t>
            </a:r>
            <a:r>
              <a:rPr sz="1800" spc="-5" dirty="0">
                <a:latin typeface="Arial"/>
                <a:cs typeface="Arial"/>
              </a:rPr>
              <a:t>degré de satisfaction </a:t>
            </a:r>
            <a:r>
              <a:rPr sz="1800" dirty="0">
                <a:latin typeface="Arial"/>
                <a:cs typeface="Arial"/>
              </a:rPr>
              <a:t>(très </a:t>
            </a:r>
            <a:r>
              <a:rPr sz="1800" spc="-5" dirty="0">
                <a:latin typeface="Arial"/>
                <a:cs typeface="Arial"/>
              </a:rPr>
              <a:t>insatisfait, plutôt  insatisfait, </a:t>
            </a:r>
            <a:r>
              <a:rPr sz="1800" spc="-10" dirty="0">
                <a:latin typeface="Arial"/>
                <a:cs typeface="Arial"/>
              </a:rPr>
              <a:t>plutôt </a:t>
            </a:r>
            <a:r>
              <a:rPr sz="1800" spc="-5" dirty="0">
                <a:latin typeface="Arial"/>
                <a:cs typeface="Arial"/>
              </a:rPr>
              <a:t>satisfait, très satisfait, pas </a:t>
            </a:r>
            <a:r>
              <a:rPr sz="1800" spc="-10" dirty="0">
                <a:latin typeface="Arial"/>
                <a:cs typeface="Arial"/>
              </a:rPr>
              <a:t>d’opinion) </a:t>
            </a:r>
            <a:r>
              <a:rPr sz="1800" dirty="0">
                <a:latin typeface="Arial"/>
                <a:cs typeface="Arial"/>
              </a:rPr>
              <a:t>: </a:t>
            </a:r>
            <a:r>
              <a:rPr sz="1800" spc="-5" dirty="0">
                <a:latin typeface="Arial"/>
                <a:cs typeface="Arial"/>
              </a:rPr>
              <a:t>variables  qualitatives</a:t>
            </a:r>
            <a:r>
              <a:rPr sz="1800" spc="20" dirty="0">
                <a:latin typeface="Arial"/>
                <a:cs typeface="Arial"/>
              </a:rPr>
              <a:t> </a:t>
            </a:r>
            <a:r>
              <a:rPr sz="1800" spc="-5" dirty="0">
                <a:latin typeface="Arial"/>
                <a:cs typeface="Arial"/>
              </a:rPr>
              <a:t>ordinales</a:t>
            </a:r>
            <a:endParaRPr sz="1800" dirty="0">
              <a:latin typeface="Arial"/>
              <a:cs typeface="Arial"/>
            </a:endParaRPr>
          </a:p>
          <a:p>
            <a:pPr marL="355600" indent="-342900">
              <a:lnSpc>
                <a:spcPct val="100000"/>
              </a:lnSpc>
              <a:spcBef>
                <a:spcPts val="1085"/>
              </a:spcBef>
              <a:buAutoNum type="alphaLcParenR"/>
              <a:tabLst>
                <a:tab pos="354965" algn="l"/>
                <a:tab pos="356235" algn="l"/>
              </a:tabLst>
            </a:pPr>
            <a:r>
              <a:rPr sz="1800" b="1" dirty="0">
                <a:latin typeface="Arial"/>
                <a:cs typeface="Arial"/>
              </a:rPr>
              <a:t>Modalités </a:t>
            </a:r>
            <a:r>
              <a:rPr sz="1800" b="1" spc="-5" dirty="0">
                <a:latin typeface="Arial"/>
                <a:cs typeface="Arial"/>
              </a:rPr>
              <a:t>de réponse </a:t>
            </a:r>
            <a:r>
              <a:rPr sz="1800" b="1" dirty="0">
                <a:latin typeface="Arial"/>
                <a:cs typeface="Arial"/>
              </a:rPr>
              <a:t>=</a:t>
            </a:r>
            <a:r>
              <a:rPr sz="1800" b="1" spc="-25" dirty="0">
                <a:latin typeface="Arial"/>
                <a:cs typeface="Arial"/>
              </a:rPr>
              <a:t> </a:t>
            </a:r>
            <a:r>
              <a:rPr sz="1800" b="1" spc="-5" dirty="0">
                <a:latin typeface="Arial"/>
                <a:cs typeface="Arial"/>
              </a:rPr>
              <a:t>5</a:t>
            </a:r>
            <a:endParaRPr sz="1800" dirty="0">
              <a:latin typeface="Arial"/>
              <a:cs typeface="Arial"/>
            </a:endParaRPr>
          </a:p>
        </p:txBody>
      </p:sp>
      <p:sp>
        <p:nvSpPr>
          <p:cNvPr id="8" name="object 8"/>
          <p:cNvSpPr txBox="1"/>
          <p:nvPr/>
        </p:nvSpPr>
        <p:spPr>
          <a:xfrm>
            <a:off x="1146175" y="495427"/>
            <a:ext cx="7264400" cy="269240"/>
          </a:xfrm>
          <a:prstGeom prst="rect">
            <a:avLst/>
          </a:prstGeom>
        </p:spPr>
        <p:txBody>
          <a:bodyPr vert="horz" wrap="square" lIns="0" tIns="12065" rIns="0" bIns="0" rtlCol="0">
            <a:spAutoFit/>
          </a:bodyPr>
          <a:lstStyle/>
          <a:p>
            <a:pPr marL="12700">
              <a:lnSpc>
                <a:spcPct val="100000"/>
              </a:lnSpc>
              <a:spcBef>
                <a:spcPts val="95"/>
              </a:spcBef>
              <a:tabLst>
                <a:tab pos="228981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14"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qualitatives	</a:t>
            </a:r>
            <a:endParaRPr sz="1600">
              <a:latin typeface="Arial"/>
              <a:cs typeface="Arial"/>
            </a:endParaRPr>
          </a:p>
        </p:txBody>
      </p:sp>
      <p:sp>
        <p:nvSpPr>
          <p:cNvPr id="9" name="object 9"/>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21</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graphicFrame>
        <p:nvGraphicFramePr>
          <p:cNvPr id="6" name="object 6"/>
          <p:cNvGraphicFramePr>
            <a:graphicFrameLocks noGrp="1"/>
          </p:cNvGraphicFramePr>
          <p:nvPr/>
        </p:nvGraphicFramePr>
        <p:xfrm>
          <a:off x="514350" y="1398587"/>
          <a:ext cx="4115435" cy="4114799"/>
        </p:xfrm>
        <a:graphic>
          <a:graphicData uri="http://schemas.openxmlformats.org/drawingml/2006/table">
            <a:tbl>
              <a:tblPr firstRow="1" bandRow="1">
                <a:tableStyleId>{2D5ABB26-0587-4C30-8999-92F81FD0307C}</a:tableStyleId>
              </a:tblPr>
              <a:tblGrid>
                <a:gridCol w="2386330">
                  <a:extLst>
                    <a:ext uri="{9D8B030D-6E8A-4147-A177-3AD203B41FA5}">
                      <a16:colId xmlns:a16="http://schemas.microsoft.com/office/drawing/2014/main" val="20000"/>
                    </a:ext>
                  </a:extLst>
                </a:gridCol>
                <a:gridCol w="865505">
                  <a:extLst>
                    <a:ext uri="{9D8B030D-6E8A-4147-A177-3AD203B41FA5}">
                      <a16:colId xmlns:a16="http://schemas.microsoft.com/office/drawing/2014/main" val="20001"/>
                    </a:ext>
                  </a:extLst>
                </a:gridCol>
                <a:gridCol w="863600">
                  <a:extLst>
                    <a:ext uri="{9D8B030D-6E8A-4147-A177-3AD203B41FA5}">
                      <a16:colId xmlns:a16="http://schemas.microsoft.com/office/drawing/2014/main" val="20002"/>
                    </a:ext>
                  </a:extLst>
                </a:gridCol>
              </a:tblGrid>
              <a:tr h="1060450">
                <a:tc>
                  <a:txBody>
                    <a:bodyPr/>
                    <a:lstStyle/>
                    <a:p>
                      <a:pPr marL="91440">
                        <a:lnSpc>
                          <a:spcPct val="100000"/>
                        </a:lnSpc>
                        <a:spcBef>
                          <a:spcPts val="320"/>
                        </a:spcBef>
                      </a:pPr>
                      <a:r>
                        <a:rPr sz="1600" b="1" spc="-5" dirty="0">
                          <a:latin typeface="Arial"/>
                          <a:cs typeface="Arial"/>
                        </a:rPr>
                        <a:t>Degré de</a:t>
                      </a:r>
                      <a:r>
                        <a:rPr sz="1600" b="1" spc="-10" dirty="0">
                          <a:latin typeface="Arial"/>
                          <a:cs typeface="Arial"/>
                        </a:rPr>
                        <a:t> </a:t>
                      </a:r>
                      <a:r>
                        <a:rPr sz="1600" b="1" spc="-5" dirty="0">
                          <a:latin typeface="Arial"/>
                          <a:cs typeface="Arial"/>
                        </a:rPr>
                        <a:t>satisfaction</a:t>
                      </a:r>
                      <a:endParaRPr sz="1600">
                        <a:latin typeface="Arial"/>
                        <a:cs typeface="Arial"/>
                      </a:endParaRPr>
                    </a:p>
                  </a:txBody>
                  <a:tcPr marL="0" marR="0" marT="4064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320"/>
                        </a:spcBef>
                      </a:pPr>
                      <a:r>
                        <a:rPr sz="1700" b="1" dirty="0">
                          <a:latin typeface="Arial"/>
                          <a:cs typeface="Arial"/>
                        </a:rPr>
                        <a:t>Nb</a:t>
                      </a:r>
                      <a:endParaRPr sz="1700">
                        <a:latin typeface="Arial"/>
                        <a:cs typeface="Arial"/>
                      </a:endParaRPr>
                    </a:p>
                    <a:p>
                      <a:pPr algn="ctr">
                        <a:lnSpc>
                          <a:spcPct val="100000"/>
                        </a:lnSpc>
                        <a:spcBef>
                          <a:spcPts val="405"/>
                        </a:spcBef>
                      </a:pPr>
                      <a:r>
                        <a:rPr sz="1700" b="1" dirty="0">
                          <a:latin typeface="Arial"/>
                          <a:cs typeface="Arial"/>
                        </a:rPr>
                        <a:t>mères</a:t>
                      </a:r>
                      <a:endParaRPr sz="1700">
                        <a:latin typeface="Arial"/>
                        <a:cs typeface="Arial"/>
                      </a:endParaRPr>
                    </a:p>
                  </a:txBody>
                  <a:tcPr marL="0" marR="0" marT="40640" marB="0">
                    <a:lnL w="12700">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5080" algn="ctr">
                        <a:lnSpc>
                          <a:spcPct val="100000"/>
                        </a:lnSpc>
                        <a:spcBef>
                          <a:spcPts val="320"/>
                        </a:spcBef>
                      </a:pPr>
                      <a:r>
                        <a:rPr sz="1700" b="1" dirty="0">
                          <a:latin typeface="Arial"/>
                          <a:cs typeface="Arial"/>
                        </a:rPr>
                        <a:t>%</a:t>
                      </a:r>
                      <a:endParaRPr sz="1700">
                        <a:latin typeface="Arial"/>
                        <a:cs typeface="Arial"/>
                      </a:endParaRPr>
                    </a:p>
                  </a:txBody>
                  <a:tcPr marL="0" marR="0" marT="4064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595249">
                <a:tc>
                  <a:txBody>
                    <a:bodyPr/>
                    <a:lstStyle/>
                    <a:p>
                      <a:pPr marL="89535">
                        <a:lnSpc>
                          <a:spcPct val="100000"/>
                        </a:lnSpc>
                        <a:spcBef>
                          <a:spcPts val="1155"/>
                        </a:spcBef>
                      </a:pPr>
                      <a:r>
                        <a:rPr sz="1900" spc="-20" dirty="0">
                          <a:latin typeface="Arial"/>
                          <a:cs typeface="Arial"/>
                        </a:rPr>
                        <a:t>Très</a:t>
                      </a:r>
                      <a:r>
                        <a:rPr sz="1900" spc="5" dirty="0">
                          <a:latin typeface="Arial"/>
                          <a:cs typeface="Arial"/>
                        </a:rPr>
                        <a:t> </a:t>
                      </a:r>
                      <a:r>
                        <a:rPr sz="1900" spc="-5" dirty="0">
                          <a:latin typeface="Arial"/>
                          <a:cs typeface="Arial"/>
                        </a:rPr>
                        <a:t>insatisfait</a:t>
                      </a:r>
                      <a:endParaRPr sz="1900">
                        <a:latin typeface="Arial"/>
                        <a:cs typeface="Arial"/>
                      </a:endParaRPr>
                    </a:p>
                  </a:txBody>
                  <a:tcPr marL="0" marR="0" marT="1466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marL="635" algn="ctr">
                        <a:lnSpc>
                          <a:spcPct val="100000"/>
                        </a:lnSpc>
                        <a:spcBef>
                          <a:spcPts val="1280"/>
                        </a:spcBef>
                      </a:pPr>
                      <a:r>
                        <a:rPr sz="1700" b="1" dirty="0">
                          <a:latin typeface="Arial"/>
                          <a:cs typeface="Arial"/>
                        </a:rPr>
                        <a:t>6</a:t>
                      </a:r>
                      <a:endParaRPr sz="1700">
                        <a:latin typeface="Arial"/>
                        <a:cs typeface="Arial"/>
                      </a:endParaRPr>
                    </a:p>
                  </a:txBody>
                  <a:tcPr marL="0" marR="0" marT="16256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5715" algn="ctr">
                        <a:lnSpc>
                          <a:spcPct val="100000"/>
                        </a:lnSpc>
                        <a:spcBef>
                          <a:spcPts val="1280"/>
                        </a:spcBef>
                      </a:pPr>
                      <a:r>
                        <a:rPr sz="1700" b="1" spc="-5" dirty="0">
                          <a:latin typeface="Arial"/>
                          <a:cs typeface="Arial"/>
                        </a:rPr>
                        <a:t>3,9%</a:t>
                      </a:r>
                      <a:endParaRPr sz="1700">
                        <a:latin typeface="Arial"/>
                        <a:cs typeface="Arial"/>
                      </a:endParaRPr>
                    </a:p>
                  </a:txBody>
                  <a:tcPr marL="0" marR="0" marT="16256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692276">
                <a:tc>
                  <a:txBody>
                    <a:bodyPr/>
                    <a:lstStyle/>
                    <a:p>
                      <a:pPr marL="89535">
                        <a:lnSpc>
                          <a:spcPct val="100000"/>
                        </a:lnSpc>
                        <a:spcBef>
                          <a:spcPts val="1535"/>
                        </a:spcBef>
                      </a:pPr>
                      <a:r>
                        <a:rPr sz="1900" spc="-5" dirty="0">
                          <a:latin typeface="Arial"/>
                          <a:cs typeface="Arial"/>
                        </a:rPr>
                        <a:t>Plutôt</a:t>
                      </a:r>
                      <a:r>
                        <a:rPr sz="1900" spc="5" dirty="0">
                          <a:latin typeface="Arial"/>
                          <a:cs typeface="Arial"/>
                        </a:rPr>
                        <a:t> </a:t>
                      </a:r>
                      <a:r>
                        <a:rPr sz="1900" spc="-5" dirty="0">
                          <a:latin typeface="Arial"/>
                          <a:cs typeface="Arial"/>
                        </a:rPr>
                        <a:t>insatisfait</a:t>
                      </a:r>
                      <a:endParaRPr sz="1900">
                        <a:latin typeface="Arial"/>
                        <a:cs typeface="Arial"/>
                      </a:endParaRPr>
                    </a:p>
                  </a:txBody>
                  <a:tcPr marL="0" marR="0" marT="19494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1664"/>
                        </a:spcBef>
                      </a:pPr>
                      <a:r>
                        <a:rPr sz="1700" b="1" dirty="0">
                          <a:latin typeface="Arial"/>
                          <a:cs typeface="Arial"/>
                        </a:rPr>
                        <a:t>18</a:t>
                      </a:r>
                      <a:endParaRPr sz="1700">
                        <a:latin typeface="Arial"/>
                        <a:cs typeface="Arial"/>
                      </a:endParaRPr>
                    </a:p>
                  </a:txBody>
                  <a:tcPr marL="0" marR="0" marT="2114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4445" algn="ctr">
                        <a:lnSpc>
                          <a:spcPct val="100000"/>
                        </a:lnSpc>
                        <a:spcBef>
                          <a:spcPts val="1664"/>
                        </a:spcBef>
                      </a:pPr>
                      <a:r>
                        <a:rPr sz="1700" b="1" spc="-20" dirty="0">
                          <a:latin typeface="Arial"/>
                          <a:cs typeface="Arial"/>
                        </a:rPr>
                        <a:t>11,7%</a:t>
                      </a:r>
                      <a:endParaRPr sz="1700">
                        <a:latin typeface="Arial"/>
                        <a:cs typeface="Arial"/>
                      </a:endParaRPr>
                    </a:p>
                  </a:txBody>
                  <a:tcPr marL="0" marR="0" marT="211454"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504698">
                <a:tc>
                  <a:txBody>
                    <a:bodyPr/>
                    <a:lstStyle/>
                    <a:p>
                      <a:pPr marL="89535">
                        <a:lnSpc>
                          <a:spcPct val="100000"/>
                        </a:lnSpc>
                        <a:spcBef>
                          <a:spcPts val="800"/>
                        </a:spcBef>
                      </a:pPr>
                      <a:r>
                        <a:rPr sz="1900" spc="-5" dirty="0">
                          <a:latin typeface="Arial"/>
                          <a:cs typeface="Arial"/>
                        </a:rPr>
                        <a:t>Plutôt</a:t>
                      </a:r>
                      <a:r>
                        <a:rPr sz="1900" spc="5" dirty="0">
                          <a:latin typeface="Arial"/>
                          <a:cs typeface="Arial"/>
                        </a:rPr>
                        <a:t> </a:t>
                      </a:r>
                      <a:r>
                        <a:rPr sz="1900" spc="-5" dirty="0">
                          <a:latin typeface="Arial"/>
                          <a:cs typeface="Arial"/>
                        </a:rPr>
                        <a:t>satisfait</a:t>
                      </a:r>
                      <a:endParaRPr sz="1900">
                        <a:latin typeface="Arial"/>
                        <a:cs typeface="Arial"/>
                      </a:endParaRPr>
                    </a:p>
                  </a:txBody>
                  <a:tcPr marL="0" marR="0" marT="10160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925"/>
                        </a:spcBef>
                      </a:pPr>
                      <a:r>
                        <a:rPr sz="1700" b="1" dirty="0">
                          <a:latin typeface="Arial"/>
                          <a:cs typeface="Arial"/>
                        </a:rPr>
                        <a:t>48</a:t>
                      </a:r>
                      <a:endParaRPr sz="17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5080" algn="ctr">
                        <a:lnSpc>
                          <a:spcPct val="100000"/>
                        </a:lnSpc>
                        <a:spcBef>
                          <a:spcPts val="925"/>
                        </a:spcBef>
                      </a:pPr>
                      <a:r>
                        <a:rPr sz="1700" b="1" dirty="0">
                          <a:latin typeface="Arial"/>
                          <a:cs typeface="Arial"/>
                        </a:rPr>
                        <a:t>31,2%</a:t>
                      </a:r>
                      <a:endParaRPr sz="1700">
                        <a:latin typeface="Arial"/>
                        <a:cs typeface="Arial"/>
                      </a:endParaRPr>
                    </a:p>
                  </a:txBody>
                  <a:tcPr marL="0" marR="0" marT="11747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576326">
                <a:tc>
                  <a:txBody>
                    <a:bodyPr/>
                    <a:lstStyle/>
                    <a:p>
                      <a:pPr marL="89535">
                        <a:lnSpc>
                          <a:spcPct val="100000"/>
                        </a:lnSpc>
                        <a:spcBef>
                          <a:spcPts val="1085"/>
                        </a:spcBef>
                      </a:pPr>
                      <a:r>
                        <a:rPr sz="1900" spc="-20" dirty="0">
                          <a:latin typeface="Arial"/>
                          <a:cs typeface="Arial"/>
                        </a:rPr>
                        <a:t>Très</a:t>
                      </a:r>
                      <a:r>
                        <a:rPr sz="1900" spc="5" dirty="0">
                          <a:latin typeface="Arial"/>
                          <a:cs typeface="Arial"/>
                        </a:rPr>
                        <a:t> </a:t>
                      </a:r>
                      <a:r>
                        <a:rPr sz="1900" spc="-5" dirty="0">
                          <a:latin typeface="Arial"/>
                          <a:cs typeface="Arial"/>
                        </a:rPr>
                        <a:t>satisfait</a:t>
                      </a:r>
                      <a:endParaRPr sz="1900">
                        <a:latin typeface="Arial"/>
                        <a:cs typeface="Arial"/>
                      </a:endParaRPr>
                    </a:p>
                  </a:txBody>
                  <a:tcPr marL="0" marR="0" marT="13779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C00"/>
                    </a:solidFill>
                  </a:tcPr>
                </a:tc>
                <a:tc>
                  <a:txBody>
                    <a:bodyPr/>
                    <a:lstStyle/>
                    <a:p>
                      <a:pPr algn="ctr">
                        <a:lnSpc>
                          <a:spcPct val="100000"/>
                        </a:lnSpc>
                        <a:spcBef>
                          <a:spcPts val="1210"/>
                        </a:spcBef>
                      </a:pPr>
                      <a:r>
                        <a:rPr sz="1700" b="1" dirty="0">
                          <a:latin typeface="Arial"/>
                          <a:cs typeface="Arial"/>
                        </a:rPr>
                        <a:t>75</a:t>
                      </a:r>
                      <a:endParaRPr sz="1700">
                        <a:latin typeface="Arial"/>
                        <a:cs typeface="Arial"/>
                      </a:endParaRPr>
                    </a:p>
                  </a:txBody>
                  <a:tcPr marL="0" marR="0" marT="15367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5080" algn="ctr">
                        <a:lnSpc>
                          <a:spcPct val="100000"/>
                        </a:lnSpc>
                        <a:spcBef>
                          <a:spcPts val="1210"/>
                        </a:spcBef>
                      </a:pPr>
                      <a:r>
                        <a:rPr sz="1700" b="1" dirty="0">
                          <a:latin typeface="Arial"/>
                          <a:cs typeface="Arial"/>
                        </a:rPr>
                        <a:t>48,7%</a:t>
                      </a:r>
                      <a:endParaRPr sz="1700">
                        <a:latin typeface="Arial"/>
                        <a:cs typeface="Arial"/>
                      </a:endParaRPr>
                    </a:p>
                  </a:txBody>
                  <a:tcPr marL="0" marR="0" marT="15367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685800">
                <a:tc>
                  <a:txBody>
                    <a:bodyPr/>
                    <a:lstStyle/>
                    <a:p>
                      <a:pPr marL="89535">
                        <a:lnSpc>
                          <a:spcPct val="100000"/>
                        </a:lnSpc>
                        <a:spcBef>
                          <a:spcPts val="1515"/>
                        </a:spcBef>
                      </a:pPr>
                      <a:r>
                        <a:rPr sz="1900" spc="-5" dirty="0">
                          <a:latin typeface="Arial"/>
                          <a:cs typeface="Arial"/>
                        </a:rPr>
                        <a:t>Pas</a:t>
                      </a:r>
                      <a:r>
                        <a:rPr sz="1900" dirty="0">
                          <a:latin typeface="Arial"/>
                          <a:cs typeface="Arial"/>
                        </a:rPr>
                        <a:t> </a:t>
                      </a:r>
                      <a:r>
                        <a:rPr sz="1900" spc="-5" dirty="0">
                          <a:latin typeface="Arial"/>
                          <a:cs typeface="Arial"/>
                        </a:rPr>
                        <a:t>d'opinion</a:t>
                      </a:r>
                      <a:endParaRPr sz="1900">
                        <a:latin typeface="Arial"/>
                        <a:cs typeface="Arial"/>
                      </a:endParaRPr>
                    </a:p>
                  </a:txBody>
                  <a:tcPr marL="0" marR="0" marT="19240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marL="635" algn="ctr">
                        <a:lnSpc>
                          <a:spcPct val="100000"/>
                        </a:lnSpc>
                        <a:spcBef>
                          <a:spcPts val="1645"/>
                        </a:spcBef>
                      </a:pPr>
                      <a:r>
                        <a:rPr sz="1700" b="1" dirty="0">
                          <a:latin typeface="Arial"/>
                          <a:cs typeface="Arial"/>
                        </a:rPr>
                        <a:t>7</a:t>
                      </a:r>
                      <a:endParaRPr sz="1700">
                        <a:latin typeface="Arial"/>
                        <a:cs typeface="Arial"/>
                      </a:endParaRPr>
                    </a:p>
                  </a:txBody>
                  <a:tcPr marL="0" marR="0" marT="208915" marB="0">
                    <a:lnL w="12700">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marL="5715" algn="ctr">
                        <a:lnSpc>
                          <a:spcPct val="100000"/>
                        </a:lnSpc>
                        <a:spcBef>
                          <a:spcPts val="1645"/>
                        </a:spcBef>
                      </a:pPr>
                      <a:r>
                        <a:rPr sz="1700" b="1" spc="-5" dirty="0">
                          <a:latin typeface="Arial"/>
                          <a:cs typeface="Arial"/>
                        </a:rPr>
                        <a:t>4,5%</a:t>
                      </a:r>
                      <a:endParaRPr sz="1700">
                        <a:latin typeface="Arial"/>
                        <a:cs typeface="Arial"/>
                      </a:endParaRPr>
                    </a:p>
                  </a:txBody>
                  <a:tcPr marL="0" marR="0" marT="20891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5"/>
                  </a:ext>
                </a:extLst>
              </a:tr>
            </a:tbl>
          </a:graphicData>
        </a:graphic>
      </p:graphicFrame>
      <p:sp>
        <p:nvSpPr>
          <p:cNvPr id="7" name="object 7"/>
          <p:cNvSpPr/>
          <p:nvPr/>
        </p:nvSpPr>
        <p:spPr>
          <a:xfrm>
            <a:off x="4816393" y="898468"/>
            <a:ext cx="3937635" cy="2872105"/>
          </a:xfrm>
          <a:custGeom>
            <a:avLst/>
            <a:gdLst/>
            <a:ahLst/>
            <a:cxnLst/>
            <a:rect l="l" t="t" r="r" b="b"/>
            <a:pathLst>
              <a:path w="3937634" h="2872104">
                <a:moveTo>
                  <a:pt x="0" y="2872036"/>
                </a:moveTo>
                <a:lnTo>
                  <a:pt x="3937632" y="2872036"/>
                </a:lnTo>
                <a:lnTo>
                  <a:pt x="3937632" y="0"/>
                </a:lnTo>
                <a:lnTo>
                  <a:pt x="0" y="0"/>
                </a:lnTo>
                <a:lnTo>
                  <a:pt x="0" y="2872036"/>
                </a:lnTo>
                <a:close/>
              </a:path>
            </a:pathLst>
          </a:custGeom>
          <a:solidFill>
            <a:srgbClr val="FFFFFF"/>
          </a:solidFill>
        </p:spPr>
        <p:txBody>
          <a:bodyPr wrap="square" lIns="0" tIns="0" rIns="0" bIns="0" rtlCol="0"/>
          <a:lstStyle/>
          <a:p>
            <a:endParaRPr/>
          </a:p>
        </p:txBody>
      </p:sp>
      <p:sp>
        <p:nvSpPr>
          <p:cNvPr id="8" name="object 8"/>
          <p:cNvSpPr/>
          <p:nvPr/>
        </p:nvSpPr>
        <p:spPr>
          <a:xfrm>
            <a:off x="4816393" y="898468"/>
            <a:ext cx="3937635" cy="2872105"/>
          </a:xfrm>
          <a:custGeom>
            <a:avLst/>
            <a:gdLst/>
            <a:ahLst/>
            <a:cxnLst/>
            <a:rect l="l" t="t" r="r" b="b"/>
            <a:pathLst>
              <a:path w="3937634" h="2872104">
                <a:moveTo>
                  <a:pt x="0" y="2872037"/>
                </a:moveTo>
                <a:lnTo>
                  <a:pt x="3937631" y="2872037"/>
                </a:lnTo>
                <a:lnTo>
                  <a:pt x="3937631" y="0"/>
                </a:lnTo>
                <a:lnTo>
                  <a:pt x="0" y="0"/>
                </a:lnTo>
                <a:lnTo>
                  <a:pt x="0" y="2872037"/>
                </a:lnTo>
                <a:close/>
              </a:path>
            </a:pathLst>
          </a:custGeom>
          <a:ln w="13057">
            <a:solidFill>
              <a:srgbClr val="000000"/>
            </a:solidFill>
          </a:ln>
        </p:spPr>
        <p:txBody>
          <a:bodyPr wrap="square" lIns="0" tIns="0" rIns="0" bIns="0" rtlCol="0"/>
          <a:lstStyle/>
          <a:p>
            <a:endParaRPr/>
          </a:p>
        </p:txBody>
      </p:sp>
      <p:sp>
        <p:nvSpPr>
          <p:cNvPr id="9" name="object 9"/>
          <p:cNvSpPr/>
          <p:nvPr/>
        </p:nvSpPr>
        <p:spPr>
          <a:xfrm>
            <a:off x="5064829" y="3360214"/>
            <a:ext cx="3496310" cy="137160"/>
          </a:xfrm>
          <a:custGeom>
            <a:avLst/>
            <a:gdLst/>
            <a:ahLst/>
            <a:cxnLst/>
            <a:rect l="l" t="t" r="r" b="b"/>
            <a:pathLst>
              <a:path w="3496309" h="137160">
                <a:moveTo>
                  <a:pt x="3495833" y="0"/>
                </a:moveTo>
                <a:lnTo>
                  <a:pt x="101270" y="0"/>
                </a:lnTo>
                <a:lnTo>
                  <a:pt x="0" y="137099"/>
                </a:lnTo>
                <a:lnTo>
                  <a:pt x="3394624" y="137099"/>
                </a:lnTo>
                <a:lnTo>
                  <a:pt x="3495833" y="0"/>
                </a:lnTo>
                <a:close/>
              </a:path>
            </a:pathLst>
          </a:custGeom>
          <a:solidFill>
            <a:srgbClr val="808080"/>
          </a:solidFill>
        </p:spPr>
        <p:txBody>
          <a:bodyPr wrap="square" lIns="0" tIns="0" rIns="0" bIns="0" rtlCol="0"/>
          <a:lstStyle/>
          <a:p>
            <a:endParaRPr/>
          </a:p>
        </p:txBody>
      </p:sp>
      <p:sp>
        <p:nvSpPr>
          <p:cNvPr id="10" name="object 10"/>
          <p:cNvSpPr/>
          <p:nvPr/>
        </p:nvSpPr>
        <p:spPr>
          <a:xfrm>
            <a:off x="5064829" y="1065266"/>
            <a:ext cx="101600" cy="2432050"/>
          </a:xfrm>
          <a:custGeom>
            <a:avLst/>
            <a:gdLst/>
            <a:ahLst/>
            <a:cxnLst/>
            <a:rect l="l" t="t" r="r" b="b"/>
            <a:pathLst>
              <a:path w="101600" h="2432050">
                <a:moveTo>
                  <a:pt x="101270" y="0"/>
                </a:moveTo>
                <a:lnTo>
                  <a:pt x="0" y="137099"/>
                </a:lnTo>
                <a:lnTo>
                  <a:pt x="0" y="2432047"/>
                </a:lnTo>
                <a:lnTo>
                  <a:pt x="101270" y="2294948"/>
                </a:lnTo>
                <a:lnTo>
                  <a:pt x="101270" y="0"/>
                </a:lnTo>
                <a:close/>
              </a:path>
            </a:pathLst>
          </a:custGeom>
          <a:solidFill>
            <a:srgbClr val="C0C0C0"/>
          </a:solidFill>
        </p:spPr>
        <p:txBody>
          <a:bodyPr wrap="square" lIns="0" tIns="0" rIns="0" bIns="0" rtlCol="0"/>
          <a:lstStyle/>
          <a:p>
            <a:endParaRPr/>
          </a:p>
        </p:txBody>
      </p:sp>
      <p:sp>
        <p:nvSpPr>
          <p:cNvPr id="11" name="object 11"/>
          <p:cNvSpPr/>
          <p:nvPr/>
        </p:nvSpPr>
        <p:spPr>
          <a:xfrm>
            <a:off x="5166099" y="1065407"/>
            <a:ext cx="3394710" cy="2294890"/>
          </a:xfrm>
          <a:custGeom>
            <a:avLst/>
            <a:gdLst/>
            <a:ahLst/>
            <a:cxnLst/>
            <a:rect l="l" t="t" r="r" b="b"/>
            <a:pathLst>
              <a:path w="3394709" h="2294890">
                <a:moveTo>
                  <a:pt x="0" y="2294806"/>
                </a:moveTo>
                <a:lnTo>
                  <a:pt x="3394624" y="2294806"/>
                </a:lnTo>
                <a:lnTo>
                  <a:pt x="3394624" y="0"/>
                </a:lnTo>
                <a:lnTo>
                  <a:pt x="0" y="0"/>
                </a:lnTo>
                <a:lnTo>
                  <a:pt x="0" y="2294806"/>
                </a:lnTo>
                <a:close/>
              </a:path>
            </a:pathLst>
          </a:custGeom>
          <a:solidFill>
            <a:srgbClr val="C0C0C0"/>
          </a:solidFill>
        </p:spPr>
        <p:txBody>
          <a:bodyPr wrap="square" lIns="0" tIns="0" rIns="0" bIns="0" rtlCol="0"/>
          <a:lstStyle/>
          <a:p>
            <a:endParaRPr/>
          </a:p>
        </p:txBody>
      </p:sp>
      <p:sp>
        <p:nvSpPr>
          <p:cNvPr id="12" name="object 12"/>
          <p:cNvSpPr/>
          <p:nvPr/>
        </p:nvSpPr>
        <p:spPr>
          <a:xfrm>
            <a:off x="5069418" y="3382896"/>
            <a:ext cx="92710" cy="122555"/>
          </a:xfrm>
          <a:custGeom>
            <a:avLst/>
            <a:gdLst/>
            <a:ahLst/>
            <a:cxnLst/>
            <a:rect l="l" t="t" r="r" b="b"/>
            <a:pathLst>
              <a:path w="92710" h="122554">
                <a:moveTo>
                  <a:pt x="0" y="121978"/>
                </a:moveTo>
                <a:lnTo>
                  <a:pt x="92092" y="0"/>
                </a:lnTo>
              </a:path>
            </a:pathLst>
          </a:custGeom>
          <a:ln w="11336">
            <a:solidFill>
              <a:srgbClr val="000000"/>
            </a:solidFill>
          </a:ln>
        </p:spPr>
        <p:txBody>
          <a:bodyPr wrap="square" lIns="0" tIns="0" rIns="0" bIns="0" rtlCol="0"/>
          <a:lstStyle/>
          <a:p>
            <a:endParaRPr/>
          </a:p>
        </p:txBody>
      </p:sp>
      <p:sp>
        <p:nvSpPr>
          <p:cNvPr id="13" name="object 13"/>
          <p:cNvSpPr/>
          <p:nvPr/>
        </p:nvSpPr>
        <p:spPr>
          <a:xfrm>
            <a:off x="8270924" y="3367775"/>
            <a:ext cx="285750" cy="0"/>
          </a:xfrm>
          <a:custGeom>
            <a:avLst/>
            <a:gdLst/>
            <a:ahLst/>
            <a:cxnLst/>
            <a:rect l="l" t="t" r="r" b="b"/>
            <a:pathLst>
              <a:path w="285750">
                <a:moveTo>
                  <a:pt x="0" y="0"/>
                </a:moveTo>
                <a:lnTo>
                  <a:pt x="285210" y="0"/>
                </a:lnTo>
              </a:path>
            </a:pathLst>
          </a:custGeom>
          <a:ln w="15121">
            <a:solidFill>
              <a:srgbClr val="000000"/>
            </a:solidFill>
          </a:ln>
        </p:spPr>
        <p:txBody>
          <a:bodyPr wrap="square" lIns="0" tIns="0" rIns="0" bIns="0" rtlCol="0"/>
          <a:lstStyle/>
          <a:p>
            <a:endParaRPr/>
          </a:p>
        </p:txBody>
      </p:sp>
      <p:sp>
        <p:nvSpPr>
          <p:cNvPr id="14" name="object 14"/>
          <p:cNvSpPr/>
          <p:nvPr/>
        </p:nvSpPr>
        <p:spPr>
          <a:xfrm>
            <a:off x="7709803" y="3367775"/>
            <a:ext cx="432434" cy="0"/>
          </a:xfrm>
          <a:custGeom>
            <a:avLst/>
            <a:gdLst/>
            <a:ahLst/>
            <a:cxnLst/>
            <a:rect l="l" t="t" r="r" b="b"/>
            <a:pathLst>
              <a:path w="432434">
                <a:moveTo>
                  <a:pt x="0" y="0"/>
                </a:moveTo>
                <a:lnTo>
                  <a:pt x="432313" y="0"/>
                </a:lnTo>
              </a:path>
            </a:pathLst>
          </a:custGeom>
          <a:ln w="15121">
            <a:solidFill>
              <a:srgbClr val="000000"/>
            </a:solidFill>
          </a:ln>
        </p:spPr>
        <p:txBody>
          <a:bodyPr wrap="square" lIns="0" tIns="0" rIns="0" bIns="0" rtlCol="0"/>
          <a:lstStyle/>
          <a:p>
            <a:endParaRPr/>
          </a:p>
        </p:txBody>
      </p:sp>
      <p:sp>
        <p:nvSpPr>
          <p:cNvPr id="15" name="object 15"/>
          <p:cNvSpPr/>
          <p:nvPr/>
        </p:nvSpPr>
        <p:spPr>
          <a:xfrm>
            <a:off x="7139505" y="3367775"/>
            <a:ext cx="441959" cy="0"/>
          </a:xfrm>
          <a:custGeom>
            <a:avLst/>
            <a:gdLst/>
            <a:ahLst/>
            <a:cxnLst/>
            <a:rect l="l" t="t" r="r" b="b"/>
            <a:pathLst>
              <a:path w="441959">
                <a:moveTo>
                  <a:pt x="0" y="0"/>
                </a:moveTo>
                <a:lnTo>
                  <a:pt x="441492" y="0"/>
                </a:lnTo>
              </a:path>
            </a:pathLst>
          </a:custGeom>
          <a:ln w="15121">
            <a:solidFill>
              <a:srgbClr val="000000"/>
            </a:solidFill>
          </a:ln>
        </p:spPr>
        <p:txBody>
          <a:bodyPr wrap="square" lIns="0" tIns="0" rIns="0" bIns="0" rtlCol="0"/>
          <a:lstStyle/>
          <a:p>
            <a:endParaRPr/>
          </a:p>
        </p:txBody>
      </p:sp>
      <p:sp>
        <p:nvSpPr>
          <p:cNvPr id="16" name="object 16"/>
          <p:cNvSpPr/>
          <p:nvPr/>
        </p:nvSpPr>
        <p:spPr>
          <a:xfrm>
            <a:off x="6578140" y="3367775"/>
            <a:ext cx="441959" cy="0"/>
          </a:xfrm>
          <a:custGeom>
            <a:avLst/>
            <a:gdLst/>
            <a:ahLst/>
            <a:cxnLst/>
            <a:rect l="l" t="t" r="r" b="b"/>
            <a:pathLst>
              <a:path w="441959">
                <a:moveTo>
                  <a:pt x="0" y="0"/>
                </a:moveTo>
                <a:lnTo>
                  <a:pt x="441736" y="0"/>
                </a:lnTo>
              </a:path>
            </a:pathLst>
          </a:custGeom>
          <a:ln w="15121">
            <a:solidFill>
              <a:srgbClr val="000000"/>
            </a:solidFill>
          </a:ln>
        </p:spPr>
        <p:txBody>
          <a:bodyPr wrap="square" lIns="0" tIns="0" rIns="0" bIns="0" rtlCol="0"/>
          <a:lstStyle/>
          <a:p>
            <a:endParaRPr/>
          </a:p>
        </p:txBody>
      </p:sp>
      <p:sp>
        <p:nvSpPr>
          <p:cNvPr id="17" name="object 17"/>
          <p:cNvSpPr/>
          <p:nvPr/>
        </p:nvSpPr>
        <p:spPr>
          <a:xfrm>
            <a:off x="6007780" y="3367775"/>
            <a:ext cx="441959" cy="0"/>
          </a:xfrm>
          <a:custGeom>
            <a:avLst/>
            <a:gdLst/>
            <a:ahLst/>
            <a:cxnLst/>
            <a:rect l="l" t="t" r="r" b="b"/>
            <a:pathLst>
              <a:path w="441960">
                <a:moveTo>
                  <a:pt x="0" y="0"/>
                </a:moveTo>
                <a:lnTo>
                  <a:pt x="441553" y="0"/>
                </a:lnTo>
              </a:path>
            </a:pathLst>
          </a:custGeom>
          <a:ln w="15121">
            <a:solidFill>
              <a:srgbClr val="000000"/>
            </a:solidFill>
          </a:ln>
        </p:spPr>
        <p:txBody>
          <a:bodyPr wrap="square" lIns="0" tIns="0" rIns="0" bIns="0" rtlCol="0"/>
          <a:lstStyle/>
          <a:p>
            <a:endParaRPr/>
          </a:p>
        </p:txBody>
      </p:sp>
      <p:sp>
        <p:nvSpPr>
          <p:cNvPr id="18" name="object 18"/>
          <p:cNvSpPr/>
          <p:nvPr/>
        </p:nvSpPr>
        <p:spPr>
          <a:xfrm>
            <a:off x="5170689" y="3367775"/>
            <a:ext cx="717550" cy="0"/>
          </a:xfrm>
          <a:custGeom>
            <a:avLst/>
            <a:gdLst/>
            <a:ahLst/>
            <a:cxnLst/>
            <a:rect l="l" t="t" r="r" b="b"/>
            <a:pathLst>
              <a:path w="717550">
                <a:moveTo>
                  <a:pt x="0" y="0"/>
                </a:moveTo>
                <a:lnTo>
                  <a:pt x="717462" y="0"/>
                </a:lnTo>
              </a:path>
            </a:pathLst>
          </a:custGeom>
          <a:ln w="15121">
            <a:solidFill>
              <a:srgbClr val="000000"/>
            </a:solidFill>
          </a:ln>
        </p:spPr>
        <p:txBody>
          <a:bodyPr wrap="square" lIns="0" tIns="0" rIns="0" bIns="0" rtlCol="0"/>
          <a:lstStyle/>
          <a:p>
            <a:endParaRPr/>
          </a:p>
        </p:txBody>
      </p:sp>
      <p:sp>
        <p:nvSpPr>
          <p:cNvPr id="19" name="object 19"/>
          <p:cNvSpPr/>
          <p:nvPr/>
        </p:nvSpPr>
        <p:spPr>
          <a:xfrm>
            <a:off x="5069418" y="3094584"/>
            <a:ext cx="92710" cy="121920"/>
          </a:xfrm>
          <a:custGeom>
            <a:avLst/>
            <a:gdLst/>
            <a:ahLst/>
            <a:cxnLst/>
            <a:rect l="l" t="t" r="r" b="b"/>
            <a:pathLst>
              <a:path w="92710" h="121919">
                <a:moveTo>
                  <a:pt x="0" y="121474"/>
                </a:moveTo>
                <a:lnTo>
                  <a:pt x="92092" y="0"/>
                </a:lnTo>
              </a:path>
            </a:pathLst>
          </a:custGeom>
          <a:ln w="11347">
            <a:solidFill>
              <a:srgbClr val="000000"/>
            </a:solidFill>
          </a:ln>
        </p:spPr>
        <p:txBody>
          <a:bodyPr wrap="square" lIns="0" tIns="0" rIns="0" bIns="0" rtlCol="0"/>
          <a:lstStyle/>
          <a:p>
            <a:endParaRPr/>
          </a:p>
        </p:txBody>
      </p:sp>
      <p:sp>
        <p:nvSpPr>
          <p:cNvPr id="20" name="object 20"/>
          <p:cNvSpPr/>
          <p:nvPr/>
        </p:nvSpPr>
        <p:spPr>
          <a:xfrm>
            <a:off x="7709803" y="3078958"/>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21" name="object 21"/>
          <p:cNvSpPr/>
          <p:nvPr/>
        </p:nvSpPr>
        <p:spPr>
          <a:xfrm>
            <a:off x="7139505" y="3078958"/>
            <a:ext cx="441959" cy="0"/>
          </a:xfrm>
          <a:custGeom>
            <a:avLst/>
            <a:gdLst/>
            <a:ahLst/>
            <a:cxnLst/>
            <a:rect l="l" t="t" r="r" b="b"/>
            <a:pathLst>
              <a:path w="441959">
                <a:moveTo>
                  <a:pt x="0" y="0"/>
                </a:moveTo>
                <a:lnTo>
                  <a:pt x="441492" y="0"/>
                </a:lnTo>
              </a:path>
            </a:pathLst>
          </a:custGeom>
          <a:ln w="15121">
            <a:solidFill>
              <a:srgbClr val="000000"/>
            </a:solidFill>
          </a:ln>
        </p:spPr>
        <p:txBody>
          <a:bodyPr wrap="square" lIns="0" tIns="0" rIns="0" bIns="0" rtlCol="0"/>
          <a:lstStyle/>
          <a:p>
            <a:endParaRPr/>
          </a:p>
        </p:txBody>
      </p:sp>
      <p:sp>
        <p:nvSpPr>
          <p:cNvPr id="22" name="object 22"/>
          <p:cNvSpPr/>
          <p:nvPr/>
        </p:nvSpPr>
        <p:spPr>
          <a:xfrm>
            <a:off x="6578140" y="3078958"/>
            <a:ext cx="441959" cy="0"/>
          </a:xfrm>
          <a:custGeom>
            <a:avLst/>
            <a:gdLst/>
            <a:ahLst/>
            <a:cxnLst/>
            <a:rect l="l" t="t" r="r" b="b"/>
            <a:pathLst>
              <a:path w="441959">
                <a:moveTo>
                  <a:pt x="0" y="0"/>
                </a:moveTo>
                <a:lnTo>
                  <a:pt x="441736" y="0"/>
                </a:lnTo>
              </a:path>
            </a:pathLst>
          </a:custGeom>
          <a:ln w="15121">
            <a:solidFill>
              <a:srgbClr val="000000"/>
            </a:solidFill>
          </a:ln>
        </p:spPr>
        <p:txBody>
          <a:bodyPr wrap="square" lIns="0" tIns="0" rIns="0" bIns="0" rtlCol="0"/>
          <a:lstStyle/>
          <a:p>
            <a:endParaRPr/>
          </a:p>
        </p:txBody>
      </p:sp>
      <p:sp>
        <p:nvSpPr>
          <p:cNvPr id="23" name="object 23"/>
          <p:cNvSpPr/>
          <p:nvPr/>
        </p:nvSpPr>
        <p:spPr>
          <a:xfrm>
            <a:off x="5170689" y="3078958"/>
            <a:ext cx="1278890" cy="0"/>
          </a:xfrm>
          <a:custGeom>
            <a:avLst/>
            <a:gdLst/>
            <a:ahLst/>
            <a:cxnLst/>
            <a:rect l="l" t="t" r="r" b="b"/>
            <a:pathLst>
              <a:path w="1278889">
                <a:moveTo>
                  <a:pt x="0" y="0"/>
                </a:moveTo>
                <a:lnTo>
                  <a:pt x="1278644" y="0"/>
                </a:lnTo>
              </a:path>
            </a:pathLst>
          </a:custGeom>
          <a:ln w="15121">
            <a:solidFill>
              <a:srgbClr val="000000"/>
            </a:solidFill>
          </a:ln>
        </p:spPr>
        <p:txBody>
          <a:bodyPr wrap="square" lIns="0" tIns="0" rIns="0" bIns="0" rtlCol="0"/>
          <a:lstStyle/>
          <a:p>
            <a:endParaRPr/>
          </a:p>
        </p:txBody>
      </p:sp>
      <p:sp>
        <p:nvSpPr>
          <p:cNvPr id="24" name="object 24"/>
          <p:cNvSpPr/>
          <p:nvPr/>
        </p:nvSpPr>
        <p:spPr>
          <a:xfrm>
            <a:off x="5069418" y="2805767"/>
            <a:ext cx="92710" cy="121920"/>
          </a:xfrm>
          <a:custGeom>
            <a:avLst/>
            <a:gdLst/>
            <a:ahLst/>
            <a:cxnLst/>
            <a:rect l="l" t="t" r="r" b="b"/>
            <a:pathLst>
              <a:path w="92710" h="121919">
                <a:moveTo>
                  <a:pt x="0" y="121474"/>
                </a:moveTo>
                <a:lnTo>
                  <a:pt x="92092" y="0"/>
                </a:lnTo>
              </a:path>
            </a:pathLst>
          </a:custGeom>
          <a:ln w="11347">
            <a:solidFill>
              <a:srgbClr val="000000"/>
            </a:solidFill>
          </a:ln>
        </p:spPr>
        <p:txBody>
          <a:bodyPr wrap="square" lIns="0" tIns="0" rIns="0" bIns="0" rtlCol="0"/>
          <a:lstStyle/>
          <a:p>
            <a:endParaRPr/>
          </a:p>
        </p:txBody>
      </p:sp>
      <p:sp>
        <p:nvSpPr>
          <p:cNvPr id="25" name="object 25"/>
          <p:cNvSpPr/>
          <p:nvPr/>
        </p:nvSpPr>
        <p:spPr>
          <a:xfrm>
            <a:off x="7709803" y="2790142"/>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26" name="object 26"/>
          <p:cNvSpPr/>
          <p:nvPr/>
        </p:nvSpPr>
        <p:spPr>
          <a:xfrm>
            <a:off x="7139505" y="2790142"/>
            <a:ext cx="441959" cy="0"/>
          </a:xfrm>
          <a:custGeom>
            <a:avLst/>
            <a:gdLst/>
            <a:ahLst/>
            <a:cxnLst/>
            <a:rect l="l" t="t" r="r" b="b"/>
            <a:pathLst>
              <a:path w="441959">
                <a:moveTo>
                  <a:pt x="0" y="0"/>
                </a:moveTo>
                <a:lnTo>
                  <a:pt x="441492" y="0"/>
                </a:lnTo>
              </a:path>
            </a:pathLst>
          </a:custGeom>
          <a:ln w="15121">
            <a:solidFill>
              <a:srgbClr val="000000"/>
            </a:solidFill>
          </a:ln>
        </p:spPr>
        <p:txBody>
          <a:bodyPr wrap="square" lIns="0" tIns="0" rIns="0" bIns="0" rtlCol="0"/>
          <a:lstStyle/>
          <a:p>
            <a:endParaRPr/>
          </a:p>
        </p:txBody>
      </p:sp>
      <p:sp>
        <p:nvSpPr>
          <p:cNvPr id="27" name="object 27"/>
          <p:cNvSpPr/>
          <p:nvPr/>
        </p:nvSpPr>
        <p:spPr>
          <a:xfrm>
            <a:off x="5170689" y="2790142"/>
            <a:ext cx="1849755" cy="0"/>
          </a:xfrm>
          <a:custGeom>
            <a:avLst/>
            <a:gdLst/>
            <a:ahLst/>
            <a:cxnLst/>
            <a:rect l="l" t="t" r="r" b="b"/>
            <a:pathLst>
              <a:path w="1849754">
                <a:moveTo>
                  <a:pt x="0" y="0"/>
                </a:moveTo>
                <a:lnTo>
                  <a:pt x="1849187" y="0"/>
                </a:lnTo>
              </a:path>
            </a:pathLst>
          </a:custGeom>
          <a:ln w="15121">
            <a:solidFill>
              <a:srgbClr val="000000"/>
            </a:solidFill>
          </a:ln>
        </p:spPr>
        <p:txBody>
          <a:bodyPr wrap="square" lIns="0" tIns="0" rIns="0" bIns="0" rtlCol="0"/>
          <a:lstStyle/>
          <a:p>
            <a:endParaRPr/>
          </a:p>
        </p:txBody>
      </p:sp>
      <p:sp>
        <p:nvSpPr>
          <p:cNvPr id="28" name="object 28"/>
          <p:cNvSpPr/>
          <p:nvPr/>
        </p:nvSpPr>
        <p:spPr>
          <a:xfrm>
            <a:off x="5069418" y="2516950"/>
            <a:ext cx="92710" cy="121920"/>
          </a:xfrm>
          <a:custGeom>
            <a:avLst/>
            <a:gdLst/>
            <a:ahLst/>
            <a:cxnLst/>
            <a:rect l="l" t="t" r="r" b="b"/>
            <a:pathLst>
              <a:path w="92710" h="121919">
                <a:moveTo>
                  <a:pt x="0" y="121474"/>
                </a:moveTo>
                <a:lnTo>
                  <a:pt x="92092" y="0"/>
                </a:lnTo>
              </a:path>
            </a:pathLst>
          </a:custGeom>
          <a:ln w="11347">
            <a:solidFill>
              <a:srgbClr val="000000"/>
            </a:solidFill>
          </a:ln>
        </p:spPr>
        <p:txBody>
          <a:bodyPr wrap="square" lIns="0" tIns="0" rIns="0" bIns="0" rtlCol="0"/>
          <a:lstStyle/>
          <a:p>
            <a:endParaRPr/>
          </a:p>
        </p:txBody>
      </p:sp>
      <p:sp>
        <p:nvSpPr>
          <p:cNvPr id="29" name="object 29"/>
          <p:cNvSpPr/>
          <p:nvPr/>
        </p:nvSpPr>
        <p:spPr>
          <a:xfrm>
            <a:off x="7709803" y="2501829"/>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30" name="object 30"/>
          <p:cNvSpPr/>
          <p:nvPr/>
        </p:nvSpPr>
        <p:spPr>
          <a:xfrm>
            <a:off x="7139505" y="2501829"/>
            <a:ext cx="441959" cy="0"/>
          </a:xfrm>
          <a:custGeom>
            <a:avLst/>
            <a:gdLst/>
            <a:ahLst/>
            <a:cxnLst/>
            <a:rect l="l" t="t" r="r" b="b"/>
            <a:pathLst>
              <a:path w="441959">
                <a:moveTo>
                  <a:pt x="0" y="0"/>
                </a:moveTo>
                <a:lnTo>
                  <a:pt x="441492" y="0"/>
                </a:lnTo>
              </a:path>
            </a:pathLst>
          </a:custGeom>
          <a:ln w="15121">
            <a:solidFill>
              <a:srgbClr val="000000"/>
            </a:solidFill>
          </a:ln>
        </p:spPr>
        <p:txBody>
          <a:bodyPr wrap="square" lIns="0" tIns="0" rIns="0" bIns="0" rtlCol="0"/>
          <a:lstStyle/>
          <a:p>
            <a:endParaRPr/>
          </a:p>
        </p:txBody>
      </p:sp>
      <p:sp>
        <p:nvSpPr>
          <p:cNvPr id="31" name="object 31"/>
          <p:cNvSpPr/>
          <p:nvPr/>
        </p:nvSpPr>
        <p:spPr>
          <a:xfrm>
            <a:off x="5170689" y="2501829"/>
            <a:ext cx="1849755" cy="0"/>
          </a:xfrm>
          <a:custGeom>
            <a:avLst/>
            <a:gdLst/>
            <a:ahLst/>
            <a:cxnLst/>
            <a:rect l="l" t="t" r="r" b="b"/>
            <a:pathLst>
              <a:path w="1849754">
                <a:moveTo>
                  <a:pt x="0" y="0"/>
                </a:moveTo>
                <a:lnTo>
                  <a:pt x="1849187" y="0"/>
                </a:lnTo>
              </a:path>
            </a:pathLst>
          </a:custGeom>
          <a:ln w="15121">
            <a:solidFill>
              <a:srgbClr val="000000"/>
            </a:solidFill>
          </a:ln>
        </p:spPr>
        <p:txBody>
          <a:bodyPr wrap="square" lIns="0" tIns="0" rIns="0" bIns="0" rtlCol="0"/>
          <a:lstStyle/>
          <a:p>
            <a:endParaRPr/>
          </a:p>
        </p:txBody>
      </p:sp>
      <p:sp>
        <p:nvSpPr>
          <p:cNvPr id="32" name="object 32"/>
          <p:cNvSpPr/>
          <p:nvPr/>
        </p:nvSpPr>
        <p:spPr>
          <a:xfrm>
            <a:off x="5069418" y="2243255"/>
            <a:ext cx="92710" cy="106680"/>
          </a:xfrm>
          <a:custGeom>
            <a:avLst/>
            <a:gdLst/>
            <a:ahLst/>
            <a:cxnLst/>
            <a:rect l="l" t="t" r="r" b="b"/>
            <a:pathLst>
              <a:path w="92710" h="106680">
                <a:moveTo>
                  <a:pt x="0" y="106353"/>
                </a:moveTo>
                <a:lnTo>
                  <a:pt x="92092" y="0"/>
                </a:lnTo>
              </a:path>
            </a:pathLst>
          </a:custGeom>
          <a:ln w="11725">
            <a:solidFill>
              <a:srgbClr val="000000"/>
            </a:solidFill>
          </a:ln>
        </p:spPr>
        <p:txBody>
          <a:bodyPr wrap="square" lIns="0" tIns="0" rIns="0" bIns="0" rtlCol="0"/>
          <a:lstStyle/>
          <a:p>
            <a:endParaRPr/>
          </a:p>
        </p:txBody>
      </p:sp>
      <p:sp>
        <p:nvSpPr>
          <p:cNvPr id="33" name="object 33"/>
          <p:cNvSpPr/>
          <p:nvPr/>
        </p:nvSpPr>
        <p:spPr>
          <a:xfrm>
            <a:off x="7709803" y="2228134"/>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34" name="object 34"/>
          <p:cNvSpPr/>
          <p:nvPr/>
        </p:nvSpPr>
        <p:spPr>
          <a:xfrm>
            <a:off x="7139505" y="2228134"/>
            <a:ext cx="441959" cy="0"/>
          </a:xfrm>
          <a:custGeom>
            <a:avLst/>
            <a:gdLst/>
            <a:ahLst/>
            <a:cxnLst/>
            <a:rect l="l" t="t" r="r" b="b"/>
            <a:pathLst>
              <a:path w="441959">
                <a:moveTo>
                  <a:pt x="0" y="0"/>
                </a:moveTo>
                <a:lnTo>
                  <a:pt x="441492" y="0"/>
                </a:lnTo>
              </a:path>
            </a:pathLst>
          </a:custGeom>
          <a:ln w="15121">
            <a:solidFill>
              <a:srgbClr val="000000"/>
            </a:solidFill>
          </a:ln>
        </p:spPr>
        <p:txBody>
          <a:bodyPr wrap="square" lIns="0" tIns="0" rIns="0" bIns="0" rtlCol="0"/>
          <a:lstStyle/>
          <a:p>
            <a:endParaRPr/>
          </a:p>
        </p:txBody>
      </p:sp>
      <p:sp>
        <p:nvSpPr>
          <p:cNvPr id="35" name="object 35"/>
          <p:cNvSpPr/>
          <p:nvPr/>
        </p:nvSpPr>
        <p:spPr>
          <a:xfrm>
            <a:off x="5170689" y="2228134"/>
            <a:ext cx="1849755" cy="0"/>
          </a:xfrm>
          <a:custGeom>
            <a:avLst/>
            <a:gdLst/>
            <a:ahLst/>
            <a:cxnLst/>
            <a:rect l="l" t="t" r="r" b="b"/>
            <a:pathLst>
              <a:path w="1849754">
                <a:moveTo>
                  <a:pt x="0" y="0"/>
                </a:moveTo>
                <a:lnTo>
                  <a:pt x="1849187" y="0"/>
                </a:lnTo>
              </a:path>
            </a:pathLst>
          </a:custGeom>
          <a:ln w="15121">
            <a:solidFill>
              <a:srgbClr val="000000"/>
            </a:solidFill>
          </a:ln>
        </p:spPr>
        <p:txBody>
          <a:bodyPr wrap="square" lIns="0" tIns="0" rIns="0" bIns="0" rtlCol="0"/>
          <a:lstStyle/>
          <a:p>
            <a:endParaRPr/>
          </a:p>
        </p:txBody>
      </p:sp>
      <p:sp>
        <p:nvSpPr>
          <p:cNvPr id="36" name="object 36"/>
          <p:cNvSpPr/>
          <p:nvPr/>
        </p:nvSpPr>
        <p:spPr>
          <a:xfrm>
            <a:off x="5069418" y="1954438"/>
            <a:ext cx="92710" cy="121920"/>
          </a:xfrm>
          <a:custGeom>
            <a:avLst/>
            <a:gdLst/>
            <a:ahLst/>
            <a:cxnLst/>
            <a:rect l="l" t="t" r="r" b="b"/>
            <a:pathLst>
              <a:path w="92710" h="121919">
                <a:moveTo>
                  <a:pt x="0" y="121474"/>
                </a:moveTo>
                <a:lnTo>
                  <a:pt x="92092" y="0"/>
                </a:lnTo>
              </a:path>
            </a:pathLst>
          </a:custGeom>
          <a:ln w="11347">
            <a:solidFill>
              <a:srgbClr val="000000"/>
            </a:solidFill>
          </a:ln>
        </p:spPr>
        <p:txBody>
          <a:bodyPr wrap="square" lIns="0" tIns="0" rIns="0" bIns="0" rtlCol="0"/>
          <a:lstStyle/>
          <a:p>
            <a:endParaRPr/>
          </a:p>
        </p:txBody>
      </p:sp>
      <p:sp>
        <p:nvSpPr>
          <p:cNvPr id="37" name="object 37"/>
          <p:cNvSpPr/>
          <p:nvPr/>
        </p:nvSpPr>
        <p:spPr>
          <a:xfrm>
            <a:off x="7709803" y="1939317"/>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38" name="object 38"/>
          <p:cNvSpPr/>
          <p:nvPr/>
        </p:nvSpPr>
        <p:spPr>
          <a:xfrm>
            <a:off x="5170689" y="1939317"/>
            <a:ext cx="2410460" cy="0"/>
          </a:xfrm>
          <a:custGeom>
            <a:avLst/>
            <a:gdLst/>
            <a:ahLst/>
            <a:cxnLst/>
            <a:rect l="l" t="t" r="r" b="b"/>
            <a:pathLst>
              <a:path w="2410459">
                <a:moveTo>
                  <a:pt x="0" y="0"/>
                </a:moveTo>
                <a:lnTo>
                  <a:pt x="2410308" y="0"/>
                </a:lnTo>
              </a:path>
            </a:pathLst>
          </a:custGeom>
          <a:ln w="15121">
            <a:solidFill>
              <a:srgbClr val="000000"/>
            </a:solidFill>
          </a:ln>
        </p:spPr>
        <p:txBody>
          <a:bodyPr wrap="square" lIns="0" tIns="0" rIns="0" bIns="0" rtlCol="0"/>
          <a:lstStyle/>
          <a:p>
            <a:endParaRPr/>
          </a:p>
        </p:txBody>
      </p:sp>
      <p:sp>
        <p:nvSpPr>
          <p:cNvPr id="39" name="object 39"/>
          <p:cNvSpPr/>
          <p:nvPr/>
        </p:nvSpPr>
        <p:spPr>
          <a:xfrm>
            <a:off x="5069418" y="1665682"/>
            <a:ext cx="92710" cy="122555"/>
          </a:xfrm>
          <a:custGeom>
            <a:avLst/>
            <a:gdLst/>
            <a:ahLst/>
            <a:cxnLst/>
            <a:rect l="l" t="t" r="r" b="b"/>
            <a:pathLst>
              <a:path w="92710" h="122555">
                <a:moveTo>
                  <a:pt x="0" y="121978"/>
                </a:moveTo>
                <a:lnTo>
                  <a:pt x="92092" y="0"/>
                </a:lnTo>
              </a:path>
            </a:pathLst>
          </a:custGeom>
          <a:ln w="11336">
            <a:solidFill>
              <a:srgbClr val="000000"/>
            </a:solidFill>
          </a:ln>
        </p:spPr>
        <p:txBody>
          <a:bodyPr wrap="square" lIns="0" tIns="0" rIns="0" bIns="0" rtlCol="0"/>
          <a:lstStyle/>
          <a:p>
            <a:endParaRPr/>
          </a:p>
        </p:txBody>
      </p:sp>
      <p:sp>
        <p:nvSpPr>
          <p:cNvPr id="40" name="object 40"/>
          <p:cNvSpPr/>
          <p:nvPr/>
        </p:nvSpPr>
        <p:spPr>
          <a:xfrm>
            <a:off x="7709803" y="1650561"/>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41" name="object 41"/>
          <p:cNvSpPr/>
          <p:nvPr/>
        </p:nvSpPr>
        <p:spPr>
          <a:xfrm>
            <a:off x="5170689" y="1650561"/>
            <a:ext cx="2410460" cy="0"/>
          </a:xfrm>
          <a:custGeom>
            <a:avLst/>
            <a:gdLst/>
            <a:ahLst/>
            <a:cxnLst/>
            <a:rect l="l" t="t" r="r" b="b"/>
            <a:pathLst>
              <a:path w="2410459">
                <a:moveTo>
                  <a:pt x="0" y="0"/>
                </a:moveTo>
                <a:lnTo>
                  <a:pt x="2410308" y="0"/>
                </a:lnTo>
              </a:path>
            </a:pathLst>
          </a:custGeom>
          <a:ln w="15121">
            <a:solidFill>
              <a:srgbClr val="000000"/>
            </a:solidFill>
          </a:ln>
        </p:spPr>
        <p:txBody>
          <a:bodyPr wrap="square" lIns="0" tIns="0" rIns="0" bIns="0" rtlCol="0"/>
          <a:lstStyle/>
          <a:p>
            <a:endParaRPr/>
          </a:p>
        </p:txBody>
      </p:sp>
      <p:sp>
        <p:nvSpPr>
          <p:cNvPr id="42" name="object 42"/>
          <p:cNvSpPr/>
          <p:nvPr/>
        </p:nvSpPr>
        <p:spPr>
          <a:xfrm>
            <a:off x="5069418" y="1376765"/>
            <a:ext cx="92710" cy="122555"/>
          </a:xfrm>
          <a:custGeom>
            <a:avLst/>
            <a:gdLst/>
            <a:ahLst/>
            <a:cxnLst/>
            <a:rect l="l" t="t" r="r" b="b"/>
            <a:pathLst>
              <a:path w="92710" h="122555">
                <a:moveTo>
                  <a:pt x="0" y="121978"/>
                </a:moveTo>
                <a:lnTo>
                  <a:pt x="92092" y="0"/>
                </a:lnTo>
              </a:path>
            </a:pathLst>
          </a:custGeom>
          <a:ln w="11336">
            <a:solidFill>
              <a:srgbClr val="000000"/>
            </a:solidFill>
          </a:ln>
        </p:spPr>
        <p:txBody>
          <a:bodyPr wrap="square" lIns="0" tIns="0" rIns="0" bIns="0" rtlCol="0"/>
          <a:lstStyle/>
          <a:p>
            <a:endParaRPr/>
          </a:p>
        </p:txBody>
      </p:sp>
      <p:sp>
        <p:nvSpPr>
          <p:cNvPr id="43" name="object 43"/>
          <p:cNvSpPr/>
          <p:nvPr/>
        </p:nvSpPr>
        <p:spPr>
          <a:xfrm>
            <a:off x="7709803" y="1361643"/>
            <a:ext cx="846455" cy="0"/>
          </a:xfrm>
          <a:custGeom>
            <a:avLst/>
            <a:gdLst/>
            <a:ahLst/>
            <a:cxnLst/>
            <a:rect l="l" t="t" r="r" b="b"/>
            <a:pathLst>
              <a:path w="846454">
                <a:moveTo>
                  <a:pt x="0" y="0"/>
                </a:moveTo>
                <a:lnTo>
                  <a:pt x="846330" y="0"/>
                </a:lnTo>
              </a:path>
            </a:pathLst>
          </a:custGeom>
          <a:ln w="15121">
            <a:solidFill>
              <a:srgbClr val="000000"/>
            </a:solidFill>
          </a:ln>
        </p:spPr>
        <p:txBody>
          <a:bodyPr wrap="square" lIns="0" tIns="0" rIns="0" bIns="0" rtlCol="0"/>
          <a:lstStyle/>
          <a:p>
            <a:endParaRPr/>
          </a:p>
        </p:txBody>
      </p:sp>
      <p:sp>
        <p:nvSpPr>
          <p:cNvPr id="44" name="object 44"/>
          <p:cNvSpPr/>
          <p:nvPr/>
        </p:nvSpPr>
        <p:spPr>
          <a:xfrm>
            <a:off x="5170689" y="1361643"/>
            <a:ext cx="2410460" cy="0"/>
          </a:xfrm>
          <a:custGeom>
            <a:avLst/>
            <a:gdLst/>
            <a:ahLst/>
            <a:cxnLst/>
            <a:rect l="l" t="t" r="r" b="b"/>
            <a:pathLst>
              <a:path w="2410459">
                <a:moveTo>
                  <a:pt x="0" y="0"/>
                </a:moveTo>
                <a:lnTo>
                  <a:pt x="2410308" y="0"/>
                </a:lnTo>
              </a:path>
            </a:pathLst>
          </a:custGeom>
          <a:ln w="15121">
            <a:solidFill>
              <a:srgbClr val="000000"/>
            </a:solidFill>
          </a:ln>
        </p:spPr>
        <p:txBody>
          <a:bodyPr wrap="square" lIns="0" tIns="0" rIns="0" bIns="0" rtlCol="0"/>
          <a:lstStyle/>
          <a:p>
            <a:endParaRPr/>
          </a:p>
        </p:txBody>
      </p:sp>
      <p:sp>
        <p:nvSpPr>
          <p:cNvPr id="45" name="object 45"/>
          <p:cNvSpPr/>
          <p:nvPr/>
        </p:nvSpPr>
        <p:spPr>
          <a:xfrm>
            <a:off x="5069418" y="1088452"/>
            <a:ext cx="92710" cy="121920"/>
          </a:xfrm>
          <a:custGeom>
            <a:avLst/>
            <a:gdLst/>
            <a:ahLst/>
            <a:cxnLst/>
            <a:rect l="l" t="t" r="r" b="b"/>
            <a:pathLst>
              <a:path w="92710" h="121919">
                <a:moveTo>
                  <a:pt x="0" y="121575"/>
                </a:moveTo>
                <a:lnTo>
                  <a:pt x="92092" y="0"/>
                </a:lnTo>
              </a:path>
            </a:pathLst>
          </a:custGeom>
          <a:ln w="11345">
            <a:solidFill>
              <a:srgbClr val="000000"/>
            </a:solidFill>
          </a:ln>
        </p:spPr>
        <p:txBody>
          <a:bodyPr wrap="square" lIns="0" tIns="0" rIns="0" bIns="0" rtlCol="0"/>
          <a:lstStyle/>
          <a:p>
            <a:endParaRPr/>
          </a:p>
        </p:txBody>
      </p:sp>
      <p:sp>
        <p:nvSpPr>
          <p:cNvPr id="46" name="object 46"/>
          <p:cNvSpPr/>
          <p:nvPr/>
        </p:nvSpPr>
        <p:spPr>
          <a:xfrm>
            <a:off x="5170689" y="1065367"/>
            <a:ext cx="3385820" cy="15240"/>
          </a:xfrm>
          <a:custGeom>
            <a:avLst/>
            <a:gdLst/>
            <a:ahLst/>
            <a:cxnLst/>
            <a:rect l="l" t="t" r="r" b="b"/>
            <a:pathLst>
              <a:path w="3385820" h="15240">
                <a:moveTo>
                  <a:pt x="0" y="15121"/>
                </a:moveTo>
                <a:lnTo>
                  <a:pt x="3385445" y="15121"/>
                </a:lnTo>
                <a:lnTo>
                  <a:pt x="3385445" y="0"/>
                </a:lnTo>
                <a:lnTo>
                  <a:pt x="0" y="0"/>
                </a:lnTo>
                <a:lnTo>
                  <a:pt x="0" y="15121"/>
                </a:lnTo>
                <a:close/>
              </a:path>
            </a:pathLst>
          </a:custGeom>
          <a:solidFill>
            <a:srgbClr val="000000"/>
          </a:solidFill>
        </p:spPr>
        <p:txBody>
          <a:bodyPr wrap="square" lIns="0" tIns="0" rIns="0" bIns="0" rtlCol="0"/>
          <a:lstStyle/>
          <a:p>
            <a:endParaRPr/>
          </a:p>
        </p:txBody>
      </p:sp>
      <p:sp>
        <p:nvSpPr>
          <p:cNvPr id="47" name="object 47"/>
          <p:cNvSpPr/>
          <p:nvPr/>
        </p:nvSpPr>
        <p:spPr>
          <a:xfrm>
            <a:off x="5069418" y="3367775"/>
            <a:ext cx="3496310" cy="137160"/>
          </a:xfrm>
          <a:custGeom>
            <a:avLst/>
            <a:gdLst/>
            <a:ahLst/>
            <a:cxnLst/>
            <a:rect l="l" t="t" r="r" b="b"/>
            <a:pathLst>
              <a:path w="3496309" h="137160">
                <a:moveTo>
                  <a:pt x="3495895" y="0"/>
                </a:moveTo>
                <a:lnTo>
                  <a:pt x="3394563" y="137099"/>
                </a:lnTo>
                <a:lnTo>
                  <a:pt x="0" y="137099"/>
                </a:lnTo>
                <a:lnTo>
                  <a:pt x="101270" y="0"/>
                </a:lnTo>
                <a:lnTo>
                  <a:pt x="3495895" y="0"/>
                </a:lnTo>
                <a:close/>
              </a:path>
            </a:pathLst>
          </a:custGeom>
          <a:ln w="15112">
            <a:solidFill>
              <a:srgbClr val="000000"/>
            </a:solidFill>
          </a:ln>
        </p:spPr>
        <p:txBody>
          <a:bodyPr wrap="square" lIns="0" tIns="0" rIns="0" bIns="0" rtlCol="0"/>
          <a:lstStyle/>
          <a:p>
            <a:endParaRPr/>
          </a:p>
        </p:txBody>
      </p:sp>
      <p:sp>
        <p:nvSpPr>
          <p:cNvPr id="48" name="object 48"/>
          <p:cNvSpPr/>
          <p:nvPr/>
        </p:nvSpPr>
        <p:spPr>
          <a:xfrm>
            <a:off x="5069418" y="1072928"/>
            <a:ext cx="101600" cy="2432050"/>
          </a:xfrm>
          <a:custGeom>
            <a:avLst/>
            <a:gdLst/>
            <a:ahLst/>
            <a:cxnLst/>
            <a:rect l="l" t="t" r="r" b="b"/>
            <a:pathLst>
              <a:path w="101600" h="2432050">
                <a:moveTo>
                  <a:pt x="0" y="2431947"/>
                </a:moveTo>
                <a:lnTo>
                  <a:pt x="0" y="137099"/>
                </a:lnTo>
                <a:lnTo>
                  <a:pt x="101270" y="0"/>
                </a:lnTo>
                <a:lnTo>
                  <a:pt x="101270" y="2294847"/>
                </a:lnTo>
                <a:lnTo>
                  <a:pt x="0" y="2431947"/>
                </a:lnTo>
                <a:close/>
              </a:path>
            </a:pathLst>
          </a:custGeom>
          <a:ln w="9188">
            <a:solidFill>
              <a:srgbClr val="808080"/>
            </a:solidFill>
          </a:ln>
        </p:spPr>
        <p:txBody>
          <a:bodyPr wrap="square" lIns="0" tIns="0" rIns="0" bIns="0" rtlCol="0"/>
          <a:lstStyle/>
          <a:p>
            <a:endParaRPr/>
          </a:p>
        </p:txBody>
      </p:sp>
      <p:sp>
        <p:nvSpPr>
          <p:cNvPr id="49" name="object 49"/>
          <p:cNvSpPr/>
          <p:nvPr/>
        </p:nvSpPr>
        <p:spPr>
          <a:xfrm>
            <a:off x="5170689" y="1072968"/>
            <a:ext cx="3394710" cy="2294890"/>
          </a:xfrm>
          <a:custGeom>
            <a:avLst/>
            <a:gdLst/>
            <a:ahLst/>
            <a:cxnLst/>
            <a:rect l="l" t="t" r="r" b="b"/>
            <a:pathLst>
              <a:path w="3394709" h="2294890">
                <a:moveTo>
                  <a:pt x="0" y="2294807"/>
                </a:moveTo>
                <a:lnTo>
                  <a:pt x="3394624" y="2294807"/>
                </a:lnTo>
                <a:lnTo>
                  <a:pt x="3394624" y="0"/>
                </a:lnTo>
                <a:lnTo>
                  <a:pt x="0" y="0"/>
                </a:lnTo>
                <a:lnTo>
                  <a:pt x="0" y="2294807"/>
                </a:lnTo>
                <a:close/>
              </a:path>
            </a:pathLst>
          </a:custGeom>
          <a:ln w="13257">
            <a:solidFill>
              <a:srgbClr val="808080"/>
            </a:solidFill>
          </a:ln>
        </p:spPr>
        <p:txBody>
          <a:bodyPr wrap="square" lIns="0" tIns="0" rIns="0" bIns="0" rtlCol="0"/>
          <a:lstStyle/>
          <a:p>
            <a:endParaRPr/>
          </a:p>
        </p:txBody>
      </p:sp>
      <p:sp>
        <p:nvSpPr>
          <p:cNvPr id="50" name="object 50"/>
          <p:cNvSpPr/>
          <p:nvPr/>
        </p:nvSpPr>
        <p:spPr>
          <a:xfrm>
            <a:off x="5880730" y="3223758"/>
            <a:ext cx="309176" cy="242737"/>
          </a:xfrm>
          <a:prstGeom prst="rect">
            <a:avLst/>
          </a:prstGeom>
          <a:blipFill>
            <a:blip r:embed="rId3" cstate="print"/>
            <a:stretch>
              <a:fillRect/>
            </a:stretch>
          </a:blipFill>
        </p:spPr>
        <p:txBody>
          <a:bodyPr wrap="square" lIns="0" tIns="0" rIns="0" bIns="0" rtlCol="0"/>
          <a:lstStyle/>
          <a:p>
            <a:endParaRPr/>
          </a:p>
        </p:txBody>
      </p:sp>
      <p:sp>
        <p:nvSpPr>
          <p:cNvPr id="51" name="object 51"/>
          <p:cNvSpPr/>
          <p:nvPr/>
        </p:nvSpPr>
        <p:spPr>
          <a:xfrm>
            <a:off x="6596619" y="2896999"/>
            <a:ext cx="0" cy="562610"/>
          </a:xfrm>
          <a:custGeom>
            <a:avLst/>
            <a:gdLst/>
            <a:ahLst/>
            <a:cxnLst/>
            <a:rect l="l" t="t" r="r" b="b"/>
            <a:pathLst>
              <a:path h="562610">
                <a:moveTo>
                  <a:pt x="0" y="0"/>
                </a:moveTo>
                <a:lnTo>
                  <a:pt x="0" y="562007"/>
                </a:lnTo>
              </a:path>
            </a:pathLst>
          </a:custGeom>
          <a:ln w="37081">
            <a:solidFill>
              <a:srgbClr val="4D1A33"/>
            </a:solidFill>
          </a:ln>
        </p:spPr>
        <p:txBody>
          <a:bodyPr wrap="square" lIns="0" tIns="0" rIns="0" bIns="0" rtlCol="0"/>
          <a:lstStyle/>
          <a:p>
            <a:endParaRPr/>
          </a:p>
        </p:txBody>
      </p:sp>
      <p:sp>
        <p:nvSpPr>
          <p:cNvPr id="52" name="object 52"/>
          <p:cNvSpPr/>
          <p:nvPr/>
        </p:nvSpPr>
        <p:spPr>
          <a:xfrm>
            <a:off x="6578079" y="2896999"/>
            <a:ext cx="37465" cy="562610"/>
          </a:xfrm>
          <a:custGeom>
            <a:avLst/>
            <a:gdLst/>
            <a:ahLst/>
            <a:cxnLst/>
            <a:rect l="l" t="t" r="r" b="b"/>
            <a:pathLst>
              <a:path w="37465" h="562610">
                <a:moveTo>
                  <a:pt x="0" y="562007"/>
                </a:moveTo>
                <a:lnTo>
                  <a:pt x="0" y="45363"/>
                </a:lnTo>
                <a:lnTo>
                  <a:pt x="37081" y="0"/>
                </a:lnTo>
                <a:lnTo>
                  <a:pt x="37081" y="516644"/>
                </a:lnTo>
                <a:lnTo>
                  <a:pt x="0" y="562007"/>
                </a:lnTo>
                <a:close/>
              </a:path>
            </a:pathLst>
          </a:custGeom>
          <a:ln w="9204">
            <a:solidFill>
              <a:srgbClr val="000000"/>
            </a:solidFill>
          </a:ln>
        </p:spPr>
        <p:txBody>
          <a:bodyPr wrap="square" lIns="0" tIns="0" rIns="0" bIns="0" rtlCol="0"/>
          <a:lstStyle/>
          <a:p>
            <a:endParaRPr/>
          </a:p>
        </p:txBody>
      </p:sp>
      <p:sp>
        <p:nvSpPr>
          <p:cNvPr id="53" name="object 53"/>
          <p:cNvSpPr/>
          <p:nvPr/>
        </p:nvSpPr>
        <p:spPr>
          <a:xfrm>
            <a:off x="6449333" y="2942363"/>
            <a:ext cx="128905" cy="516890"/>
          </a:xfrm>
          <a:custGeom>
            <a:avLst/>
            <a:gdLst/>
            <a:ahLst/>
            <a:cxnLst/>
            <a:rect l="l" t="t" r="r" b="b"/>
            <a:pathLst>
              <a:path w="128904" h="516889">
                <a:moveTo>
                  <a:pt x="0" y="516644"/>
                </a:moveTo>
                <a:lnTo>
                  <a:pt x="128806" y="516644"/>
                </a:lnTo>
                <a:lnTo>
                  <a:pt x="128806" y="0"/>
                </a:lnTo>
                <a:lnTo>
                  <a:pt x="0" y="0"/>
                </a:lnTo>
                <a:lnTo>
                  <a:pt x="0" y="516644"/>
                </a:lnTo>
                <a:close/>
              </a:path>
            </a:pathLst>
          </a:custGeom>
          <a:solidFill>
            <a:srgbClr val="993366"/>
          </a:solidFill>
        </p:spPr>
        <p:txBody>
          <a:bodyPr wrap="square" lIns="0" tIns="0" rIns="0" bIns="0" rtlCol="0"/>
          <a:lstStyle/>
          <a:p>
            <a:endParaRPr/>
          </a:p>
        </p:txBody>
      </p:sp>
      <p:sp>
        <p:nvSpPr>
          <p:cNvPr id="54" name="object 54"/>
          <p:cNvSpPr/>
          <p:nvPr/>
        </p:nvSpPr>
        <p:spPr>
          <a:xfrm>
            <a:off x="6449333" y="2942363"/>
            <a:ext cx="128905" cy="516890"/>
          </a:xfrm>
          <a:custGeom>
            <a:avLst/>
            <a:gdLst/>
            <a:ahLst/>
            <a:cxnLst/>
            <a:rect l="l" t="t" r="r" b="b"/>
            <a:pathLst>
              <a:path w="128904" h="516889">
                <a:moveTo>
                  <a:pt x="0" y="516644"/>
                </a:moveTo>
                <a:lnTo>
                  <a:pt x="128806" y="516644"/>
                </a:lnTo>
                <a:lnTo>
                  <a:pt x="128806" y="0"/>
                </a:lnTo>
                <a:lnTo>
                  <a:pt x="0" y="0"/>
                </a:lnTo>
                <a:lnTo>
                  <a:pt x="0" y="516644"/>
                </a:lnTo>
                <a:close/>
              </a:path>
            </a:pathLst>
          </a:custGeom>
          <a:ln w="9526">
            <a:solidFill>
              <a:srgbClr val="000000"/>
            </a:solidFill>
          </a:ln>
        </p:spPr>
        <p:txBody>
          <a:bodyPr wrap="square" lIns="0" tIns="0" rIns="0" bIns="0" rtlCol="0"/>
          <a:lstStyle/>
          <a:p>
            <a:endParaRPr/>
          </a:p>
        </p:txBody>
      </p:sp>
      <p:sp>
        <p:nvSpPr>
          <p:cNvPr id="55" name="object 55"/>
          <p:cNvSpPr/>
          <p:nvPr/>
        </p:nvSpPr>
        <p:spPr>
          <a:xfrm>
            <a:off x="6449333" y="2896999"/>
            <a:ext cx="166370" cy="45720"/>
          </a:xfrm>
          <a:custGeom>
            <a:avLst/>
            <a:gdLst/>
            <a:ahLst/>
            <a:cxnLst/>
            <a:rect l="l" t="t" r="r" b="b"/>
            <a:pathLst>
              <a:path w="166370" h="45719">
                <a:moveTo>
                  <a:pt x="165827" y="0"/>
                </a:moveTo>
                <a:lnTo>
                  <a:pt x="46137" y="0"/>
                </a:lnTo>
                <a:lnTo>
                  <a:pt x="0" y="45363"/>
                </a:lnTo>
                <a:lnTo>
                  <a:pt x="128745" y="45363"/>
                </a:lnTo>
                <a:lnTo>
                  <a:pt x="165827" y="0"/>
                </a:lnTo>
                <a:close/>
              </a:path>
            </a:pathLst>
          </a:custGeom>
          <a:solidFill>
            <a:srgbClr val="73254D"/>
          </a:solidFill>
        </p:spPr>
        <p:txBody>
          <a:bodyPr wrap="square" lIns="0" tIns="0" rIns="0" bIns="0" rtlCol="0"/>
          <a:lstStyle/>
          <a:p>
            <a:endParaRPr/>
          </a:p>
        </p:txBody>
      </p:sp>
      <p:sp>
        <p:nvSpPr>
          <p:cNvPr id="56" name="object 56"/>
          <p:cNvSpPr/>
          <p:nvPr/>
        </p:nvSpPr>
        <p:spPr>
          <a:xfrm>
            <a:off x="6449333" y="2896999"/>
            <a:ext cx="166370" cy="45720"/>
          </a:xfrm>
          <a:custGeom>
            <a:avLst/>
            <a:gdLst/>
            <a:ahLst/>
            <a:cxnLst/>
            <a:rect l="l" t="t" r="r" b="b"/>
            <a:pathLst>
              <a:path w="166370" h="45719">
                <a:moveTo>
                  <a:pt x="128745" y="45363"/>
                </a:moveTo>
                <a:lnTo>
                  <a:pt x="165827" y="0"/>
                </a:lnTo>
                <a:lnTo>
                  <a:pt x="46137" y="0"/>
                </a:lnTo>
                <a:lnTo>
                  <a:pt x="0" y="45363"/>
                </a:lnTo>
                <a:lnTo>
                  <a:pt x="128745" y="45363"/>
                </a:lnTo>
                <a:close/>
              </a:path>
            </a:pathLst>
          </a:custGeom>
          <a:ln w="14707">
            <a:solidFill>
              <a:srgbClr val="000000"/>
            </a:solidFill>
          </a:ln>
        </p:spPr>
        <p:txBody>
          <a:bodyPr wrap="square" lIns="0" tIns="0" rIns="0" bIns="0" rtlCol="0"/>
          <a:lstStyle/>
          <a:p>
            <a:endParaRPr/>
          </a:p>
        </p:txBody>
      </p:sp>
      <p:sp>
        <p:nvSpPr>
          <p:cNvPr id="57" name="object 57"/>
          <p:cNvSpPr/>
          <p:nvPr/>
        </p:nvSpPr>
        <p:spPr>
          <a:xfrm>
            <a:off x="6578079" y="3413643"/>
            <a:ext cx="166370" cy="45720"/>
          </a:xfrm>
          <a:custGeom>
            <a:avLst/>
            <a:gdLst/>
            <a:ahLst/>
            <a:cxnLst/>
            <a:rect l="l" t="t" r="r" b="b"/>
            <a:pathLst>
              <a:path w="166370" h="45720">
                <a:moveTo>
                  <a:pt x="165827" y="0"/>
                </a:moveTo>
                <a:lnTo>
                  <a:pt x="37081" y="0"/>
                </a:lnTo>
                <a:lnTo>
                  <a:pt x="0" y="45363"/>
                </a:lnTo>
                <a:lnTo>
                  <a:pt x="119689" y="45363"/>
                </a:lnTo>
                <a:lnTo>
                  <a:pt x="165827" y="0"/>
                </a:lnTo>
                <a:close/>
              </a:path>
            </a:pathLst>
          </a:custGeom>
          <a:solidFill>
            <a:srgbClr val="BEBE99"/>
          </a:solidFill>
        </p:spPr>
        <p:txBody>
          <a:bodyPr wrap="square" lIns="0" tIns="0" rIns="0" bIns="0" rtlCol="0"/>
          <a:lstStyle/>
          <a:p>
            <a:endParaRPr/>
          </a:p>
        </p:txBody>
      </p:sp>
      <p:sp>
        <p:nvSpPr>
          <p:cNvPr id="58" name="object 58"/>
          <p:cNvSpPr/>
          <p:nvPr/>
        </p:nvSpPr>
        <p:spPr>
          <a:xfrm>
            <a:off x="6578079" y="3413643"/>
            <a:ext cx="166370" cy="45720"/>
          </a:xfrm>
          <a:custGeom>
            <a:avLst/>
            <a:gdLst/>
            <a:ahLst/>
            <a:cxnLst/>
            <a:rect l="l" t="t" r="r" b="b"/>
            <a:pathLst>
              <a:path w="166370" h="45720">
                <a:moveTo>
                  <a:pt x="119689" y="45363"/>
                </a:moveTo>
                <a:lnTo>
                  <a:pt x="165827" y="0"/>
                </a:lnTo>
                <a:lnTo>
                  <a:pt x="37081" y="0"/>
                </a:lnTo>
                <a:lnTo>
                  <a:pt x="0" y="45363"/>
                </a:lnTo>
                <a:lnTo>
                  <a:pt x="119689" y="45363"/>
                </a:lnTo>
                <a:close/>
              </a:path>
            </a:pathLst>
          </a:custGeom>
          <a:ln w="14707">
            <a:solidFill>
              <a:srgbClr val="000000"/>
            </a:solidFill>
          </a:ln>
        </p:spPr>
        <p:txBody>
          <a:bodyPr wrap="square" lIns="0" tIns="0" rIns="0" bIns="0" rtlCol="0"/>
          <a:lstStyle/>
          <a:p>
            <a:endParaRPr/>
          </a:p>
        </p:txBody>
      </p:sp>
      <p:sp>
        <p:nvSpPr>
          <p:cNvPr id="59" name="object 59"/>
          <p:cNvSpPr/>
          <p:nvPr/>
        </p:nvSpPr>
        <p:spPr>
          <a:xfrm>
            <a:off x="7162513" y="2030549"/>
            <a:ext cx="0" cy="1428750"/>
          </a:xfrm>
          <a:custGeom>
            <a:avLst/>
            <a:gdLst/>
            <a:ahLst/>
            <a:cxnLst/>
            <a:rect l="l" t="t" r="r" b="b"/>
            <a:pathLst>
              <a:path h="1428750">
                <a:moveTo>
                  <a:pt x="0" y="0"/>
                </a:moveTo>
                <a:lnTo>
                  <a:pt x="0" y="1428457"/>
                </a:lnTo>
              </a:path>
            </a:pathLst>
          </a:custGeom>
          <a:ln w="45893">
            <a:solidFill>
              <a:srgbClr val="4D1A33"/>
            </a:solidFill>
          </a:ln>
        </p:spPr>
        <p:txBody>
          <a:bodyPr wrap="square" lIns="0" tIns="0" rIns="0" bIns="0" rtlCol="0"/>
          <a:lstStyle/>
          <a:p>
            <a:endParaRPr/>
          </a:p>
        </p:txBody>
      </p:sp>
      <p:sp>
        <p:nvSpPr>
          <p:cNvPr id="60" name="object 60"/>
          <p:cNvSpPr/>
          <p:nvPr/>
        </p:nvSpPr>
        <p:spPr>
          <a:xfrm>
            <a:off x="7139566" y="2030549"/>
            <a:ext cx="46355" cy="1428750"/>
          </a:xfrm>
          <a:custGeom>
            <a:avLst/>
            <a:gdLst/>
            <a:ahLst/>
            <a:cxnLst/>
            <a:rect l="l" t="t" r="r" b="b"/>
            <a:pathLst>
              <a:path w="46354" h="1428750">
                <a:moveTo>
                  <a:pt x="0" y="1428457"/>
                </a:moveTo>
                <a:lnTo>
                  <a:pt x="0" y="60989"/>
                </a:lnTo>
                <a:lnTo>
                  <a:pt x="45893" y="0"/>
                </a:lnTo>
                <a:lnTo>
                  <a:pt x="45893" y="1383094"/>
                </a:lnTo>
                <a:lnTo>
                  <a:pt x="0" y="1428457"/>
                </a:lnTo>
                <a:close/>
              </a:path>
            </a:pathLst>
          </a:custGeom>
          <a:ln w="9184">
            <a:solidFill>
              <a:srgbClr val="000000"/>
            </a:solidFill>
          </a:ln>
        </p:spPr>
        <p:txBody>
          <a:bodyPr wrap="square" lIns="0" tIns="0" rIns="0" bIns="0" rtlCol="0"/>
          <a:lstStyle/>
          <a:p>
            <a:endParaRPr/>
          </a:p>
        </p:txBody>
      </p:sp>
      <p:sp>
        <p:nvSpPr>
          <p:cNvPr id="61" name="object 61"/>
          <p:cNvSpPr/>
          <p:nvPr/>
        </p:nvSpPr>
        <p:spPr>
          <a:xfrm>
            <a:off x="7019876" y="2091538"/>
            <a:ext cx="120014" cy="1367790"/>
          </a:xfrm>
          <a:custGeom>
            <a:avLst/>
            <a:gdLst/>
            <a:ahLst/>
            <a:cxnLst/>
            <a:rect l="l" t="t" r="r" b="b"/>
            <a:pathLst>
              <a:path w="120015" h="1367789">
                <a:moveTo>
                  <a:pt x="0" y="1367468"/>
                </a:moveTo>
                <a:lnTo>
                  <a:pt x="119628" y="1367468"/>
                </a:lnTo>
                <a:lnTo>
                  <a:pt x="119628" y="0"/>
                </a:lnTo>
                <a:lnTo>
                  <a:pt x="0" y="0"/>
                </a:lnTo>
                <a:lnTo>
                  <a:pt x="0" y="1367468"/>
                </a:lnTo>
                <a:close/>
              </a:path>
            </a:pathLst>
          </a:custGeom>
          <a:solidFill>
            <a:srgbClr val="993366"/>
          </a:solidFill>
        </p:spPr>
        <p:txBody>
          <a:bodyPr wrap="square" lIns="0" tIns="0" rIns="0" bIns="0" rtlCol="0"/>
          <a:lstStyle/>
          <a:p>
            <a:endParaRPr/>
          </a:p>
        </p:txBody>
      </p:sp>
      <p:sp>
        <p:nvSpPr>
          <p:cNvPr id="62" name="object 62"/>
          <p:cNvSpPr/>
          <p:nvPr/>
        </p:nvSpPr>
        <p:spPr>
          <a:xfrm>
            <a:off x="7019876" y="2091538"/>
            <a:ext cx="120014" cy="1367790"/>
          </a:xfrm>
          <a:custGeom>
            <a:avLst/>
            <a:gdLst/>
            <a:ahLst/>
            <a:cxnLst/>
            <a:rect l="l" t="t" r="r" b="b"/>
            <a:pathLst>
              <a:path w="120015" h="1367789">
                <a:moveTo>
                  <a:pt x="0" y="1367468"/>
                </a:moveTo>
                <a:lnTo>
                  <a:pt x="119628" y="1367468"/>
                </a:lnTo>
                <a:lnTo>
                  <a:pt x="119628" y="0"/>
                </a:lnTo>
                <a:lnTo>
                  <a:pt x="0" y="0"/>
                </a:lnTo>
                <a:lnTo>
                  <a:pt x="0" y="1367468"/>
                </a:lnTo>
                <a:close/>
              </a:path>
            </a:pathLst>
          </a:custGeom>
          <a:ln w="9223">
            <a:solidFill>
              <a:srgbClr val="000000"/>
            </a:solidFill>
          </a:ln>
        </p:spPr>
        <p:txBody>
          <a:bodyPr wrap="square" lIns="0" tIns="0" rIns="0" bIns="0" rtlCol="0"/>
          <a:lstStyle/>
          <a:p>
            <a:endParaRPr/>
          </a:p>
        </p:txBody>
      </p:sp>
      <p:sp>
        <p:nvSpPr>
          <p:cNvPr id="63" name="object 63"/>
          <p:cNvSpPr/>
          <p:nvPr/>
        </p:nvSpPr>
        <p:spPr>
          <a:xfrm>
            <a:off x="7012458" y="2023130"/>
            <a:ext cx="180420" cy="75827"/>
          </a:xfrm>
          <a:prstGeom prst="rect">
            <a:avLst/>
          </a:prstGeom>
          <a:blipFill>
            <a:blip r:embed="rId4" cstate="print"/>
            <a:stretch>
              <a:fillRect/>
            </a:stretch>
          </a:blipFill>
        </p:spPr>
        <p:txBody>
          <a:bodyPr wrap="square" lIns="0" tIns="0" rIns="0" bIns="0" rtlCol="0"/>
          <a:lstStyle/>
          <a:p>
            <a:endParaRPr/>
          </a:p>
        </p:txBody>
      </p:sp>
      <p:sp>
        <p:nvSpPr>
          <p:cNvPr id="64" name="object 64"/>
          <p:cNvSpPr/>
          <p:nvPr/>
        </p:nvSpPr>
        <p:spPr>
          <a:xfrm>
            <a:off x="7132131" y="3391087"/>
            <a:ext cx="189508" cy="75354"/>
          </a:xfrm>
          <a:prstGeom prst="rect">
            <a:avLst/>
          </a:prstGeom>
          <a:blipFill>
            <a:blip r:embed="rId5" cstate="print"/>
            <a:stretch>
              <a:fillRect/>
            </a:stretch>
          </a:blipFill>
        </p:spPr>
        <p:txBody>
          <a:bodyPr wrap="square" lIns="0" tIns="0" rIns="0" bIns="0" rtlCol="0"/>
          <a:lstStyle/>
          <a:p>
            <a:endParaRPr/>
          </a:p>
        </p:txBody>
      </p:sp>
      <p:sp>
        <p:nvSpPr>
          <p:cNvPr id="65" name="object 65"/>
          <p:cNvSpPr/>
          <p:nvPr/>
        </p:nvSpPr>
        <p:spPr>
          <a:xfrm>
            <a:off x="7728222" y="1255391"/>
            <a:ext cx="0" cy="2204085"/>
          </a:xfrm>
          <a:custGeom>
            <a:avLst/>
            <a:gdLst/>
            <a:ahLst/>
            <a:cxnLst/>
            <a:rect l="l" t="t" r="r" b="b"/>
            <a:pathLst>
              <a:path h="2204085">
                <a:moveTo>
                  <a:pt x="0" y="0"/>
                </a:moveTo>
                <a:lnTo>
                  <a:pt x="0" y="2203615"/>
                </a:lnTo>
              </a:path>
            </a:pathLst>
          </a:custGeom>
          <a:ln w="36714">
            <a:solidFill>
              <a:srgbClr val="4D1A33"/>
            </a:solidFill>
          </a:ln>
        </p:spPr>
        <p:txBody>
          <a:bodyPr wrap="square" lIns="0" tIns="0" rIns="0" bIns="0" rtlCol="0"/>
          <a:lstStyle/>
          <a:p>
            <a:endParaRPr/>
          </a:p>
        </p:txBody>
      </p:sp>
      <p:sp>
        <p:nvSpPr>
          <p:cNvPr id="66" name="object 66"/>
          <p:cNvSpPr/>
          <p:nvPr/>
        </p:nvSpPr>
        <p:spPr>
          <a:xfrm>
            <a:off x="7709865" y="1255391"/>
            <a:ext cx="36830" cy="2204085"/>
          </a:xfrm>
          <a:custGeom>
            <a:avLst/>
            <a:gdLst/>
            <a:ahLst/>
            <a:cxnLst/>
            <a:rect l="l" t="t" r="r" b="b"/>
            <a:pathLst>
              <a:path w="36829" h="2204085">
                <a:moveTo>
                  <a:pt x="0" y="2203615"/>
                </a:moveTo>
                <a:lnTo>
                  <a:pt x="0" y="60888"/>
                </a:lnTo>
                <a:lnTo>
                  <a:pt x="36714" y="0"/>
                </a:lnTo>
                <a:lnTo>
                  <a:pt x="36714" y="2158251"/>
                </a:lnTo>
                <a:lnTo>
                  <a:pt x="0" y="2203615"/>
                </a:lnTo>
                <a:close/>
              </a:path>
            </a:pathLst>
          </a:custGeom>
          <a:ln w="9180">
            <a:solidFill>
              <a:srgbClr val="000000"/>
            </a:solidFill>
          </a:ln>
        </p:spPr>
        <p:txBody>
          <a:bodyPr wrap="square" lIns="0" tIns="0" rIns="0" bIns="0" rtlCol="0"/>
          <a:lstStyle/>
          <a:p>
            <a:endParaRPr/>
          </a:p>
        </p:txBody>
      </p:sp>
      <p:sp>
        <p:nvSpPr>
          <p:cNvPr id="67" name="object 67"/>
          <p:cNvSpPr/>
          <p:nvPr/>
        </p:nvSpPr>
        <p:spPr>
          <a:xfrm>
            <a:off x="7580996" y="1316219"/>
            <a:ext cx="128905" cy="2143125"/>
          </a:xfrm>
          <a:custGeom>
            <a:avLst/>
            <a:gdLst/>
            <a:ahLst/>
            <a:cxnLst/>
            <a:rect l="l" t="t" r="r" b="b"/>
            <a:pathLst>
              <a:path w="128904" h="2143125">
                <a:moveTo>
                  <a:pt x="0" y="2142787"/>
                </a:moveTo>
                <a:lnTo>
                  <a:pt x="128806" y="2142787"/>
                </a:lnTo>
                <a:lnTo>
                  <a:pt x="128806" y="0"/>
                </a:lnTo>
                <a:lnTo>
                  <a:pt x="0" y="0"/>
                </a:lnTo>
                <a:lnTo>
                  <a:pt x="0" y="2142787"/>
                </a:lnTo>
                <a:close/>
              </a:path>
            </a:pathLst>
          </a:custGeom>
          <a:solidFill>
            <a:srgbClr val="993366"/>
          </a:solidFill>
        </p:spPr>
        <p:txBody>
          <a:bodyPr wrap="square" lIns="0" tIns="0" rIns="0" bIns="0" rtlCol="0"/>
          <a:lstStyle/>
          <a:p>
            <a:endParaRPr/>
          </a:p>
        </p:txBody>
      </p:sp>
      <p:sp>
        <p:nvSpPr>
          <p:cNvPr id="68" name="object 68"/>
          <p:cNvSpPr/>
          <p:nvPr/>
        </p:nvSpPr>
        <p:spPr>
          <a:xfrm>
            <a:off x="7580996" y="1316219"/>
            <a:ext cx="128905" cy="2143125"/>
          </a:xfrm>
          <a:custGeom>
            <a:avLst/>
            <a:gdLst/>
            <a:ahLst/>
            <a:cxnLst/>
            <a:rect l="l" t="t" r="r" b="b"/>
            <a:pathLst>
              <a:path w="128904" h="2143125">
                <a:moveTo>
                  <a:pt x="0" y="2142787"/>
                </a:moveTo>
                <a:lnTo>
                  <a:pt x="128806" y="2142787"/>
                </a:lnTo>
                <a:lnTo>
                  <a:pt x="128806" y="0"/>
                </a:lnTo>
                <a:lnTo>
                  <a:pt x="0" y="0"/>
                </a:lnTo>
                <a:lnTo>
                  <a:pt x="0" y="2142787"/>
                </a:lnTo>
                <a:close/>
              </a:path>
            </a:pathLst>
          </a:custGeom>
          <a:ln w="9200">
            <a:solidFill>
              <a:srgbClr val="000000"/>
            </a:solidFill>
          </a:ln>
        </p:spPr>
        <p:txBody>
          <a:bodyPr wrap="square" lIns="0" tIns="0" rIns="0" bIns="0" rtlCol="0"/>
          <a:lstStyle/>
          <a:p>
            <a:endParaRPr/>
          </a:p>
        </p:txBody>
      </p:sp>
      <p:sp>
        <p:nvSpPr>
          <p:cNvPr id="69" name="object 69"/>
          <p:cNvSpPr/>
          <p:nvPr/>
        </p:nvSpPr>
        <p:spPr>
          <a:xfrm>
            <a:off x="7573578" y="1247972"/>
            <a:ext cx="180421" cy="75727"/>
          </a:xfrm>
          <a:prstGeom prst="rect">
            <a:avLst/>
          </a:prstGeom>
          <a:blipFill>
            <a:blip r:embed="rId6" cstate="print"/>
            <a:stretch>
              <a:fillRect/>
            </a:stretch>
          </a:blipFill>
        </p:spPr>
        <p:txBody>
          <a:bodyPr wrap="square" lIns="0" tIns="0" rIns="0" bIns="0" rtlCol="0"/>
          <a:lstStyle/>
          <a:p>
            <a:endParaRPr/>
          </a:p>
        </p:txBody>
      </p:sp>
      <p:sp>
        <p:nvSpPr>
          <p:cNvPr id="70" name="object 70"/>
          <p:cNvSpPr/>
          <p:nvPr/>
        </p:nvSpPr>
        <p:spPr>
          <a:xfrm>
            <a:off x="7702322" y="3391041"/>
            <a:ext cx="180483" cy="75508"/>
          </a:xfrm>
          <a:prstGeom prst="rect">
            <a:avLst/>
          </a:prstGeom>
          <a:blipFill>
            <a:blip r:embed="rId7" cstate="print"/>
            <a:stretch>
              <a:fillRect/>
            </a:stretch>
          </a:blipFill>
        </p:spPr>
        <p:txBody>
          <a:bodyPr wrap="square" lIns="0" tIns="0" rIns="0" bIns="0" rtlCol="0"/>
          <a:lstStyle/>
          <a:p>
            <a:endParaRPr/>
          </a:p>
        </p:txBody>
      </p:sp>
      <p:sp>
        <p:nvSpPr>
          <p:cNvPr id="71" name="object 71"/>
          <p:cNvSpPr/>
          <p:nvPr/>
        </p:nvSpPr>
        <p:spPr>
          <a:xfrm>
            <a:off x="8134629" y="3208569"/>
            <a:ext cx="309297" cy="257917"/>
          </a:xfrm>
          <a:prstGeom prst="rect">
            <a:avLst/>
          </a:prstGeom>
          <a:blipFill>
            <a:blip r:embed="rId8" cstate="print"/>
            <a:stretch>
              <a:fillRect/>
            </a:stretch>
          </a:blipFill>
        </p:spPr>
        <p:txBody>
          <a:bodyPr wrap="square" lIns="0" tIns="0" rIns="0" bIns="0" rtlCol="0"/>
          <a:lstStyle/>
          <a:p>
            <a:endParaRPr/>
          </a:p>
        </p:txBody>
      </p:sp>
      <p:sp>
        <p:nvSpPr>
          <p:cNvPr id="72" name="object 72"/>
          <p:cNvSpPr/>
          <p:nvPr/>
        </p:nvSpPr>
        <p:spPr>
          <a:xfrm>
            <a:off x="5069418" y="1225149"/>
            <a:ext cx="0" cy="2280285"/>
          </a:xfrm>
          <a:custGeom>
            <a:avLst/>
            <a:gdLst/>
            <a:ahLst/>
            <a:cxnLst/>
            <a:rect l="l" t="t" r="r" b="b"/>
            <a:pathLst>
              <a:path h="2280285">
                <a:moveTo>
                  <a:pt x="0" y="2279726"/>
                </a:moveTo>
                <a:lnTo>
                  <a:pt x="0" y="0"/>
                </a:lnTo>
              </a:path>
            </a:pathLst>
          </a:custGeom>
          <a:ln w="9178">
            <a:solidFill>
              <a:srgbClr val="000000"/>
            </a:solidFill>
          </a:ln>
        </p:spPr>
        <p:txBody>
          <a:bodyPr wrap="square" lIns="0" tIns="0" rIns="0" bIns="0" rtlCol="0"/>
          <a:lstStyle/>
          <a:p>
            <a:endParaRPr/>
          </a:p>
        </p:txBody>
      </p:sp>
      <p:sp>
        <p:nvSpPr>
          <p:cNvPr id="73" name="object 73"/>
          <p:cNvSpPr/>
          <p:nvPr/>
        </p:nvSpPr>
        <p:spPr>
          <a:xfrm>
            <a:off x="5051061" y="3504875"/>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4" name="object 74"/>
          <p:cNvSpPr/>
          <p:nvPr/>
        </p:nvSpPr>
        <p:spPr>
          <a:xfrm>
            <a:off x="5051061" y="3216058"/>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5" name="object 75"/>
          <p:cNvSpPr/>
          <p:nvPr/>
        </p:nvSpPr>
        <p:spPr>
          <a:xfrm>
            <a:off x="5051061" y="2927241"/>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6" name="object 76"/>
          <p:cNvSpPr/>
          <p:nvPr/>
        </p:nvSpPr>
        <p:spPr>
          <a:xfrm>
            <a:off x="5051061" y="2638425"/>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7" name="object 77"/>
          <p:cNvSpPr/>
          <p:nvPr/>
        </p:nvSpPr>
        <p:spPr>
          <a:xfrm>
            <a:off x="5051061" y="2349608"/>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8" name="object 78"/>
          <p:cNvSpPr/>
          <p:nvPr/>
        </p:nvSpPr>
        <p:spPr>
          <a:xfrm>
            <a:off x="5051061" y="2075913"/>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79" name="object 79"/>
          <p:cNvSpPr/>
          <p:nvPr/>
        </p:nvSpPr>
        <p:spPr>
          <a:xfrm>
            <a:off x="5051061" y="1787661"/>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80" name="object 80"/>
          <p:cNvSpPr/>
          <p:nvPr/>
        </p:nvSpPr>
        <p:spPr>
          <a:xfrm>
            <a:off x="5051061" y="1498743"/>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81" name="object 81"/>
          <p:cNvSpPr/>
          <p:nvPr/>
        </p:nvSpPr>
        <p:spPr>
          <a:xfrm>
            <a:off x="5051061" y="1210027"/>
            <a:ext cx="18415" cy="0"/>
          </a:xfrm>
          <a:custGeom>
            <a:avLst/>
            <a:gdLst/>
            <a:ahLst/>
            <a:cxnLst/>
            <a:rect l="l" t="t" r="r" b="b"/>
            <a:pathLst>
              <a:path w="18414">
                <a:moveTo>
                  <a:pt x="18357" y="0"/>
                </a:moveTo>
                <a:lnTo>
                  <a:pt x="0" y="0"/>
                </a:lnTo>
              </a:path>
            </a:pathLst>
          </a:custGeom>
          <a:ln w="15121">
            <a:solidFill>
              <a:srgbClr val="000000"/>
            </a:solidFill>
          </a:ln>
        </p:spPr>
        <p:txBody>
          <a:bodyPr wrap="square" lIns="0" tIns="0" rIns="0" bIns="0" rtlCol="0"/>
          <a:lstStyle/>
          <a:p>
            <a:endParaRPr/>
          </a:p>
        </p:txBody>
      </p:sp>
      <p:sp>
        <p:nvSpPr>
          <p:cNvPr id="82" name="object 82"/>
          <p:cNvSpPr txBox="1"/>
          <p:nvPr/>
        </p:nvSpPr>
        <p:spPr>
          <a:xfrm>
            <a:off x="4950858" y="3134808"/>
            <a:ext cx="89535" cy="441959"/>
          </a:xfrm>
          <a:prstGeom prst="rect">
            <a:avLst/>
          </a:prstGeom>
        </p:spPr>
        <p:txBody>
          <a:bodyPr vert="horz" wrap="square" lIns="0" tIns="17145" rIns="0" bIns="0" rtlCol="0">
            <a:spAutoFit/>
          </a:bodyPr>
          <a:lstStyle/>
          <a:p>
            <a:pPr marL="12700">
              <a:lnSpc>
                <a:spcPct val="100000"/>
              </a:lnSpc>
              <a:spcBef>
                <a:spcPts val="135"/>
              </a:spcBef>
            </a:pPr>
            <a:r>
              <a:rPr sz="800" spc="-235" dirty="0">
                <a:latin typeface="Arial"/>
                <a:cs typeface="Arial"/>
              </a:rPr>
              <a:t>10</a:t>
            </a:r>
            <a:endParaRPr sz="800">
              <a:latin typeface="Arial"/>
              <a:cs typeface="Arial"/>
            </a:endParaRPr>
          </a:p>
          <a:p>
            <a:pPr>
              <a:lnSpc>
                <a:spcPct val="100000"/>
              </a:lnSpc>
              <a:spcBef>
                <a:spcPts val="50"/>
              </a:spcBef>
            </a:pPr>
            <a:endParaRPr sz="1100">
              <a:latin typeface="Times New Roman"/>
              <a:cs typeface="Times New Roman"/>
            </a:endParaRPr>
          </a:p>
          <a:p>
            <a:pPr marL="40005">
              <a:lnSpc>
                <a:spcPct val="100000"/>
              </a:lnSpc>
            </a:pPr>
            <a:r>
              <a:rPr sz="800" spc="-165" dirty="0">
                <a:latin typeface="Arial"/>
                <a:cs typeface="Arial"/>
              </a:rPr>
              <a:t>0</a:t>
            </a:r>
            <a:endParaRPr sz="800">
              <a:latin typeface="Arial"/>
              <a:cs typeface="Arial"/>
            </a:endParaRPr>
          </a:p>
        </p:txBody>
      </p:sp>
      <p:sp>
        <p:nvSpPr>
          <p:cNvPr id="83" name="object 83"/>
          <p:cNvSpPr txBox="1"/>
          <p:nvPr/>
        </p:nvSpPr>
        <p:spPr>
          <a:xfrm>
            <a:off x="4941679" y="2845991"/>
            <a:ext cx="99060" cy="153035"/>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20</a:t>
            </a:r>
            <a:endParaRPr sz="800">
              <a:latin typeface="Arial"/>
              <a:cs typeface="Arial"/>
            </a:endParaRPr>
          </a:p>
        </p:txBody>
      </p:sp>
      <p:sp>
        <p:nvSpPr>
          <p:cNvPr id="84" name="object 84"/>
          <p:cNvSpPr txBox="1"/>
          <p:nvPr/>
        </p:nvSpPr>
        <p:spPr>
          <a:xfrm>
            <a:off x="4941679" y="2557175"/>
            <a:ext cx="99060" cy="153035"/>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30</a:t>
            </a:r>
            <a:endParaRPr sz="800">
              <a:latin typeface="Arial"/>
              <a:cs typeface="Arial"/>
            </a:endParaRPr>
          </a:p>
        </p:txBody>
      </p:sp>
      <p:sp>
        <p:nvSpPr>
          <p:cNvPr id="85" name="object 85"/>
          <p:cNvSpPr txBox="1"/>
          <p:nvPr/>
        </p:nvSpPr>
        <p:spPr>
          <a:xfrm>
            <a:off x="4941679" y="1995167"/>
            <a:ext cx="99060" cy="426720"/>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50</a:t>
            </a:r>
            <a:endParaRPr sz="800">
              <a:latin typeface="Arial"/>
              <a:cs typeface="Arial"/>
            </a:endParaRPr>
          </a:p>
          <a:p>
            <a:pPr>
              <a:lnSpc>
                <a:spcPct val="100000"/>
              </a:lnSpc>
              <a:spcBef>
                <a:spcPts val="45"/>
              </a:spcBef>
            </a:pPr>
            <a:endParaRPr sz="1000">
              <a:latin typeface="Times New Roman"/>
              <a:cs typeface="Times New Roman"/>
            </a:endParaRPr>
          </a:p>
          <a:p>
            <a:pPr marL="12700">
              <a:lnSpc>
                <a:spcPct val="100000"/>
              </a:lnSpc>
            </a:pPr>
            <a:r>
              <a:rPr sz="800" spc="-160" dirty="0">
                <a:latin typeface="Arial"/>
                <a:cs typeface="Arial"/>
              </a:rPr>
              <a:t>40</a:t>
            </a:r>
            <a:endParaRPr sz="800">
              <a:latin typeface="Arial"/>
              <a:cs typeface="Arial"/>
            </a:endParaRPr>
          </a:p>
        </p:txBody>
      </p:sp>
      <p:sp>
        <p:nvSpPr>
          <p:cNvPr id="86" name="object 86"/>
          <p:cNvSpPr txBox="1"/>
          <p:nvPr/>
        </p:nvSpPr>
        <p:spPr>
          <a:xfrm>
            <a:off x="4941679" y="1706310"/>
            <a:ext cx="99060" cy="153035"/>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60</a:t>
            </a:r>
            <a:endParaRPr sz="800">
              <a:latin typeface="Arial"/>
              <a:cs typeface="Arial"/>
            </a:endParaRPr>
          </a:p>
        </p:txBody>
      </p:sp>
      <p:sp>
        <p:nvSpPr>
          <p:cNvPr id="87" name="object 87"/>
          <p:cNvSpPr txBox="1"/>
          <p:nvPr/>
        </p:nvSpPr>
        <p:spPr>
          <a:xfrm>
            <a:off x="4941679" y="1417594"/>
            <a:ext cx="99060" cy="153035"/>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70</a:t>
            </a:r>
            <a:endParaRPr sz="800">
              <a:latin typeface="Arial"/>
              <a:cs typeface="Arial"/>
            </a:endParaRPr>
          </a:p>
        </p:txBody>
      </p:sp>
      <p:sp>
        <p:nvSpPr>
          <p:cNvPr id="88" name="object 88"/>
          <p:cNvSpPr txBox="1"/>
          <p:nvPr/>
        </p:nvSpPr>
        <p:spPr>
          <a:xfrm>
            <a:off x="4941679" y="1128676"/>
            <a:ext cx="99060" cy="153035"/>
          </a:xfrm>
          <a:prstGeom prst="rect">
            <a:avLst/>
          </a:prstGeom>
        </p:spPr>
        <p:txBody>
          <a:bodyPr vert="horz" wrap="square" lIns="0" tIns="17145" rIns="0" bIns="0" rtlCol="0">
            <a:spAutoFit/>
          </a:bodyPr>
          <a:lstStyle/>
          <a:p>
            <a:pPr marL="12700">
              <a:lnSpc>
                <a:spcPct val="100000"/>
              </a:lnSpc>
              <a:spcBef>
                <a:spcPts val="135"/>
              </a:spcBef>
            </a:pPr>
            <a:r>
              <a:rPr sz="800" spc="-160" dirty="0">
                <a:latin typeface="Arial"/>
                <a:cs typeface="Arial"/>
              </a:rPr>
              <a:t>80</a:t>
            </a:r>
            <a:endParaRPr sz="800">
              <a:latin typeface="Arial"/>
              <a:cs typeface="Arial"/>
            </a:endParaRPr>
          </a:p>
        </p:txBody>
      </p:sp>
      <p:sp>
        <p:nvSpPr>
          <p:cNvPr id="89" name="object 89"/>
          <p:cNvSpPr/>
          <p:nvPr/>
        </p:nvSpPr>
        <p:spPr>
          <a:xfrm>
            <a:off x="4816393" y="898468"/>
            <a:ext cx="3937635" cy="2872105"/>
          </a:xfrm>
          <a:custGeom>
            <a:avLst/>
            <a:gdLst/>
            <a:ahLst/>
            <a:cxnLst/>
            <a:rect l="l" t="t" r="r" b="b"/>
            <a:pathLst>
              <a:path w="3937634" h="2872104">
                <a:moveTo>
                  <a:pt x="0" y="2872037"/>
                </a:moveTo>
                <a:lnTo>
                  <a:pt x="3937631" y="2872037"/>
                </a:lnTo>
                <a:lnTo>
                  <a:pt x="3937631" y="0"/>
                </a:lnTo>
                <a:lnTo>
                  <a:pt x="0" y="0"/>
                </a:lnTo>
                <a:lnTo>
                  <a:pt x="0" y="2872037"/>
                </a:lnTo>
                <a:close/>
              </a:path>
            </a:pathLst>
          </a:custGeom>
          <a:ln w="13057">
            <a:solidFill>
              <a:srgbClr val="000000"/>
            </a:solidFill>
          </a:ln>
        </p:spPr>
        <p:txBody>
          <a:bodyPr wrap="square" lIns="0" tIns="0" rIns="0" bIns="0" rtlCol="0"/>
          <a:lstStyle/>
          <a:p>
            <a:endParaRPr/>
          </a:p>
        </p:txBody>
      </p:sp>
      <p:sp>
        <p:nvSpPr>
          <p:cNvPr id="90" name="object 90"/>
          <p:cNvSpPr txBox="1"/>
          <p:nvPr/>
        </p:nvSpPr>
        <p:spPr>
          <a:xfrm>
            <a:off x="5731255" y="2831084"/>
            <a:ext cx="5461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3,</a:t>
            </a:r>
            <a:r>
              <a:rPr sz="1800" spc="-15" dirty="0">
                <a:latin typeface="Arial"/>
                <a:cs typeface="Arial"/>
              </a:rPr>
              <a:t>9</a:t>
            </a:r>
            <a:r>
              <a:rPr sz="1800" spc="-5" dirty="0">
                <a:latin typeface="Arial"/>
                <a:cs typeface="Arial"/>
              </a:rPr>
              <a:t>%</a:t>
            </a:r>
            <a:endParaRPr sz="1800">
              <a:latin typeface="Arial"/>
              <a:cs typeface="Arial"/>
            </a:endParaRPr>
          </a:p>
        </p:txBody>
      </p:sp>
      <p:sp>
        <p:nvSpPr>
          <p:cNvPr id="91" name="object 91"/>
          <p:cNvSpPr txBox="1"/>
          <p:nvPr/>
        </p:nvSpPr>
        <p:spPr>
          <a:xfrm>
            <a:off x="5177821" y="2509390"/>
            <a:ext cx="1837689" cy="273685"/>
          </a:xfrm>
          <a:prstGeom prst="rect">
            <a:avLst/>
          </a:prstGeom>
          <a:solidFill>
            <a:srgbClr val="C0C0C0"/>
          </a:solidFill>
        </p:spPr>
        <p:txBody>
          <a:bodyPr vert="horz" wrap="square" lIns="0" tIns="22860" rIns="0" bIns="0" rtlCol="0">
            <a:spAutoFit/>
          </a:bodyPr>
          <a:lstStyle/>
          <a:p>
            <a:pPr marL="927735">
              <a:lnSpc>
                <a:spcPts val="1970"/>
              </a:lnSpc>
              <a:spcBef>
                <a:spcPts val="180"/>
              </a:spcBef>
            </a:pPr>
            <a:r>
              <a:rPr sz="1800" spc="-35" dirty="0">
                <a:latin typeface="Arial"/>
                <a:cs typeface="Arial"/>
              </a:rPr>
              <a:t>11,7%</a:t>
            </a:r>
            <a:endParaRPr sz="1800">
              <a:latin typeface="Arial"/>
              <a:cs typeface="Arial"/>
            </a:endParaRPr>
          </a:p>
        </p:txBody>
      </p:sp>
      <p:sp>
        <p:nvSpPr>
          <p:cNvPr id="92" name="object 92"/>
          <p:cNvSpPr txBox="1"/>
          <p:nvPr/>
        </p:nvSpPr>
        <p:spPr>
          <a:xfrm>
            <a:off x="5177821" y="1658122"/>
            <a:ext cx="2399030" cy="273685"/>
          </a:xfrm>
          <a:prstGeom prst="rect">
            <a:avLst/>
          </a:prstGeom>
          <a:solidFill>
            <a:srgbClr val="C0C0C0"/>
          </a:solidFill>
        </p:spPr>
        <p:txBody>
          <a:bodyPr vert="horz" wrap="square" lIns="0" tIns="10160" rIns="0" bIns="0" rtlCol="0">
            <a:spAutoFit/>
          </a:bodyPr>
          <a:lstStyle/>
          <a:p>
            <a:pPr marL="1501140">
              <a:lnSpc>
                <a:spcPts val="2070"/>
              </a:lnSpc>
              <a:spcBef>
                <a:spcPts val="80"/>
              </a:spcBef>
            </a:pPr>
            <a:r>
              <a:rPr sz="1800" spc="-5" dirty="0">
                <a:latin typeface="Arial"/>
                <a:cs typeface="Arial"/>
              </a:rPr>
              <a:t>31,2%</a:t>
            </a:r>
            <a:endParaRPr sz="1800">
              <a:latin typeface="Arial"/>
              <a:cs typeface="Arial"/>
            </a:endParaRPr>
          </a:p>
        </p:txBody>
      </p:sp>
      <p:sp>
        <p:nvSpPr>
          <p:cNvPr id="93" name="object 93"/>
          <p:cNvSpPr txBox="1"/>
          <p:nvPr/>
        </p:nvSpPr>
        <p:spPr>
          <a:xfrm>
            <a:off x="7745851" y="2797702"/>
            <a:ext cx="812800" cy="274320"/>
          </a:xfrm>
          <a:prstGeom prst="rect">
            <a:avLst/>
          </a:prstGeom>
          <a:solidFill>
            <a:srgbClr val="C0C0C0"/>
          </a:solidFill>
        </p:spPr>
        <p:txBody>
          <a:bodyPr vert="horz" wrap="square" lIns="0" tIns="22225" rIns="0" bIns="0" rtlCol="0">
            <a:spAutoFit/>
          </a:bodyPr>
          <a:lstStyle/>
          <a:p>
            <a:pPr marL="231775">
              <a:lnSpc>
                <a:spcPts val="1980"/>
              </a:lnSpc>
              <a:spcBef>
                <a:spcPts val="175"/>
              </a:spcBef>
            </a:pPr>
            <a:r>
              <a:rPr sz="1800" spc="-5" dirty="0">
                <a:latin typeface="Arial"/>
                <a:cs typeface="Arial"/>
              </a:rPr>
              <a:t>4,5%</a:t>
            </a:r>
            <a:endParaRPr sz="1800">
              <a:latin typeface="Arial"/>
              <a:cs typeface="Arial"/>
            </a:endParaRPr>
          </a:p>
        </p:txBody>
      </p:sp>
      <p:sp>
        <p:nvSpPr>
          <p:cNvPr id="94" name="object 94"/>
          <p:cNvSpPr txBox="1"/>
          <p:nvPr/>
        </p:nvSpPr>
        <p:spPr>
          <a:xfrm>
            <a:off x="3174873" y="5754115"/>
            <a:ext cx="3736340" cy="513080"/>
          </a:xfrm>
          <a:prstGeom prst="rect">
            <a:avLst/>
          </a:prstGeom>
        </p:spPr>
        <p:txBody>
          <a:bodyPr vert="horz" wrap="square" lIns="0" tIns="12065" rIns="0" bIns="0" rtlCol="0">
            <a:spAutoFit/>
          </a:bodyPr>
          <a:lstStyle/>
          <a:p>
            <a:pPr marL="12700" marR="5080">
              <a:lnSpc>
                <a:spcPct val="100000"/>
              </a:lnSpc>
              <a:spcBef>
                <a:spcPts val="95"/>
              </a:spcBef>
            </a:pPr>
            <a:r>
              <a:rPr sz="1600" b="1" spc="-15" dirty="0">
                <a:solidFill>
                  <a:srgbClr val="006666"/>
                </a:solidFill>
                <a:latin typeface="Arial"/>
                <a:cs typeface="Arial"/>
              </a:rPr>
              <a:t>Variables </a:t>
            </a:r>
            <a:r>
              <a:rPr sz="1600" b="1" spc="-5" dirty="0">
                <a:solidFill>
                  <a:srgbClr val="006666"/>
                </a:solidFill>
                <a:latin typeface="Arial"/>
                <a:cs typeface="Arial"/>
              </a:rPr>
              <a:t>qualitatives : tableau de %  histogramme, secteurs</a:t>
            </a:r>
            <a:r>
              <a:rPr sz="1600" b="1" spc="65" dirty="0">
                <a:solidFill>
                  <a:srgbClr val="006666"/>
                </a:solidFill>
                <a:latin typeface="Arial"/>
                <a:cs typeface="Arial"/>
              </a:rPr>
              <a:t> </a:t>
            </a:r>
            <a:r>
              <a:rPr sz="1600" b="1" spc="-5" dirty="0">
                <a:solidFill>
                  <a:srgbClr val="006666"/>
                </a:solidFill>
                <a:latin typeface="Arial"/>
                <a:cs typeface="Arial"/>
              </a:rPr>
              <a:t>…</a:t>
            </a:r>
            <a:endParaRPr sz="1600">
              <a:latin typeface="Arial"/>
              <a:cs typeface="Arial"/>
            </a:endParaRPr>
          </a:p>
        </p:txBody>
      </p:sp>
      <p:sp>
        <p:nvSpPr>
          <p:cNvPr id="95" name="object 95"/>
          <p:cNvSpPr/>
          <p:nvPr/>
        </p:nvSpPr>
        <p:spPr>
          <a:xfrm>
            <a:off x="1453896" y="111252"/>
            <a:ext cx="449579" cy="463296"/>
          </a:xfrm>
          <a:prstGeom prst="rect">
            <a:avLst/>
          </a:prstGeom>
          <a:blipFill>
            <a:blip r:embed="rId9" cstate="print"/>
            <a:stretch>
              <a:fillRect/>
            </a:stretch>
          </a:blipFill>
        </p:spPr>
        <p:txBody>
          <a:bodyPr wrap="square" lIns="0" tIns="0" rIns="0" bIns="0" rtlCol="0"/>
          <a:lstStyle/>
          <a:p>
            <a:endParaRPr/>
          </a:p>
        </p:txBody>
      </p:sp>
      <p:sp>
        <p:nvSpPr>
          <p:cNvPr id="96" name="object 96"/>
          <p:cNvSpPr txBox="1"/>
          <p:nvPr/>
        </p:nvSpPr>
        <p:spPr>
          <a:xfrm>
            <a:off x="1146175" y="495427"/>
            <a:ext cx="7264400" cy="739775"/>
          </a:xfrm>
          <a:prstGeom prst="rect">
            <a:avLst/>
          </a:prstGeom>
        </p:spPr>
        <p:txBody>
          <a:bodyPr vert="horz" wrap="square" lIns="0" tIns="12065" rIns="0" bIns="0" rtlCol="0">
            <a:spAutoFit/>
          </a:bodyPr>
          <a:lstStyle/>
          <a:p>
            <a:pPr marL="12700">
              <a:lnSpc>
                <a:spcPct val="100000"/>
              </a:lnSpc>
              <a:spcBef>
                <a:spcPts val="95"/>
              </a:spcBef>
              <a:tabLst>
                <a:tab pos="228981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14"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qualitatives	</a:t>
            </a:r>
            <a:endParaRPr sz="1600">
              <a:latin typeface="Arial"/>
              <a:cs typeface="Arial"/>
            </a:endParaRPr>
          </a:p>
          <a:p>
            <a:pPr marR="497840" algn="r">
              <a:lnSpc>
                <a:spcPct val="100000"/>
              </a:lnSpc>
              <a:spcBef>
                <a:spcPts val="1545"/>
              </a:spcBef>
            </a:pPr>
            <a:r>
              <a:rPr sz="1800" spc="-5" dirty="0">
                <a:latin typeface="Arial"/>
                <a:cs typeface="Arial"/>
              </a:rPr>
              <a:t>4</a:t>
            </a:r>
            <a:r>
              <a:rPr sz="1800" spc="-15" dirty="0">
                <a:latin typeface="Arial"/>
                <a:cs typeface="Arial"/>
              </a:rPr>
              <a:t>8</a:t>
            </a:r>
            <a:r>
              <a:rPr sz="1800" spc="-5" dirty="0">
                <a:latin typeface="Arial"/>
                <a:cs typeface="Arial"/>
              </a:rPr>
              <a:t>,7%</a:t>
            </a:r>
            <a:endParaRPr sz="1800">
              <a:latin typeface="Arial"/>
              <a:cs typeface="Arial"/>
            </a:endParaRPr>
          </a:p>
        </p:txBody>
      </p:sp>
      <p:sp>
        <p:nvSpPr>
          <p:cNvPr id="97" name="object 97"/>
          <p:cNvSpPr/>
          <p:nvPr/>
        </p:nvSpPr>
        <p:spPr>
          <a:xfrm>
            <a:off x="1623060" y="111252"/>
            <a:ext cx="347472" cy="463296"/>
          </a:xfrm>
          <a:prstGeom prst="rect">
            <a:avLst/>
          </a:prstGeom>
          <a:blipFill>
            <a:blip r:embed="rId10" cstate="print"/>
            <a:stretch>
              <a:fillRect/>
            </a:stretch>
          </a:blipFill>
        </p:spPr>
        <p:txBody>
          <a:bodyPr wrap="square" lIns="0" tIns="0" rIns="0" bIns="0" rtlCol="0"/>
          <a:lstStyle/>
          <a:p>
            <a:endParaRPr/>
          </a:p>
        </p:txBody>
      </p:sp>
      <p:sp>
        <p:nvSpPr>
          <p:cNvPr id="98" name="object 98"/>
          <p:cNvSpPr/>
          <p:nvPr/>
        </p:nvSpPr>
        <p:spPr>
          <a:xfrm>
            <a:off x="1690116" y="111252"/>
            <a:ext cx="339851" cy="463296"/>
          </a:xfrm>
          <a:prstGeom prst="rect">
            <a:avLst/>
          </a:prstGeom>
          <a:blipFill>
            <a:blip r:embed="rId11" cstate="print"/>
            <a:stretch>
              <a:fillRect/>
            </a:stretch>
          </a:blipFill>
        </p:spPr>
        <p:txBody>
          <a:bodyPr wrap="square" lIns="0" tIns="0" rIns="0" bIns="0" rtlCol="0"/>
          <a:lstStyle/>
          <a:p>
            <a:endParaRPr/>
          </a:p>
        </p:txBody>
      </p:sp>
      <p:sp>
        <p:nvSpPr>
          <p:cNvPr id="99" name="object 99"/>
          <p:cNvSpPr/>
          <p:nvPr/>
        </p:nvSpPr>
        <p:spPr>
          <a:xfrm>
            <a:off x="1719072" y="47244"/>
            <a:ext cx="2023872" cy="569976"/>
          </a:xfrm>
          <a:prstGeom prst="rect">
            <a:avLst/>
          </a:prstGeom>
          <a:blipFill>
            <a:blip r:embed="rId12" cstate="print"/>
            <a:stretch>
              <a:fillRect/>
            </a:stretch>
          </a:blipFill>
        </p:spPr>
        <p:txBody>
          <a:bodyPr wrap="square" lIns="0" tIns="0" rIns="0" bIns="0" rtlCol="0"/>
          <a:lstStyle/>
          <a:p>
            <a:endParaRPr/>
          </a:p>
        </p:txBody>
      </p:sp>
      <p:sp>
        <p:nvSpPr>
          <p:cNvPr id="100" name="object 100"/>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101" name="object 101"/>
          <p:cNvSpPr/>
          <p:nvPr/>
        </p:nvSpPr>
        <p:spPr>
          <a:xfrm>
            <a:off x="4702175" y="3679761"/>
            <a:ext cx="4349750" cy="2544826"/>
          </a:xfrm>
          <a:prstGeom prst="rect">
            <a:avLst/>
          </a:prstGeom>
          <a:blipFill>
            <a:blip r:embed="rId13" cstate="print"/>
            <a:stretch>
              <a:fillRect/>
            </a:stretch>
          </a:blipFill>
        </p:spPr>
        <p:txBody>
          <a:bodyPr wrap="square" lIns="0" tIns="0" rIns="0" bIns="0" rtlCol="0"/>
          <a:lstStyle/>
          <a:p>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8444865" cy="274256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22</a:t>
            </a:r>
            <a:endParaRPr sz="2000">
              <a:latin typeface="Arial"/>
              <a:cs typeface="Arial"/>
            </a:endParaRPr>
          </a:p>
          <a:p>
            <a:pPr marL="730250">
              <a:lnSpc>
                <a:spcPct val="100000"/>
              </a:lnSpc>
              <a:spcBef>
                <a:spcPts val="1705"/>
              </a:spcBef>
            </a:pPr>
            <a:r>
              <a:rPr sz="1800" i="1" spc="-10" dirty="0">
                <a:latin typeface="Arial"/>
                <a:cs typeface="Arial"/>
              </a:rPr>
              <a:t>Exemple </a:t>
            </a:r>
            <a:r>
              <a:rPr sz="1800" dirty="0">
                <a:latin typeface="Arial"/>
                <a:cs typeface="Arial"/>
              </a:rPr>
              <a:t>: </a:t>
            </a:r>
            <a:r>
              <a:rPr sz="1800" spc="-5" dirty="0">
                <a:latin typeface="Arial"/>
                <a:cs typeface="Arial"/>
              </a:rPr>
              <a:t>on s’intéresse aux </a:t>
            </a:r>
            <a:r>
              <a:rPr sz="1800" spc="-10" dirty="0">
                <a:latin typeface="Arial"/>
                <a:cs typeface="Arial"/>
              </a:rPr>
              <a:t>poids </a:t>
            </a:r>
            <a:r>
              <a:rPr sz="1800" spc="-5" dirty="0">
                <a:latin typeface="Arial"/>
                <a:cs typeface="Arial"/>
              </a:rPr>
              <a:t>des </a:t>
            </a:r>
            <a:r>
              <a:rPr sz="1800" spc="-10" dirty="0">
                <a:latin typeface="Arial"/>
                <a:cs typeface="Arial"/>
              </a:rPr>
              <a:t>nouveaux </a:t>
            </a:r>
            <a:r>
              <a:rPr sz="1800" spc="-5" dirty="0">
                <a:latin typeface="Arial"/>
                <a:cs typeface="Arial"/>
              </a:rPr>
              <a:t>nés dans cette</a:t>
            </a:r>
            <a:r>
              <a:rPr sz="1800" spc="155" dirty="0">
                <a:latin typeface="Arial"/>
                <a:cs typeface="Arial"/>
              </a:rPr>
              <a:t> </a:t>
            </a:r>
            <a:r>
              <a:rPr sz="1800" spc="-5" dirty="0">
                <a:latin typeface="Arial"/>
                <a:cs typeface="Arial"/>
              </a:rPr>
              <a:t>maternité</a:t>
            </a:r>
            <a:endParaRPr sz="1800">
              <a:latin typeface="Arial"/>
              <a:cs typeface="Arial"/>
            </a:endParaRPr>
          </a:p>
          <a:p>
            <a:pPr>
              <a:lnSpc>
                <a:spcPct val="100000"/>
              </a:lnSpc>
            </a:pPr>
            <a:endParaRPr sz="2000">
              <a:latin typeface="Times New Roman"/>
              <a:cs typeface="Times New Roman"/>
            </a:endParaRPr>
          </a:p>
          <a:p>
            <a:pPr>
              <a:lnSpc>
                <a:spcPct val="100000"/>
              </a:lnSpc>
              <a:spcBef>
                <a:spcPts val="5"/>
              </a:spcBef>
            </a:pPr>
            <a:endParaRPr sz="1750">
              <a:latin typeface="Times New Roman"/>
              <a:cs typeface="Times New Roman"/>
            </a:endParaRPr>
          </a:p>
          <a:p>
            <a:pPr marL="1073150" indent="-342900">
              <a:lnSpc>
                <a:spcPct val="100000"/>
              </a:lnSpc>
              <a:buAutoNum type="alphaLcParenR"/>
              <a:tabLst>
                <a:tab pos="1073150" algn="l"/>
                <a:tab pos="1073785" algn="l"/>
              </a:tabLst>
            </a:pPr>
            <a:r>
              <a:rPr sz="1800" b="1" spc="-5" dirty="0">
                <a:latin typeface="Arial"/>
                <a:cs typeface="Arial"/>
              </a:rPr>
              <a:t>Echantillon </a:t>
            </a:r>
            <a:r>
              <a:rPr sz="1800" b="1" dirty="0">
                <a:latin typeface="Arial"/>
                <a:cs typeface="Arial"/>
              </a:rPr>
              <a:t>: </a:t>
            </a:r>
            <a:r>
              <a:rPr sz="1800" spc="-40" dirty="0">
                <a:latin typeface="Arial"/>
                <a:cs typeface="Arial"/>
              </a:rPr>
              <a:t>T.A.S </a:t>
            </a:r>
            <a:r>
              <a:rPr sz="1800" spc="-5" dirty="0">
                <a:latin typeface="Arial"/>
                <a:cs typeface="Arial"/>
              </a:rPr>
              <a:t>mères </a:t>
            </a:r>
            <a:r>
              <a:rPr sz="1800" spc="-10" dirty="0">
                <a:latin typeface="Arial"/>
                <a:cs typeface="Arial"/>
              </a:rPr>
              <a:t>ayant </a:t>
            </a:r>
            <a:r>
              <a:rPr sz="1800" spc="-5" dirty="0">
                <a:latin typeface="Arial"/>
                <a:cs typeface="Arial"/>
              </a:rPr>
              <a:t>accouché dans </a:t>
            </a:r>
            <a:r>
              <a:rPr sz="1800" dirty="0">
                <a:latin typeface="Arial"/>
                <a:cs typeface="Arial"/>
              </a:rPr>
              <a:t>cette </a:t>
            </a:r>
            <a:r>
              <a:rPr sz="1800" spc="-5" dirty="0">
                <a:latin typeface="Arial"/>
                <a:cs typeface="Arial"/>
              </a:rPr>
              <a:t>maternité</a:t>
            </a:r>
            <a:r>
              <a:rPr sz="1800" spc="95" dirty="0">
                <a:latin typeface="Arial"/>
                <a:cs typeface="Arial"/>
              </a:rPr>
              <a:t> </a:t>
            </a:r>
            <a:r>
              <a:rPr sz="1800" spc="-5" dirty="0">
                <a:latin typeface="Arial"/>
                <a:cs typeface="Arial"/>
              </a:rPr>
              <a:t>pendant</a:t>
            </a:r>
            <a:endParaRPr sz="1800">
              <a:latin typeface="Arial"/>
              <a:cs typeface="Arial"/>
            </a:endParaRPr>
          </a:p>
          <a:p>
            <a:pPr marL="1073150">
              <a:lnSpc>
                <a:spcPct val="100000"/>
              </a:lnSpc>
              <a:spcBef>
                <a:spcPts val="5"/>
              </a:spcBef>
            </a:pPr>
            <a:r>
              <a:rPr sz="1800" spc="-10" dirty="0">
                <a:latin typeface="Arial"/>
                <a:cs typeface="Arial"/>
              </a:rPr>
              <a:t>une période donnée (effectif</a:t>
            </a:r>
            <a:r>
              <a:rPr sz="1800" spc="60" dirty="0">
                <a:latin typeface="Arial"/>
                <a:cs typeface="Arial"/>
              </a:rPr>
              <a:t> </a:t>
            </a:r>
            <a:r>
              <a:rPr sz="1800" spc="-25" dirty="0">
                <a:latin typeface="Arial"/>
                <a:cs typeface="Arial"/>
              </a:rPr>
              <a:t>n=1165)</a:t>
            </a:r>
            <a:endParaRPr sz="1800">
              <a:latin typeface="Arial"/>
              <a:cs typeface="Arial"/>
            </a:endParaRPr>
          </a:p>
          <a:p>
            <a:pPr marL="1073150" indent="-342900">
              <a:lnSpc>
                <a:spcPct val="100000"/>
              </a:lnSpc>
              <a:spcBef>
                <a:spcPts val="1080"/>
              </a:spcBef>
              <a:buAutoNum type="alphaLcParenR" startAt="2"/>
              <a:tabLst>
                <a:tab pos="1073785" algn="l"/>
              </a:tabLst>
            </a:pPr>
            <a:r>
              <a:rPr sz="1800" b="1" spc="-15" dirty="0">
                <a:latin typeface="Arial"/>
                <a:cs typeface="Arial"/>
              </a:rPr>
              <a:t>Variable </a:t>
            </a:r>
            <a:r>
              <a:rPr sz="1800" b="1" spc="-5" dirty="0">
                <a:latin typeface="Arial"/>
                <a:cs typeface="Arial"/>
              </a:rPr>
              <a:t>étudiée </a:t>
            </a:r>
            <a:r>
              <a:rPr sz="1800" dirty="0">
                <a:latin typeface="Arial"/>
                <a:cs typeface="Arial"/>
              </a:rPr>
              <a:t>: </a:t>
            </a:r>
            <a:r>
              <a:rPr sz="1800" spc="-5" dirty="0">
                <a:latin typeface="Arial"/>
                <a:cs typeface="Arial"/>
              </a:rPr>
              <a:t>poids du nouveau né </a:t>
            </a:r>
            <a:r>
              <a:rPr sz="1800" dirty="0">
                <a:latin typeface="Arial"/>
                <a:cs typeface="Arial"/>
              </a:rPr>
              <a:t>: </a:t>
            </a:r>
            <a:r>
              <a:rPr sz="1800" spc="-5" dirty="0">
                <a:latin typeface="Arial"/>
                <a:cs typeface="Arial"/>
              </a:rPr>
              <a:t>variables</a:t>
            </a:r>
            <a:r>
              <a:rPr sz="1800" spc="70" dirty="0">
                <a:latin typeface="Arial"/>
                <a:cs typeface="Arial"/>
              </a:rPr>
              <a:t> </a:t>
            </a:r>
            <a:r>
              <a:rPr sz="1800" spc="-5" dirty="0">
                <a:latin typeface="Arial"/>
                <a:cs typeface="Arial"/>
              </a:rPr>
              <a:t>quantitatives</a:t>
            </a:r>
            <a:endParaRPr sz="1800">
              <a:latin typeface="Arial"/>
              <a:cs typeface="Arial"/>
            </a:endParaRPr>
          </a:p>
          <a:p>
            <a:pPr marL="1073150" indent="-342900">
              <a:lnSpc>
                <a:spcPct val="100000"/>
              </a:lnSpc>
              <a:spcBef>
                <a:spcPts val="1080"/>
              </a:spcBef>
              <a:buAutoNum type="alphaLcParenR" startAt="2"/>
              <a:tabLst>
                <a:tab pos="1073150" algn="l"/>
                <a:tab pos="1073785" algn="l"/>
              </a:tabLst>
            </a:pPr>
            <a:r>
              <a:rPr sz="1800" b="1" spc="-5" dirty="0">
                <a:latin typeface="Arial"/>
                <a:cs typeface="Arial"/>
              </a:rPr>
              <a:t>Données brutes </a:t>
            </a:r>
            <a:r>
              <a:rPr sz="1800" dirty="0">
                <a:latin typeface="Arial"/>
                <a:cs typeface="Arial"/>
              </a:rPr>
              <a:t>: </a:t>
            </a:r>
            <a:r>
              <a:rPr sz="1800" spc="-5" dirty="0">
                <a:latin typeface="Arial"/>
                <a:cs typeface="Arial"/>
              </a:rPr>
              <a:t>n valeurs</a:t>
            </a:r>
            <a:endParaRPr sz="1800">
              <a:latin typeface="Arial"/>
              <a:cs typeface="Arial"/>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1146175" y="495427"/>
            <a:ext cx="7264400" cy="269240"/>
          </a:xfrm>
          <a:prstGeom prst="rect">
            <a:avLst/>
          </a:prstGeom>
        </p:spPr>
        <p:txBody>
          <a:bodyPr vert="horz" wrap="square" lIns="0" tIns="12065" rIns="0" bIns="0" rtlCol="0">
            <a:spAutoFit/>
          </a:bodyPr>
          <a:lstStyle/>
          <a:p>
            <a:pPr marL="12700">
              <a:lnSpc>
                <a:spcPct val="100000"/>
              </a:lnSpc>
              <a:spcBef>
                <a:spcPts val="95"/>
              </a:spcBef>
              <a:tabLst>
                <a:tab pos="226187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25"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quantitatives	</a:t>
            </a:r>
            <a:endParaRPr sz="1600">
              <a:latin typeface="Arial"/>
              <a:cs typeface="Arial"/>
            </a:endParaRPr>
          </a:p>
        </p:txBody>
      </p:sp>
      <p:sp>
        <p:nvSpPr>
          <p:cNvPr id="8" name="object 8"/>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11" name="object 11"/>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23</a:t>
            </a:r>
            <a:endParaRPr sz="2000">
              <a:latin typeface="Arial"/>
              <a:cs typeface="Arial"/>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graphicFrame>
        <p:nvGraphicFramePr>
          <p:cNvPr id="6" name="object 6"/>
          <p:cNvGraphicFramePr>
            <a:graphicFrameLocks noGrp="1"/>
          </p:cNvGraphicFramePr>
          <p:nvPr/>
        </p:nvGraphicFramePr>
        <p:xfrm>
          <a:off x="660400" y="1733613"/>
          <a:ext cx="2602864" cy="3925824"/>
        </p:xfrm>
        <a:graphic>
          <a:graphicData uri="http://schemas.openxmlformats.org/drawingml/2006/table">
            <a:tbl>
              <a:tblPr firstRow="1" bandRow="1">
                <a:tableStyleId>{2D5ABB26-0587-4C30-8999-92F81FD0307C}</a:tableStyleId>
              </a:tblPr>
              <a:tblGrid>
                <a:gridCol w="1090930">
                  <a:extLst>
                    <a:ext uri="{9D8B030D-6E8A-4147-A177-3AD203B41FA5}">
                      <a16:colId xmlns:a16="http://schemas.microsoft.com/office/drawing/2014/main" val="20000"/>
                    </a:ext>
                  </a:extLst>
                </a:gridCol>
                <a:gridCol w="1511934">
                  <a:extLst>
                    <a:ext uri="{9D8B030D-6E8A-4147-A177-3AD203B41FA5}">
                      <a16:colId xmlns:a16="http://schemas.microsoft.com/office/drawing/2014/main" val="20001"/>
                    </a:ext>
                  </a:extLst>
                </a:gridCol>
              </a:tblGrid>
              <a:tr h="639699">
                <a:tc>
                  <a:txBody>
                    <a:bodyPr/>
                    <a:lstStyle/>
                    <a:p>
                      <a:pPr marL="352425" marR="207010" indent="-137160">
                        <a:lnSpc>
                          <a:spcPct val="100000"/>
                        </a:lnSpc>
                        <a:spcBef>
                          <a:spcPts val="355"/>
                        </a:spcBef>
                      </a:pPr>
                      <a:r>
                        <a:rPr sz="1700" b="1" dirty="0">
                          <a:latin typeface="Verdana"/>
                          <a:cs typeface="Verdana"/>
                        </a:rPr>
                        <a:t>P</a:t>
                      </a:r>
                      <a:r>
                        <a:rPr sz="1700" b="1" spc="-10" dirty="0">
                          <a:latin typeface="Verdana"/>
                          <a:cs typeface="Verdana"/>
                        </a:rPr>
                        <a:t>o</a:t>
                      </a:r>
                      <a:r>
                        <a:rPr sz="1700" b="1" dirty="0">
                          <a:latin typeface="Verdana"/>
                          <a:cs typeface="Verdana"/>
                        </a:rPr>
                        <a:t>i</a:t>
                      </a:r>
                      <a:r>
                        <a:rPr sz="1700" b="1" spc="-5" dirty="0">
                          <a:latin typeface="Verdana"/>
                          <a:cs typeface="Verdana"/>
                        </a:rPr>
                        <a:t>ds  (g)</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1270" algn="ctr">
                        <a:lnSpc>
                          <a:spcPct val="100000"/>
                        </a:lnSpc>
                        <a:spcBef>
                          <a:spcPts val="355"/>
                        </a:spcBef>
                      </a:pPr>
                      <a:r>
                        <a:rPr sz="1700" b="1" dirty="0">
                          <a:latin typeface="Verdana"/>
                          <a:cs typeface="Verdana"/>
                        </a:rPr>
                        <a:t>Nb</a:t>
                      </a:r>
                      <a:r>
                        <a:rPr sz="1700" b="1" spc="-40" dirty="0">
                          <a:latin typeface="Verdana"/>
                          <a:cs typeface="Verdana"/>
                        </a:rPr>
                        <a:t> </a:t>
                      </a:r>
                      <a:r>
                        <a:rPr sz="1700" b="1" spc="-5" dirty="0">
                          <a:latin typeface="Verdana"/>
                          <a:cs typeface="Verdana"/>
                        </a:rPr>
                        <a:t>bébés</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extLst>
                  <a:ext uri="{0D108BD9-81ED-4DB2-BD59-A6C34878D82A}">
                    <a16:rowId xmlns:a16="http://schemas.microsoft.com/office/drawing/2014/main" val="10000"/>
                  </a:ext>
                </a:extLst>
              </a:tr>
              <a:tr h="365125">
                <a:tc>
                  <a:txBody>
                    <a:bodyPr/>
                    <a:lstStyle/>
                    <a:p>
                      <a:pPr algn="ctr">
                        <a:lnSpc>
                          <a:spcPct val="100000"/>
                        </a:lnSpc>
                        <a:spcBef>
                          <a:spcPts val="355"/>
                        </a:spcBef>
                      </a:pPr>
                      <a:r>
                        <a:rPr sz="1700" spc="-5" dirty="0">
                          <a:latin typeface="Verdana"/>
                          <a:cs typeface="Verdana"/>
                        </a:rPr>
                        <a:t>2200</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latin typeface="Verdana"/>
                          <a:cs typeface="Verdana"/>
                        </a:rPr>
                        <a:t>2</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365125">
                <a:tc>
                  <a:txBody>
                    <a:bodyPr/>
                    <a:lstStyle/>
                    <a:p>
                      <a:pPr algn="ctr">
                        <a:lnSpc>
                          <a:spcPct val="100000"/>
                        </a:lnSpc>
                        <a:spcBef>
                          <a:spcPts val="355"/>
                        </a:spcBef>
                      </a:pPr>
                      <a:r>
                        <a:rPr sz="1700" spc="-5" dirty="0">
                          <a:latin typeface="Verdana"/>
                          <a:cs typeface="Verdana"/>
                        </a:rPr>
                        <a:t>2300</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latin typeface="Verdana"/>
                          <a:cs typeface="Verdana"/>
                        </a:rPr>
                        <a:t>2</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365125">
                <a:tc>
                  <a:txBody>
                    <a:bodyPr/>
                    <a:lstStyle/>
                    <a:p>
                      <a:pPr algn="ctr">
                        <a:lnSpc>
                          <a:spcPct val="100000"/>
                        </a:lnSpc>
                        <a:spcBef>
                          <a:spcPts val="355"/>
                        </a:spcBef>
                      </a:pPr>
                      <a:r>
                        <a:rPr sz="1700" spc="-5" dirty="0">
                          <a:latin typeface="Verdana"/>
                          <a:cs typeface="Verdana"/>
                        </a:rPr>
                        <a:t>2400</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latin typeface="Verdana"/>
                          <a:cs typeface="Verdana"/>
                        </a:rPr>
                        <a:t>4</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365125">
                <a:tc>
                  <a:txBody>
                    <a:bodyPr/>
                    <a:lstStyle/>
                    <a:p>
                      <a:pPr algn="ctr">
                        <a:lnSpc>
                          <a:spcPct val="100000"/>
                        </a:lnSpc>
                        <a:spcBef>
                          <a:spcPts val="355"/>
                        </a:spcBef>
                      </a:pPr>
                      <a:r>
                        <a:rPr sz="1700" spc="-5" dirty="0">
                          <a:latin typeface="Verdana"/>
                          <a:cs typeface="Verdana"/>
                        </a:rPr>
                        <a:t>2500</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dirty="0">
                          <a:latin typeface="Verdana"/>
                          <a:cs typeface="Verdana"/>
                        </a:rPr>
                        <a:t>5</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365125">
                <a:tc>
                  <a:txBody>
                    <a:bodyPr/>
                    <a:lstStyle/>
                    <a:p>
                      <a:pPr algn="ctr">
                        <a:lnSpc>
                          <a:spcPct val="100000"/>
                        </a:lnSpc>
                        <a:spcBef>
                          <a:spcPts val="355"/>
                        </a:spcBef>
                      </a:pPr>
                      <a:r>
                        <a:rPr sz="1700" dirty="0">
                          <a:latin typeface="Verdana"/>
                          <a:cs typeface="Verdana"/>
                        </a:rPr>
                        <a:t>…</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600">
                        <a:latin typeface="Times New Roman"/>
                        <a:cs typeface="Times New Roman"/>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365125">
                <a:tc>
                  <a:txBody>
                    <a:bodyPr/>
                    <a:lstStyle/>
                    <a:p>
                      <a:pPr algn="ctr">
                        <a:lnSpc>
                          <a:spcPct val="100000"/>
                        </a:lnSpc>
                        <a:spcBef>
                          <a:spcPts val="355"/>
                        </a:spcBef>
                      </a:pPr>
                      <a:r>
                        <a:rPr sz="1700" spc="-5" dirty="0">
                          <a:latin typeface="Verdana"/>
                          <a:cs typeface="Verdana"/>
                        </a:rPr>
                        <a:t>3100</a:t>
                      </a:r>
                      <a:endParaRPr sz="1700">
                        <a:latin typeface="Verdana"/>
                        <a:cs typeface="Verdana"/>
                      </a:endParaRPr>
                    </a:p>
                  </a:txBody>
                  <a:tcPr marL="0" marR="0" marT="45085"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55"/>
                        </a:spcBef>
                      </a:pPr>
                      <a:r>
                        <a:rPr sz="1700" spc="-5" dirty="0">
                          <a:latin typeface="Verdana"/>
                          <a:cs typeface="Verdana"/>
                        </a:rPr>
                        <a:t>121</a:t>
                      </a:r>
                      <a:endParaRPr sz="1700">
                        <a:latin typeface="Verdana"/>
                        <a:cs typeface="Verdana"/>
                      </a:endParaRPr>
                    </a:p>
                  </a:txBody>
                  <a:tcPr marL="0" marR="0" marT="45085"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365125">
                <a:tc>
                  <a:txBody>
                    <a:bodyPr/>
                    <a:lstStyle/>
                    <a:p>
                      <a:pPr algn="ctr">
                        <a:lnSpc>
                          <a:spcPct val="100000"/>
                        </a:lnSpc>
                        <a:spcBef>
                          <a:spcPts val="360"/>
                        </a:spcBef>
                      </a:pPr>
                      <a:r>
                        <a:rPr sz="1700" spc="-5" dirty="0">
                          <a:latin typeface="Verdana"/>
                          <a:cs typeface="Verdana"/>
                        </a:rPr>
                        <a:t>3200</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spc="-5" dirty="0">
                          <a:latin typeface="Verdana"/>
                          <a:cs typeface="Verdana"/>
                        </a:rPr>
                        <a:t>150</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365125">
                <a:tc>
                  <a:txBody>
                    <a:bodyPr/>
                    <a:lstStyle/>
                    <a:p>
                      <a:pPr algn="ctr">
                        <a:lnSpc>
                          <a:spcPct val="100000"/>
                        </a:lnSpc>
                        <a:spcBef>
                          <a:spcPts val="360"/>
                        </a:spcBef>
                      </a:pPr>
                      <a:r>
                        <a:rPr sz="1700" spc="-5" dirty="0">
                          <a:latin typeface="Verdana"/>
                          <a:cs typeface="Verdana"/>
                        </a:rPr>
                        <a:t>3300</a:t>
                      </a:r>
                      <a:endParaRPr sz="1700">
                        <a:latin typeface="Verdana"/>
                        <a:cs typeface="Verdana"/>
                      </a:endParaRPr>
                    </a:p>
                  </a:txBody>
                  <a:tcPr marL="0" marR="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360"/>
                        </a:spcBef>
                      </a:pPr>
                      <a:r>
                        <a:rPr sz="1700" spc="-5" dirty="0">
                          <a:latin typeface="Verdana"/>
                          <a:cs typeface="Verdana"/>
                        </a:rPr>
                        <a:t>162</a:t>
                      </a:r>
                      <a:endParaRPr sz="1700">
                        <a:latin typeface="Verdana"/>
                        <a:cs typeface="Verdana"/>
                      </a:endParaRPr>
                    </a:p>
                  </a:txBody>
                  <a:tcPr marL="0" marR="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365125">
                <a:tc>
                  <a:txBody>
                    <a:bodyPr/>
                    <a:lstStyle/>
                    <a:p>
                      <a:pPr algn="ctr">
                        <a:lnSpc>
                          <a:spcPct val="100000"/>
                        </a:lnSpc>
                        <a:spcBef>
                          <a:spcPts val="359"/>
                        </a:spcBef>
                      </a:pPr>
                      <a:r>
                        <a:rPr sz="1700" spc="-5" dirty="0">
                          <a:latin typeface="Verdana"/>
                          <a:cs typeface="Verdana"/>
                        </a:rPr>
                        <a:t>3400</a:t>
                      </a:r>
                      <a:endParaRPr sz="1700">
                        <a:latin typeface="Verdana"/>
                        <a:cs typeface="Verdana"/>
                      </a:endParaRPr>
                    </a:p>
                  </a:txBody>
                  <a:tcPr marL="0" marR="0" marT="45719"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359"/>
                        </a:spcBef>
                      </a:pPr>
                      <a:r>
                        <a:rPr sz="1700" spc="-5" dirty="0">
                          <a:latin typeface="Verdana"/>
                          <a:cs typeface="Verdana"/>
                        </a:rPr>
                        <a:t>170</a:t>
                      </a:r>
                      <a:endParaRPr sz="1700">
                        <a:latin typeface="Verdana"/>
                        <a:cs typeface="Verdana"/>
                      </a:endParaRPr>
                    </a:p>
                  </a:txBody>
                  <a:tcPr marL="0" marR="0" marT="45719"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9"/>
                  </a:ext>
                </a:extLst>
              </a:tr>
            </a:tbl>
          </a:graphicData>
        </a:graphic>
      </p:graphicFrame>
      <p:sp>
        <p:nvSpPr>
          <p:cNvPr id="7" name="object 7"/>
          <p:cNvSpPr/>
          <p:nvPr/>
        </p:nvSpPr>
        <p:spPr>
          <a:xfrm>
            <a:off x="7218256" y="5110078"/>
            <a:ext cx="1437640" cy="0"/>
          </a:xfrm>
          <a:custGeom>
            <a:avLst/>
            <a:gdLst/>
            <a:ahLst/>
            <a:cxnLst/>
            <a:rect l="l" t="t" r="r" b="b"/>
            <a:pathLst>
              <a:path w="1437640">
                <a:moveTo>
                  <a:pt x="0" y="0"/>
                </a:moveTo>
                <a:lnTo>
                  <a:pt x="1437278" y="0"/>
                </a:lnTo>
              </a:path>
            </a:pathLst>
          </a:custGeom>
          <a:ln w="9655">
            <a:solidFill>
              <a:srgbClr val="808080"/>
            </a:solidFill>
          </a:ln>
        </p:spPr>
        <p:txBody>
          <a:bodyPr wrap="square" lIns="0" tIns="0" rIns="0" bIns="0" rtlCol="0"/>
          <a:lstStyle/>
          <a:p>
            <a:endParaRPr/>
          </a:p>
        </p:txBody>
      </p:sp>
      <p:sp>
        <p:nvSpPr>
          <p:cNvPr id="8" name="object 8"/>
          <p:cNvSpPr/>
          <p:nvPr/>
        </p:nvSpPr>
        <p:spPr>
          <a:xfrm>
            <a:off x="7000572" y="5110078"/>
            <a:ext cx="163195" cy="0"/>
          </a:xfrm>
          <a:custGeom>
            <a:avLst/>
            <a:gdLst/>
            <a:ahLst/>
            <a:cxnLst/>
            <a:rect l="l" t="t" r="r" b="b"/>
            <a:pathLst>
              <a:path w="163195">
                <a:moveTo>
                  <a:pt x="0" y="0"/>
                </a:moveTo>
                <a:lnTo>
                  <a:pt x="163051" y="0"/>
                </a:lnTo>
              </a:path>
            </a:pathLst>
          </a:custGeom>
          <a:ln w="9655">
            <a:solidFill>
              <a:srgbClr val="808080"/>
            </a:solidFill>
          </a:ln>
        </p:spPr>
        <p:txBody>
          <a:bodyPr wrap="square" lIns="0" tIns="0" rIns="0" bIns="0" rtlCol="0"/>
          <a:lstStyle/>
          <a:p>
            <a:endParaRPr/>
          </a:p>
        </p:txBody>
      </p:sp>
      <p:sp>
        <p:nvSpPr>
          <p:cNvPr id="9" name="object 9"/>
          <p:cNvSpPr/>
          <p:nvPr/>
        </p:nvSpPr>
        <p:spPr>
          <a:xfrm>
            <a:off x="6138833" y="5110078"/>
            <a:ext cx="807720" cy="0"/>
          </a:xfrm>
          <a:custGeom>
            <a:avLst/>
            <a:gdLst/>
            <a:ahLst/>
            <a:cxnLst/>
            <a:rect l="l" t="t" r="r" b="b"/>
            <a:pathLst>
              <a:path w="807720">
                <a:moveTo>
                  <a:pt x="0" y="0"/>
                </a:moveTo>
                <a:lnTo>
                  <a:pt x="807107" y="0"/>
                </a:lnTo>
              </a:path>
            </a:pathLst>
          </a:custGeom>
          <a:ln w="9655">
            <a:solidFill>
              <a:srgbClr val="808080"/>
            </a:solidFill>
          </a:ln>
        </p:spPr>
        <p:txBody>
          <a:bodyPr wrap="square" lIns="0" tIns="0" rIns="0" bIns="0" rtlCol="0"/>
          <a:lstStyle/>
          <a:p>
            <a:endParaRPr/>
          </a:p>
        </p:txBody>
      </p:sp>
      <p:sp>
        <p:nvSpPr>
          <p:cNvPr id="10" name="object 10"/>
          <p:cNvSpPr/>
          <p:nvPr/>
        </p:nvSpPr>
        <p:spPr>
          <a:xfrm>
            <a:off x="5921271" y="5110078"/>
            <a:ext cx="163830" cy="0"/>
          </a:xfrm>
          <a:custGeom>
            <a:avLst/>
            <a:gdLst/>
            <a:ahLst/>
            <a:cxnLst/>
            <a:rect l="l" t="t" r="r" b="b"/>
            <a:pathLst>
              <a:path w="163829">
                <a:moveTo>
                  <a:pt x="0" y="0"/>
                </a:moveTo>
                <a:lnTo>
                  <a:pt x="163232" y="0"/>
                </a:lnTo>
              </a:path>
            </a:pathLst>
          </a:custGeom>
          <a:ln w="9655">
            <a:solidFill>
              <a:srgbClr val="808080"/>
            </a:solidFill>
          </a:ln>
        </p:spPr>
        <p:txBody>
          <a:bodyPr wrap="square" lIns="0" tIns="0" rIns="0" bIns="0" rtlCol="0"/>
          <a:lstStyle/>
          <a:p>
            <a:endParaRPr/>
          </a:p>
        </p:txBody>
      </p:sp>
      <p:sp>
        <p:nvSpPr>
          <p:cNvPr id="11" name="object 11"/>
          <p:cNvSpPr/>
          <p:nvPr/>
        </p:nvSpPr>
        <p:spPr>
          <a:xfrm>
            <a:off x="5059833" y="5110078"/>
            <a:ext cx="807720" cy="0"/>
          </a:xfrm>
          <a:custGeom>
            <a:avLst/>
            <a:gdLst/>
            <a:ahLst/>
            <a:cxnLst/>
            <a:rect l="l" t="t" r="r" b="b"/>
            <a:pathLst>
              <a:path w="807720">
                <a:moveTo>
                  <a:pt x="0" y="0"/>
                </a:moveTo>
                <a:lnTo>
                  <a:pt x="807107" y="0"/>
                </a:lnTo>
              </a:path>
            </a:pathLst>
          </a:custGeom>
          <a:ln w="9655">
            <a:solidFill>
              <a:srgbClr val="808080"/>
            </a:solidFill>
          </a:ln>
        </p:spPr>
        <p:txBody>
          <a:bodyPr wrap="square" lIns="0" tIns="0" rIns="0" bIns="0" rtlCol="0"/>
          <a:lstStyle/>
          <a:p>
            <a:endParaRPr/>
          </a:p>
        </p:txBody>
      </p:sp>
      <p:sp>
        <p:nvSpPr>
          <p:cNvPr id="12" name="object 12"/>
          <p:cNvSpPr/>
          <p:nvPr/>
        </p:nvSpPr>
        <p:spPr>
          <a:xfrm>
            <a:off x="4842150" y="5110078"/>
            <a:ext cx="163830" cy="0"/>
          </a:xfrm>
          <a:custGeom>
            <a:avLst/>
            <a:gdLst/>
            <a:ahLst/>
            <a:cxnLst/>
            <a:rect l="l" t="t" r="r" b="b"/>
            <a:pathLst>
              <a:path w="163829">
                <a:moveTo>
                  <a:pt x="0" y="0"/>
                </a:moveTo>
                <a:lnTo>
                  <a:pt x="163353" y="0"/>
                </a:lnTo>
              </a:path>
            </a:pathLst>
          </a:custGeom>
          <a:ln w="9655">
            <a:solidFill>
              <a:srgbClr val="808080"/>
            </a:solidFill>
          </a:ln>
        </p:spPr>
        <p:txBody>
          <a:bodyPr wrap="square" lIns="0" tIns="0" rIns="0" bIns="0" rtlCol="0"/>
          <a:lstStyle/>
          <a:p>
            <a:endParaRPr/>
          </a:p>
        </p:txBody>
      </p:sp>
      <p:sp>
        <p:nvSpPr>
          <p:cNvPr id="13" name="object 13"/>
          <p:cNvSpPr/>
          <p:nvPr/>
        </p:nvSpPr>
        <p:spPr>
          <a:xfrm>
            <a:off x="3885332" y="5110078"/>
            <a:ext cx="902969" cy="0"/>
          </a:xfrm>
          <a:custGeom>
            <a:avLst/>
            <a:gdLst/>
            <a:ahLst/>
            <a:cxnLst/>
            <a:rect l="l" t="t" r="r" b="b"/>
            <a:pathLst>
              <a:path w="902970">
                <a:moveTo>
                  <a:pt x="0" y="0"/>
                </a:moveTo>
                <a:lnTo>
                  <a:pt x="902487" y="0"/>
                </a:lnTo>
              </a:path>
            </a:pathLst>
          </a:custGeom>
          <a:ln w="9655">
            <a:solidFill>
              <a:srgbClr val="808080"/>
            </a:solidFill>
          </a:ln>
        </p:spPr>
        <p:txBody>
          <a:bodyPr wrap="square" lIns="0" tIns="0" rIns="0" bIns="0" rtlCol="0"/>
          <a:lstStyle/>
          <a:p>
            <a:endParaRPr/>
          </a:p>
        </p:txBody>
      </p:sp>
      <p:sp>
        <p:nvSpPr>
          <p:cNvPr id="14" name="object 14"/>
          <p:cNvSpPr/>
          <p:nvPr/>
        </p:nvSpPr>
        <p:spPr>
          <a:xfrm>
            <a:off x="3889860" y="5110078"/>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15" name="object 15"/>
          <p:cNvSpPr/>
          <p:nvPr/>
        </p:nvSpPr>
        <p:spPr>
          <a:xfrm>
            <a:off x="7218256" y="5110078"/>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16" name="object 16"/>
          <p:cNvSpPr/>
          <p:nvPr/>
        </p:nvSpPr>
        <p:spPr>
          <a:xfrm>
            <a:off x="7000572" y="5110078"/>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17" name="object 17"/>
          <p:cNvSpPr/>
          <p:nvPr/>
        </p:nvSpPr>
        <p:spPr>
          <a:xfrm>
            <a:off x="6138833" y="5110078"/>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18" name="object 18"/>
          <p:cNvSpPr/>
          <p:nvPr/>
        </p:nvSpPr>
        <p:spPr>
          <a:xfrm>
            <a:off x="5921271" y="5110078"/>
            <a:ext cx="163830" cy="0"/>
          </a:xfrm>
          <a:custGeom>
            <a:avLst/>
            <a:gdLst/>
            <a:ahLst/>
            <a:cxnLst/>
            <a:rect l="l" t="t" r="r" b="b"/>
            <a:pathLst>
              <a:path w="163829">
                <a:moveTo>
                  <a:pt x="0" y="0"/>
                </a:moveTo>
                <a:lnTo>
                  <a:pt x="163232" y="0"/>
                </a:lnTo>
              </a:path>
            </a:pathLst>
          </a:custGeom>
          <a:ln w="9655">
            <a:solidFill>
              <a:srgbClr val="000000"/>
            </a:solidFill>
          </a:ln>
        </p:spPr>
        <p:txBody>
          <a:bodyPr wrap="square" lIns="0" tIns="0" rIns="0" bIns="0" rtlCol="0"/>
          <a:lstStyle/>
          <a:p>
            <a:endParaRPr/>
          </a:p>
        </p:txBody>
      </p:sp>
      <p:sp>
        <p:nvSpPr>
          <p:cNvPr id="19" name="object 19"/>
          <p:cNvSpPr/>
          <p:nvPr/>
        </p:nvSpPr>
        <p:spPr>
          <a:xfrm>
            <a:off x="5059833" y="5110078"/>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20" name="object 20"/>
          <p:cNvSpPr/>
          <p:nvPr/>
        </p:nvSpPr>
        <p:spPr>
          <a:xfrm>
            <a:off x="4842150" y="5110078"/>
            <a:ext cx="163830" cy="0"/>
          </a:xfrm>
          <a:custGeom>
            <a:avLst/>
            <a:gdLst/>
            <a:ahLst/>
            <a:cxnLst/>
            <a:rect l="l" t="t" r="r" b="b"/>
            <a:pathLst>
              <a:path w="163829">
                <a:moveTo>
                  <a:pt x="0" y="0"/>
                </a:moveTo>
                <a:lnTo>
                  <a:pt x="163353" y="0"/>
                </a:lnTo>
              </a:path>
            </a:pathLst>
          </a:custGeom>
          <a:ln w="9655">
            <a:solidFill>
              <a:srgbClr val="000000"/>
            </a:solidFill>
          </a:ln>
        </p:spPr>
        <p:txBody>
          <a:bodyPr wrap="square" lIns="0" tIns="0" rIns="0" bIns="0" rtlCol="0"/>
          <a:lstStyle/>
          <a:p>
            <a:endParaRPr/>
          </a:p>
        </p:txBody>
      </p:sp>
      <p:sp>
        <p:nvSpPr>
          <p:cNvPr id="21" name="object 21"/>
          <p:cNvSpPr/>
          <p:nvPr/>
        </p:nvSpPr>
        <p:spPr>
          <a:xfrm>
            <a:off x="3907970" y="5110078"/>
            <a:ext cx="880110" cy="0"/>
          </a:xfrm>
          <a:custGeom>
            <a:avLst/>
            <a:gdLst/>
            <a:ahLst/>
            <a:cxnLst/>
            <a:rect l="l" t="t" r="r" b="b"/>
            <a:pathLst>
              <a:path w="880110">
                <a:moveTo>
                  <a:pt x="0" y="0"/>
                </a:moveTo>
                <a:lnTo>
                  <a:pt x="879849" y="0"/>
                </a:lnTo>
              </a:path>
            </a:pathLst>
          </a:custGeom>
          <a:ln w="9655">
            <a:solidFill>
              <a:srgbClr val="000000"/>
            </a:solidFill>
          </a:ln>
        </p:spPr>
        <p:txBody>
          <a:bodyPr wrap="square" lIns="0" tIns="0" rIns="0" bIns="0" rtlCol="0"/>
          <a:lstStyle/>
          <a:p>
            <a:endParaRPr/>
          </a:p>
        </p:txBody>
      </p:sp>
      <p:sp>
        <p:nvSpPr>
          <p:cNvPr id="22" name="object 22"/>
          <p:cNvSpPr/>
          <p:nvPr/>
        </p:nvSpPr>
        <p:spPr>
          <a:xfrm>
            <a:off x="3889860" y="4761518"/>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23" name="object 23"/>
          <p:cNvSpPr/>
          <p:nvPr/>
        </p:nvSpPr>
        <p:spPr>
          <a:xfrm>
            <a:off x="7218256" y="4761518"/>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24" name="object 24"/>
          <p:cNvSpPr/>
          <p:nvPr/>
        </p:nvSpPr>
        <p:spPr>
          <a:xfrm>
            <a:off x="7000572" y="4761518"/>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25" name="object 25"/>
          <p:cNvSpPr/>
          <p:nvPr/>
        </p:nvSpPr>
        <p:spPr>
          <a:xfrm>
            <a:off x="6138833" y="4761518"/>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26" name="object 26"/>
          <p:cNvSpPr/>
          <p:nvPr/>
        </p:nvSpPr>
        <p:spPr>
          <a:xfrm>
            <a:off x="5921271" y="4761518"/>
            <a:ext cx="163830" cy="0"/>
          </a:xfrm>
          <a:custGeom>
            <a:avLst/>
            <a:gdLst/>
            <a:ahLst/>
            <a:cxnLst/>
            <a:rect l="l" t="t" r="r" b="b"/>
            <a:pathLst>
              <a:path w="163829">
                <a:moveTo>
                  <a:pt x="0" y="0"/>
                </a:moveTo>
                <a:lnTo>
                  <a:pt x="163232" y="0"/>
                </a:lnTo>
              </a:path>
            </a:pathLst>
          </a:custGeom>
          <a:ln w="9655">
            <a:solidFill>
              <a:srgbClr val="000000"/>
            </a:solidFill>
          </a:ln>
        </p:spPr>
        <p:txBody>
          <a:bodyPr wrap="square" lIns="0" tIns="0" rIns="0" bIns="0" rtlCol="0"/>
          <a:lstStyle/>
          <a:p>
            <a:endParaRPr/>
          </a:p>
        </p:txBody>
      </p:sp>
      <p:sp>
        <p:nvSpPr>
          <p:cNvPr id="27" name="object 27"/>
          <p:cNvSpPr/>
          <p:nvPr/>
        </p:nvSpPr>
        <p:spPr>
          <a:xfrm>
            <a:off x="3907970" y="4761518"/>
            <a:ext cx="1958975" cy="0"/>
          </a:xfrm>
          <a:custGeom>
            <a:avLst/>
            <a:gdLst/>
            <a:ahLst/>
            <a:cxnLst/>
            <a:rect l="l" t="t" r="r" b="b"/>
            <a:pathLst>
              <a:path w="1958975">
                <a:moveTo>
                  <a:pt x="0" y="0"/>
                </a:moveTo>
                <a:lnTo>
                  <a:pt x="1958970" y="0"/>
                </a:lnTo>
              </a:path>
            </a:pathLst>
          </a:custGeom>
          <a:ln w="9655">
            <a:solidFill>
              <a:srgbClr val="000000"/>
            </a:solidFill>
          </a:ln>
        </p:spPr>
        <p:txBody>
          <a:bodyPr wrap="square" lIns="0" tIns="0" rIns="0" bIns="0" rtlCol="0"/>
          <a:lstStyle/>
          <a:p>
            <a:endParaRPr/>
          </a:p>
        </p:txBody>
      </p:sp>
      <p:sp>
        <p:nvSpPr>
          <p:cNvPr id="28" name="object 28"/>
          <p:cNvSpPr/>
          <p:nvPr/>
        </p:nvSpPr>
        <p:spPr>
          <a:xfrm>
            <a:off x="3889860" y="4413318"/>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29" name="object 29"/>
          <p:cNvSpPr/>
          <p:nvPr/>
        </p:nvSpPr>
        <p:spPr>
          <a:xfrm>
            <a:off x="7218256" y="4403277"/>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30" name="object 30"/>
          <p:cNvSpPr/>
          <p:nvPr/>
        </p:nvSpPr>
        <p:spPr>
          <a:xfrm>
            <a:off x="7000572" y="4403277"/>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31" name="object 31"/>
          <p:cNvSpPr/>
          <p:nvPr/>
        </p:nvSpPr>
        <p:spPr>
          <a:xfrm>
            <a:off x="6138833" y="4403277"/>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32" name="object 32"/>
          <p:cNvSpPr/>
          <p:nvPr/>
        </p:nvSpPr>
        <p:spPr>
          <a:xfrm>
            <a:off x="5921271" y="4403277"/>
            <a:ext cx="163830" cy="0"/>
          </a:xfrm>
          <a:custGeom>
            <a:avLst/>
            <a:gdLst/>
            <a:ahLst/>
            <a:cxnLst/>
            <a:rect l="l" t="t" r="r" b="b"/>
            <a:pathLst>
              <a:path w="163829">
                <a:moveTo>
                  <a:pt x="0" y="0"/>
                </a:moveTo>
                <a:lnTo>
                  <a:pt x="163232" y="0"/>
                </a:lnTo>
              </a:path>
            </a:pathLst>
          </a:custGeom>
          <a:ln w="9655">
            <a:solidFill>
              <a:srgbClr val="000000"/>
            </a:solidFill>
          </a:ln>
        </p:spPr>
        <p:txBody>
          <a:bodyPr wrap="square" lIns="0" tIns="0" rIns="0" bIns="0" rtlCol="0"/>
          <a:lstStyle/>
          <a:p>
            <a:endParaRPr/>
          </a:p>
        </p:txBody>
      </p:sp>
      <p:sp>
        <p:nvSpPr>
          <p:cNvPr id="33" name="object 33"/>
          <p:cNvSpPr/>
          <p:nvPr/>
        </p:nvSpPr>
        <p:spPr>
          <a:xfrm>
            <a:off x="3907970" y="4403277"/>
            <a:ext cx="1958975" cy="0"/>
          </a:xfrm>
          <a:custGeom>
            <a:avLst/>
            <a:gdLst/>
            <a:ahLst/>
            <a:cxnLst/>
            <a:rect l="l" t="t" r="r" b="b"/>
            <a:pathLst>
              <a:path w="1958975">
                <a:moveTo>
                  <a:pt x="0" y="0"/>
                </a:moveTo>
                <a:lnTo>
                  <a:pt x="1958970" y="0"/>
                </a:lnTo>
              </a:path>
            </a:pathLst>
          </a:custGeom>
          <a:ln w="9655">
            <a:solidFill>
              <a:srgbClr val="000000"/>
            </a:solidFill>
          </a:ln>
        </p:spPr>
        <p:txBody>
          <a:bodyPr wrap="square" lIns="0" tIns="0" rIns="0" bIns="0" rtlCol="0"/>
          <a:lstStyle/>
          <a:p>
            <a:endParaRPr/>
          </a:p>
        </p:txBody>
      </p:sp>
      <p:sp>
        <p:nvSpPr>
          <p:cNvPr id="34" name="object 34"/>
          <p:cNvSpPr/>
          <p:nvPr/>
        </p:nvSpPr>
        <p:spPr>
          <a:xfrm>
            <a:off x="3889860" y="4064694"/>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35" name="object 35"/>
          <p:cNvSpPr/>
          <p:nvPr/>
        </p:nvSpPr>
        <p:spPr>
          <a:xfrm>
            <a:off x="7218256" y="4055038"/>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36" name="object 36"/>
          <p:cNvSpPr/>
          <p:nvPr/>
        </p:nvSpPr>
        <p:spPr>
          <a:xfrm>
            <a:off x="7000572" y="4055038"/>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37" name="object 37"/>
          <p:cNvSpPr/>
          <p:nvPr/>
        </p:nvSpPr>
        <p:spPr>
          <a:xfrm>
            <a:off x="6138833" y="4055038"/>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38" name="object 38"/>
          <p:cNvSpPr/>
          <p:nvPr/>
        </p:nvSpPr>
        <p:spPr>
          <a:xfrm>
            <a:off x="5921271" y="4055038"/>
            <a:ext cx="163830" cy="0"/>
          </a:xfrm>
          <a:custGeom>
            <a:avLst/>
            <a:gdLst/>
            <a:ahLst/>
            <a:cxnLst/>
            <a:rect l="l" t="t" r="r" b="b"/>
            <a:pathLst>
              <a:path w="163829">
                <a:moveTo>
                  <a:pt x="0" y="0"/>
                </a:moveTo>
                <a:lnTo>
                  <a:pt x="163232" y="0"/>
                </a:lnTo>
              </a:path>
            </a:pathLst>
          </a:custGeom>
          <a:ln w="9655">
            <a:solidFill>
              <a:srgbClr val="000000"/>
            </a:solidFill>
          </a:ln>
        </p:spPr>
        <p:txBody>
          <a:bodyPr wrap="square" lIns="0" tIns="0" rIns="0" bIns="0" rtlCol="0"/>
          <a:lstStyle/>
          <a:p>
            <a:endParaRPr/>
          </a:p>
        </p:txBody>
      </p:sp>
      <p:sp>
        <p:nvSpPr>
          <p:cNvPr id="39" name="object 39"/>
          <p:cNvSpPr/>
          <p:nvPr/>
        </p:nvSpPr>
        <p:spPr>
          <a:xfrm>
            <a:off x="3907970" y="4055038"/>
            <a:ext cx="1958975" cy="0"/>
          </a:xfrm>
          <a:custGeom>
            <a:avLst/>
            <a:gdLst/>
            <a:ahLst/>
            <a:cxnLst/>
            <a:rect l="l" t="t" r="r" b="b"/>
            <a:pathLst>
              <a:path w="1958975">
                <a:moveTo>
                  <a:pt x="0" y="0"/>
                </a:moveTo>
                <a:lnTo>
                  <a:pt x="1958970" y="0"/>
                </a:lnTo>
              </a:path>
            </a:pathLst>
          </a:custGeom>
          <a:ln w="9655">
            <a:solidFill>
              <a:srgbClr val="000000"/>
            </a:solidFill>
          </a:ln>
        </p:spPr>
        <p:txBody>
          <a:bodyPr wrap="square" lIns="0" tIns="0" rIns="0" bIns="0" rtlCol="0"/>
          <a:lstStyle/>
          <a:p>
            <a:endParaRPr/>
          </a:p>
        </p:txBody>
      </p:sp>
      <p:sp>
        <p:nvSpPr>
          <p:cNvPr id="40" name="object 40"/>
          <p:cNvSpPr/>
          <p:nvPr/>
        </p:nvSpPr>
        <p:spPr>
          <a:xfrm>
            <a:off x="3889860" y="3716198"/>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41" name="object 41"/>
          <p:cNvSpPr/>
          <p:nvPr/>
        </p:nvSpPr>
        <p:spPr>
          <a:xfrm>
            <a:off x="7218256" y="3706543"/>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42" name="object 42"/>
          <p:cNvSpPr/>
          <p:nvPr/>
        </p:nvSpPr>
        <p:spPr>
          <a:xfrm>
            <a:off x="7000572" y="3706543"/>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43" name="object 43"/>
          <p:cNvSpPr/>
          <p:nvPr/>
        </p:nvSpPr>
        <p:spPr>
          <a:xfrm>
            <a:off x="6138833" y="3706543"/>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44" name="object 44"/>
          <p:cNvSpPr/>
          <p:nvPr/>
        </p:nvSpPr>
        <p:spPr>
          <a:xfrm>
            <a:off x="5921271" y="3706543"/>
            <a:ext cx="163830" cy="0"/>
          </a:xfrm>
          <a:custGeom>
            <a:avLst/>
            <a:gdLst/>
            <a:ahLst/>
            <a:cxnLst/>
            <a:rect l="l" t="t" r="r" b="b"/>
            <a:pathLst>
              <a:path w="163829">
                <a:moveTo>
                  <a:pt x="0" y="0"/>
                </a:moveTo>
                <a:lnTo>
                  <a:pt x="163232" y="0"/>
                </a:lnTo>
              </a:path>
            </a:pathLst>
          </a:custGeom>
          <a:ln w="9655">
            <a:solidFill>
              <a:srgbClr val="000000"/>
            </a:solidFill>
          </a:ln>
        </p:spPr>
        <p:txBody>
          <a:bodyPr wrap="square" lIns="0" tIns="0" rIns="0" bIns="0" rtlCol="0"/>
          <a:lstStyle/>
          <a:p>
            <a:endParaRPr/>
          </a:p>
        </p:txBody>
      </p:sp>
      <p:sp>
        <p:nvSpPr>
          <p:cNvPr id="45" name="object 45"/>
          <p:cNvSpPr/>
          <p:nvPr/>
        </p:nvSpPr>
        <p:spPr>
          <a:xfrm>
            <a:off x="3907970" y="3706543"/>
            <a:ext cx="1958975" cy="0"/>
          </a:xfrm>
          <a:custGeom>
            <a:avLst/>
            <a:gdLst/>
            <a:ahLst/>
            <a:cxnLst/>
            <a:rect l="l" t="t" r="r" b="b"/>
            <a:pathLst>
              <a:path w="1958975">
                <a:moveTo>
                  <a:pt x="0" y="0"/>
                </a:moveTo>
                <a:lnTo>
                  <a:pt x="1958970" y="0"/>
                </a:lnTo>
              </a:path>
            </a:pathLst>
          </a:custGeom>
          <a:ln w="9655">
            <a:solidFill>
              <a:srgbClr val="000000"/>
            </a:solidFill>
          </a:ln>
        </p:spPr>
        <p:txBody>
          <a:bodyPr wrap="square" lIns="0" tIns="0" rIns="0" bIns="0" rtlCol="0"/>
          <a:lstStyle/>
          <a:p>
            <a:endParaRPr/>
          </a:p>
        </p:txBody>
      </p:sp>
      <p:sp>
        <p:nvSpPr>
          <p:cNvPr id="46" name="object 46"/>
          <p:cNvSpPr/>
          <p:nvPr/>
        </p:nvSpPr>
        <p:spPr>
          <a:xfrm>
            <a:off x="3889860" y="3367960"/>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47" name="object 47"/>
          <p:cNvSpPr/>
          <p:nvPr/>
        </p:nvSpPr>
        <p:spPr>
          <a:xfrm>
            <a:off x="7218256" y="3358304"/>
            <a:ext cx="1433195" cy="0"/>
          </a:xfrm>
          <a:custGeom>
            <a:avLst/>
            <a:gdLst/>
            <a:ahLst/>
            <a:cxnLst/>
            <a:rect l="l" t="t" r="r" b="b"/>
            <a:pathLst>
              <a:path w="1433195">
                <a:moveTo>
                  <a:pt x="0" y="0"/>
                </a:moveTo>
                <a:lnTo>
                  <a:pt x="1432811" y="0"/>
                </a:lnTo>
              </a:path>
            </a:pathLst>
          </a:custGeom>
          <a:ln w="9655">
            <a:solidFill>
              <a:srgbClr val="000000"/>
            </a:solidFill>
          </a:ln>
        </p:spPr>
        <p:txBody>
          <a:bodyPr wrap="square" lIns="0" tIns="0" rIns="0" bIns="0" rtlCol="0"/>
          <a:lstStyle/>
          <a:p>
            <a:endParaRPr/>
          </a:p>
        </p:txBody>
      </p:sp>
      <p:sp>
        <p:nvSpPr>
          <p:cNvPr id="48" name="object 48"/>
          <p:cNvSpPr/>
          <p:nvPr/>
        </p:nvSpPr>
        <p:spPr>
          <a:xfrm>
            <a:off x="7000572" y="3358304"/>
            <a:ext cx="163195" cy="0"/>
          </a:xfrm>
          <a:custGeom>
            <a:avLst/>
            <a:gdLst/>
            <a:ahLst/>
            <a:cxnLst/>
            <a:rect l="l" t="t" r="r" b="b"/>
            <a:pathLst>
              <a:path w="163195">
                <a:moveTo>
                  <a:pt x="0" y="0"/>
                </a:moveTo>
                <a:lnTo>
                  <a:pt x="163051" y="0"/>
                </a:lnTo>
              </a:path>
            </a:pathLst>
          </a:custGeom>
          <a:ln w="9655">
            <a:solidFill>
              <a:srgbClr val="000000"/>
            </a:solidFill>
          </a:ln>
        </p:spPr>
        <p:txBody>
          <a:bodyPr wrap="square" lIns="0" tIns="0" rIns="0" bIns="0" rtlCol="0"/>
          <a:lstStyle/>
          <a:p>
            <a:endParaRPr/>
          </a:p>
        </p:txBody>
      </p:sp>
      <p:sp>
        <p:nvSpPr>
          <p:cNvPr id="49" name="object 49"/>
          <p:cNvSpPr/>
          <p:nvPr/>
        </p:nvSpPr>
        <p:spPr>
          <a:xfrm>
            <a:off x="6138833" y="3358304"/>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50" name="object 50"/>
          <p:cNvSpPr/>
          <p:nvPr/>
        </p:nvSpPr>
        <p:spPr>
          <a:xfrm>
            <a:off x="3907970" y="3358304"/>
            <a:ext cx="2176780" cy="0"/>
          </a:xfrm>
          <a:custGeom>
            <a:avLst/>
            <a:gdLst/>
            <a:ahLst/>
            <a:cxnLst/>
            <a:rect l="l" t="t" r="r" b="b"/>
            <a:pathLst>
              <a:path w="2176779">
                <a:moveTo>
                  <a:pt x="0" y="0"/>
                </a:moveTo>
                <a:lnTo>
                  <a:pt x="2176533" y="0"/>
                </a:lnTo>
              </a:path>
            </a:pathLst>
          </a:custGeom>
          <a:ln w="9655">
            <a:solidFill>
              <a:srgbClr val="000000"/>
            </a:solidFill>
          </a:ln>
        </p:spPr>
        <p:txBody>
          <a:bodyPr wrap="square" lIns="0" tIns="0" rIns="0" bIns="0" rtlCol="0"/>
          <a:lstStyle/>
          <a:p>
            <a:endParaRPr/>
          </a:p>
        </p:txBody>
      </p:sp>
      <p:sp>
        <p:nvSpPr>
          <p:cNvPr id="51" name="object 51"/>
          <p:cNvSpPr/>
          <p:nvPr/>
        </p:nvSpPr>
        <p:spPr>
          <a:xfrm>
            <a:off x="3889860" y="3019335"/>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52" name="object 52"/>
          <p:cNvSpPr/>
          <p:nvPr/>
        </p:nvSpPr>
        <p:spPr>
          <a:xfrm>
            <a:off x="7000572" y="3009680"/>
            <a:ext cx="1651000" cy="0"/>
          </a:xfrm>
          <a:custGeom>
            <a:avLst/>
            <a:gdLst/>
            <a:ahLst/>
            <a:cxnLst/>
            <a:rect l="l" t="t" r="r" b="b"/>
            <a:pathLst>
              <a:path w="1651000">
                <a:moveTo>
                  <a:pt x="0" y="0"/>
                </a:moveTo>
                <a:lnTo>
                  <a:pt x="1650495" y="0"/>
                </a:lnTo>
              </a:path>
            </a:pathLst>
          </a:custGeom>
          <a:ln w="9655">
            <a:solidFill>
              <a:srgbClr val="000000"/>
            </a:solidFill>
          </a:ln>
        </p:spPr>
        <p:txBody>
          <a:bodyPr wrap="square" lIns="0" tIns="0" rIns="0" bIns="0" rtlCol="0"/>
          <a:lstStyle/>
          <a:p>
            <a:endParaRPr/>
          </a:p>
        </p:txBody>
      </p:sp>
      <p:sp>
        <p:nvSpPr>
          <p:cNvPr id="53" name="object 53"/>
          <p:cNvSpPr/>
          <p:nvPr/>
        </p:nvSpPr>
        <p:spPr>
          <a:xfrm>
            <a:off x="6138833" y="3009680"/>
            <a:ext cx="807720" cy="0"/>
          </a:xfrm>
          <a:custGeom>
            <a:avLst/>
            <a:gdLst/>
            <a:ahLst/>
            <a:cxnLst/>
            <a:rect l="l" t="t" r="r" b="b"/>
            <a:pathLst>
              <a:path w="807720">
                <a:moveTo>
                  <a:pt x="0" y="0"/>
                </a:moveTo>
                <a:lnTo>
                  <a:pt x="807107" y="0"/>
                </a:lnTo>
              </a:path>
            </a:pathLst>
          </a:custGeom>
          <a:ln w="9655">
            <a:solidFill>
              <a:srgbClr val="000000"/>
            </a:solidFill>
          </a:ln>
        </p:spPr>
        <p:txBody>
          <a:bodyPr wrap="square" lIns="0" tIns="0" rIns="0" bIns="0" rtlCol="0"/>
          <a:lstStyle/>
          <a:p>
            <a:endParaRPr/>
          </a:p>
        </p:txBody>
      </p:sp>
      <p:sp>
        <p:nvSpPr>
          <p:cNvPr id="54" name="object 54"/>
          <p:cNvSpPr/>
          <p:nvPr/>
        </p:nvSpPr>
        <p:spPr>
          <a:xfrm>
            <a:off x="3907970" y="3009680"/>
            <a:ext cx="2176780" cy="0"/>
          </a:xfrm>
          <a:custGeom>
            <a:avLst/>
            <a:gdLst/>
            <a:ahLst/>
            <a:cxnLst/>
            <a:rect l="l" t="t" r="r" b="b"/>
            <a:pathLst>
              <a:path w="2176779">
                <a:moveTo>
                  <a:pt x="0" y="0"/>
                </a:moveTo>
                <a:lnTo>
                  <a:pt x="2176533" y="0"/>
                </a:lnTo>
              </a:path>
            </a:pathLst>
          </a:custGeom>
          <a:ln w="9655">
            <a:solidFill>
              <a:srgbClr val="000000"/>
            </a:solidFill>
          </a:ln>
        </p:spPr>
        <p:txBody>
          <a:bodyPr wrap="square" lIns="0" tIns="0" rIns="0" bIns="0" rtlCol="0"/>
          <a:lstStyle/>
          <a:p>
            <a:endParaRPr/>
          </a:p>
        </p:txBody>
      </p:sp>
      <p:sp>
        <p:nvSpPr>
          <p:cNvPr id="55" name="object 55"/>
          <p:cNvSpPr/>
          <p:nvPr/>
        </p:nvSpPr>
        <p:spPr>
          <a:xfrm>
            <a:off x="3889860" y="2671097"/>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56" name="object 56"/>
          <p:cNvSpPr/>
          <p:nvPr/>
        </p:nvSpPr>
        <p:spPr>
          <a:xfrm>
            <a:off x="3907970" y="2661441"/>
            <a:ext cx="4743450" cy="0"/>
          </a:xfrm>
          <a:custGeom>
            <a:avLst/>
            <a:gdLst/>
            <a:ahLst/>
            <a:cxnLst/>
            <a:rect l="l" t="t" r="r" b="b"/>
            <a:pathLst>
              <a:path w="4743450">
                <a:moveTo>
                  <a:pt x="0" y="0"/>
                </a:moveTo>
                <a:lnTo>
                  <a:pt x="4743097" y="0"/>
                </a:lnTo>
              </a:path>
            </a:pathLst>
          </a:custGeom>
          <a:ln w="9655">
            <a:solidFill>
              <a:srgbClr val="000000"/>
            </a:solidFill>
          </a:ln>
        </p:spPr>
        <p:txBody>
          <a:bodyPr wrap="square" lIns="0" tIns="0" rIns="0" bIns="0" rtlCol="0"/>
          <a:lstStyle/>
          <a:p>
            <a:endParaRPr/>
          </a:p>
        </p:txBody>
      </p:sp>
      <p:sp>
        <p:nvSpPr>
          <p:cNvPr id="57" name="object 57"/>
          <p:cNvSpPr/>
          <p:nvPr/>
        </p:nvSpPr>
        <p:spPr>
          <a:xfrm>
            <a:off x="3889860" y="2312946"/>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58" name="object 58"/>
          <p:cNvSpPr/>
          <p:nvPr/>
        </p:nvSpPr>
        <p:spPr>
          <a:xfrm>
            <a:off x="3907970" y="2312946"/>
            <a:ext cx="4743450" cy="0"/>
          </a:xfrm>
          <a:custGeom>
            <a:avLst/>
            <a:gdLst/>
            <a:ahLst/>
            <a:cxnLst/>
            <a:rect l="l" t="t" r="r" b="b"/>
            <a:pathLst>
              <a:path w="4743450">
                <a:moveTo>
                  <a:pt x="0" y="0"/>
                </a:moveTo>
                <a:lnTo>
                  <a:pt x="4743097" y="0"/>
                </a:lnTo>
              </a:path>
            </a:pathLst>
          </a:custGeom>
          <a:ln w="9655">
            <a:solidFill>
              <a:srgbClr val="000000"/>
            </a:solidFill>
          </a:ln>
        </p:spPr>
        <p:txBody>
          <a:bodyPr wrap="square" lIns="0" tIns="0" rIns="0" bIns="0" rtlCol="0"/>
          <a:lstStyle/>
          <a:p>
            <a:endParaRPr/>
          </a:p>
        </p:txBody>
      </p:sp>
      <p:sp>
        <p:nvSpPr>
          <p:cNvPr id="59" name="object 59"/>
          <p:cNvSpPr/>
          <p:nvPr/>
        </p:nvSpPr>
        <p:spPr>
          <a:xfrm>
            <a:off x="3889860" y="1964707"/>
            <a:ext cx="9525" cy="10160"/>
          </a:xfrm>
          <a:custGeom>
            <a:avLst/>
            <a:gdLst/>
            <a:ahLst/>
            <a:cxnLst/>
            <a:rect l="l" t="t" r="r" b="b"/>
            <a:pathLst>
              <a:path w="9525" h="10160">
                <a:moveTo>
                  <a:pt x="0" y="9655"/>
                </a:moveTo>
                <a:lnTo>
                  <a:pt x="9055" y="0"/>
                </a:lnTo>
              </a:path>
            </a:pathLst>
          </a:custGeom>
          <a:ln w="9335">
            <a:solidFill>
              <a:srgbClr val="000000"/>
            </a:solidFill>
          </a:ln>
        </p:spPr>
        <p:txBody>
          <a:bodyPr wrap="square" lIns="0" tIns="0" rIns="0" bIns="0" rtlCol="0"/>
          <a:lstStyle/>
          <a:p>
            <a:endParaRPr/>
          </a:p>
        </p:txBody>
      </p:sp>
      <p:sp>
        <p:nvSpPr>
          <p:cNvPr id="60" name="object 60"/>
          <p:cNvSpPr/>
          <p:nvPr/>
        </p:nvSpPr>
        <p:spPr>
          <a:xfrm>
            <a:off x="3907970" y="1964707"/>
            <a:ext cx="4743450" cy="0"/>
          </a:xfrm>
          <a:custGeom>
            <a:avLst/>
            <a:gdLst/>
            <a:ahLst/>
            <a:cxnLst/>
            <a:rect l="l" t="t" r="r" b="b"/>
            <a:pathLst>
              <a:path w="4743450">
                <a:moveTo>
                  <a:pt x="0" y="0"/>
                </a:moveTo>
                <a:lnTo>
                  <a:pt x="4743097" y="0"/>
                </a:lnTo>
              </a:path>
            </a:pathLst>
          </a:custGeom>
          <a:ln w="9655">
            <a:solidFill>
              <a:srgbClr val="000000"/>
            </a:solidFill>
          </a:ln>
        </p:spPr>
        <p:txBody>
          <a:bodyPr wrap="square" lIns="0" tIns="0" rIns="0" bIns="0" rtlCol="0"/>
          <a:lstStyle/>
          <a:p>
            <a:endParaRPr/>
          </a:p>
        </p:txBody>
      </p:sp>
      <p:sp>
        <p:nvSpPr>
          <p:cNvPr id="61" name="object 61"/>
          <p:cNvSpPr/>
          <p:nvPr/>
        </p:nvSpPr>
        <p:spPr>
          <a:xfrm>
            <a:off x="3889860" y="5110078"/>
            <a:ext cx="4770755" cy="10160"/>
          </a:xfrm>
          <a:custGeom>
            <a:avLst/>
            <a:gdLst/>
            <a:ahLst/>
            <a:cxnLst/>
            <a:rect l="l" t="t" r="r" b="b"/>
            <a:pathLst>
              <a:path w="4770755" h="10160">
                <a:moveTo>
                  <a:pt x="-4827" y="4827"/>
                </a:moveTo>
                <a:lnTo>
                  <a:pt x="4775090" y="4827"/>
                </a:lnTo>
              </a:path>
            </a:pathLst>
          </a:custGeom>
          <a:ln w="19310">
            <a:solidFill>
              <a:srgbClr val="000000"/>
            </a:solidFill>
          </a:ln>
        </p:spPr>
        <p:txBody>
          <a:bodyPr wrap="square" lIns="0" tIns="0" rIns="0" bIns="0" rtlCol="0"/>
          <a:lstStyle/>
          <a:p>
            <a:endParaRPr/>
          </a:p>
        </p:txBody>
      </p:sp>
      <p:sp>
        <p:nvSpPr>
          <p:cNvPr id="62" name="object 62"/>
          <p:cNvSpPr/>
          <p:nvPr/>
        </p:nvSpPr>
        <p:spPr>
          <a:xfrm>
            <a:off x="3889860" y="1964707"/>
            <a:ext cx="18415" cy="3155315"/>
          </a:xfrm>
          <a:custGeom>
            <a:avLst/>
            <a:gdLst/>
            <a:ahLst/>
            <a:cxnLst/>
            <a:rect l="l" t="t" r="r" b="b"/>
            <a:pathLst>
              <a:path w="18414" h="3155315">
                <a:moveTo>
                  <a:pt x="9055" y="-4527"/>
                </a:moveTo>
                <a:lnTo>
                  <a:pt x="9055" y="3159554"/>
                </a:lnTo>
              </a:path>
            </a:pathLst>
          </a:custGeom>
          <a:ln w="27165">
            <a:solidFill>
              <a:srgbClr val="000000"/>
            </a:solidFill>
          </a:ln>
        </p:spPr>
        <p:txBody>
          <a:bodyPr wrap="square" lIns="0" tIns="0" rIns="0" bIns="0" rtlCol="0"/>
          <a:lstStyle/>
          <a:p>
            <a:endParaRPr/>
          </a:p>
        </p:txBody>
      </p:sp>
      <p:sp>
        <p:nvSpPr>
          <p:cNvPr id="63" name="object 63"/>
          <p:cNvSpPr/>
          <p:nvPr/>
        </p:nvSpPr>
        <p:spPr>
          <a:xfrm>
            <a:off x="3907970" y="1964604"/>
            <a:ext cx="4752340" cy="3145790"/>
          </a:xfrm>
          <a:custGeom>
            <a:avLst/>
            <a:gdLst/>
            <a:ahLst/>
            <a:cxnLst/>
            <a:rect l="l" t="t" r="r" b="b"/>
            <a:pathLst>
              <a:path w="4752340" h="3145790">
                <a:moveTo>
                  <a:pt x="0" y="3145474"/>
                </a:moveTo>
                <a:lnTo>
                  <a:pt x="4752092" y="3145474"/>
                </a:lnTo>
                <a:lnTo>
                  <a:pt x="4752092" y="0"/>
                </a:lnTo>
                <a:lnTo>
                  <a:pt x="0" y="0"/>
                </a:lnTo>
                <a:lnTo>
                  <a:pt x="0" y="3145474"/>
                </a:lnTo>
                <a:close/>
              </a:path>
            </a:pathLst>
          </a:custGeom>
          <a:ln w="9472">
            <a:solidFill>
              <a:srgbClr val="000000"/>
            </a:solidFill>
          </a:ln>
        </p:spPr>
        <p:txBody>
          <a:bodyPr wrap="square" lIns="0" tIns="0" rIns="0" bIns="0" rtlCol="0"/>
          <a:lstStyle/>
          <a:p>
            <a:endParaRPr/>
          </a:p>
        </p:txBody>
      </p:sp>
      <p:sp>
        <p:nvSpPr>
          <p:cNvPr id="64" name="object 64"/>
          <p:cNvSpPr/>
          <p:nvPr/>
        </p:nvSpPr>
        <p:spPr>
          <a:xfrm>
            <a:off x="4189280" y="5071135"/>
            <a:ext cx="18415" cy="48895"/>
          </a:xfrm>
          <a:custGeom>
            <a:avLst/>
            <a:gdLst/>
            <a:ahLst/>
            <a:cxnLst/>
            <a:rect l="l" t="t" r="r" b="b"/>
            <a:pathLst>
              <a:path w="18414" h="48895">
                <a:moveTo>
                  <a:pt x="18049" y="0"/>
                </a:moveTo>
                <a:lnTo>
                  <a:pt x="0" y="9655"/>
                </a:lnTo>
                <a:lnTo>
                  <a:pt x="0" y="48598"/>
                </a:lnTo>
                <a:lnTo>
                  <a:pt x="18049" y="38943"/>
                </a:lnTo>
                <a:lnTo>
                  <a:pt x="18049" y="0"/>
                </a:lnTo>
                <a:close/>
              </a:path>
            </a:pathLst>
          </a:custGeom>
          <a:solidFill>
            <a:srgbClr val="1A6666"/>
          </a:solidFill>
        </p:spPr>
        <p:txBody>
          <a:bodyPr wrap="square" lIns="0" tIns="0" rIns="0" bIns="0" rtlCol="0"/>
          <a:lstStyle/>
          <a:p>
            <a:endParaRPr/>
          </a:p>
        </p:txBody>
      </p:sp>
      <p:sp>
        <p:nvSpPr>
          <p:cNvPr id="65" name="object 65"/>
          <p:cNvSpPr/>
          <p:nvPr/>
        </p:nvSpPr>
        <p:spPr>
          <a:xfrm>
            <a:off x="4189280" y="5071135"/>
            <a:ext cx="18415" cy="48895"/>
          </a:xfrm>
          <a:custGeom>
            <a:avLst/>
            <a:gdLst/>
            <a:ahLst/>
            <a:cxnLst/>
            <a:rect l="l" t="t" r="r" b="b"/>
            <a:pathLst>
              <a:path w="18414" h="48895">
                <a:moveTo>
                  <a:pt x="0" y="48598"/>
                </a:moveTo>
                <a:lnTo>
                  <a:pt x="0" y="9655"/>
                </a:lnTo>
                <a:lnTo>
                  <a:pt x="18049" y="0"/>
                </a:lnTo>
                <a:lnTo>
                  <a:pt x="18049" y="38943"/>
                </a:lnTo>
                <a:lnTo>
                  <a:pt x="0" y="48598"/>
                </a:lnTo>
                <a:close/>
              </a:path>
            </a:pathLst>
          </a:custGeom>
          <a:ln w="9127">
            <a:solidFill>
              <a:srgbClr val="000000"/>
            </a:solidFill>
          </a:ln>
        </p:spPr>
        <p:txBody>
          <a:bodyPr wrap="square" lIns="0" tIns="0" rIns="0" bIns="0" rtlCol="0"/>
          <a:lstStyle/>
          <a:p>
            <a:endParaRPr/>
          </a:p>
        </p:txBody>
      </p:sp>
      <p:sp>
        <p:nvSpPr>
          <p:cNvPr id="66" name="object 66"/>
          <p:cNvSpPr/>
          <p:nvPr/>
        </p:nvSpPr>
        <p:spPr>
          <a:xfrm>
            <a:off x="4144005" y="5080791"/>
            <a:ext cx="45720" cy="39370"/>
          </a:xfrm>
          <a:custGeom>
            <a:avLst/>
            <a:gdLst/>
            <a:ahLst/>
            <a:cxnLst/>
            <a:rect l="l" t="t" r="r" b="b"/>
            <a:pathLst>
              <a:path w="45720" h="39370">
                <a:moveTo>
                  <a:pt x="0" y="38943"/>
                </a:moveTo>
                <a:lnTo>
                  <a:pt x="45275" y="38943"/>
                </a:lnTo>
                <a:lnTo>
                  <a:pt x="45275" y="0"/>
                </a:lnTo>
                <a:lnTo>
                  <a:pt x="0" y="0"/>
                </a:lnTo>
                <a:lnTo>
                  <a:pt x="0" y="38943"/>
                </a:lnTo>
                <a:close/>
              </a:path>
            </a:pathLst>
          </a:custGeom>
          <a:solidFill>
            <a:srgbClr val="33CCCC"/>
          </a:solidFill>
        </p:spPr>
        <p:txBody>
          <a:bodyPr wrap="square" lIns="0" tIns="0" rIns="0" bIns="0" rtlCol="0"/>
          <a:lstStyle/>
          <a:p>
            <a:endParaRPr/>
          </a:p>
        </p:txBody>
      </p:sp>
      <p:sp>
        <p:nvSpPr>
          <p:cNvPr id="67" name="object 67"/>
          <p:cNvSpPr/>
          <p:nvPr/>
        </p:nvSpPr>
        <p:spPr>
          <a:xfrm>
            <a:off x="4144005" y="5080791"/>
            <a:ext cx="45720" cy="39370"/>
          </a:xfrm>
          <a:custGeom>
            <a:avLst/>
            <a:gdLst/>
            <a:ahLst/>
            <a:cxnLst/>
            <a:rect l="l" t="t" r="r" b="b"/>
            <a:pathLst>
              <a:path w="45720" h="39370">
                <a:moveTo>
                  <a:pt x="0" y="38943"/>
                </a:moveTo>
                <a:lnTo>
                  <a:pt x="45275" y="38943"/>
                </a:lnTo>
                <a:lnTo>
                  <a:pt x="45275" y="0"/>
                </a:lnTo>
                <a:lnTo>
                  <a:pt x="0" y="0"/>
                </a:lnTo>
                <a:lnTo>
                  <a:pt x="0" y="38943"/>
                </a:lnTo>
                <a:close/>
              </a:path>
            </a:pathLst>
          </a:custGeom>
          <a:ln w="9400">
            <a:solidFill>
              <a:srgbClr val="000000"/>
            </a:solidFill>
          </a:ln>
        </p:spPr>
        <p:txBody>
          <a:bodyPr wrap="square" lIns="0" tIns="0" rIns="0" bIns="0" rtlCol="0"/>
          <a:lstStyle/>
          <a:p>
            <a:endParaRPr/>
          </a:p>
        </p:txBody>
      </p:sp>
      <p:sp>
        <p:nvSpPr>
          <p:cNvPr id="68" name="object 68"/>
          <p:cNvSpPr/>
          <p:nvPr/>
        </p:nvSpPr>
        <p:spPr>
          <a:xfrm>
            <a:off x="4144005" y="5071135"/>
            <a:ext cx="63500" cy="10160"/>
          </a:xfrm>
          <a:custGeom>
            <a:avLst/>
            <a:gdLst/>
            <a:ahLst/>
            <a:cxnLst/>
            <a:rect l="l" t="t" r="r" b="b"/>
            <a:pathLst>
              <a:path w="63500" h="10160">
                <a:moveTo>
                  <a:pt x="63325" y="0"/>
                </a:moveTo>
                <a:lnTo>
                  <a:pt x="18110" y="0"/>
                </a:lnTo>
                <a:lnTo>
                  <a:pt x="0" y="9655"/>
                </a:lnTo>
                <a:lnTo>
                  <a:pt x="45275" y="9655"/>
                </a:lnTo>
                <a:lnTo>
                  <a:pt x="63325" y="0"/>
                </a:lnTo>
                <a:close/>
              </a:path>
            </a:pathLst>
          </a:custGeom>
          <a:solidFill>
            <a:srgbClr val="259999"/>
          </a:solidFill>
        </p:spPr>
        <p:txBody>
          <a:bodyPr wrap="square" lIns="0" tIns="0" rIns="0" bIns="0" rtlCol="0"/>
          <a:lstStyle/>
          <a:p>
            <a:endParaRPr/>
          </a:p>
        </p:txBody>
      </p:sp>
      <p:sp>
        <p:nvSpPr>
          <p:cNvPr id="69" name="object 69"/>
          <p:cNvSpPr/>
          <p:nvPr/>
        </p:nvSpPr>
        <p:spPr>
          <a:xfrm>
            <a:off x="4144005" y="5071135"/>
            <a:ext cx="63500" cy="10160"/>
          </a:xfrm>
          <a:custGeom>
            <a:avLst/>
            <a:gdLst/>
            <a:ahLst/>
            <a:cxnLst/>
            <a:rect l="l" t="t" r="r" b="b"/>
            <a:pathLst>
              <a:path w="63500" h="10160">
                <a:moveTo>
                  <a:pt x="45275" y="9655"/>
                </a:moveTo>
                <a:lnTo>
                  <a:pt x="63325"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70" name="object 70"/>
          <p:cNvSpPr/>
          <p:nvPr/>
        </p:nvSpPr>
        <p:spPr>
          <a:xfrm>
            <a:off x="4406903" y="5071135"/>
            <a:ext cx="18415" cy="48895"/>
          </a:xfrm>
          <a:custGeom>
            <a:avLst/>
            <a:gdLst/>
            <a:ahLst/>
            <a:cxnLst/>
            <a:rect l="l" t="t" r="r" b="b"/>
            <a:pathLst>
              <a:path w="18414" h="48895">
                <a:moveTo>
                  <a:pt x="18110" y="0"/>
                </a:moveTo>
                <a:lnTo>
                  <a:pt x="0" y="9655"/>
                </a:lnTo>
                <a:lnTo>
                  <a:pt x="0" y="48598"/>
                </a:lnTo>
                <a:lnTo>
                  <a:pt x="18110" y="38943"/>
                </a:lnTo>
                <a:lnTo>
                  <a:pt x="18110" y="0"/>
                </a:lnTo>
                <a:close/>
              </a:path>
            </a:pathLst>
          </a:custGeom>
          <a:solidFill>
            <a:srgbClr val="1A6666"/>
          </a:solidFill>
        </p:spPr>
        <p:txBody>
          <a:bodyPr wrap="square" lIns="0" tIns="0" rIns="0" bIns="0" rtlCol="0"/>
          <a:lstStyle/>
          <a:p>
            <a:endParaRPr/>
          </a:p>
        </p:txBody>
      </p:sp>
      <p:sp>
        <p:nvSpPr>
          <p:cNvPr id="71" name="object 71"/>
          <p:cNvSpPr/>
          <p:nvPr/>
        </p:nvSpPr>
        <p:spPr>
          <a:xfrm>
            <a:off x="4406903" y="5071135"/>
            <a:ext cx="18415" cy="48895"/>
          </a:xfrm>
          <a:custGeom>
            <a:avLst/>
            <a:gdLst/>
            <a:ahLst/>
            <a:cxnLst/>
            <a:rect l="l" t="t" r="r" b="b"/>
            <a:pathLst>
              <a:path w="18414" h="48895">
                <a:moveTo>
                  <a:pt x="0" y="48598"/>
                </a:moveTo>
                <a:lnTo>
                  <a:pt x="0" y="9655"/>
                </a:lnTo>
                <a:lnTo>
                  <a:pt x="18110" y="0"/>
                </a:lnTo>
                <a:lnTo>
                  <a:pt x="18110" y="38943"/>
                </a:lnTo>
                <a:lnTo>
                  <a:pt x="0" y="48598"/>
                </a:lnTo>
                <a:close/>
              </a:path>
            </a:pathLst>
          </a:custGeom>
          <a:ln w="9128">
            <a:solidFill>
              <a:srgbClr val="000000"/>
            </a:solidFill>
          </a:ln>
        </p:spPr>
        <p:txBody>
          <a:bodyPr wrap="square" lIns="0" tIns="0" rIns="0" bIns="0" rtlCol="0"/>
          <a:lstStyle/>
          <a:p>
            <a:endParaRPr/>
          </a:p>
        </p:txBody>
      </p:sp>
      <p:sp>
        <p:nvSpPr>
          <p:cNvPr id="72" name="object 72"/>
          <p:cNvSpPr/>
          <p:nvPr/>
        </p:nvSpPr>
        <p:spPr>
          <a:xfrm>
            <a:off x="4361628" y="5080791"/>
            <a:ext cx="45720" cy="39370"/>
          </a:xfrm>
          <a:custGeom>
            <a:avLst/>
            <a:gdLst/>
            <a:ahLst/>
            <a:cxnLst/>
            <a:rect l="l" t="t" r="r" b="b"/>
            <a:pathLst>
              <a:path w="45720" h="39370">
                <a:moveTo>
                  <a:pt x="0" y="38943"/>
                </a:moveTo>
                <a:lnTo>
                  <a:pt x="45275" y="38943"/>
                </a:lnTo>
                <a:lnTo>
                  <a:pt x="45275" y="0"/>
                </a:lnTo>
                <a:lnTo>
                  <a:pt x="0" y="0"/>
                </a:lnTo>
                <a:lnTo>
                  <a:pt x="0" y="38943"/>
                </a:lnTo>
                <a:close/>
              </a:path>
            </a:pathLst>
          </a:custGeom>
          <a:solidFill>
            <a:srgbClr val="33CCCC"/>
          </a:solidFill>
        </p:spPr>
        <p:txBody>
          <a:bodyPr wrap="square" lIns="0" tIns="0" rIns="0" bIns="0" rtlCol="0"/>
          <a:lstStyle/>
          <a:p>
            <a:endParaRPr/>
          </a:p>
        </p:txBody>
      </p:sp>
      <p:sp>
        <p:nvSpPr>
          <p:cNvPr id="73" name="object 73"/>
          <p:cNvSpPr/>
          <p:nvPr/>
        </p:nvSpPr>
        <p:spPr>
          <a:xfrm>
            <a:off x="4361628" y="5080791"/>
            <a:ext cx="45720" cy="39370"/>
          </a:xfrm>
          <a:custGeom>
            <a:avLst/>
            <a:gdLst/>
            <a:ahLst/>
            <a:cxnLst/>
            <a:rect l="l" t="t" r="r" b="b"/>
            <a:pathLst>
              <a:path w="45720" h="39370">
                <a:moveTo>
                  <a:pt x="0" y="38943"/>
                </a:moveTo>
                <a:lnTo>
                  <a:pt x="45275" y="38943"/>
                </a:lnTo>
                <a:lnTo>
                  <a:pt x="45275" y="0"/>
                </a:lnTo>
                <a:lnTo>
                  <a:pt x="0" y="0"/>
                </a:lnTo>
                <a:lnTo>
                  <a:pt x="0" y="38943"/>
                </a:lnTo>
                <a:close/>
              </a:path>
            </a:pathLst>
          </a:custGeom>
          <a:ln w="9400">
            <a:solidFill>
              <a:srgbClr val="000000"/>
            </a:solidFill>
          </a:ln>
        </p:spPr>
        <p:txBody>
          <a:bodyPr wrap="square" lIns="0" tIns="0" rIns="0" bIns="0" rtlCol="0"/>
          <a:lstStyle/>
          <a:p>
            <a:endParaRPr/>
          </a:p>
        </p:txBody>
      </p:sp>
      <p:sp>
        <p:nvSpPr>
          <p:cNvPr id="74" name="object 74"/>
          <p:cNvSpPr/>
          <p:nvPr/>
        </p:nvSpPr>
        <p:spPr>
          <a:xfrm>
            <a:off x="4361628" y="5071135"/>
            <a:ext cx="63500" cy="10160"/>
          </a:xfrm>
          <a:custGeom>
            <a:avLst/>
            <a:gdLst/>
            <a:ahLst/>
            <a:cxnLst/>
            <a:rect l="l" t="t" r="r" b="b"/>
            <a:pathLst>
              <a:path w="63500" h="10160">
                <a:moveTo>
                  <a:pt x="63385" y="0"/>
                </a:moveTo>
                <a:lnTo>
                  <a:pt x="18110" y="0"/>
                </a:lnTo>
                <a:lnTo>
                  <a:pt x="0" y="9655"/>
                </a:lnTo>
                <a:lnTo>
                  <a:pt x="45275" y="9655"/>
                </a:lnTo>
                <a:lnTo>
                  <a:pt x="63385" y="0"/>
                </a:lnTo>
                <a:close/>
              </a:path>
            </a:pathLst>
          </a:custGeom>
          <a:solidFill>
            <a:srgbClr val="259999"/>
          </a:solidFill>
        </p:spPr>
        <p:txBody>
          <a:bodyPr wrap="square" lIns="0" tIns="0" rIns="0" bIns="0" rtlCol="0"/>
          <a:lstStyle/>
          <a:p>
            <a:endParaRPr/>
          </a:p>
        </p:txBody>
      </p:sp>
      <p:sp>
        <p:nvSpPr>
          <p:cNvPr id="75" name="object 75"/>
          <p:cNvSpPr/>
          <p:nvPr/>
        </p:nvSpPr>
        <p:spPr>
          <a:xfrm>
            <a:off x="4361628" y="5071135"/>
            <a:ext cx="63500" cy="10160"/>
          </a:xfrm>
          <a:custGeom>
            <a:avLst/>
            <a:gdLst/>
            <a:ahLst/>
            <a:cxnLst/>
            <a:rect l="l" t="t" r="r" b="b"/>
            <a:pathLst>
              <a:path w="63500" h="10160">
                <a:moveTo>
                  <a:pt x="45275" y="9655"/>
                </a:moveTo>
                <a:lnTo>
                  <a:pt x="63385"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76" name="object 76"/>
          <p:cNvSpPr/>
          <p:nvPr/>
        </p:nvSpPr>
        <p:spPr>
          <a:xfrm>
            <a:off x="4574506" y="5027708"/>
            <a:ext cx="72995" cy="96653"/>
          </a:xfrm>
          <a:prstGeom prst="rect">
            <a:avLst/>
          </a:prstGeom>
          <a:blipFill>
            <a:blip r:embed="rId4" cstate="print"/>
            <a:stretch>
              <a:fillRect/>
            </a:stretch>
          </a:blipFill>
        </p:spPr>
        <p:txBody>
          <a:bodyPr wrap="square" lIns="0" tIns="0" rIns="0" bIns="0" rtlCol="0"/>
          <a:lstStyle/>
          <a:p>
            <a:endParaRPr/>
          </a:p>
        </p:txBody>
      </p:sp>
      <p:sp>
        <p:nvSpPr>
          <p:cNvPr id="77" name="object 77"/>
          <p:cNvSpPr/>
          <p:nvPr/>
        </p:nvSpPr>
        <p:spPr>
          <a:xfrm>
            <a:off x="4782996" y="5018035"/>
            <a:ext cx="82086" cy="106318"/>
          </a:xfrm>
          <a:prstGeom prst="rect">
            <a:avLst/>
          </a:prstGeom>
          <a:blipFill>
            <a:blip r:embed="rId5" cstate="print"/>
            <a:stretch>
              <a:fillRect/>
            </a:stretch>
          </a:blipFill>
        </p:spPr>
        <p:txBody>
          <a:bodyPr wrap="square" lIns="0" tIns="0" rIns="0" bIns="0" rtlCol="0"/>
          <a:lstStyle/>
          <a:p>
            <a:endParaRPr/>
          </a:p>
        </p:txBody>
      </p:sp>
      <p:sp>
        <p:nvSpPr>
          <p:cNvPr id="78" name="object 78"/>
          <p:cNvSpPr/>
          <p:nvPr/>
        </p:nvSpPr>
        <p:spPr>
          <a:xfrm>
            <a:off x="5000681" y="4998725"/>
            <a:ext cx="73028" cy="125604"/>
          </a:xfrm>
          <a:prstGeom prst="rect">
            <a:avLst/>
          </a:prstGeom>
          <a:blipFill>
            <a:blip r:embed="rId6" cstate="print"/>
            <a:stretch>
              <a:fillRect/>
            </a:stretch>
          </a:blipFill>
        </p:spPr>
        <p:txBody>
          <a:bodyPr wrap="square" lIns="0" tIns="0" rIns="0" bIns="0" rtlCol="0"/>
          <a:lstStyle/>
          <a:p>
            <a:endParaRPr/>
          </a:p>
        </p:txBody>
      </p:sp>
      <p:sp>
        <p:nvSpPr>
          <p:cNvPr id="79" name="object 79"/>
          <p:cNvSpPr/>
          <p:nvPr/>
        </p:nvSpPr>
        <p:spPr>
          <a:xfrm>
            <a:off x="5218244" y="4998725"/>
            <a:ext cx="73028" cy="125587"/>
          </a:xfrm>
          <a:prstGeom prst="rect">
            <a:avLst/>
          </a:prstGeom>
          <a:blipFill>
            <a:blip r:embed="rId7" cstate="print"/>
            <a:stretch>
              <a:fillRect/>
            </a:stretch>
          </a:blipFill>
        </p:spPr>
        <p:txBody>
          <a:bodyPr wrap="square" lIns="0" tIns="0" rIns="0" bIns="0" rtlCol="0"/>
          <a:lstStyle/>
          <a:p>
            <a:endParaRPr/>
          </a:p>
        </p:txBody>
      </p:sp>
      <p:sp>
        <p:nvSpPr>
          <p:cNvPr id="80" name="object 80"/>
          <p:cNvSpPr/>
          <p:nvPr/>
        </p:nvSpPr>
        <p:spPr>
          <a:xfrm>
            <a:off x="5486024" y="4587399"/>
            <a:ext cx="18415" cy="532765"/>
          </a:xfrm>
          <a:custGeom>
            <a:avLst/>
            <a:gdLst/>
            <a:ahLst/>
            <a:cxnLst/>
            <a:rect l="l" t="t" r="r" b="b"/>
            <a:pathLst>
              <a:path w="18414" h="532764">
                <a:moveTo>
                  <a:pt x="0" y="532334"/>
                </a:moveTo>
                <a:lnTo>
                  <a:pt x="18110" y="532334"/>
                </a:lnTo>
                <a:lnTo>
                  <a:pt x="18110" y="0"/>
                </a:lnTo>
                <a:lnTo>
                  <a:pt x="0" y="0"/>
                </a:lnTo>
                <a:lnTo>
                  <a:pt x="0" y="532334"/>
                </a:lnTo>
                <a:close/>
              </a:path>
            </a:pathLst>
          </a:custGeom>
          <a:solidFill>
            <a:srgbClr val="1A6666"/>
          </a:solidFill>
        </p:spPr>
        <p:txBody>
          <a:bodyPr wrap="square" lIns="0" tIns="0" rIns="0" bIns="0" rtlCol="0"/>
          <a:lstStyle/>
          <a:p>
            <a:endParaRPr/>
          </a:p>
        </p:txBody>
      </p:sp>
      <p:sp>
        <p:nvSpPr>
          <p:cNvPr id="81" name="object 81"/>
          <p:cNvSpPr/>
          <p:nvPr/>
        </p:nvSpPr>
        <p:spPr>
          <a:xfrm>
            <a:off x="5486024" y="4587399"/>
            <a:ext cx="18415" cy="532765"/>
          </a:xfrm>
          <a:custGeom>
            <a:avLst/>
            <a:gdLst/>
            <a:ahLst/>
            <a:cxnLst/>
            <a:rect l="l" t="t" r="r" b="b"/>
            <a:pathLst>
              <a:path w="18414" h="532764">
                <a:moveTo>
                  <a:pt x="0" y="532334"/>
                </a:moveTo>
                <a:lnTo>
                  <a:pt x="0" y="9655"/>
                </a:lnTo>
                <a:lnTo>
                  <a:pt x="18110" y="0"/>
                </a:lnTo>
                <a:lnTo>
                  <a:pt x="18110" y="522679"/>
                </a:lnTo>
                <a:lnTo>
                  <a:pt x="0" y="532334"/>
                </a:lnTo>
                <a:close/>
              </a:path>
            </a:pathLst>
          </a:custGeom>
          <a:ln w="9055">
            <a:solidFill>
              <a:srgbClr val="000000"/>
            </a:solidFill>
          </a:ln>
        </p:spPr>
        <p:txBody>
          <a:bodyPr wrap="square" lIns="0" tIns="0" rIns="0" bIns="0" rtlCol="0"/>
          <a:lstStyle/>
          <a:p>
            <a:endParaRPr/>
          </a:p>
        </p:txBody>
      </p:sp>
      <p:sp>
        <p:nvSpPr>
          <p:cNvPr id="82" name="object 82"/>
          <p:cNvSpPr/>
          <p:nvPr/>
        </p:nvSpPr>
        <p:spPr>
          <a:xfrm>
            <a:off x="5440749" y="4597055"/>
            <a:ext cx="45720" cy="523240"/>
          </a:xfrm>
          <a:custGeom>
            <a:avLst/>
            <a:gdLst/>
            <a:ahLst/>
            <a:cxnLst/>
            <a:rect l="l" t="t" r="r" b="b"/>
            <a:pathLst>
              <a:path w="45720" h="523239">
                <a:moveTo>
                  <a:pt x="0" y="522679"/>
                </a:moveTo>
                <a:lnTo>
                  <a:pt x="45275" y="522679"/>
                </a:lnTo>
                <a:lnTo>
                  <a:pt x="45275" y="0"/>
                </a:lnTo>
                <a:lnTo>
                  <a:pt x="0" y="0"/>
                </a:lnTo>
                <a:lnTo>
                  <a:pt x="0" y="522679"/>
                </a:lnTo>
                <a:close/>
              </a:path>
            </a:pathLst>
          </a:custGeom>
          <a:solidFill>
            <a:srgbClr val="33CCCC"/>
          </a:solidFill>
        </p:spPr>
        <p:txBody>
          <a:bodyPr wrap="square" lIns="0" tIns="0" rIns="0" bIns="0" rtlCol="0"/>
          <a:lstStyle/>
          <a:p>
            <a:endParaRPr/>
          </a:p>
        </p:txBody>
      </p:sp>
      <p:sp>
        <p:nvSpPr>
          <p:cNvPr id="83" name="object 83"/>
          <p:cNvSpPr/>
          <p:nvPr/>
        </p:nvSpPr>
        <p:spPr>
          <a:xfrm>
            <a:off x="5440749" y="4597055"/>
            <a:ext cx="45720" cy="523240"/>
          </a:xfrm>
          <a:custGeom>
            <a:avLst/>
            <a:gdLst/>
            <a:ahLst/>
            <a:cxnLst/>
            <a:rect l="l" t="t" r="r" b="b"/>
            <a:pathLst>
              <a:path w="45720" h="523239">
                <a:moveTo>
                  <a:pt x="0" y="522679"/>
                </a:moveTo>
                <a:lnTo>
                  <a:pt x="45275" y="522679"/>
                </a:lnTo>
                <a:lnTo>
                  <a:pt x="45275" y="0"/>
                </a:lnTo>
                <a:lnTo>
                  <a:pt x="0" y="0"/>
                </a:lnTo>
                <a:lnTo>
                  <a:pt x="0" y="522679"/>
                </a:lnTo>
                <a:close/>
              </a:path>
            </a:pathLst>
          </a:custGeom>
          <a:ln w="9059">
            <a:solidFill>
              <a:srgbClr val="000000"/>
            </a:solidFill>
          </a:ln>
        </p:spPr>
        <p:txBody>
          <a:bodyPr wrap="square" lIns="0" tIns="0" rIns="0" bIns="0" rtlCol="0"/>
          <a:lstStyle/>
          <a:p>
            <a:endParaRPr/>
          </a:p>
        </p:txBody>
      </p:sp>
      <p:sp>
        <p:nvSpPr>
          <p:cNvPr id="84" name="object 84"/>
          <p:cNvSpPr/>
          <p:nvPr/>
        </p:nvSpPr>
        <p:spPr>
          <a:xfrm>
            <a:off x="5440749" y="4587399"/>
            <a:ext cx="63500" cy="10160"/>
          </a:xfrm>
          <a:custGeom>
            <a:avLst/>
            <a:gdLst/>
            <a:ahLst/>
            <a:cxnLst/>
            <a:rect l="l" t="t" r="r" b="b"/>
            <a:pathLst>
              <a:path w="63500" h="10160">
                <a:moveTo>
                  <a:pt x="63385" y="0"/>
                </a:moveTo>
                <a:lnTo>
                  <a:pt x="18110" y="0"/>
                </a:lnTo>
                <a:lnTo>
                  <a:pt x="0" y="9655"/>
                </a:lnTo>
                <a:lnTo>
                  <a:pt x="45275" y="9655"/>
                </a:lnTo>
                <a:lnTo>
                  <a:pt x="63385" y="0"/>
                </a:lnTo>
                <a:close/>
              </a:path>
            </a:pathLst>
          </a:custGeom>
          <a:solidFill>
            <a:srgbClr val="259999"/>
          </a:solidFill>
        </p:spPr>
        <p:txBody>
          <a:bodyPr wrap="square" lIns="0" tIns="0" rIns="0" bIns="0" rtlCol="0"/>
          <a:lstStyle/>
          <a:p>
            <a:endParaRPr/>
          </a:p>
        </p:txBody>
      </p:sp>
      <p:sp>
        <p:nvSpPr>
          <p:cNvPr id="85" name="object 85"/>
          <p:cNvSpPr/>
          <p:nvPr/>
        </p:nvSpPr>
        <p:spPr>
          <a:xfrm>
            <a:off x="5440749" y="4587399"/>
            <a:ext cx="63500" cy="10160"/>
          </a:xfrm>
          <a:custGeom>
            <a:avLst/>
            <a:gdLst/>
            <a:ahLst/>
            <a:cxnLst/>
            <a:rect l="l" t="t" r="r" b="b"/>
            <a:pathLst>
              <a:path w="63500" h="10160">
                <a:moveTo>
                  <a:pt x="45275" y="9655"/>
                </a:moveTo>
                <a:lnTo>
                  <a:pt x="63385"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86" name="object 86"/>
          <p:cNvSpPr/>
          <p:nvPr/>
        </p:nvSpPr>
        <p:spPr>
          <a:xfrm>
            <a:off x="5712642" y="4316378"/>
            <a:ext cx="0" cy="803910"/>
          </a:xfrm>
          <a:custGeom>
            <a:avLst/>
            <a:gdLst/>
            <a:ahLst/>
            <a:cxnLst/>
            <a:rect l="l" t="t" r="r" b="b"/>
            <a:pathLst>
              <a:path h="803910">
                <a:moveTo>
                  <a:pt x="0" y="0"/>
                </a:moveTo>
                <a:lnTo>
                  <a:pt x="0" y="803355"/>
                </a:lnTo>
              </a:path>
            </a:pathLst>
          </a:custGeom>
          <a:ln w="18110">
            <a:solidFill>
              <a:srgbClr val="1A6666"/>
            </a:solidFill>
          </a:ln>
        </p:spPr>
        <p:txBody>
          <a:bodyPr wrap="square" lIns="0" tIns="0" rIns="0" bIns="0" rtlCol="0"/>
          <a:lstStyle/>
          <a:p>
            <a:endParaRPr/>
          </a:p>
        </p:txBody>
      </p:sp>
      <p:sp>
        <p:nvSpPr>
          <p:cNvPr id="87" name="object 87"/>
          <p:cNvSpPr/>
          <p:nvPr/>
        </p:nvSpPr>
        <p:spPr>
          <a:xfrm>
            <a:off x="5703587" y="4316378"/>
            <a:ext cx="18415" cy="803910"/>
          </a:xfrm>
          <a:custGeom>
            <a:avLst/>
            <a:gdLst/>
            <a:ahLst/>
            <a:cxnLst/>
            <a:rect l="l" t="t" r="r" b="b"/>
            <a:pathLst>
              <a:path w="18414" h="803910">
                <a:moveTo>
                  <a:pt x="0" y="803355"/>
                </a:moveTo>
                <a:lnTo>
                  <a:pt x="0" y="19310"/>
                </a:lnTo>
                <a:lnTo>
                  <a:pt x="18110" y="0"/>
                </a:lnTo>
                <a:lnTo>
                  <a:pt x="18110" y="793700"/>
                </a:lnTo>
                <a:lnTo>
                  <a:pt x="0" y="803355"/>
                </a:lnTo>
                <a:close/>
              </a:path>
            </a:pathLst>
          </a:custGeom>
          <a:ln w="9055">
            <a:solidFill>
              <a:srgbClr val="000000"/>
            </a:solidFill>
          </a:ln>
        </p:spPr>
        <p:txBody>
          <a:bodyPr wrap="square" lIns="0" tIns="0" rIns="0" bIns="0" rtlCol="0"/>
          <a:lstStyle/>
          <a:p>
            <a:endParaRPr/>
          </a:p>
        </p:txBody>
      </p:sp>
      <p:sp>
        <p:nvSpPr>
          <p:cNvPr id="88" name="object 88"/>
          <p:cNvSpPr/>
          <p:nvPr/>
        </p:nvSpPr>
        <p:spPr>
          <a:xfrm>
            <a:off x="5680949" y="4335715"/>
            <a:ext cx="0" cy="784225"/>
          </a:xfrm>
          <a:custGeom>
            <a:avLst/>
            <a:gdLst/>
            <a:ahLst/>
            <a:cxnLst/>
            <a:rect l="l" t="t" r="r" b="b"/>
            <a:pathLst>
              <a:path h="784225">
                <a:moveTo>
                  <a:pt x="0" y="0"/>
                </a:moveTo>
                <a:lnTo>
                  <a:pt x="0" y="784019"/>
                </a:lnTo>
              </a:path>
            </a:pathLst>
          </a:custGeom>
          <a:ln w="45275">
            <a:solidFill>
              <a:srgbClr val="33CCCC"/>
            </a:solidFill>
          </a:ln>
        </p:spPr>
        <p:txBody>
          <a:bodyPr wrap="square" lIns="0" tIns="0" rIns="0" bIns="0" rtlCol="0"/>
          <a:lstStyle/>
          <a:p>
            <a:endParaRPr/>
          </a:p>
        </p:txBody>
      </p:sp>
      <p:sp>
        <p:nvSpPr>
          <p:cNvPr id="89" name="object 89"/>
          <p:cNvSpPr/>
          <p:nvPr/>
        </p:nvSpPr>
        <p:spPr>
          <a:xfrm>
            <a:off x="5658312" y="4335715"/>
            <a:ext cx="45720" cy="784225"/>
          </a:xfrm>
          <a:custGeom>
            <a:avLst/>
            <a:gdLst/>
            <a:ahLst/>
            <a:cxnLst/>
            <a:rect l="l" t="t" r="r" b="b"/>
            <a:pathLst>
              <a:path w="45720" h="784225">
                <a:moveTo>
                  <a:pt x="0" y="784019"/>
                </a:moveTo>
                <a:lnTo>
                  <a:pt x="45275" y="784019"/>
                </a:lnTo>
                <a:lnTo>
                  <a:pt x="45275" y="0"/>
                </a:lnTo>
                <a:lnTo>
                  <a:pt x="0" y="0"/>
                </a:lnTo>
                <a:lnTo>
                  <a:pt x="0" y="784019"/>
                </a:lnTo>
                <a:close/>
              </a:path>
            </a:pathLst>
          </a:custGeom>
          <a:ln w="9057">
            <a:solidFill>
              <a:srgbClr val="000000"/>
            </a:solidFill>
          </a:ln>
        </p:spPr>
        <p:txBody>
          <a:bodyPr wrap="square" lIns="0" tIns="0" rIns="0" bIns="0" rtlCol="0"/>
          <a:lstStyle/>
          <a:p>
            <a:endParaRPr/>
          </a:p>
        </p:txBody>
      </p:sp>
      <p:sp>
        <p:nvSpPr>
          <p:cNvPr id="90" name="object 90"/>
          <p:cNvSpPr/>
          <p:nvPr/>
        </p:nvSpPr>
        <p:spPr>
          <a:xfrm>
            <a:off x="5658311" y="4316378"/>
            <a:ext cx="63500" cy="19685"/>
          </a:xfrm>
          <a:custGeom>
            <a:avLst/>
            <a:gdLst/>
            <a:ahLst/>
            <a:cxnLst/>
            <a:rect l="l" t="t" r="r" b="b"/>
            <a:pathLst>
              <a:path w="63500" h="19685">
                <a:moveTo>
                  <a:pt x="63385" y="0"/>
                </a:moveTo>
                <a:lnTo>
                  <a:pt x="9055" y="0"/>
                </a:lnTo>
                <a:lnTo>
                  <a:pt x="0" y="19310"/>
                </a:lnTo>
                <a:lnTo>
                  <a:pt x="45275" y="19310"/>
                </a:lnTo>
                <a:lnTo>
                  <a:pt x="63385" y="0"/>
                </a:lnTo>
                <a:close/>
              </a:path>
            </a:pathLst>
          </a:custGeom>
          <a:solidFill>
            <a:srgbClr val="259999"/>
          </a:solidFill>
        </p:spPr>
        <p:txBody>
          <a:bodyPr wrap="square" lIns="0" tIns="0" rIns="0" bIns="0" rtlCol="0"/>
          <a:lstStyle/>
          <a:p>
            <a:endParaRPr/>
          </a:p>
        </p:txBody>
      </p:sp>
      <p:sp>
        <p:nvSpPr>
          <p:cNvPr id="91" name="object 91"/>
          <p:cNvSpPr/>
          <p:nvPr/>
        </p:nvSpPr>
        <p:spPr>
          <a:xfrm>
            <a:off x="5658312" y="4316378"/>
            <a:ext cx="63500" cy="19685"/>
          </a:xfrm>
          <a:custGeom>
            <a:avLst/>
            <a:gdLst/>
            <a:ahLst/>
            <a:cxnLst/>
            <a:rect l="l" t="t" r="r" b="b"/>
            <a:pathLst>
              <a:path w="63500" h="19685">
                <a:moveTo>
                  <a:pt x="45275" y="19310"/>
                </a:moveTo>
                <a:lnTo>
                  <a:pt x="63385" y="0"/>
                </a:lnTo>
                <a:lnTo>
                  <a:pt x="9055" y="0"/>
                </a:lnTo>
                <a:lnTo>
                  <a:pt x="0" y="19310"/>
                </a:lnTo>
                <a:lnTo>
                  <a:pt x="45275" y="19310"/>
                </a:lnTo>
                <a:close/>
              </a:path>
            </a:pathLst>
          </a:custGeom>
          <a:ln w="9604">
            <a:solidFill>
              <a:srgbClr val="000000"/>
            </a:solidFill>
          </a:ln>
        </p:spPr>
        <p:txBody>
          <a:bodyPr wrap="square" lIns="0" tIns="0" rIns="0" bIns="0" rtlCol="0"/>
          <a:lstStyle/>
          <a:p>
            <a:endParaRPr/>
          </a:p>
        </p:txBody>
      </p:sp>
      <p:sp>
        <p:nvSpPr>
          <p:cNvPr id="92" name="object 92"/>
          <p:cNvSpPr/>
          <p:nvPr/>
        </p:nvSpPr>
        <p:spPr>
          <a:xfrm>
            <a:off x="5930326" y="3619644"/>
            <a:ext cx="0" cy="1500505"/>
          </a:xfrm>
          <a:custGeom>
            <a:avLst/>
            <a:gdLst/>
            <a:ahLst/>
            <a:cxnLst/>
            <a:rect l="l" t="t" r="r" b="b"/>
            <a:pathLst>
              <a:path h="1500504">
                <a:moveTo>
                  <a:pt x="0" y="0"/>
                </a:moveTo>
                <a:lnTo>
                  <a:pt x="0" y="1500089"/>
                </a:lnTo>
              </a:path>
            </a:pathLst>
          </a:custGeom>
          <a:ln w="18110">
            <a:solidFill>
              <a:srgbClr val="1A6666"/>
            </a:solidFill>
          </a:ln>
        </p:spPr>
        <p:txBody>
          <a:bodyPr wrap="square" lIns="0" tIns="0" rIns="0" bIns="0" rtlCol="0"/>
          <a:lstStyle/>
          <a:p>
            <a:endParaRPr/>
          </a:p>
        </p:txBody>
      </p:sp>
      <p:sp>
        <p:nvSpPr>
          <p:cNvPr id="93" name="object 93"/>
          <p:cNvSpPr/>
          <p:nvPr/>
        </p:nvSpPr>
        <p:spPr>
          <a:xfrm>
            <a:off x="5921271" y="3619644"/>
            <a:ext cx="18415" cy="1500505"/>
          </a:xfrm>
          <a:custGeom>
            <a:avLst/>
            <a:gdLst/>
            <a:ahLst/>
            <a:cxnLst/>
            <a:rect l="l" t="t" r="r" b="b"/>
            <a:pathLst>
              <a:path w="18414" h="1500504">
                <a:moveTo>
                  <a:pt x="0" y="1500089"/>
                </a:moveTo>
                <a:lnTo>
                  <a:pt x="0" y="19310"/>
                </a:lnTo>
                <a:lnTo>
                  <a:pt x="18110" y="0"/>
                </a:lnTo>
                <a:lnTo>
                  <a:pt x="18110" y="1490434"/>
                </a:lnTo>
                <a:lnTo>
                  <a:pt x="0" y="1500089"/>
                </a:lnTo>
                <a:close/>
              </a:path>
            </a:pathLst>
          </a:custGeom>
          <a:ln w="9055">
            <a:solidFill>
              <a:srgbClr val="000000"/>
            </a:solidFill>
          </a:ln>
        </p:spPr>
        <p:txBody>
          <a:bodyPr wrap="square" lIns="0" tIns="0" rIns="0" bIns="0" rtlCol="0"/>
          <a:lstStyle/>
          <a:p>
            <a:endParaRPr/>
          </a:p>
        </p:txBody>
      </p:sp>
      <p:sp>
        <p:nvSpPr>
          <p:cNvPr id="94" name="object 94"/>
          <p:cNvSpPr/>
          <p:nvPr/>
        </p:nvSpPr>
        <p:spPr>
          <a:xfrm>
            <a:off x="5894105" y="3638980"/>
            <a:ext cx="0" cy="1480820"/>
          </a:xfrm>
          <a:custGeom>
            <a:avLst/>
            <a:gdLst/>
            <a:ahLst/>
            <a:cxnLst/>
            <a:rect l="l" t="t" r="r" b="b"/>
            <a:pathLst>
              <a:path h="1480820">
                <a:moveTo>
                  <a:pt x="0" y="0"/>
                </a:moveTo>
                <a:lnTo>
                  <a:pt x="0" y="1480753"/>
                </a:lnTo>
              </a:path>
            </a:pathLst>
          </a:custGeom>
          <a:ln w="54330">
            <a:solidFill>
              <a:srgbClr val="33CCCC"/>
            </a:solidFill>
          </a:ln>
        </p:spPr>
        <p:txBody>
          <a:bodyPr wrap="square" lIns="0" tIns="0" rIns="0" bIns="0" rtlCol="0"/>
          <a:lstStyle/>
          <a:p>
            <a:endParaRPr/>
          </a:p>
        </p:txBody>
      </p:sp>
      <p:sp>
        <p:nvSpPr>
          <p:cNvPr id="95" name="object 95"/>
          <p:cNvSpPr/>
          <p:nvPr/>
        </p:nvSpPr>
        <p:spPr>
          <a:xfrm>
            <a:off x="5866940" y="3638980"/>
            <a:ext cx="54610" cy="1480820"/>
          </a:xfrm>
          <a:custGeom>
            <a:avLst/>
            <a:gdLst/>
            <a:ahLst/>
            <a:cxnLst/>
            <a:rect l="l" t="t" r="r" b="b"/>
            <a:pathLst>
              <a:path w="54610" h="1480820">
                <a:moveTo>
                  <a:pt x="0" y="1480753"/>
                </a:moveTo>
                <a:lnTo>
                  <a:pt x="54330" y="1480753"/>
                </a:lnTo>
                <a:lnTo>
                  <a:pt x="54330" y="0"/>
                </a:lnTo>
                <a:lnTo>
                  <a:pt x="0" y="0"/>
                </a:lnTo>
                <a:lnTo>
                  <a:pt x="0" y="1480753"/>
                </a:lnTo>
                <a:close/>
              </a:path>
            </a:pathLst>
          </a:custGeom>
          <a:ln w="9055">
            <a:solidFill>
              <a:srgbClr val="000000"/>
            </a:solidFill>
          </a:ln>
        </p:spPr>
        <p:txBody>
          <a:bodyPr wrap="square" lIns="0" tIns="0" rIns="0" bIns="0" rtlCol="0"/>
          <a:lstStyle/>
          <a:p>
            <a:endParaRPr/>
          </a:p>
        </p:txBody>
      </p:sp>
      <p:sp>
        <p:nvSpPr>
          <p:cNvPr id="96" name="object 96"/>
          <p:cNvSpPr/>
          <p:nvPr/>
        </p:nvSpPr>
        <p:spPr>
          <a:xfrm>
            <a:off x="5866940" y="3619644"/>
            <a:ext cx="73025" cy="19685"/>
          </a:xfrm>
          <a:custGeom>
            <a:avLst/>
            <a:gdLst/>
            <a:ahLst/>
            <a:cxnLst/>
            <a:rect l="l" t="t" r="r" b="b"/>
            <a:pathLst>
              <a:path w="73025" h="19685">
                <a:moveTo>
                  <a:pt x="72440" y="0"/>
                </a:moveTo>
                <a:lnTo>
                  <a:pt x="18110" y="0"/>
                </a:lnTo>
                <a:lnTo>
                  <a:pt x="0" y="19310"/>
                </a:lnTo>
                <a:lnTo>
                  <a:pt x="54330" y="19310"/>
                </a:lnTo>
                <a:lnTo>
                  <a:pt x="72440" y="0"/>
                </a:lnTo>
                <a:close/>
              </a:path>
            </a:pathLst>
          </a:custGeom>
          <a:solidFill>
            <a:srgbClr val="259999"/>
          </a:solidFill>
        </p:spPr>
        <p:txBody>
          <a:bodyPr wrap="square" lIns="0" tIns="0" rIns="0" bIns="0" rtlCol="0"/>
          <a:lstStyle/>
          <a:p>
            <a:endParaRPr/>
          </a:p>
        </p:txBody>
      </p:sp>
      <p:sp>
        <p:nvSpPr>
          <p:cNvPr id="97" name="object 97"/>
          <p:cNvSpPr/>
          <p:nvPr/>
        </p:nvSpPr>
        <p:spPr>
          <a:xfrm>
            <a:off x="5866940" y="3619644"/>
            <a:ext cx="73025" cy="19685"/>
          </a:xfrm>
          <a:custGeom>
            <a:avLst/>
            <a:gdLst/>
            <a:ahLst/>
            <a:cxnLst/>
            <a:rect l="l" t="t" r="r" b="b"/>
            <a:pathLst>
              <a:path w="73025" h="19685">
                <a:moveTo>
                  <a:pt x="54330" y="19310"/>
                </a:moveTo>
                <a:lnTo>
                  <a:pt x="72440" y="0"/>
                </a:lnTo>
                <a:lnTo>
                  <a:pt x="18110" y="0"/>
                </a:lnTo>
                <a:lnTo>
                  <a:pt x="0" y="19310"/>
                </a:lnTo>
                <a:lnTo>
                  <a:pt x="54330" y="19310"/>
                </a:lnTo>
                <a:close/>
              </a:path>
            </a:pathLst>
          </a:custGeom>
          <a:ln w="9615">
            <a:solidFill>
              <a:srgbClr val="000000"/>
            </a:solidFill>
          </a:ln>
        </p:spPr>
        <p:txBody>
          <a:bodyPr wrap="square" lIns="0" tIns="0" rIns="0" bIns="0" rtlCol="0"/>
          <a:lstStyle/>
          <a:p>
            <a:endParaRPr/>
          </a:p>
        </p:txBody>
      </p:sp>
      <p:sp>
        <p:nvSpPr>
          <p:cNvPr id="98" name="object 98"/>
          <p:cNvSpPr/>
          <p:nvPr/>
        </p:nvSpPr>
        <p:spPr>
          <a:xfrm>
            <a:off x="6143361" y="2748340"/>
            <a:ext cx="0" cy="2371725"/>
          </a:xfrm>
          <a:custGeom>
            <a:avLst/>
            <a:gdLst/>
            <a:ahLst/>
            <a:cxnLst/>
            <a:rect l="l" t="t" r="r" b="b"/>
            <a:pathLst>
              <a:path h="2371725">
                <a:moveTo>
                  <a:pt x="0" y="0"/>
                </a:moveTo>
                <a:lnTo>
                  <a:pt x="0" y="2371393"/>
                </a:lnTo>
              </a:path>
            </a:pathLst>
          </a:custGeom>
          <a:ln w="9055">
            <a:solidFill>
              <a:srgbClr val="1A6666"/>
            </a:solidFill>
          </a:ln>
        </p:spPr>
        <p:txBody>
          <a:bodyPr wrap="square" lIns="0" tIns="0" rIns="0" bIns="0" rtlCol="0"/>
          <a:lstStyle/>
          <a:p>
            <a:endParaRPr/>
          </a:p>
        </p:txBody>
      </p:sp>
      <p:sp>
        <p:nvSpPr>
          <p:cNvPr id="99" name="object 99"/>
          <p:cNvSpPr/>
          <p:nvPr/>
        </p:nvSpPr>
        <p:spPr>
          <a:xfrm>
            <a:off x="6138833" y="2748340"/>
            <a:ext cx="9525" cy="2371725"/>
          </a:xfrm>
          <a:custGeom>
            <a:avLst/>
            <a:gdLst/>
            <a:ahLst/>
            <a:cxnLst/>
            <a:rect l="l" t="t" r="r" b="b"/>
            <a:pathLst>
              <a:path w="9525" h="2371725">
                <a:moveTo>
                  <a:pt x="4527" y="-4527"/>
                </a:moveTo>
                <a:lnTo>
                  <a:pt x="4527" y="2375921"/>
                </a:lnTo>
              </a:path>
            </a:pathLst>
          </a:custGeom>
          <a:ln w="18110">
            <a:solidFill>
              <a:srgbClr val="000000"/>
            </a:solidFill>
          </a:ln>
        </p:spPr>
        <p:txBody>
          <a:bodyPr wrap="square" lIns="0" tIns="0" rIns="0" bIns="0" rtlCol="0"/>
          <a:lstStyle/>
          <a:p>
            <a:endParaRPr/>
          </a:p>
        </p:txBody>
      </p:sp>
      <p:sp>
        <p:nvSpPr>
          <p:cNvPr id="100" name="object 100"/>
          <p:cNvSpPr/>
          <p:nvPr/>
        </p:nvSpPr>
        <p:spPr>
          <a:xfrm>
            <a:off x="6111668" y="2767677"/>
            <a:ext cx="0" cy="2352675"/>
          </a:xfrm>
          <a:custGeom>
            <a:avLst/>
            <a:gdLst/>
            <a:ahLst/>
            <a:cxnLst/>
            <a:rect l="l" t="t" r="r" b="b"/>
            <a:pathLst>
              <a:path h="2352675">
                <a:moveTo>
                  <a:pt x="0" y="0"/>
                </a:moveTo>
                <a:lnTo>
                  <a:pt x="0" y="2352057"/>
                </a:lnTo>
              </a:path>
            </a:pathLst>
          </a:custGeom>
          <a:ln w="54330">
            <a:solidFill>
              <a:srgbClr val="33CCCC"/>
            </a:solidFill>
          </a:ln>
        </p:spPr>
        <p:txBody>
          <a:bodyPr wrap="square" lIns="0" tIns="0" rIns="0" bIns="0" rtlCol="0"/>
          <a:lstStyle/>
          <a:p>
            <a:endParaRPr/>
          </a:p>
        </p:txBody>
      </p:sp>
      <p:sp>
        <p:nvSpPr>
          <p:cNvPr id="101" name="object 101"/>
          <p:cNvSpPr/>
          <p:nvPr/>
        </p:nvSpPr>
        <p:spPr>
          <a:xfrm>
            <a:off x="6084503" y="2767677"/>
            <a:ext cx="54610" cy="2352675"/>
          </a:xfrm>
          <a:custGeom>
            <a:avLst/>
            <a:gdLst/>
            <a:ahLst/>
            <a:cxnLst/>
            <a:rect l="l" t="t" r="r" b="b"/>
            <a:pathLst>
              <a:path w="54610" h="2352675">
                <a:moveTo>
                  <a:pt x="0" y="2352057"/>
                </a:moveTo>
                <a:lnTo>
                  <a:pt x="54330" y="2352057"/>
                </a:lnTo>
                <a:lnTo>
                  <a:pt x="54330" y="0"/>
                </a:lnTo>
                <a:lnTo>
                  <a:pt x="0" y="0"/>
                </a:lnTo>
                <a:lnTo>
                  <a:pt x="0" y="2352057"/>
                </a:lnTo>
                <a:close/>
              </a:path>
            </a:pathLst>
          </a:custGeom>
          <a:ln w="9055">
            <a:solidFill>
              <a:srgbClr val="000000"/>
            </a:solidFill>
          </a:ln>
        </p:spPr>
        <p:txBody>
          <a:bodyPr wrap="square" lIns="0" tIns="0" rIns="0" bIns="0" rtlCol="0"/>
          <a:lstStyle/>
          <a:p>
            <a:endParaRPr/>
          </a:p>
        </p:txBody>
      </p:sp>
      <p:sp>
        <p:nvSpPr>
          <p:cNvPr id="102" name="object 102"/>
          <p:cNvSpPr/>
          <p:nvPr/>
        </p:nvSpPr>
        <p:spPr>
          <a:xfrm>
            <a:off x="6084503" y="2748340"/>
            <a:ext cx="63500" cy="19685"/>
          </a:xfrm>
          <a:custGeom>
            <a:avLst/>
            <a:gdLst/>
            <a:ahLst/>
            <a:cxnLst/>
            <a:rect l="l" t="t" r="r" b="b"/>
            <a:pathLst>
              <a:path w="63500" h="19685">
                <a:moveTo>
                  <a:pt x="63385" y="0"/>
                </a:moveTo>
                <a:lnTo>
                  <a:pt x="18110" y="0"/>
                </a:lnTo>
                <a:lnTo>
                  <a:pt x="0" y="19310"/>
                </a:lnTo>
                <a:lnTo>
                  <a:pt x="54330" y="19310"/>
                </a:lnTo>
                <a:lnTo>
                  <a:pt x="63385" y="0"/>
                </a:lnTo>
                <a:close/>
              </a:path>
            </a:pathLst>
          </a:custGeom>
          <a:solidFill>
            <a:srgbClr val="259999"/>
          </a:solidFill>
        </p:spPr>
        <p:txBody>
          <a:bodyPr wrap="square" lIns="0" tIns="0" rIns="0" bIns="0" rtlCol="0"/>
          <a:lstStyle/>
          <a:p>
            <a:endParaRPr/>
          </a:p>
        </p:txBody>
      </p:sp>
      <p:sp>
        <p:nvSpPr>
          <p:cNvPr id="103" name="object 103"/>
          <p:cNvSpPr/>
          <p:nvPr/>
        </p:nvSpPr>
        <p:spPr>
          <a:xfrm>
            <a:off x="6084503" y="2748340"/>
            <a:ext cx="63500" cy="19685"/>
          </a:xfrm>
          <a:custGeom>
            <a:avLst/>
            <a:gdLst/>
            <a:ahLst/>
            <a:cxnLst/>
            <a:rect l="l" t="t" r="r" b="b"/>
            <a:pathLst>
              <a:path w="63500" h="19685">
                <a:moveTo>
                  <a:pt x="54330" y="19310"/>
                </a:moveTo>
                <a:lnTo>
                  <a:pt x="63385" y="0"/>
                </a:lnTo>
                <a:lnTo>
                  <a:pt x="18110" y="0"/>
                </a:lnTo>
                <a:lnTo>
                  <a:pt x="0" y="19310"/>
                </a:lnTo>
                <a:lnTo>
                  <a:pt x="54330" y="19310"/>
                </a:lnTo>
                <a:close/>
              </a:path>
            </a:pathLst>
          </a:custGeom>
          <a:ln w="9604">
            <a:solidFill>
              <a:srgbClr val="000000"/>
            </a:solidFill>
          </a:ln>
        </p:spPr>
        <p:txBody>
          <a:bodyPr wrap="square" lIns="0" tIns="0" rIns="0" bIns="0" rtlCol="0"/>
          <a:lstStyle/>
          <a:p>
            <a:endParaRPr/>
          </a:p>
        </p:txBody>
      </p:sp>
      <p:sp>
        <p:nvSpPr>
          <p:cNvPr id="104" name="object 104"/>
          <p:cNvSpPr/>
          <p:nvPr/>
        </p:nvSpPr>
        <p:spPr>
          <a:xfrm>
            <a:off x="6347341" y="2274324"/>
            <a:ext cx="19050" cy="2845435"/>
          </a:xfrm>
          <a:custGeom>
            <a:avLst/>
            <a:gdLst/>
            <a:ahLst/>
            <a:cxnLst/>
            <a:rect l="l" t="t" r="r" b="b"/>
            <a:pathLst>
              <a:path w="19050" h="2845435">
                <a:moveTo>
                  <a:pt x="0" y="2845409"/>
                </a:moveTo>
                <a:lnTo>
                  <a:pt x="18472" y="2845409"/>
                </a:lnTo>
                <a:lnTo>
                  <a:pt x="18472" y="0"/>
                </a:lnTo>
                <a:lnTo>
                  <a:pt x="0" y="0"/>
                </a:lnTo>
                <a:lnTo>
                  <a:pt x="0" y="2845409"/>
                </a:lnTo>
                <a:close/>
              </a:path>
            </a:pathLst>
          </a:custGeom>
          <a:solidFill>
            <a:srgbClr val="1A6666"/>
          </a:solidFill>
        </p:spPr>
        <p:txBody>
          <a:bodyPr wrap="square" lIns="0" tIns="0" rIns="0" bIns="0" rtlCol="0"/>
          <a:lstStyle/>
          <a:p>
            <a:endParaRPr/>
          </a:p>
        </p:txBody>
      </p:sp>
      <p:sp>
        <p:nvSpPr>
          <p:cNvPr id="105" name="object 105"/>
          <p:cNvSpPr/>
          <p:nvPr/>
        </p:nvSpPr>
        <p:spPr>
          <a:xfrm>
            <a:off x="6342814" y="2269796"/>
            <a:ext cx="27940" cy="2854960"/>
          </a:xfrm>
          <a:custGeom>
            <a:avLst/>
            <a:gdLst/>
            <a:ahLst/>
            <a:cxnLst/>
            <a:rect l="l" t="t" r="r" b="b"/>
            <a:pathLst>
              <a:path w="27939" h="2854960">
                <a:moveTo>
                  <a:pt x="0" y="2854465"/>
                </a:moveTo>
                <a:lnTo>
                  <a:pt x="27527" y="2854465"/>
                </a:lnTo>
                <a:lnTo>
                  <a:pt x="27527" y="0"/>
                </a:lnTo>
                <a:lnTo>
                  <a:pt x="0" y="0"/>
                </a:lnTo>
                <a:lnTo>
                  <a:pt x="0" y="2854465"/>
                </a:lnTo>
                <a:close/>
              </a:path>
            </a:pathLst>
          </a:custGeom>
          <a:solidFill>
            <a:srgbClr val="000000"/>
          </a:solidFill>
        </p:spPr>
        <p:txBody>
          <a:bodyPr wrap="square" lIns="0" tIns="0" rIns="0" bIns="0" rtlCol="0"/>
          <a:lstStyle/>
          <a:p>
            <a:endParaRPr/>
          </a:p>
        </p:txBody>
      </p:sp>
      <p:sp>
        <p:nvSpPr>
          <p:cNvPr id="106" name="object 106"/>
          <p:cNvSpPr/>
          <p:nvPr/>
        </p:nvSpPr>
        <p:spPr>
          <a:xfrm>
            <a:off x="6324703" y="2293660"/>
            <a:ext cx="0" cy="2826385"/>
          </a:xfrm>
          <a:custGeom>
            <a:avLst/>
            <a:gdLst/>
            <a:ahLst/>
            <a:cxnLst/>
            <a:rect l="l" t="t" r="r" b="b"/>
            <a:pathLst>
              <a:path h="2826385">
                <a:moveTo>
                  <a:pt x="0" y="0"/>
                </a:moveTo>
                <a:lnTo>
                  <a:pt x="0" y="2826073"/>
                </a:lnTo>
              </a:path>
            </a:pathLst>
          </a:custGeom>
          <a:ln w="45275">
            <a:solidFill>
              <a:srgbClr val="33CCCC"/>
            </a:solidFill>
          </a:ln>
        </p:spPr>
        <p:txBody>
          <a:bodyPr wrap="square" lIns="0" tIns="0" rIns="0" bIns="0" rtlCol="0"/>
          <a:lstStyle/>
          <a:p>
            <a:endParaRPr/>
          </a:p>
        </p:txBody>
      </p:sp>
      <p:sp>
        <p:nvSpPr>
          <p:cNvPr id="107" name="object 107"/>
          <p:cNvSpPr/>
          <p:nvPr/>
        </p:nvSpPr>
        <p:spPr>
          <a:xfrm>
            <a:off x="6302066" y="2293660"/>
            <a:ext cx="45720" cy="2826385"/>
          </a:xfrm>
          <a:custGeom>
            <a:avLst/>
            <a:gdLst/>
            <a:ahLst/>
            <a:cxnLst/>
            <a:rect l="l" t="t" r="r" b="b"/>
            <a:pathLst>
              <a:path w="45720" h="2826385">
                <a:moveTo>
                  <a:pt x="0" y="2826073"/>
                </a:moveTo>
                <a:lnTo>
                  <a:pt x="45275" y="2826073"/>
                </a:lnTo>
                <a:lnTo>
                  <a:pt x="45275" y="0"/>
                </a:lnTo>
                <a:lnTo>
                  <a:pt x="0" y="0"/>
                </a:lnTo>
                <a:lnTo>
                  <a:pt x="0" y="2826073"/>
                </a:lnTo>
                <a:close/>
              </a:path>
            </a:pathLst>
          </a:custGeom>
          <a:ln w="9055">
            <a:solidFill>
              <a:srgbClr val="000000"/>
            </a:solidFill>
          </a:ln>
        </p:spPr>
        <p:txBody>
          <a:bodyPr wrap="square" lIns="0" tIns="0" rIns="0" bIns="0" rtlCol="0"/>
          <a:lstStyle/>
          <a:p>
            <a:endParaRPr/>
          </a:p>
        </p:txBody>
      </p:sp>
      <p:sp>
        <p:nvSpPr>
          <p:cNvPr id="108" name="object 108"/>
          <p:cNvSpPr/>
          <p:nvPr/>
        </p:nvSpPr>
        <p:spPr>
          <a:xfrm>
            <a:off x="6302066" y="2274324"/>
            <a:ext cx="64135" cy="19685"/>
          </a:xfrm>
          <a:custGeom>
            <a:avLst/>
            <a:gdLst/>
            <a:ahLst/>
            <a:cxnLst/>
            <a:rect l="l" t="t" r="r" b="b"/>
            <a:pathLst>
              <a:path w="64135" h="19685">
                <a:moveTo>
                  <a:pt x="63747" y="0"/>
                </a:moveTo>
                <a:lnTo>
                  <a:pt x="18110" y="0"/>
                </a:lnTo>
                <a:lnTo>
                  <a:pt x="0" y="19310"/>
                </a:lnTo>
                <a:lnTo>
                  <a:pt x="45275" y="19310"/>
                </a:lnTo>
                <a:lnTo>
                  <a:pt x="63747" y="0"/>
                </a:lnTo>
                <a:close/>
              </a:path>
            </a:pathLst>
          </a:custGeom>
          <a:solidFill>
            <a:srgbClr val="259999"/>
          </a:solidFill>
        </p:spPr>
        <p:txBody>
          <a:bodyPr wrap="square" lIns="0" tIns="0" rIns="0" bIns="0" rtlCol="0"/>
          <a:lstStyle/>
          <a:p>
            <a:endParaRPr/>
          </a:p>
        </p:txBody>
      </p:sp>
      <p:sp>
        <p:nvSpPr>
          <p:cNvPr id="109" name="object 109"/>
          <p:cNvSpPr/>
          <p:nvPr/>
        </p:nvSpPr>
        <p:spPr>
          <a:xfrm>
            <a:off x="6302066" y="2274324"/>
            <a:ext cx="64135" cy="19685"/>
          </a:xfrm>
          <a:custGeom>
            <a:avLst/>
            <a:gdLst/>
            <a:ahLst/>
            <a:cxnLst/>
            <a:rect l="l" t="t" r="r" b="b"/>
            <a:pathLst>
              <a:path w="64135" h="19685">
                <a:moveTo>
                  <a:pt x="45275" y="19310"/>
                </a:moveTo>
                <a:lnTo>
                  <a:pt x="63747" y="0"/>
                </a:lnTo>
                <a:lnTo>
                  <a:pt x="18110" y="0"/>
                </a:lnTo>
                <a:lnTo>
                  <a:pt x="0" y="19310"/>
                </a:lnTo>
                <a:lnTo>
                  <a:pt x="45275" y="19310"/>
                </a:lnTo>
                <a:close/>
              </a:path>
            </a:pathLst>
          </a:custGeom>
          <a:ln w="9604">
            <a:solidFill>
              <a:srgbClr val="000000"/>
            </a:solidFill>
          </a:ln>
        </p:spPr>
        <p:txBody>
          <a:bodyPr wrap="square" lIns="0" tIns="0" rIns="0" bIns="0" rtlCol="0"/>
          <a:lstStyle/>
          <a:p>
            <a:endParaRPr/>
          </a:p>
        </p:txBody>
      </p:sp>
      <p:sp>
        <p:nvSpPr>
          <p:cNvPr id="110" name="object 110"/>
          <p:cNvSpPr/>
          <p:nvPr/>
        </p:nvSpPr>
        <p:spPr>
          <a:xfrm>
            <a:off x="6565024" y="2070917"/>
            <a:ext cx="19050" cy="3049270"/>
          </a:xfrm>
          <a:custGeom>
            <a:avLst/>
            <a:gdLst/>
            <a:ahLst/>
            <a:cxnLst/>
            <a:rect l="l" t="t" r="r" b="b"/>
            <a:pathLst>
              <a:path w="19050" h="3049270">
                <a:moveTo>
                  <a:pt x="0" y="3048817"/>
                </a:moveTo>
                <a:lnTo>
                  <a:pt x="18472" y="3048817"/>
                </a:lnTo>
                <a:lnTo>
                  <a:pt x="18472" y="0"/>
                </a:lnTo>
                <a:lnTo>
                  <a:pt x="0" y="0"/>
                </a:lnTo>
                <a:lnTo>
                  <a:pt x="0" y="3048817"/>
                </a:lnTo>
                <a:close/>
              </a:path>
            </a:pathLst>
          </a:custGeom>
          <a:solidFill>
            <a:srgbClr val="1A6666"/>
          </a:solidFill>
        </p:spPr>
        <p:txBody>
          <a:bodyPr wrap="square" lIns="0" tIns="0" rIns="0" bIns="0" rtlCol="0"/>
          <a:lstStyle/>
          <a:p>
            <a:endParaRPr/>
          </a:p>
        </p:txBody>
      </p:sp>
      <p:sp>
        <p:nvSpPr>
          <p:cNvPr id="111" name="object 111"/>
          <p:cNvSpPr/>
          <p:nvPr/>
        </p:nvSpPr>
        <p:spPr>
          <a:xfrm>
            <a:off x="6560497" y="2066389"/>
            <a:ext cx="27940" cy="3058160"/>
          </a:xfrm>
          <a:custGeom>
            <a:avLst/>
            <a:gdLst/>
            <a:ahLst/>
            <a:cxnLst/>
            <a:rect l="l" t="t" r="r" b="b"/>
            <a:pathLst>
              <a:path w="27940" h="3058160">
                <a:moveTo>
                  <a:pt x="0" y="3057872"/>
                </a:moveTo>
                <a:lnTo>
                  <a:pt x="27527" y="3057872"/>
                </a:lnTo>
                <a:lnTo>
                  <a:pt x="27527" y="0"/>
                </a:lnTo>
                <a:lnTo>
                  <a:pt x="0" y="0"/>
                </a:lnTo>
                <a:lnTo>
                  <a:pt x="0" y="3057872"/>
                </a:lnTo>
                <a:close/>
              </a:path>
            </a:pathLst>
          </a:custGeom>
          <a:solidFill>
            <a:srgbClr val="000000"/>
          </a:solidFill>
        </p:spPr>
        <p:txBody>
          <a:bodyPr wrap="square" lIns="0" tIns="0" rIns="0" bIns="0" rtlCol="0"/>
          <a:lstStyle/>
          <a:p>
            <a:endParaRPr/>
          </a:p>
        </p:txBody>
      </p:sp>
      <p:sp>
        <p:nvSpPr>
          <p:cNvPr id="112" name="object 112"/>
          <p:cNvSpPr/>
          <p:nvPr/>
        </p:nvSpPr>
        <p:spPr>
          <a:xfrm>
            <a:off x="6519749" y="2080469"/>
            <a:ext cx="45720" cy="3039745"/>
          </a:xfrm>
          <a:custGeom>
            <a:avLst/>
            <a:gdLst/>
            <a:ahLst/>
            <a:cxnLst/>
            <a:rect l="l" t="t" r="r" b="b"/>
            <a:pathLst>
              <a:path w="45720" h="3039745">
                <a:moveTo>
                  <a:pt x="0" y="3039264"/>
                </a:moveTo>
                <a:lnTo>
                  <a:pt x="45275" y="3039264"/>
                </a:lnTo>
                <a:lnTo>
                  <a:pt x="45275" y="0"/>
                </a:lnTo>
                <a:lnTo>
                  <a:pt x="0" y="0"/>
                </a:lnTo>
                <a:lnTo>
                  <a:pt x="0" y="3039264"/>
                </a:lnTo>
                <a:close/>
              </a:path>
            </a:pathLst>
          </a:custGeom>
          <a:solidFill>
            <a:srgbClr val="33CCCC"/>
          </a:solidFill>
        </p:spPr>
        <p:txBody>
          <a:bodyPr wrap="square" lIns="0" tIns="0" rIns="0" bIns="0" rtlCol="0"/>
          <a:lstStyle/>
          <a:p>
            <a:endParaRPr/>
          </a:p>
        </p:txBody>
      </p:sp>
      <p:sp>
        <p:nvSpPr>
          <p:cNvPr id="113" name="object 113"/>
          <p:cNvSpPr/>
          <p:nvPr/>
        </p:nvSpPr>
        <p:spPr>
          <a:xfrm>
            <a:off x="6519750" y="2080469"/>
            <a:ext cx="45720" cy="3039745"/>
          </a:xfrm>
          <a:custGeom>
            <a:avLst/>
            <a:gdLst/>
            <a:ahLst/>
            <a:cxnLst/>
            <a:rect l="l" t="t" r="r" b="b"/>
            <a:pathLst>
              <a:path w="45720" h="3039745">
                <a:moveTo>
                  <a:pt x="0" y="3039264"/>
                </a:moveTo>
                <a:lnTo>
                  <a:pt x="45275" y="3039264"/>
                </a:lnTo>
                <a:lnTo>
                  <a:pt x="45275" y="0"/>
                </a:lnTo>
                <a:lnTo>
                  <a:pt x="0" y="0"/>
                </a:lnTo>
                <a:lnTo>
                  <a:pt x="0" y="3039264"/>
                </a:lnTo>
                <a:close/>
              </a:path>
            </a:pathLst>
          </a:custGeom>
          <a:ln w="9055">
            <a:solidFill>
              <a:srgbClr val="000000"/>
            </a:solidFill>
          </a:ln>
        </p:spPr>
        <p:txBody>
          <a:bodyPr wrap="square" lIns="0" tIns="0" rIns="0" bIns="0" rtlCol="0"/>
          <a:lstStyle/>
          <a:p>
            <a:endParaRPr/>
          </a:p>
        </p:txBody>
      </p:sp>
      <p:sp>
        <p:nvSpPr>
          <p:cNvPr id="114" name="object 114"/>
          <p:cNvSpPr/>
          <p:nvPr/>
        </p:nvSpPr>
        <p:spPr>
          <a:xfrm>
            <a:off x="6519749" y="2070917"/>
            <a:ext cx="64135" cy="10160"/>
          </a:xfrm>
          <a:custGeom>
            <a:avLst/>
            <a:gdLst/>
            <a:ahLst/>
            <a:cxnLst/>
            <a:rect l="l" t="t" r="r" b="b"/>
            <a:pathLst>
              <a:path w="64134" h="10160">
                <a:moveTo>
                  <a:pt x="63747" y="0"/>
                </a:moveTo>
                <a:lnTo>
                  <a:pt x="18110" y="0"/>
                </a:lnTo>
                <a:lnTo>
                  <a:pt x="0" y="9655"/>
                </a:lnTo>
                <a:lnTo>
                  <a:pt x="45275" y="9655"/>
                </a:lnTo>
                <a:lnTo>
                  <a:pt x="63747" y="0"/>
                </a:lnTo>
                <a:close/>
              </a:path>
            </a:pathLst>
          </a:custGeom>
          <a:solidFill>
            <a:srgbClr val="259999"/>
          </a:solidFill>
        </p:spPr>
        <p:txBody>
          <a:bodyPr wrap="square" lIns="0" tIns="0" rIns="0" bIns="0" rtlCol="0"/>
          <a:lstStyle/>
          <a:p>
            <a:endParaRPr/>
          </a:p>
        </p:txBody>
      </p:sp>
      <p:sp>
        <p:nvSpPr>
          <p:cNvPr id="115" name="object 115"/>
          <p:cNvSpPr/>
          <p:nvPr/>
        </p:nvSpPr>
        <p:spPr>
          <a:xfrm>
            <a:off x="6519750" y="2070917"/>
            <a:ext cx="64135" cy="10160"/>
          </a:xfrm>
          <a:custGeom>
            <a:avLst/>
            <a:gdLst/>
            <a:ahLst/>
            <a:cxnLst/>
            <a:rect l="l" t="t" r="r" b="b"/>
            <a:pathLst>
              <a:path w="64134" h="10160">
                <a:moveTo>
                  <a:pt x="45275" y="9655"/>
                </a:moveTo>
                <a:lnTo>
                  <a:pt x="63747"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116" name="object 116"/>
          <p:cNvSpPr/>
          <p:nvPr/>
        </p:nvSpPr>
        <p:spPr>
          <a:xfrm>
            <a:off x="6782949" y="1964707"/>
            <a:ext cx="18415" cy="3155315"/>
          </a:xfrm>
          <a:custGeom>
            <a:avLst/>
            <a:gdLst/>
            <a:ahLst/>
            <a:cxnLst/>
            <a:rect l="l" t="t" r="r" b="b"/>
            <a:pathLst>
              <a:path w="18415" h="3155315">
                <a:moveTo>
                  <a:pt x="0" y="3155026"/>
                </a:moveTo>
                <a:lnTo>
                  <a:pt x="18110" y="3155026"/>
                </a:lnTo>
                <a:lnTo>
                  <a:pt x="18110" y="0"/>
                </a:lnTo>
                <a:lnTo>
                  <a:pt x="0" y="0"/>
                </a:lnTo>
                <a:lnTo>
                  <a:pt x="0" y="3155026"/>
                </a:lnTo>
                <a:close/>
              </a:path>
            </a:pathLst>
          </a:custGeom>
          <a:solidFill>
            <a:srgbClr val="1A6666"/>
          </a:solidFill>
        </p:spPr>
        <p:txBody>
          <a:bodyPr wrap="square" lIns="0" tIns="0" rIns="0" bIns="0" rtlCol="0"/>
          <a:lstStyle/>
          <a:p>
            <a:endParaRPr/>
          </a:p>
        </p:txBody>
      </p:sp>
      <p:sp>
        <p:nvSpPr>
          <p:cNvPr id="117" name="object 117"/>
          <p:cNvSpPr/>
          <p:nvPr/>
        </p:nvSpPr>
        <p:spPr>
          <a:xfrm>
            <a:off x="6778422" y="1960180"/>
            <a:ext cx="27305" cy="3164205"/>
          </a:xfrm>
          <a:custGeom>
            <a:avLst/>
            <a:gdLst/>
            <a:ahLst/>
            <a:cxnLst/>
            <a:rect l="l" t="t" r="r" b="b"/>
            <a:pathLst>
              <a:path w="27304" h="3164204">
                <a:moveTo>
                  <a:pt x="0" y="3164081"/>
                </a:moveTo>
                <a:lnTo>
                  <a:pt x="27165" y="3164081"/>
                </a:lnTo>
                <a:lnTo>
                  <a:pt x="27165" y="0"/>
                </a:lnTo>
                <a:lnTo>
                  <a:pt x="0" y="0"/>
                </a:lnTo>
                <a:lnTo>
                  <a:pt x="0" y="3164081"/>
                </a:lnTo>
                <a:close/>
              </a:path>
            </a:pathLst>
          </a:custGeom>
          <a:solidFill>
            <a:srgbClr val="000000"/>
          </a:solidFill>
        </p:spPr>
        <p:txBody>
          <a:bodyPr wrap="square" lIns="0" tIns="0" rIns="0" bIns="0" rtlCol="0"/>
          <a:lstStyle/>
          <a:p>
            <a:endParaRPr/>
          </a:p>
        </p:txBody>
      </p:sp>
      <p:sp>
        <p:nvSpPr>
          <p:cNvPr id="118" name="object 118"/>
          <p:cNvSpPr/>
          <p:nvPr/>
        </p:nvSpPr>
        <p:spPr>
          <a:xfrm>
            <a:off x="6737432" y="1974260"/>
            <a:ext cx="45720" cy="3145790"/>
          </a:xfrm>
          <a:custGeom>
            <a:avLst/>
            <a:gdLst/>
            <a:ahLst/>
            <a:cxnLst/>
            <a:rect l="l" t="t" r="r" b="b"/>
            <a:pathLst>
              <a:path w="45720" h="3145790">
                <a:moveTo>
                  <a:pt x="0" y="3145474"/>
                </a:moveTo>
                <a:lnTo>
                  <a:pt x="45577" y="3145474"/>
                </a:lnTo>
                <a:lnTo>
                  <a:pt x="45577" y="0"/>
                </a:lnTo>
                <a:lnTo>
                  <a:pt x="0" y="0"/>
                </a:lnTo>
                <a:lnTo>
                  <a:pt x="0" y="3145474"/>
                </a:lnTo>
                <a:close/>
              </a:path>
            </a:pathLst>
          </a:custGeom>
          <a:solidFill>
            <a:srgbClr val="33CCCC"/>
          </a:solidFill>
        </p:spPr>
        <p:txBody>
          <a:bodyPr wrap="square" lIns="0" tIns="0" rIns="0" bIns="0" rtlCol="0"/>
          <a:lstStyle/>
          <a:p>
            <a:endParaRPr/>
          </a:p>
        </p:txBody>
      </p:sp>
      <p:sp>
        <p:nvSpPr>
          <p:cNvPr id="119" name="object 119"/>
          <p:cNvSpPr/>
          <p:nvPr/>
        </p:nvSpPr>
        <p:spPr>
          <a:xfrm>
            <a:off x="6737432" y="1974260"/>
            <a:ext cx="45720" cy="3145790"/>
          </a:xfrm>
          <a:custGeom>
            <a:avLst/>
            <a:gdLst/>
            <a:ahLst/>
            <a:cxnLst/>
            <a:rect l="l" t="t" r="r" b="b"/>
            <a:pathLst>
              <a:path w="45720" h="3145790">
                <a:moveTo>
                  <a:pt x="0" y="3145474"/>
                </a:moveTo>
                <a:lnTo>
                  <a:pt x="45577" y="3145474"/>
                </a:lnTo>
                <a:lnTo>
                  <a:pt x="45577" y="0"/>
                </a:lnTo>
                <a:lnTo>
                  <a:pt x="0" y="0"/>
                </a:lnTo>
                <a:lnTo>
                  <a:pt x="0" y="3145474"/>
                </a:lnTo>
                <a:close/>
              </a:path>
            </a:pathLst>
          </a:custGeom>
          <a:ln w="9055">
            <a:solidFill>
              <a:srgbClr val="000000"/>
            </a:solidFill>
          </a:ln>
        </p:spPr>
        <p:txBody>
          <a:bodyPr wrap="square" lIns="0" tIns="0" rIns="0" bIns="0" rtlCol="0"/>
          <a:lstStyle/>
          <a:p>
            <a:endParaRPr/>
          </a:p>
        </p:txBody>
      </p:sp>
      <p:sp>
        <p:nvSpPr>
          <p:cNvPr id="120" name="object 120"/>
          <p:cNvSpPr/>
          <p:nvPr/>
        </p:nvSpPr>
        <p:spPr>
          <a:xfrm>
            <a:off x="6737432" y="1964707"/>
            <a:ext cx="64135" cy="10160"/>
          </a:xfrm>
          <a:custGeom>
            <a:avLst/>
            <a:gdLst/>
            <a:ahLst/>
            <a:cxnLst/>
            <a:rect l="l" t="t" r="r" b="b"/>
            <a:pathLst>
              <a:path w="64134" h="10160">
                <a:moveTo>
                  <a:pt x="63626" y="0"/>
                </a:moveTo>
                <a:lnTo>
                  <a:pt x="9055" y="0"/>
                </a:lnTo>
                <a:lnTo>
                  <a:pt x="0" y="9655"/>
                </a:lnTo>
                <a:lnTo>
                  <a:pt x="45516" y="9655"/>
                </a:lnTo>
                <a:lnTo>
                  <a:pt x="63626" y="0"/>
                </a:lnTo>
                <a:close/>
              </a:path>
            </a:pathLst>
          </a:custGeom>
          <a:solidFill>
            <a:srgbClr val="259999"/>
          </a:solidFill>
        </p:spPr>
        <p:txBody>
          <a:bodyPr wrap="square" lIns="0" tIns="0" rIns="0" bIns="0" rtlCol="0"/>
          <a:lstStyle/>
          <a:p>
            <a:endParaRPr/>
          </a:p>
        </p:txBody>
      </p:sp>
      <p:sp>
        <p:nvSpPr>
          <p:cNvPr id="121" name="object 121"/>
          <p:cNvSpPr/>
          <p:nvPr/>
        </p:nvSpPr>
        <p:spPr>
          <a:xfrm>
            <a:off x="6737432" y="1964707"/>
            <a:ext cx="64135" cy="10160"/>
          </a:xfrm>
          <a:custGeom>
            <a:avLst/>
            <a:gdLst/>
            <a:ahLst/>
            <a:cxnLst/>
            <a:rect l="l" t="t" r="r" b="b"/>
            <a:pathLst>
              <a:path w="64134" h="10160">
                <a:moveTo>
                  <a:pt x="45516" y="9655"/>
                </a:moveTo>
                <a:lnTo>
                  <a:pt x="63626" y="0"/>
                </a:lnTo>
                <a:lnTo>
                  <a:pt x="9055" y="0"/>
                </a:lnTo>
                <a:lnTo>
                  <a:pt x="0" y="9655"/>
                </a:lnTo>
                <a:lnTo>
                  <a:pt x="45516" y="9655"/>
                </a:lnTo>
                <a:close/>
              </a:path>
            </a:pathLst>
          </a:custGeom>
          <a:ln w="9641">
            <a:solidFill>
              <a:srgbClr val="000000"/>
            </a:solidFill>
          </a:ln>
        </p:spPr>
        <p:txBody>
          <a:bodyPr wrap="square" lIns="0" tIns="0" rIns="0" bIns="0" rtlCol="0"/>
          <a:lstStyle/>
          <a:p>
            <a:endParaRPr/>
          </a:p>
        </p:txBody>
      </p:sp>
      <p:sp>
        <p:nvSpPr>
          <p:cNvPr id="122" name="object 122"/>
          <p:cNvSpPr/>
          <p:nvPr/>
        </p:nvSpPr>
        <p:spPr>
          <a:xfrm>
            <a:off x="7000633" y="2903213"/>
            <a:ext cx="18415" cy="2216785"/>
          </a:xfrm>
          <a:custGeom>
            <a:avLst/>
            <a:gdLst/>
            <a:ahLst/>
            <a:cxnLst/>
            <a:rect l="l" t="t" r="r" b="b"/>
            <a:pathLst>
              <a:path w="18415" h="2216785">
                <a:moveTo>
                  <a:pt x="0" y="2216521"/>
                </a:moveTo>
                <a:lnTo>
                  <a:pt x="18110" y="2216521"/>
                </a:lnTo>
                <a:lnTo>
                  <a:pt x="18110" y="0"/>
                </a:lnTo>
                <a:lnTo>
                  <a:pt x="0" y="0"/>
                </a:lnTo>
                <a:lnTo>
                  <a:pt x="0" y="2216521"/>
                </a:lnTo>
                <a:close/>
              </a:path>
            </a:pathLst>
          </a:custGeom>
          <a:solidFill>
            <a:srgbClr val="1A6666"/>
          </a:solidFill>
        </p:spPr>
        <p:txBody>
          <a:bodyPr wrap="square" lIns="0" tIns="0" rIns="0" bIns="0" rtlCol="0"/>
          <a:lstStyle/>
          <a:p>
            <a:endParaRPr/>
          </a:p>
        </p:txBody>
      </p:sp>
      <p:sp>
        <p:nvSpPr>
          <p:cNvPr id="123" name="object 123"/>
          <p:cNvSpPr/>
          <p:nvPr/>
        </p:nvSpPr>
        <p:spPr>
          <a:xfrm>
            <a:off x="6996106" y="2898685"/>
            <a:ext cx="27305" cy="2225675"/>
          </a:xfrm>
          <a:custGeom>
            <a:avLst/>
            <a:gdLst/>
            <a:ahLst/>
            <a:cxnLst/>
            <a:rect l="l" t="t" r="r" b="b"/>
            <a:pathLst>
              <a:path w="27304" h="2225675">
                <a:moveTo>
                  <a:pt x="0" y="2225576"/>
                </a:moveTo>
                <a:lnTo>
                  <a:pt x="27165" y="2225576"/>
                </a:lnTo>
                <a:lnTo>
                  <a:pt x="27165" y="0"/>
                </a:lnTo>
                <a:lnTo>
                  <a:pt x="0" y="0"/>
                </a:lnTo>
                <a:lnTo>
                  <a:pt x="0" y="2225576"/>
                </a:lnTo>
                <a:close/>
              </a:path>
            </a:pathLst>
          </a:custGeom>
          <a:solidFill>
            <a:srgbClr val="000000"/>
          </a:solidFill>
        </p:spPr>
        <p:txBody>
          <a:bodyPr wrap="square" lIns="0" tIns="0" rIns="0" bIns="0" rtlCol="0"/>
          <a:lstStyle/>
          <a:p>
            <a:endParaRPr/>
          </a:p>
        </p:txBody>
      </p:sp>
      <p:sp>
        <p:nvSpPr>
          <p:cNvPr id="124" name="object 124"/>
          <p:cNvSpPr/>
          <p:nvPr/>
        </p:nvSpPr>
        <p:spPr>
          <a:xfrm>
            <a:off x="6973256" y="2922807"/>
            <a:ext cx="0" cy="2197100"/>
          </a:xfrm>
          <a:custGeom>
            <a:avLst/>
            <a:gdLst/>
            <a:ahLst/>
            <a:cxnLst/>
            <a:rect l="l" t="t" r="r" b="b"/>
            <a:pathLst>
              <a:path h="2197100">
                <a:moveTo>
                  <a:pt x="0" y="0"/>
                </a:moveTo>
                <a:lnTo>
                  <a:pt x="0" y="2196926"/>
                </a:lnTo>
              </a:path>
            </a:pathLst>
          </a:custGeom>
          <a:ln w="54632">
            <a:solidFill>
              <a:srgbClr val="33CCCC"/>
            </a:solidFill>
          </a:ln>
        </p:spPr>
        <p:txBody>
          <a:bodyPr wrap="square" lIns="0" tIns="0" rIns="0" bIns="0" rtlCol="0"/>
          <a:lstStyle/>
          <a:p>
            <a:endParaRPr/>
          </a:p>
        </p:txBody>
      </p:sp>
      <p:sp>
        <p:nvSpPr>
          <p:cNvPr id="125" name="object 125"/>
          <p:cNvSpPr/>
          <p:nvPr/>
        </p:nvSpPr>
        <p:spPr>
          <a:xfrm>
            <a:off x="6945941" y="2922807"/>
            <a:ext cx="55244" cy="2197100"/>
          </a:xfrm>
          <a:custGeom>
            <a:avLst/>
            <a:gdLst/>
            <a:ahLst/>
            <a:cxnLst/>
            <a:rect l="l" t="t" r="r" b="b"/>
            <a:pathLst>
              <a:path w="55245" h="2197100">
                <a:moveTo>
                  <a:pt x="0" y="2196927"/>
                </a:moveTo>
                <a:lnTo>
                  <a:pt x="54632" y="2196927"/>
                </a:lnTo>
                <a:lnTo>
                  <a:pt x="54632" y="0"/>
                </a:lnTo>
                <a:lnTo>
                  <a:pt x="0" y="0"/>
                </a:lnTo>
                <a:lnTo>
                  <a:pt x="0" y="2196927"/>
                </a:lnTo>
                <a:close/>
              </a:path>
            </a:pathLst>
          </a:custGeom>
          <a:ln w="9055">
            <a:solidFill>
              <a:srgbClr val="000000"/>
            </a:solidFill>
          </a:ln>
        </p:spPr>
        <p:txBody>
          <a:bodyPr wrap="square" lIns="0" tIns="0" rIns="0" bIns="0" rtlCol="0"/>
          <a:lstStyle/>
          <a:p>
            <a:endParaRPr/>
          </a:p>
        </p:txBody>
      </p:sp>
      <p:sp>
        <p:nvSpPr>
          <p:cNvPr id="126" name="object 126"/>
          <p:cNvSpPr/>
          <p:nvPr/>
        </p:nvSpPr>
        <p:spPr>
          <a:xfrm>
            <a:off x="6945941" y="2903213"/>
            <a:ext cx="73025" cy="19685"/>
          </a:xfrm>
          <a:custGeom>
            <a:avLst/>
            <a:gdLst/>
            <a:ahLst/>
            <a:cxnLst/>
            <a:rect l="l" t="t" r="r" b="b"/>
            <a:pathLst>
              <a:path w="73025" h="19685">
                <a:moveTo>
                  <a:pt x="72802" y="0"/>
                </a:moveTo>
                <a:lnTo>
                  <a:pt x="18110" y="0"/>
                </a:lnTo>
                <a:lnTo>
                  <a:pt x="0" y="19568"/>
                </a:lnTo>
                <a:lnTo>
                  <a:pt x="54692" y="19568"/>
                </a:lnTo>
                <a:lnTo>
                  <a:pt x="72802" y="0"/>
                </a:lnTo>
                <a:close/>
              </a:path>
            </a:pathLst>
          </a:custGeom>
          <a:solidFill>
            <a:srgbClr val="259999"/>
          </a:solidFill>
        </p:spPr>
        <p:txBody>
          <a:bodyPr wrap="square" lIns="0" tIns="0" rIns="0" bIns="0" rtlCol="0"/>
          <a:lstStyle/>
          <a:p>
            <a:endParaRPr/>
          </a:p>
        </p:txBody>
      </p:sp>
      <p:sp>
        <p:nvSpPr>
          <p:cNvPr id="127" name="object 127"/>
          <p:cNvSpPr/>
          <p:nvPr/>
        </p:nvSpPr>
        <p:spPr>
          <a:xfrm>
            <a:off x="6945941" y="2903213"/>
            <a:ext cx="73025" cy="19685"/>
          </a:xfrm>
          <a:custGeom>
            <a:avLst/>
            <a:gdLst/>
            <a:ahLst/>
            <a:cxnLst/>
            <a:rect l="l" t="t" r="r" b="b"/>
            <a:pathLst>
              <a:path w="73025" h="19685">
                <a:moveTo>
                  <a:pt x="54692" y="19568"/>
                </a:moveTo>
                <a:lnTo>
                  <a:pt x="72802" y="0"/>
                </a:lnTo>
                <a:lnTo>
                  <a:pt x="18110" y="0"/>
                </a:lnTo>
                <a:lnTo>
                  <a:pt x="0" y="19568"/>
                </a:lnTo>
                <a:lnTo>
                  <a:pt x="54692" y="19568"/>
                </a:lnTo>
                <a:close/>
              </a:path>
            </a:pathLst>
          </a:custGeom>
          <a:ln w="9614">
            <a:solidFill>
              <a:srgbClr val="000000"/>
            </a:solidFill>
          </a:ln>
        </p:spPr>
        <p:txBody>
          <a:bodyPr wrap="square" lIns="0" tIns="0" rIns="0" bIns="0" rtlCol="0"/>
          <a:lstStyle/>
          <a:p>
            <a:endParaRPr/>
          </a:p>
        </p:txBody>
      </p:sp>
      <p:sp>
        <p:nvSpPr>
          <p:cNvPr id="128" name="object 128"/>
          <p:cNvSpPr/>
          <p:nvPr/>
        </p:nvSpPr>
        <p:spPr>
          <a:xfrm>
            <a:off x="7222723" y="3203432"/>
            <a:ext cx="0" cy="1916430"/>
          </a:xfrm>
          <a:custGeom>
            <a:avLst/>
            <a:gdLst/>
            <a:ahLst/>
            <a:cxnLst/>
            <a:rect l="l" t="t" r="r" b="b"/>
            <a:pathLst>
              <a:path h="1916429">
                <a:moveTo>
                  <a:pt x="0" y="0"/>
                </a:moveTo>
                <a:lnTo>
                  <a:pt x="0" y="1916302"/>
                </a:lnTo>
              </a:path>
            </a:pathLst>
          </a:custGeom>
          <a:ln w="9055">
            <a:solidFill>
              <a:srgbClr val="1A6666"/>
            </a:solidFill>
          </a:ln>
        </p:spPr>
        <p:txBody>
          <a:bodyPr wrap="square" lIns="0" tIns="0" rIns="0" bIns="0" rtlCol="0"/>
          <a:lstStyle/>
          <a:p>
            <a:endParaRPr/>
          </a:p>
        </p:txBody>
      </p:sp>
      <p:sp>
        <p:nvSpPr>
          <p:cNvPr id="129" name="object 129"/>
          <p:cNvSpPr/>
          <p:nvPr/>
        </p:nvSpPr>
        <p:spPr>
          <a:xfrm>
            <a:off x="7225017" y="3198904"/>
            <a:ext cx="0" cy="1925955"/>
          </a:xfrm>
          <a:custGeom>
            <a:avLst/>
            <a:gdLst/>
            <a:ahLst/>
            <a:cxnLst/>
            <a:rect l="l" t="t" r="r" b="b"/>
            <a:pathLst>
              <a:path h="1925954">
                <a:moveTo>
                  <a:pt x="0" y="0"/>
                </a:moveTo>
                <a:lnTo>
                  <a:pt x="0" y="1925357"/>
                </a:lnTo>
              </a:path>
            </a:pathLst>
          </a:custGeom>
          <a:ln w="13522">
            <a:solidFill>
              <a:srgbClr val="000000"/>
            </a:solidFill>
          </a:ln>
        </p:spPr>
        <p:txBody>
          <a:bodyPr wrap="square" lIns="0" tIns="0" rIns="0" bIns="0" rtlCol="0"/>
          <a:lstStyle/>
          <a:p>
            <a:endParaRPr/>
          </a:p>
        </p:txBody>
      </p:sp>
      <p:sp>
        <p:nvSpPr>
          <p:cNvPr id="130" name="object 130"/>
          <p:cNvSpPr/>
          <p:nvPr/>
        </p:nvSpPr>
        <p:spPr>
          <a:xfrm>
            <a:off x="7190940" y="3213113"/>
            <a:ext cx="0" cy="1906905"/>
          </a:xfrm>
          <a:custGeom>
            <a:avLst/>
            <a:gdLst/>
            <a:ahLst/>
            <a:cxnLst/>
            <a:rect l="l" t="t" r="r" b="b"/>
            <a:pathLst>
              <a:path h="1906904">
                <a:moveTo>
                  <a:pt x="0" y="0"/>
                </a:moveTo>
                <a:lnTo>
                  <a:pt x="0" y="1906621"/>
                </a:lnTo>
              </a:path>
            </a:pathLst>
          </a:custGeom>
          <a:ln w="54632">
            <a:solidFill>
              <a:srgbClr val="33CCCC"/>
            </a:solidFill>
          </a:ln>
        </p:spPr>
        <p:txBody>
          <a:bodyPr wrap="square" lIns="0" tIns="0" rIns="0" bIns="0" rtlCol="0"/>
          <a:lstStyle/>
          <a:p>
            <a:endParaRPr/>
          </a:p>
        </p:txBody>
      </p:sp>
      <p:sp>
        <p:nvSpPr>
          <p:cNvPr id="131" name="object 131"/>
          <p:cNvSpPr/>
          <p:nvPr/>
        </p:nvSpPr>
        <p:spPr>
          <a:xfrm>
            <a:off x="7163624" y="3213113"/>
            <a:ext cx="55244" cy="1906905"/>
          </a:xfrm>
          <a:custGeom>
            <a:avLst/>
            <a:gdLst/>
            <a:ahLst/>
            <a:cxnLst/>
            <a:rect l="l" t="t" r="r" b="b"/>
            <a:pathLst>
              <a:path w="55245" h="1906904">
                <a:moveTo>
                  <a:pt x="0" y="1906621"/>
                </a:moveTo>
                <a:lnTo>
                  <a:pt x="54632" y="1906621"/>
                </a:lnTo>
                <a:lnTo>
                  <a:pt x="54632" y="0"/>
                </a:lnTo>
                <a:lnTo>
                  <a:pt x="0" y="0"/>
                </a:lnTo>
                <a:lnTo>
                  <a:pt x="0" y="1906621"/>
                </a:lnTo>
                <a:close/>
              </a:path>
            </a:pathLst>
          </a:custGeom>
          <a:ln w="9055">
            <a:solidFill>
              <a:srgbClr val="000000"/>
            </a:solidFill>
          </a:ln>
        </p:spPr>
        <p:txBody>
          <a:bodyPr wrap="square" lIns="0" tIns="0" rIns="0" bIns="0" rtlCol="0"/>
          <a:lstStyle/>
          <a:p>
            <a:endParaRPr/>
          </a:p>
        </p:txBody>
      </p:sp>
      <p:sp>
        <p:nvSpPr>
          <p:cNvPr id="132" name="object 132"/>
          <p:cNvSpPr/>
          <p:nvPr/>
        </p:nvSpPr>
        <p:spPr>
          <a:xfrm>
            <a:off x="7163623" y="3203432"/>
            <a:ext cx="64135" cy="10160"/>
          </a:xfrm>
          <a:custGeom>
            <a:avLst/>
            <a:gdLst/>
            <a:ahLst/>
            <a:cxnLst/>
            <a:rect l="l" t="t" r="r" b="b"/>
            <a:pathLst>
              <a:path w="64134" h="10160">
                <a:moveTo>
                  <a:pt x="63626" y="0"/>
                </a:moveTo>
                <a:lnTo>
                  <a:pt x="18351" y="0"/>
                </a:lnTo>
                <a:lnTo>
                  <a:pt x="0" y="9655"/>
                </a:lnTo>
                <a:lnTo>
                  <a:pt x="54571" y="9655"/>
                </a:lnTo>
                <a:lnTo>
                  <a:pt x="63626" y="0"/>
                </a:lnTo>
                <a:close/>
              </a:path>
            </a:pathLst>
          </a:custGeom>
          <a:solidFill>
            <a:srgbClr val="259999"/>
          </a:solidFill>
        </p:spPr>
        <p:txBody>
          <a:bodyPr wrap="square" lIns="0" tIns="0" rIns="0" bIns="0" rtlCol="0"/>
          <a:lstStyle/>
          <a:p>
            <a:endParaRPr/>
          </a:p>
        </p:txBody>
      </p:sp>
      <p:sp>
        <p:nvSpPr>
          <p:cNvPr id="133" name="object 133"/>
          <p:cNvSpPr/>
          <p:nvPr/>
        </p:nvSpPr>
        <p:spPr>
          <a:xfrm>
            <a:off x="7163624" y="3203432"/>
            <a:ext cx="64135" cy="10160"/>
          </a:xfrm>
          <a:custGeom>
            <a:avLst/>
            <a:gdLst/>
            <a:ahLst/>
            <a:cxnLst/>
            <a:rect l="l" t="t" r="r" b="b"/>
            <a:pathLst>
              <a:path w="64134" h="10160">
                <a:moveTo>
                  <a:pt x="54571" y="9655"/>
                </a:moveTo>
                <a:lnTo>
                  <a:pt x="63626" y="0"/>
                </a:lnTo>
                <a:lnTo>
                  <a:pt x="18351" y="0"/>
                </a:lnTo>
                <a:lnTo>
                  <a:pt x="0" y="9655"/>
                </a:lnTo>
                <a:lnTo>
                  <a:pt x="54571" y="9655"/>
                </a:lnTo>
                <a:close/>
              </a:path>
            </a:pathLst>
          </a:custGeom>
          <a:ln w="9641">
            <a:solidFill>
              <a:srgbClr val="000000"/>
            </a:solidFill>
          </a:ln>
        </p:spPr>
        <p:txBody>
          <a:bodyPr wrap="square" lIns="0" tIns="0" rIns="0" bIns="0" rtlCol="0"/>
          <a:lstStyle/>
          <a:p>
            <a:endParaRPr/>
          </a:p>
        </p:txBody>
      </p:sp>
      <p:sp>
        <p:nvSpPr>
          <p:cNvPr id="134" name="object 134"/>
          <p:cNvSpPr/>
          <p:nvPr/>
        </p:nvSpPr>
        <p:spPr>
          <a:xfrm>
            <a:off x="7426824" y="4180945"/>
            <a:ext cx="18415" cy="939165"/>
          </a:xfrm>
          <a:custGeom>
            <a:avLst/>
            <a:gdLst/>
            <a:ahLst/>
            <a:cxnLst/>
            <a:rect l="l" t="t" r="r" b="b"/>
            <a:pathLst>
              <a:path w="18415" h="939164">
                <a:moveTo>
                  <a:pt x="0" y="938788"/>
                </a:moveTo>
                <a:lnTo>
                  <a:pt x="18110" y="938788"/>
                </a:lnTo>
                <a:lnTo>
                  <a:pt x="18110" y="0"/>
                </a:lnTo>
                <a:lnTo>
                  <a:pt x="0" y="0"/>
                </a:lnTo>
                <a:lnTo>
                  <a:pt x="0" y="938788"/>
                </a:lnTo>
                <a:close/>
              </a:path>
            </a:pathLst>
          </a:custGeom>
          <a:solidFill>
            <a:srgbClr val="1A6666"/>
          </a:solidFill>
        </p:spPr>
        <p:txBody>
          <a:bodyPr wrap="square" lIns="0" tIns="0" rIns="0" bIns="0" rtlCol="0"/>
          <a:lstStyle/>
          <a:p>
            <a:endParaRPr/>
          </a:p>
        </p:txBody>
      </p:sp>
      <p:sp>
        <p:nvSpPr>
          <p:cNvPr id="135" name="object 135"/>
          <p:cNvSpPr/>
          <p:nvPr/>
        </p:nvSpPr>
        <p:spPr>
          <a:xfrm>
            <a:off x="7426824" y="4180945"/>
            <a:ext cx="18415" cy="939165"/>
          </a:xfrm>
          <a:custGeom>
            <a:avLst/>
            <a:gdLst/>
            <a:ahLst/>
            <a:cxnLst/>
            <a:rect l="l" t="t" r="r" b="b"/>
            <a:pathLst>
              <a:path w="18415" h="939164">
                <a:moveTo>
                  <a:pt x="0" y="938788"/>
                </a:moveTo>
                <a:lnTo>
                  <a:pt x="0" y="9655"/>
                </a:lnTo>
                <a:lnTo>
                  <a:pt x="18110" y="0"/>
                </a:lnTo>
                <a:lnTo>
                  <a:pt x="18110" y="929133"/>
                </a:lnTo>
                <a:lnTo>
                  <a:pt x="0" y="938788"/>
                </a:lnTo>
                <a:close/>
              </a:path>
            </a:pathLst>
          </a:custGeom>
          <a:ln w="9055">
            <a:solidFill>
              <a:srgbClr val="000000"/>
            </a:solidFill>
          </a:ln>
        </p:spPr>
        <p:txBody>
          <a:bodyPr wrap="square" lIns="0" tIns="0" rIns="0" bIns="0" rtlCol="0"/>
          <a:lstStyle/>
          <a:p>
            <a:endParaRPr/>
          </a:p>
        </p:txBody>
      </p:sp>
      <p:sp>
        <p:nvSpPr>
          <p:cNvPr id="136" name="object 136"/>
          <p:cNvSpPr/>
          <p:nvPr/>
        </p:nvSpPr>
        <p:spPr>
          <a:xfrm>
            <a:off x="7381187" y="4190562"/>
            <a:ext cx="45720" cy="929640"/>
          </a:xfrm>
          <a:custGeom>
            <a:avLst/>
            <a:gdLst/>
            <a:ahLst/>
            <a:cxnLst/>
            <a:rect l="l" t="t" r="r" b="b"/>
            <a:pathLst>
              <a:path w="45720" h="929639">
                <a:moveTo>
                  <a:pt x="0" y="929172"/>
                </a:moveTo>
                <a:lnTo>
                  <a:pt x="45577" y="929172"/>
                </a:lnTo>
                <a:lnTo>
                  <a:pt x="45577" y="0"/>
                </a:lnTo>
                <a:lnTo>
                  <a:pt x="0" y="0"/>
                </a:lnTo>
                <a:lnTo>
                  <a:pt x="0" y="929172"/>
                </a:lnTo>
                <a:close/>
              </a:path>
            </a:pathLst>
          </a:custGeom>
          <a:solidFill>
            <a:srgbClr val="33CCCC"/>
          </a:solidFill>
        </p:spPr>
        <p:txBody>
          <a:bodyPr wrap="square" lIns="0" tIns="0" rIns="0" bIns="0" rtlCol="0"/>
          <a:lstStyle/>
          <a:p>
            <a:endParaRPr/>
          </a:p>
        </p:txBody>
      </p:sp>
      <p:sp>
        <p:nvSpPr>
          <p:cNvPr id="137" name="object 137"/>
          <p:cNvSpPr/>
          <p:nvPr/>
        </p:nvSpPr>
        <p:spPr>
          <a:xfrm>
            <a:off x="7381187" y="4190562"/>
            <a:ext cx="45720" cy="929640"/>
          </a:xfrm>
          <a:custGeom>
            <a:avLst/>
            <a:gdLst/>
            <a:ahLst/>
            <a:cxnLst/>
            <a:rect l="l" t="t" r="r" b="b"/>
            <a:pathLst>
              <a:path w="45720" h="929639">
                <a:moveTo>
                  <a:pt x="0" y="929172"/>
                </a:moveTo>
                <a:lnTo>
                  <a:pt x="45577" y="929172"/>
                </a:lnTo>
                <a:lnTo>
                  <a:pt x="45577" y="0"/>
                </a:lnTo>
                <a:lnTo>
                  <a:pt x="0" y="0"/>
                </a:lnTo>
                <a:lnTo>
                  <a:pt x="0" y="929172"/>
                </a:lnTo>
                <a:close/>
              </a:path>
            </a:pathLst>
          </a:custGeom>
          <a:ln w="9056">
            <a:solidFill>
              <a:srgbClr val="000000"/>
            </a:solidFill>
          </a:ln>
        </p:spPr>
        <p:txBody>
          <a:bodyPr wrap="square" lIns="0" tIns="0" rIns="0" bIns="0" rtlCol="0"/>
          <a:lstStyle/>
          <a:p>
            <a:endParaRPr/>
          </a:p>
        </p:txBody>
      </p:sp>
      <p:sp>
        <p:nvSpPr>
          <p:cNvPr id="138" name="object 138"/>
          <p:cNvSpPr/>
          <p:nvPr/>
        </p:nvSpPr>
        <p:spPr>
          <a:xfrm>
            <a:off x="7381187" y="4180945"/>
            <a:ext cx="64135" cy="10160"/>
          </a:xfrm>
          <a:custGeom>
            <a:avLst/>
            <a:gdLst/>
            <a:ahLst/>
            <a:cxnLst/>
            <a:rect l="l" t="t" r="r" b="b"/>
            <a:pathLst>
              <a:path w="64134" h="10160">
                <a:moveTo>
                  <a:pt x="63747" y="0"/>
                </a:moveTo>
                <a:lnTo>
                  <a:pt x="18472" y="0"/>
                </a:lnTo>
                <a:lnTo>
                  <a:pt x="0" y="9655"/>
                </a:lnTo>
                <a:lnTo>
                  <a:pt x="45637" y="9655"/>
                </a:lnTo>
                <a:lnTo>
                  <a:pt x="63747" y="0"/>
                </a:lnTo>
                <a:close/>
              </a:path>
            </a:pathLst>
          </a:custGeom>
          <a:solidFill>
            <a:srgbClr val="259999"/>
          </a:solidFill>
        </p:spPr>
        <p:txBody>
          <a:bodyPr wrap="square" lIns="0" tIns="0" rIns="0" bIns="0" rtlCol="0"/>
          <a:lstStyle/>
          <a:p>
            <a:endParaRPr/>
          </a:p>
        </p:txBody>
      </p:sp>
      <p:sp>
        <p:nvSpPr>
          <p:cNvPr id="139" name="object 139"/>
          <p:cNvSpPr/>
          <p:nvPr/>
        </p:nvSpPr>
        <p:spPr>
          <a:xfrm>
            <a:off x="7381187" y="4180945"/>
            <a:ext cx="64135" cy="10160"/>
          </a:xfrm>
          <a:custGeom>
            <a:avLst/>
            <a:gdLst/>
            <a:ahLst/>
            <a:cxnLst/>
            <a:rect l="l" t="t" r="r" b="b"/>
            <a:pathLst>
              <a:path w="64134" h="10160">
                <a:moveTo>
                  <a:pt x="45637" y="9655"/>
                </a:moveTo>
                <a:lnTo>
                  <a:pt x="63747" y="0"/>
                </a:lnTo>
                <a:lnTo>
                  <a:pt x="18472" y="0"/>
                </a:lnTo>
                <a:lnTo>
                  <a:pt x="0" y="9655"/>
                </a:lnTo>
                <a:lnTo>
                  <a:pt x="45637" y="9655"/>
                </a:lnTo>
                <a:close/>
              </a:path>
            </a:pathLst>
          </a:custGeom>
          <a:ln w="9641">
            <a:solidFill>
              <a:srgbClr val="000000"/>
            </a:solidFill>
          </a:ln>
        </p:spPr>
        <p:txBody>
          <a:bodyPr wrap="square" lIns="0" tIns="0" rIns="0" bIns="0" rtlCol="0"/>
          <a:lstStyle/>
          <a:p>
            <a:endParaRPr/>
          </a:p>
        </p:txBody>
      </p:sp>
      <p:sp>
        <p:nvSpPr>
          <p:cNvPr id="140" name="object 140"/>
          <p:cNvSpPr/>
          <p:nvPr/>
        </p:nvSpPr>
        <p:spPr>
          <a:xfrm>
            <a:off x="7644387" y="4548777"/>
            <a:ext cx="18415" cy="571500"/>
          </a:xfrm>
          <a:custGeom>
            <a:avLst/>
            <a:gdLst/>
            <a:ahLst/>
            <a:cxnLst/>
            <a:rect l="l" t="t" r="r" b="b"/>
            <a:pathLst>
              <a:path w="18415" h="571500">
                <a:moveTo>
                  <a:pt x="0" y="570956"/>
                </a:moveTo>
                <a:lnTo>
                  <a:pt x="18110" y="570956"/>
                </a:lnTo>
                <a:lnTo>
                  <a:pt x="18110" y="0"/>
                </a:lnTo>
                <a:lnTo>
                  <a:pt x="0" y="0"/>
                </a:lnTo>
                <a:lnTo>
                  <a:pt x="0" y="570956"/>
                </a:lnTo>
                <a:close/>
              </a:path>
            </a:pathLst>
          </a:custGeom>
          <a:solidFill>
            <a:srgbClr val="1A6666"/>
          </a:solidFill>
        </p:spPr>
        <p:txBody>
          <a:bodyPr wrap="square" lIns="0" tIns="0" rIns="0" bIns="0" rtlCol="0"/>
          <a:lstStyle/>
          <a:p>
            <a:endParaRPr/>
          </a:p>
        </p:txBody>
      </p:sp>
      <p:sp>
        <p:nvSpPr>
          <p:cNvPr id="141" name="object 141"/>
          <p:cNvSpPr/>
          <p:nvPr/>
        </p:nvSpPr>
        <p:spPr>
          <a:xfrm>
            <a:off x="7644387" y="4548777"/>
            <a:ext cx="18415" cy="571500"/>
          </a:xfrm>
          <a:custGeom>
            <a:avLst/>
            <a:gdLst/>
            <a:ahLst/>
            <a:cxnLst/>
            <a:rect l="l" t="t" r="r" b="b"/>
            <a:pathLst>
              <a:path w="18415" h="571500">
                <a:moveTo>
                  <a:pt x="0" y="570956"/>
                </a:moveTo>
                <a:lnTo>
                  <a:pt x="0" y="9655"/>
                </a:lnTo>
                <a:lnTo>
                  <a:pt x="18110" y="0"/>
                </a:lnTo>
                <a:lnTo>
                  <a:pt x="18110" y="561301"/>
                </a:lnTo>
                <a:lnTo>
                  <a:pt x="0" y="570956"/>
                </a:lnTo>
                <a:close/>
              </a:path>
            </a:pathLst>
          </a:custGeom>
          <a:ln w="9055">
            <a:solidFill>
              <a:srgbClr val="000000"/>
            </a:solidFill>
          </a:ln>
        </p:spPr>
        <p:txBody>
          <a:bodyPr wrap="square" lIns="0" tIns="0" rIns="0" bIns="0" rtlCol="0"/>
          <a:lstStyle/>
          <a:p>
            <a:endParaRPr/>
          </a:p>
        </p:txBody>
      </p:sp>
      <p:sp>
        <p:nvSpPr>
          <p:cNvPr id="142" name="object 142"/>
          <p:cNvSpPr/>
          <p:nvPr/>
        </p:nvSpPr>
        <p:spPr>
          <a:xfrm>
            <a:off x="7599112" y="4558433"/>
            <a:ext cx="45720" cy="561340"/>
          </a:xfrm>
          <a:custGeom>
            <a:avLst/>
            <a:gdLst/>
            <a:ahLst/>
            <a:cxnLst/>
            <a:rect l="l" t="t" r="r" b="b"/>
            <a:pathLst>
              <a:path w="45720" h="561339">
                <a:moveTo>
                  <a:pt x="0" y="561301"/>
                </a:moveTo>
                <a:lnTo>
                  <a:pt x="45275" y="561301"/>
                </a:lnTo>
                <a:lnTo>
                  <a:pt x="45275" y="0"/>
                </a:lnTo>
                <a:lnTo>
                  <a:pt x="0" y="0"/>
                </a:lnTo>
                <a:lnTo>
                  <a:pt x="0" y="561301"/>
                </a:lnTo>
                <a:close/>
              </a:path>
            </a:pathLst>
          </a:custGeom>
          <a:solidFill>
            <a:srgbClr val="33CCCC"/>
          </a:solidFill>
        </p:spPr>
        <p:txBody>
          <a:bodyPr wrap="square" lIns="0" tIns="0" rIns="0" bIns="0" rtlCol="0"/>
          <a:lstStyle/>
          <a:p>
            <a:endParaRPr/>
          </a:p>
        </p:txBody>
      </p:sp>
      <p:sp>
        <p:nvSpPr>
          <p:cNvPr id="143" name="object 143"/>
          <p:cNvSpPr/>
          <p:nvPr/>
        </p:nvSpPr>
        <p:spPr>
          <a:xfrm>
            <a:off x="7599112" y="4558433"/>
            <a:ext cx="45720" cy="561340"/>
          </a:xfrm>
          <a:custGeom>
            <a:avLst/>
            <a:gdLst/>
            <a:ahLst/>
            <a:cxnLst/>
            <a:rect l="l" t="t" r="r" b="b"/>
            <a:pathLst>
              <a:path w="45720" h="561339">
                <a:moveTo>
                  <a:pt x="0" y="561301"/>
                </a:moveTo>
                <a:lnTo>
                  <a:pt x="45275" y="561301"/>
                </a:lnTo>
                <a:lnTo>
                  <a:pt x="45275" y="0"/>
                </a:lnTo>
                <a:lnTo>
                  <a:pt x="0" y="0"/>
                </a:lnTo>
                <a:lnTo>
                  <a:pt x="0" y="561301"/>
                </a:lnTo>
                <a:close/>
              </a:path>
            </a:pathLst>
          </a:custGeom>
          <a:ln w="9058">
            <a:solidFill>
              <a:srgbClr val="000000"/>
            </a:solidFill>
          </a:ln>
        </p:spPr>
        <p:txBody>
          <a:bodyPr wrap="square" lIns="0" tIns="0" rIns="0" bIns="0" rtlCol="0"/>
          <a:lstStyle/>
          <a:p>
            <a:endParaRPr/>
          </a:p>
        </p:txBody>
      </p:sp>
      <p:sp>
        <p:nvSpPr>
          <p:cNvPr id="144" name="object 144"/>
          <p:cNvSpPr/>
          <p:nvPr/>
        </p:nvSpPr>
        <p:spPr>
          <a:xfrm>
            <a:off x="7599112" y="4548777"/>
            <a:ext cx="63500" cy="10160"/>
          </a:xfrm>
          <a:custGeom>
            <a:avLst/>
            <a:gdLst/>
            <a:ahLst/>
            <a:cxnLst/>
            <a:rect l="l" t="t" r="r" b="b"/>
            <a:pathLst>
              <a:path w="63500" h="10160">
                <a:moveTo>
                  <a:pt x="63385" y="0"/>
                </a:moveTo>
                <a:lnTo>
                  <a:pt x="18110" y="0"/>
                </a:lnTo>
                <a:lnTo>
                  <a:pt x="0" y="9655"/>
                </a:lnTo>
                <a:lnTo>
                  <a:pt x="45275" y="9655"/>
                </a:lnTo>
                <a:lnTo>
                  <a:pt x="63385" y="0"/>
                </a:lnTo>
                <a:close/>
              </a:path>
            </a:pathLst>
          </a:custGeom>
          <a:solidFill>
            <a:srgbClr val="259999"/>
          </a:solidFill>
        </p:spPr>
        <p:txBody>
          <a:bodyPr wrap="square" lIns="0" tIns="0" rIns="0" bIns="0" rtlCol="0"/>
          <a:lstStyle/>
          <a:p>
            <a:endParaRPr/>
          </a:p>
        </p:txBody>
      </p:sp>
      <p:sp>
        <p:nvSpPr>
          <p:cNvPr id="145" name="object 145"/>
          <p:cNvSpPr/>
          <p:nvPr/>
        </p:nvSpPr>
        <p:spPr>
          <a:xfrm>
            <a:off x="7599112" y="4548777"/>
            <a:ext cx="63500" cy="10160"/>
          </a:xfrm>
          <a:custGeom>
            <a:avLst/>
            <a:gdLst/>
            <a:ahLst/>
            <a:cxnLst/>
            <a:rect l="l" t="t" r="r" b="b"/>
            <a:pathLst>
              <a:path w="63500" h="10160">
                <a:moveTo>
                  <a:pt x="45275" y="9655"/>
                </a:moveTo>
                <a:lnTo>
                  <a:pt x="63385"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146" name="object 146"/>
          <p:cNvSpPr/>
          <p:nvPr/>
        </p:nvSpPr>
        <p:spPr>
          <a:xfrm>
            <a:off x="7862070" y="4654987"/>
            <a:ext cx="18415" cy="464820"/>
          </a:xfrm>
          <a:custGeom>
            <a:avLst/>
            <a:gdLst/>
            <a:ahLst/>
            <a:cxnLst/>
            <a:rect l="l" t="t" r="r" b="b"/>
            <a:pathLst>
              <a:path w="18415" h="464820">
                <a:moveTo>
                  <a:pt x="0" y="464746"/>
                </a:moveTo>
                <a:lnTo>
                  <a:pt x="18110" y="464746"/>
                </a:lnTo>
                <a:lnTo>
                  <a:pt x="18110" y="0"/>
                </a:lnTo>
                <a:lnTo>
                  <a:pt x="0" y="0"/>
                </a:lnTo>
                <a:lnTo>
                  <a:pt x="0" y="464746"/>
                </a:lnTo>
                <a:close/>
              </a:path>
            </a:pathLst>
          </a:custGeom>
          <a:solidFill>
            <a:srgbClr val="1A6666"/>
          </a:solidFill>
        </p:spPr>
        <p:txBody>
          <a:bodyPr wrap="square" lIns="0" tIns="0" rIns="0" bIns="0" rtlCol="0"/>
          <a:lstStyle/>
          <a:p>
            <a:endParaRPr/>
          </a:p>
        </p:txBody>
      </p:sp>
      <p:sp>
        <p:nvSpPr>
          <p:cNvPr id="147" name="object 147"/>
          <p:cNvSpPr/>
          <p:nvPr/>
        </p:nvSpPr>
        <p:spPr>
          <a:xfrm>
            <a:off x="7862071" y="4654987"/>
            <a:ext cx="18415" cy="464820"/>
          </a:xfrm>
          <a:custGeom>
            <a:avLst/>
            <a:gdLst/>
            <a:ahLst/>
            <a:cxnLst/>
            <a:rect l="l" t="t" r="r" b="b"/>
            <a:pathLst>
              <a:path w="18415" h="464820">
                <a:moveTo>
                  <a:pt x="0" y="464746"/>
                </a:moveTo>
                <a:lnTo>
                  <a:pt x="0" y="9655"/>
                </a:lnTo>
                <a:lnTo>
                  <a:pt x="18110" y="0"/>
                </a:lnTo>
                <a:lnTo>
                  <a:pt x="18110" y="455091"/>
                </a:lnTo>
                <a:lnTo>
                  <a:pt x="0" y="464746"/>
                </a:lnTo>
                <a:close/>
              </a:path>
            </a:pathLst>
          </a:custGeom>
          <a:ln w="9055">
            <a:solidFill>
              <a:srgbClr val="000000"/>
            </a:solidFill>
          </a:ln>
        </p:spPr>
        <p:txBody>
          <a:bodyPr wrap="square" lIns="0" tIns="0" rIns="0" bIns="0" rtlCol="0"/>
          <a:lstStyle/>
          <a:p>
            <a:endParaRPr/>
          </a:p>
        </p:txBody>
      </p:sp>
      <p:sp>
        <p:nvSpPr>
          <p:cNvPr id="148" name="object 148"/>
          <p:cNvSpPr/>
          <p:nvPr/>
        </p:nvSpPr>
        <p:spPr>
          <a:xfrm>
            <a:off x="7816795" y="4664642"/>
            <a:ext cx="45720" cy="455295"/>
          </a:xfrm>
          <a:custGeom>
            <a:avLst/>
            <a:gdLst/>
            <a:ahLst/>
            <a:cxnLst/>
            <a:rect l="l" t="t" r="r" b="b"/>
            <a:pathLst>
              <a:path w="45720" h="455295">
                <a:moveTo>
                  <a:pt x="0" y="455091"/>
                </a:moveTo>
                <a:lnTo>
                  <a:pt x="45275" y="455091"/>
                </a:lnTo>
                <a:lnTo>
                  <a:pt x="45275" y="0"/>
                </a:lnTo>
                <a:lnTo>
                  <a:pt x="0" y="0"/>
                </a:lnTo>
                <a:lnTo>
                  <a:pt x="0" y="455091"/>
                </a:lnTo>
                <a:close/>
              </a:path>
            </a:pathLst>
          </a:custGeom>
          <a:solidFill>
            <a:srgbClr val="33CCCC"/>
          </a:solidFill>
        </p:spPr>
        <p:txBody>
          <a:bodyPr wrap="square" lIns="0" tIns="0" rIns="0" bIns="0" rtlCol="0"/>
          <a:lstStyle/>
          <a:p>
            <a:endParaRPr/>
          </a:p>
        </p:txBody>
      </p:sp>
      <p:sp>
        <p:nvSpPr>
          <p:cNvPr id="149" name="object 149"/>
          <p:cNvSpPr/>
          <p:nvPr/>
        </p:nvSpPr>
        <p:spPr>
          <a:xfrm>
            <a:off x="7816795" y="4664642"/>
            <a:ext cx="45720" cy="455295"/>
          </a:xfrm>
          <a:custGeom>
            <a:avLst/>
            <a:gdLst/>
            <a:ahLst/>
            <a:cxnLst/>
            <a:rect l="l" t="t" r="r" b="b"/>
            <a:pathLst>
              <a:path w="45720" h="455295">
                <a:moveTo>
                  <a:pt x="0" y="455091"/>
                </a:moveTo>
                <a:lnTo>
                  <a:pt x="45275" y="455091"/>
                </a:lnTo>
                <a:lnTo>
                  <a:pt x="45275" y="0"/>
                </a:lnTo>
                <a:lnTo>
                  <a:pt x="0" y="0"/>
                </a:lnTo>
                <a:lnTo>
                  <a:pt x="0" y="455091"/>
                </a:lnTo>
                <a:close/>
              </a:path>
            </a:pathLst>
          </a:custGeom>
          <a:ln w="9060">
            <a:solidFill>
              <a:srgbClr val="000000"/>
            </a:solidFill>
          </a:ln>
        </p:spPr>
        <p:txBody>
          <a:bodyPr wrap="square" lIns="0" tIns="0" rIns="0" bIns="0" rtlCol="0"/>
          <a:lstStyle/>
          <a:p>
            <a:endParaRPr/>
          </a:p>
        </p:txBody>
      </p:sp>
      <p:sp>
        <p:nvSpPr>
          <p:cNvPr id="150" name="object 150"/>
          <p:cNvSpPr/>
          <p:nvPr/>
        </p:nvSpPr>
        <p:spPr>
          <a:xfrm>
            <a:off x="7816795" y="4654987"/>
            <a:ext cx="63500" cy="10160"/>
          </a:xfrm>
          <a:custGeom>
            <a:avLst/>
            <a:gdLst/>
            <a:ahLst/>
            <a:cxnLst/>
            <a:rect l="l" t="t" r="r" b="b"/>
            <a:pathLst>
              <a:path w="63500" h="10160">
                <a:moveTo>
                  <a:pt x="63385" y="0"/>
                </a:moveTo>
                <a:lnTo>
                  <a:pt x="9055" y="0"/>
                </a:lnTo>
                <a:lnTo>
                  <a:pt x="0" y="9655"/>
                </a:lnTo>
                <a:lnTo>
                  <a:pt x="45275" y="9655"/>
                </a:lnTo>
                <a:lnTo>
                  <a:pt x="63385" y="0"/>
                </a:lnTo>
                <a:close/>
              </a:path>
            </a:pathLst>
          </a:custGeom>
          <a:solidFill>
            <a:srgbClr val="259999"/>
          </a:solidFill>
        </p:spPr>
        <p:txBody>
          <a:bodyPr wrap="square" lIns="0" tIns="0" rIns="0" bIns="0" rtlCol="0"/>
          <a:lstStyle/>
          <a:p>
            <a:endParaRPr/>
          </a:p>
        </p:txBody>
      </p:sp>
      <p:sp>
        <p:nvSpPr>
          <p:cNvPr id="151" name="object 151"/>
          <p:cNvSpPr/>
          <p:nvPr/>
        </p:nvSpPr>
        <p:spPr>
          <a:xfrm>
            <a:off x="7816795" y="4654987"/>
            <a:ext cx="63500" cy="10160"/>
          </a:xfrm>
          <a:custGeom>
            <a:avLst/>
            <a:gdLst/>
            <a:ahLst/>
            <a:cxnLst/>
            <a:rect l="l" t="t" r="r" b="b"/>
            <a:pathLst>
              <a:path w="63500" h="10160">
                <a:moveTo>
                  <a:pt x="45275" y="9655"/>
                </a:moveTo>
                <a:lnTo>
                  <a:pt x="63385" y="0"/>
                </a:lnTo>
                <a:lnTo>
                  <a:pt x="9055" y="0"/>
                </a:lnTo>
                <a:lnTo>
                  <a:pt x="0" y="9655"/>
                </a:lnTo>
                <a:lnTo>
                  <a:pt x="45275" y="9655"/>
                </a:lnTo>
                <a:close/>
              </a:path>
            </a:pathLst>
          </a:custGeom>
          <a:ln w="9641">
            <a:solidFill>
              <a:srgbClr val="000000"/>
            </a:solidFill>
          </a:ln>
        </p:spPr>
        <p:txBody>
          <a:bodyPr wrap="square" lIns="0" tIns="0" rIns="0" bIns="0" rtlCol="0"/>
          <a:lstStyle/>
          <a:p>
            <a:endParaRPr/>
          </a:p>
        </p:txBody>
      </p:sp>
      <p:sp>
        <p:nvSpPr>
          <p:cNvPr id="152" name="object 152"/>
          <p:cNvSpPr/>
          <p:nvPr/>
        </p:nvSpPr>
        <p:spPr>
          <a:xfrm>
            <a:off x="8079633" y="5071135"/>
            <a:ext cx="18415" cy="48895"/>
          </a:xfrm>
          <a:custGeom>
            <a:avLst/>
            <a:gdLst/>
            <a:ahLst/>
            <a:cxnLst/>
            <a:rect l="l" t="t" r="r" b="b"/>
            <a:pathLst>
              <a:path w="18415" h="48895">
                <a:moveTo>
                  <a:pt x="18110" y="0"/>
                </a:moveTo>
                <a:lnTo>
                  <a:pt x="0" y="9655"/>
                </a:lnTo>
                <a:lnTo>
                  <a:pt x="0" y="48598"/>
                </a:lnTo>
                <a:lnTo>
                  <a:pt x="18110" y="38943"/>
                </a:lnTo>
                <a:lnTo>
                  <a:pt x="18110" y="0"/>
                </a:lnTo>
                <a:close/>
              </a:path>
            </a:pathLst>
          </a:custGeom>
          <a:solidFill>
            <a:srgbClr val="1A6666"/>
          </a:solidFill>
        </p:spPr>
        <p:txBody>
          <a:bodyPr wrap="square" lIns="0" tIns="0" rIns="0" bIns="0" rtlCol="0"/>
          <a:lstStyle/>
          <a:p>
            <a:endParaRPr/>
          </a:p>
        </p:txBody>
      </p:sp>
      <p:sp>
        <p:nvSpPr>
          <p:cNvPr id="153" name="object 153"/>
          <p:cNvSpPr/>
          <p:nvPr/>
        </p:nvSpPr>
        <p:spPr>
          <a:xfrm>
            <a:off x="8079633" y="5071135"/>
            <a:ext cx="18415" cy="48895"/>
          </a:xfrm>
          <a:custGeom>
            <a:avLst/>
            <a:gdLst/>
            <a:ahLst/>
            <a:cxnLst/>
            <a:rect l="l" t="t" r="r" b="b"/>
            <a:pathLst>
              <a:path w="18415" h="48895">
                <a:moveTo>
                  <a:pt x="0" y="48598"/>
                </a:moveTo>
                <a:lnTo>
                  <a:pt x="0" y="9655"/>
                </a:lnTo>
                <a:lnTo>
                  <a:pt x="18110" y="0"/>
                </a:lnTo>
                <a:lnTo>
                  <a:pt x="18110" y="38943"/>
                </a:lnTo>
                <a:lnTo>
                  <a:pt x="0" y="48598"/>
                </a:lnTo>
                <a:close/>
              </a:path>
            </a:pathLst>
          </a:custGeom>
          <a:ln w="9128">
            <a:solidFill>
              <a:srgbClr val="000000"/>
            </a:solidFill>
          </a:ln>
        </p:spPr>
        <p:txBody>
          <a:bodyPr wrap="square" lIns="0" tIns="0" rIns="0" bIns="0" rtlCol="0"/>
          <a:lstStyle/>
          <a:p>
            <a:endParaRPr/>
          </a:p>
        </p:txBody>
      </p:sp>
      <p:sp>
        <p:nvSpPr>
          <p:cNvPr id="154" name="object 154"/>
          <p:cNvSpPr/>
          <p:nvPr/>
        </p:nvSpPr>
        <p:spPr>
          <a:xfrm>
            <a:off x="8025303" y="5080791"/>
            <a:ext cx="54610" cy="39370"/>
          </a:xfrm>
          <a:custGeom>
            <a:avLst/>
            <a:gdLst/>
            <a:ahLst/>
            <a:cxnLst/>
            <a:rect l="l" t="t" r="r" b="b"/>
            <a:pathLst>
              <a:path w="54609" h="39370">
                <a:moveTo>
                  <a:pt x="0" y="38943"/>
                </a:moveTo>
                <a:lnTo>
                  <a:pt x="54330" y="38943"/>
                </a:lnTo>
                <a:lnTo>
                  <a:pt x="54330" y="0"/>
                </a:lnTo>
                <a:lnTo>
                  <a:pt x="0" y="0"/>
                </a:lnTo>
                <a:lnTo>
                  <a:pt x="0" y="38943"/>
                </a:lnTo>
                <a:close/>
              </a:path>
            </a:pathLst>
          </a:custGeom>
          <a:solidFill>
            <a:srgbClr val="33CCCC"/>
          </a:solidFill>
        </p:spPr>
        <p:txBody>
          <a:bodyPr wrap="square" lIns="0" tIns="0" rIns="0" bIns="0" rtlCol="0"/>
          <a:lstStyle/>
          <a:p>
            <a:endParaRPr/>
          </a:p>
        </p:txBody>
      </p:sp>
      <p:sp>
        <p:nvSpPr>
          <p:cNvPr id="155" name="object 155"/>
          <p:cNvSpPr/>
          <p:nvPr/>
        </p:nvSpPr>
        <p:spPr>
          <a:xfrm>
            <a:off x="8025303" y="5080791"/>
            <a:ext cx="54610" cy="39370"/>
          </a:xfrm>
          <a:custGeom>
            <a:avLst/>
            <a:gdLst/>
            <a:ahLst/>
            <a:cxnLst/>
            <a:rect l="l" t="t" r="r" b="b"/>
            <a:pathLst>
              <a:path w="54609" h="39370">
                <a:moveTo>
                  <a:pt x="0" y="38943"/>
                </a:moveTo>
                <a:lnTo>
                  <a:pt x="54330" y="38943"/>
                </a:lnTo>
                <a:lnTo>
                  <a:pt x="54330" y="0"/>
                </a:lnTo>
                <a:lnTo>
                  <a:pt x="0" y="0"/>
                </a:lnTo>
                <a:lnTo>
                  <a:pt x="0" y="38943"/>
                </a:lnTo>
                <a:close/>
              </a:path>
            </a:pathLst>
          </a:custGeom>
          <a:ln w="9451">
            <a:solidFill>
              <a:srgbClr val="000000"/>
            </a:solidFill>
          </a:ln>
        </p:spPr>
        <p:txBody>
          <a:bodyPr wrap="square" lIns="0" tIns="0" rIns="0" bIns="0" rtlCol="0"/>
          <a:lstStyle/>
          <a:p>
            <a:endParaRPr/>
          </a:p>
        </p:txBody>
      </p:sp>
      <p:sp>
        <p:nvSpPr>
          <p:cNvPr id="156" name="object 156"/>
          <p:cNvSpPr/>
          <p:nvPr/>
        </p:nvSpPr>
        <p:spPr>
          <a:xfrm>
            <a:off x="8025303" y="5071135"/>
            <a:ext cx="73025" cy="10160"/>
          </a:xfrm>
          <a:custGeom>
            <a:avLst/>
            <a:gdLst/>
            <a:ahLst/>
            <a:cxnLst/>
            <a:rect l="l" t="t" r="r" b="b"/>
            <a:pathLst>
              <a:path w="73025" h="10160">
                <a:moveTo>
                  <a:pt x="72440" y="0"/>
                </a:moveTo>
                <a:lnTo>
                  <a:pt x="18110" y="0"/>
                </a:lnTo>
                <a:lnTo>
                  <a:pt x="0" y="9655"/>
                </a:lnTo>
                <a:lnTo>
                  <a:pt x="54330" y="9655"/>
                </a:lnTo>
                <a:lnTo>
                  <a:pt x="72440" y="0"/>
                </a:lnTo>
                <a:close/>
              </a:path>
            </a:pathLst>
          </a:custGeom>
          <a:solidFill>
            <a:srgbClr val="259999"/>
          </a:solidFill>
        </p:spPr>
        <p:txBody>
          <a:bodyPr wrap="square" lIns="0" tIns="0" rIns="0" bIns="0" rtlCol="0"/>
          <a:lstStyle/>
          <a:p>
            <a:endParaRPr/>
          </a:p>
        </p:txBody>
      </p:sp>
      <p:sp>
        <p:nvSpPr>
          <p:cNvPr id="157" name="object 157"/>
          <p:cNvSpPr/>
          <p:nvPr/>
        </p:nvSpPr>
        <p:spPr>
          <a:xfrm>
            <a:off x="8025303" y="5071135"/>
            <a:ext cx="73025" cy="10160"/>
          </a:xfrm>
          <a:custGeom>
            <a:avLst/>
            <a:gdLst/>
            <a:ahLst/>
            <a:cxnLst/>
            <a:rect l="l" t="t" r="r" b="b"/>
            <a:pathLst>
              <a:path w="73025" h="10160">
                <a:moveTo>
                  <a:pt x="54330" y="9655"/>
                </a:moveTo>
                <a:lnTo>
                  <a:pt x="72440" y="0"/>
                </a:lnTo>
                <a:lnTo>
                  <a:pt x="18110" y="0"/>
                </a:lnTo>
                <a:lnTo>
                  <a:pt x="0" y="9655"/>
                </a:lnTo>
                <a:lnTo>
                  <a:pt x="54330" y="9655"/>
                </a:lnTo>
                <a:close/>
              </a:path>
            </a:pathLst>
          </a:custGeom>
          <a:ln w="9644">
            <a:solidFill>
              <a:srgbClr val="000000"/>
            </a:solidFill>
          </a:ln>
        </p:spPr>
        <p:txBody>
          <a:bodyPr wrap="square" lIns="0" tIns="0" rIns="0" bIns="0" rtlCol="0"/>
          <a:lstStyle/>
          <a:p>
            <a:endParaRPr/>
          </a:p>
        </p:txBody>
      </p:sp>
      <p:sp>
        <p:nvSpPr>
          <p:cNvPr id="158" name="object 158"/>
          <p:cNvSpPr/>
          <p:nvPr/>
        </p:nvSpPr>
        <p:spPr>
          <a:xfrm>
            <a:off x="8297196" y="5090768"/>
            <a:ext cx="9525" cy="29209"/>
          </a:xfrm>
          <a:custGeom>
            <a:avLst/>
            <a:gdLst/>
            <a:ahLst/>
            <a:cxnLst/>
            <a:rect l="l" t="t" r="r" b="b"/>
            <a:pathLst>
              <a:path w="9525" h="29210">
                <a:moveTo>
                  <a:pt x="9055" y="0"/>
                </a:moveTo>
                <a:lnTo>
                  <a:pt x="0" y="9655"/>
                </a:lnTo>
                <a:lnTo>
                  <a:pt x="0" y="28966"/>
                </a:lnTo>
                <a:lnTo>
                  <a:pt x="9055" y="19310"/>
                </a:lnTo>
                <a:lnTo>
                  <a:pt x="9055" y="0"/>
                </a:lnTo>
                <a:close/>
              </a:path>
            </a:pathLst>
          </a:custGeom>
          <a:solidFill>
            <a:srgbClr val="1A6666"/>
          </a:solidFill>
        </p:spPr>
        <p:txBody>
          <a:bodyPr wrap="square" lIns="0" tIns="0" rIns="0" bIns="0" rtlCol="0"/>
          <a:lstStyle/>
          <a:p>
            <a:endParaRPr/>
          </a:p>
        </p:txBody>
      </p:sp>
      <p:sp>
        <p:nvSpPr>
          <p:cNvPr id="159" name="object 159"/>
          <p:cNvSpPr/>
          <p:nvPr/>
        </p:nvSpPr>
        <p:spPr>
          <a:xfrm>
            <a:off x="8297196" y="5090767"/>
            <a:ext cx="9525" cy="29209"/>
          </a:xfrm>
          <a:custGeom>
            <a:avLst/>
            <a:gdLst/>
            <a:ahLst/>
            <a:cxnLst/>
            <a:rect l="l" t="t" r="r" b="b"/>
            <a:pathLst>
              <a:path w="9525" h="29210">
                <a:moveTo>
                  <a:pt x="0" y="28966"/>
                </a:moveTo>
                <a:lnTo>
                  <a:pt x="0" y="9655"/>
                </a:lnTo>
                <a:lnTo>
                  <a:pt x="9055" y="0"/>
                </a:lnTo>
                <a:lnTo>
                  <a:pt x="9055" y="19310"/>
                </a:lnTo>
                <a:lnTo>
                  <a:pt x="0" y="28966"/>
                </a:lnTo>
                <a:close/>
              </a:path>
            </a:pathLst>
          </a:custGeom>
          <a:ln w="9108">
            <a:solidFill>
              <a:srgbClr val="000000"/>
            </a:solidFill>
          </a:ln>
        </p:spPr>
        <p:txBody>
          <a:bodyPr wrap="square" lIns="0" tIns="0" rIns="0" bIns="0" rtlCol="0"/>
          <a:lstStyle/>
          <a:p>
            <a:endParaRPr/>
          </a:p>
        </p:txBody>
      </p:sp>
      <p:sp>
        <p:nvSpPr>
          <p:cNvPr id="160" name="object 160"/>
          <p:cNvSpPr/>
          <p:nvPr/>
        </p:nvSpPr>
        <p:spPr>
          <a:xfrm>
            <a:off x="8242865" y="5100423"/>
            <a:ext cx="54610" cy="19685"/>
          </a:xfrm>
          <a:custGeom>
            <a:avLst/>
            <a:gdLst/>
            <a:ahLst/>
            <a:cxnLst/>
            <a:rect l="l" t="t" r="r" b="b"/>
            <a:pathLst>
              <a:path w="54609" h="19685">
                <a:moveTo>
                  <a:pt x="0" y="19310"/>
                </a:moveTo>
                <a:lnTo>
                  <a:pt x="54330" y="19310"/>
                </a:lnTo>
                <a:lnTo>
                  <a:pt x="54330" y="0"/>
                </a:lnTo>
                <a:lnTo>
                  <a:pt x="0" y="0"/>
                </a:lnTo>
                <a:lnTo>
                  <a:pt x="0" y="19310"/>
                </a:lnTo>
                <a:close/>
              </a:path>
            </a:pathLst>
          </a:custGeom>
          <a:solidFill>
            <a:srgbClr val="33CCCC"/>
          </a:solidFill>
        </p:spPr>
        <p:txBody>
          <a:bodyPr wrap="square" lIns="0" tIns="0" rIns="0" bIns="0" rtlCol="0"/>
          <a:lstStyle/>
          <a:p>
            <a:endParaRPr/>
          </a:p>
        </p:txBody>
      </p:sp>
      <p:sp>
        <p:nvSpPr>
          <p:cNvPr id="161" name="object 161"/>
          <p:cNvSpPr/>
          <p:nvPr/>
        </p:nvSpPr>
        <p:spPr>
          <a:xfrm>
            <a:off x="8242865" y="5100423"/>
            <a:ext cx="54610" cy="19685"/>
          </a:xfrm>
          <a:custGeom>
            <a:avLst/>
            <a:gdLst/>
            <a:ahLst/>
            <a:cxnLst/>
            <a:rect l="l" t="t" r="r" b="b"/>
            <a:pathLst>
              <a:path w="54609" h="19685">
                <a:moveTo>
                  <a:pt x="0" y="19310"/>
                </a:moveTo>
                <a:lnTo>
                  <a:pt x="54330" y="19310"/>
                </a:lnTo>
                <a:lnTo>
                  <a:pt x="54330" y="0"/>
                </a:lnTo>
                <a:lnTo>
                  <a:pt x="0" y="0"/>
                </a:lnTo>
                <a:lnTo>
                  <a:pt x="0" y="19310"/>
                </a:lnTo>
                <a:close/>
              </a:path>
            </a:pathLst>
          </a:custGeom>
          <a:ln w="9588">
            <a:solidFill>
              <a:srgbClr val="000000"/>
            </a:solidFill>
          </a:ln>
        </p:spPr>
        <p:txBody>
          <a:bodyPr wrap="square" lIns="0" tIns="0" rIns="0" bIns="0" rtlCol="0"/>
          <a:lstStyle/>
          <a:p>
            <a:endParaRPr/>
          </a:p>
        </p:txBody>
      </p:sp>
      <p:sp>
        <p:nvSpPr>
          <p:cNvPr id="162" name="object 162"/>
          <p:cNvSpPr/>
          <p:nvPr/>
        </p:nvSpPr>
        <p:spPr>
          <a:xfrm>
            <a:off x="8242865" y="5090768"/>
            <a:ext cx="63500" cy="10160"/>
          </a:xfrm>
          <a:custGeom>
            <a:avLst/>
            <a:gdLst/>
            <a:ahLst/>
            <a:cxnLst/>
            <a:rect l="l" t="t" r="r" b="b"/>
            <a:pathLst>
              <a:path w="63500" h="10160">
                <a:moveTo>
                  <a:pt x="63385" y="0"/>
                </a:moveTo>
                <a:lnTo>
                  <a:pt x="18110" y="0"/>
                </a:lnTo>
                <a:lnTo>
                  <a:pt x="0" y="9655"/>
                </a:lnTo>
                <a:lnTo>
                  <a:pt x="54330" y="9655"/>
                </a:lnTo>
                <a:lnTo>
                  <a:pt x="63385" y="0"/>
                </a:lnTo>
                <a:close/>
              </a:path>
            </a:pathLst>
          </a:custGeom>
          <a:solidFill>
            <a:srgbClr val="259999"/>
          </a:solidFill>
        </p:spPr>
        <p:txBody>
          <a:bodyPr wrap="square" lIns="0" tIns="0" rIns="0" bIns="0" rtlCol="0"/>
          <a:lstStyle/>
          <a:p>
            <a:endParaRPr/>
          </a:p>
        </p:txBody>
      </p:sp>
      <p:sp>
        <p:nvSpPr>
          <p:cNvPr id="163" name="object 163"/>
          <p:cNvSpPr/>
          <p:nvPr/>
        </p:nvSpPr>
        <p:spPr>
          <a:xfrm>
            <a:off x="8242865" y="5090767"/>
            <a:ext cx="63500" cy="10160"/>
          </a:xfrm>
          <a:custGeom>
            <a:avLst/>
            <a:gdLst/>
            <a:ahLst/>
            <a:cxnLst/>
            <a:rect l="l" t="t" r="r" b="b"/>
            <a:pathLst>
              <a:path w="63500" h="10160">
                <a:moveTo>
                  <a:pt x="54330" y="9655"/>
                </a:moveTo>
                <a:lnTo>
                  <a:pt x="63385" y="0"/>
                </a:lnTo>
                <a:lnTo>
                  <a:pt x="18110" y="0"/>
                </a:lnTo>
                <a:lnTo>
                  <a:pt x="0" y="9655"/>
                </a:lnTo>
                <a:lnTo>
                  <a:pt x="54330" y="9655"/>
                </a:lnTo>
                <a:close/>
              </a:path>
            </a:pathLst>
          </a:custGeom>
          <a:ln w="9641">
            <a:solidFill>
              <a:srgbClr val="000000"/>
            </a:solidFill>
          </a:ln>
        </p:spPr>
        <p:txBody>
          <a:bodyPr wrap="square" lIns="0" tIns="0" rIns="0" bIns="0" rtlCol="0"/>
          <a:lstStyle/>
          <a:p>
            <a:endParaRPr/>
          </a:p>
        </p:txBody>
      </p:sp>
      <p:sp>
        <p:nvSpPr>
          <p:cNvPr id="164" name="object 164"/>
          <p:cNvSpPr/>
          <p:nvPr/>
        </p:nvSpPr>
        <p:spPr>
          <a:xfrm>
            <a:off x="8505825" y="5090768"/>
            <a:ext cx="18415" cy="29209"/>
          </a:xfrm>
          <a:custGeom>
            <a:avLst/>
            <a:gdLst/>
            <a:ahLst/>
            <a:cxnLst/>
            <a:rect l="l" t="t" r="r" b="b"/>
            <a:pathLst>
              <a:path w="18415" h="29210">
                <a:moveTo>
                  <a:pt x="18110" y="0"/>
                </a:moveTo>
                <a:lnTo>
                  <a:pt x="0" y="9655"/>
                </a:lnTo>
                <a:lnTo>
                  <a:pt x="0" y="28966"/>
                </a:lnTo>
                <a:lnTo>
                  <a:pt x="18110" y="19310"/>
                </a:lnTo>
                <a:lnTo>
                  <a:pt x="18110" y="0"/>
                </a:lnTo>
                <a:close/>
              </a:path>
            </a:pathLst>
          </a:custGeom>
          <a:solidFill>
            <a:srgbClr val="1A6666"/>
          </a:solidFill>
        </p:spPr>
        <p:txBody>
          <a:bodyPr wrap="square" lIns="0" tIns="0" rIns="0" bIns="0" rtlCol="0"/>
          <a:lstStyle/>
          <a:p>
            <a:endParaRPr/>
          </a:p>
        </p:txBody>
      </p:sp>
      <p:sp>
        <p:nvSpPr>
          <p:cNvPr id="165" name="object 165"/>
          <p:cNvSpPr/>
          <p:nvPr/>
        </p:nvSpPr>
        <p:spPr>
          <a:xfrm>
            <a:off x="8505825" y="5090767"/>
            <a:ext cx="18415" cy="29209"/>
          </a:xfrm>
          <a:custGeom>
            <a:avLst/>
            <a:gdLst/>
            <a:ahLst/>
            <a:cxnLst/>
            <a:rect l="l" t="t" r="r" b="b"/>
            <a:pathLst>
              <a:path w="18415" h="29210">
                <a:moveTo>
                  <a:pt x="0" y="28966"/>
                </a:moveTo>
                <a:lnTo>
                  <a:pt x="0" y="9655"/>
                </a:lnTo>
                <a:lnTo>
                  <a:pt x="18110" y="0"/>
                </a:lnTo>
                <a:lnTo>
                  <a:pt x="18110" y="19310"/>
                </a:lnTo>
                <a:lnTo>
                  <a:pt x="0" y="28966"/>
                </a:lnTo>
                <a:close/>
              </a:path>
            </a:pathLst>
          </a:custGeom>
          <a:ln w="9223">
            <a:solidFill>
              <a:srgbClr val="000000"/>
            </a:solidFill>
          </a:ln>
        </p:spPr>
        <p:txBody>
          <a:bodyPr wrap="square" lIns="0" tIns="0" rIns="0" bIns="0" rtlCol="0"/>
          <a:lstStyle/>
          <a:p>
            <a:endParaRPr/>
          </a:p>
        </p:txBody>
      </p:sp>
      <p:sp>
        <p:nvSpPr>
          <p:cNvPr id="166" name="object 166"/>
          <p:cNvSpPr/>
          <p:nvPr/>
        </p:nvSpPr>
        <p:spPr>
          <a:xfrm>
            <a:off x="8460549" y="5100423"/>
            <a:ext cx="45720" cy="19685"/>
          </a:xfrm>
          <a:custGeom>
            <a:avLst/>
            <a:gdLst/>
            <a:ahLst/>
            <a:cxnLst/>
            <a:rect l="l" t="t" r="r" b="b"/>
            <a:pathLst>
              <a:path w="45720" h="19685">
                <a:moveTo>
                  <a:pt x="0" y="19310"/>
                </a:moveTo>
                <a:lnTo>
                  <a:pt x="45275" y="19310"/>
                </a:lnTo>
                <a:lnTo>
                  <a:pt x="45275" y="0"/>
                </a:lnTo>
                <a:lnTo>
                  <a:pt x="0" y="0"/>
                </a:lnTo>
                <a:lnTo>
                  <a:pt x="0" y="19310"/>
                </a:lnTo>
                <a:close/>
              </a:path>
            </a:pathLst>
          </a:custGeom>
          <a:solidFill>
            <a:srgbClr val="33CCCC"/>
          </a:solidFill>
        </p:spPr>
        <p:txBody>
          <a:bodyPr wrap="square" lIns="0" tIns="0" rIns="0" bIns="0" rtlCol="0"/>
          <a:lstStyle/>
          <a:p>
            <a:endParaRPr/>
          </a:p>
        </p:txBody>
      </p:sp>
      <p:sp>
        <p:nvSpPr>
          <p:cNvPr id="167" name="object 167"/>
          <p:cNvSpPr/>
          <p:nvPr/>
        </p:nvSpPr>
        <p:spPr>
          <a:xfrm>
            <a:off x="8460549" y="5100423"/>
            <a:ext cx="45720" cy="19685"/>
          </a:xfrm>
          <a:custGeom>
            <a:avLst/>
            <a:gdLst/>
            <a:ahLst/>
            <a:cxnLst/>
            <a:rect l="l" t="t" r="r" b="b"/>
            <a:pathLst>
              <a:path w="45720" h="19685">
                <a:moveTo>
                  <a:pt x="0" y="19310"/>
                </a:moveTo>
                <a:lnTo>
                  <a:pt x="45275" y="19310"/>
                </a:lnTo>
                <a:lnTo>
                  <a:pt x="45275" y="0"/>
                </a:lnTo>
                <a:lnTo>
                  <a:pt x="0" y="0"/>
                </a:lnTo>
                <a:lnTo>
                  <a:pt x="0" y="19310"/>
                </a:lnTo>
                <a:close/>
              </a:path>
            </a:pathLst>
          </a:custGeom>
          <a:ln w="9563">
            <a:solidFill>
              <a:srgbClr val="000000"/>
            </a:solidFill>
          </a:ln>
        </p:spPr>
        <p:txBody>
          <a:bodyPr wrap="square" lIns="0" tIns="0" rIns="0" bIns="0" rtlCol="0"/>
          <a:lstStyle/>
          <a:p>
            <a:endParaRPr/>
          </a:p>
        </p:txBody>
      </p:sp>
      <p:sp>
        <p:nvSpPr>
          <p:cNvPr id="168" name="object 168"/>
          <p:cNvSpPr/>
          <p:nvPr/>
        </p:nvSpPr>
        <p:spPr>
          <a:xfrm>
            <a:off x="8460549" y="5090768"/>
            <a:ext cx="63500" cy="10160"/>
          </a:xfrm>
          <a:custGeom>
            <a:avLst/>
            <a:gdLst/>
            <a:ahLst/>
            <a:cxnLst/>
            <a:rect l="l" t="t" r="r" b="b"/>
            <a:pathLst>
              <a:path w="63500" h="10160">
                <a:moveTo>
                  <a:pt x="63385" y="0"/>
                </a:moveTo>
                <a:lnTo>
                  <a:pt x="18110" y="0"/>
                </a:lnTo>
                <a:lnTo>
                  <a:pt x="0" y="9655"/>
                </a:lnTo>
                <a:lnTo>
                  <a:pt x="45275" y="9655"/>
                </a:lnTo>
                <a:lnTo>
                  <a:pt x="63385" y="0"/>
                </a:lnTo>
                <a:close/>
              </a:path>
            </a:pathLst>
          </a:custGeom>
          <a:solidFill>
            <a:srgbClr val="259999"/>
          </a:solidFill>
        </p:spPr>
        <p:txBody>
          <a:bodyPr wrap="square" lIns="0" tIns="0" rIns="0" bIns="0" rtlCol="0"/>
          <a:lstStyle/>
          <a:p>
            <a:endParaRPr/>
          </a:p>
        </p:txBody>
      </p:sp>
      <p:sp>
        <p:nvSpPr>
          <p:cNvPr id="169" name="object 169"/>
          <p:cNvSpPr/>
          <p:nvPr/>
        </p:nvSpPr>
        <p:spPr>
          <a:xfrm>
            <a:off x="8460549" y="5090767"/>
            <a:ext cx="63500" cy="10160"/>
          </a:xfrm>
          <a:custGeom>
            <a:avLst/>
            <a:gdLst/>
            <a:ahLst/>
            <a:cxnLst/>
            <a:rect l="l" t="t" r="r" b="b"/>
            <a:pathLst>
              <a:path w="63500" h="10160">
                <a:moveTo>
                  <a:pt x="45275" y="9655"/>
                </a:moveTo>
                <a:lnTo>
                  <a:pt x="63385" y="0"/>
                </a:lnTo>
                <a:lnTo>
                  <a:pt x="18110" y="0"/>
                </a:lnTo>
                <a:lnTo>
                  <a:pt x="0" y="9655"/>
                </a:lnTo>
                <a:lnTo>
                  <a:pt x="45275" y="9655"/>
                </a:lnTo>
                <a:close/>
              </a:path>
            </a:pathLst>
          </a:custGeom>
          <a:ln w="9641">
            <a:solidFill>
              <a:srgbClr val="000000"/>
            </a:solidFill>
          </a:ln>
        </p:spPr>
        <p:txBody>
          <a:bodyPr wrap="square" lIns="0" tIns="0" rIns="0" bIns="0" rtlCol="0"/>
          <a:lstStyle/>
          <a:p>
            <a:endParaRPr/>
          </a:p>
        </p:txBody>
      </p:sp>
      <p:sp>
        <p:nvSpPr>
          <p:cNvPr id="170" name="object 170"/>
          <p:cNvSpPr/>
          <p:nvPr/>
        </p:nvSpPr>
        <p:spPr>
          <a:xfrm>
            <a:off x="3889860" y="1984018"/>
            <a:ext cx="0" cy="3136265"/>
          </a:xfrm>
          <a:custGeom>
            <a:avLst/>
            <a:gdLst/>
            <a:ahLst/>
            <a:cxnLst/>
            <a:rect l="l" t="t" r="r" b="b"/>
            <a:pathLst>
              <a:path h="3136265">
                <a:moveTo>
                  <a:pt x="0" y="3135715"/>
                </a:moveTo>
                <a:lnTo>
                  <a:pt x="0" y="0"/>
                </a:lnTo>
              </a:path>
            </a:pathLst>
          </a:custGeom>
          <a:ln w="9055">
            <a:solidFill>
              <a:srgbClr val="000000"/>
            </a:solidFill>
          </a:ln>
        </p:spPr>
        <p:txBody>
          <a:bodyPr wrap="square" lIns="0" tIns="0" rIns="0" bIns="0" rtlCol="0"/>
          <a:lstStyle/>
          <a:p>
            <a:endParaRPr/>
          </a:p>
        </p:txBody>
      </p:sp>
      <p:sp>
        <p:nvSpPr>
          <p:cNvPr id="171" name="object 171"/>
          <p:cNvSpPr/>
          <p:nvPr/>
        </p:nvSpPr>
        <p:spPr>
          <a:xfrm>
            <a:off x="3853639" y="5119734"/>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2" name="object 172"/>
          <p:cNvSpPr/>
          <p:nvPr/>
        </p:nvSpPr>
        <p:spPr>
          <a:xfrm>
            <a:off x="3853639" y="4771174"/>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3" name="object 173"/>
          <p:cNvSpPr/>
          <p:nvPr/>
        </p:nvSpPr>
        <p:spPr>
          <a:xfrm>
            <a:off x="3853639" y="4422974"/>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4" name="object 174"/>
          <p:cNvSpPr/>
          <p:nvPr/>
        </p:nvSpPr>
        <p:spPr>
          <a:xfrm>
            <a:off x="3853639" y="4074349"/>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5" name="object 175"/>
          <p:cNvSpPr/>
          <p:nvPr/>
        </p:nvSpPr>
        <p:spPr>
          <a:xfrm>
            <a:off x="3853639" y="3725853"/>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6" name="object 176"/>
          <p:cNvSpPr/>
          <p:nvPr/>
        </p:nvSpPr>
        <p:spPr>
          <a:xfrm>
            <a:off x="3853639" y="3377615"/>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7" name="object 177"/>
          <p:cNvSpPr/>
          <p:nvPr/>
        </p:nvSpPr>
        <p:spPr>
          <a:xfrm>
            <a:off x="3853639" y="3028991"/>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8" name="object 178"/>
          <p:cNvSpPr/>
          <p:nvPr/>
        </p:nvSpPr>
        <p:spPr>
          <a:xfrm>
            <a:off x="3853639" y="2680752"/>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79" name="object 179"/>
          <p:cNvSpPr/>
          <p:nvPr/>
        </p:nvSpPr>
        <p:spPr>
          <a:xfrm>
            <a:off x="3853639" y="2322601"/>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80" name="object 180"/>
          <p:cNvSpPr/>
          <p:nvPr/>
        </p:nvSpPr>
        <p:spPr>
          <a:xfrm>
            <a:off x="3853639" y="1974363"/>
            <a:ext cx="36830" cy="0"/>
          </a:xfrm>
          <a:custGeom>
            <a:avLst/>
            <a:gdLst/>
            <a:ahLst/>
            <a:cxnLst/>
            <a:rect l="l" t="t" r="r" b="b"/>
            <a:pathLst>
              <a:path w="36829">
                <a:moveTo>
                  <a:pt x="36220" y="0"/>
                </a:moveTo>
                <a:lnTo>
                  <a:pt x="0" y="0"/>
                </a:lnTo>
              </a:path>
            </a:pathLst>
          </a:custGeom>
          <a:ln w="9655">
            <a:solidFill>
              <a:srgbClr val="000000"/>
            </a:solidFill>
          </a:ln>
        </p:spPr>
        <p:txBody>
          <a:bodyPr wrap="square" lIns="0" tIns="0" rIns="0" bIns="0" rtlCol="0"/>
          <a:lstStyle/>
          <a:p>
            <a:endParaRPr/>
          </a:p>
        </p:txBody>
      </p:sp>
      <p:sp>
        <p:nvSpPr>
          <p:cNvPr id="181" name="object 181"/>
          <p:cNvSpPr txBox="1"/>
          <p:nvPr/>
        </p:nvSpPr>
        <p:spPr>
          <a:xfrm>
            <a:off x="3437386" y="1741520"/>
            <a:ext cx="382905" cy="3519804"/>
          </a:xfrm>
          <a:prstGeom prst="rect">
            <a:avLst/>
          </a:prstGeom>
        </p:spPr>
        <p:txBody>
          <a:bodyPr vert="horz" wrap="square" lIns="0" tIns="86360" rIns="0" bIns="0" rtlCol="0">
            <a:spAutoFit/>
          </a:bodyPr>
          <a:lstStyle/>
          <a:p>
            <a:pPr algn="ctr">
              <a:lnSpc>
                <a:spcPct val="100000"/>
              </a:lnSpc>
              <a:spcBef>
                <a:spcPts val="680"/>
              </a:spcBef>
            </a:pPr>
            <a:r>
              <a:rPr sz="1800" b="1" spc="-75" dirty="0">
                <a:latin typeface="Arial"/>
                <a:cs typeface="Arial"/>
              </a:rPr>
              <a:t>180</a:t>
            </a:r>
            <a:endParaRPr sz="1800">
              <a:latin typeface="Arial"/>
              <a:cs typeface="Arial"/>
            </a:endParaRPr>
          </a:p>
          <a:p>
            <a:pPr algn="ctr">
              <a:lnSpc>
                <a:spcPct val="100000"/>
              </a:lnSpc>
              <a:spcBef>
                <a:spcPts val="585"/>
              </a:spcBef>
            </a:pPr>
            <a:r>
              <a:rPr sz="1800" b="1" spc="-75" dirty="0">
                <a:latin typeface="Arial"/>
                <a:cs typeface="Arial"/>
              </a:rPr>
              <a:t>160</a:t>
            </a:r>
            <a:endParaRPr sz="1800">
              <a:latin typeface="Arial"/>
              <a:cs typeface="Arial"/>
            </a:endParaRPr>
          </a:p>
          <a:p>
            <a:pPr algn="ctr">
              <a:lnSpc>
                <a:spcPct val="100000"/>
              </a:lnSpc>
              <a:spcBef>
                <a:spcPts val="655"/>
              </a:spcBef>
            </a:pPr>
            <a:r>
              <a:rPr sz="1800" b="1" spc="-75" dirty="0">
                <a:latin typeface="Arial"/>
                <a:cs typeface="Arial"/>
              </a:rPr>
              <a:t>140</a:t>
            </a:r>
            <a:endParaRPr sz="1800">
              <a:latin typeface="Arial"/>
              <a:cs typeface="Arial"/>
            </a:endParaRPr>
          </a:p>
          <a:p>
            <a:pPr algn="ctr">
              <a:lnSpc>
                <a:spcPct val="100000"/>
              </a:lnSpc>
              <a:spcBef>
                <a:spcPts val="585"/>
              </a:spcBef>
            </a:pPr>
            <a:r>
              <a:rPr sz="1800" b="1" spc="-75" dirty="0">
                <a:latin typeface="Arial"/>
                <a:cs typeface="Arial"/>
              </a:rPr>
              <a:t>120</a:t>
            </a:r>
            <a:endParaRPr sz="1800">
              <a:latin typeface="Arial"/>
              <a:cs typeface="Arial"/>
            </a:endParaRPr>
          </a:p>
          <a:p>
            <a:pPr algn="ctr">
              <a:lnSpc>
                <a:spcPct val="100000"/>
              </a:lnSpc>
              <a:spcBef>
                <a:spcPts val="585"/>
              </a:spcBef>
            </a:pPr>
            <a:r>
              <a:rPr sz="1800" b="1" spc="-75" dirty="0">
                <a:latin typeface="Arial"/>
                <a:cs typeface="Arial"/>
              </a:rPr>
              <a:t>100</a:t>
            </a:r>
            <a:endParaRPr sz="1800">
              <a:latin typeface="Arial"/>
              <a:cs typeface="Arial"/>
            </a:endParaRPr>
          </a:p>
          <a:p>
            <a:pPr marL="114935" algn="ctr">
              <a:lnSpc>
                <a:spcPct val="100000"/>
              </a:lnSpc>
              <a:spcBef>
                <a:spcPts val="580"/>
              </a:spcBef>
            </a:pPr>
            <a:r>
              <a:rPr sz="1800" b="1" spc="-75" dirty="0">
                <a:latin typeface="Arial"/>
                <a:cs typeface="Arial"/>
              </a:rPr>
              <a:t>80</a:t>
            </a:r>
            <a:endParaRPr sz="1800">
              <a:latin typeface="Arial"/>
              <a:cs typeface="Arial"/>
            </a:endParaRPr>
          </a:p>
          <a:p>
            <a:pPr marL="114935" algn="ctr">
              <a:lnSpc>
                <a:spcPct val="100000"/>
              </a:lnSpc>
              <a:spcBef>
                <a:spcPts val="585"/>
              </a:spcBef>
            </a:pPr>
            <a:r>
              <a:rPr sz="1800" b="1" spc="-75" dirty="0">
                <a:latin typeface="Arial"/>
                <a:cs typeface="Arial"/>
              </a:rPr>
              <a:t>60</a:t>
            </a:r>
            <a:endParaRPr sz="1800">
              <a:latin typeface="Arial"/>
              <a:cs typeface="Arial"/>
            </a:endParaRPr>
          </a:p>
          <a:p>
            <a:pPr marL="114935" algn="ctr">
              <a:lnSpc>
                <a:spcPct val="100000"/>
              </a:lnSpc>
              <a:spcBef>
                <a:spcPts val="585"/>
              </a:spcBef>
            </a:pPr>
            <a:r>
              <a:rPr sz="1800" b="1" spc="-75" dirty="0">
                <a:latin typeface="Arial"/>
                <a:cs typeface="Arial"/>
              </a:rPr>
              <a:t>40</a:t>
            </a:r>
            <a:endParaRPr sz="1800">
              <a:latin typeface="Arial"/>
              <a:cs typeface="Arial"/>
            </a:endParaRPr>
          </a:p>
          <a:p>
            <a:pPr marL="114935" algn="ctr">
              <a:lnSpc>
                <a:spcPct val="100000"/>
              </a:lnSpc>
              <a:spcBef>
                <a:spcPts val="585"/>
              </a:spcBef>
            </a:pPr>
            <a:r>
              <a:rPr sz="1800" b="1" spc="-75" dirty="0">
                <a:latin typeface="Arial"/>
                <a:cs typeface="Arial"/>
              </a:rPr>
              <a:t>20</a:t>
            </a:r>
            <a:endParaRPr sz="1800">
              <a:latin typeface="Arial"/>
              <a:cs typeface="Arial"/>
            </a:endParaRPr>
          </a:p>
          <a:p>
            <a:pPr marL="235585" algn="ctr">
              <a:lnSpc>
                <a:spcPct val="100000"/>
              </a:lnSpc>
              <a:spcBef>
                <a:spcPts val="580"/>
              </a:spcBef>
            </a:pPr>
            <a:r>
              <a:rPr sz="1800" b="1" spc="-50" dirty="0">
                <a:latin typeface="Arial"/>
                <a:cs typeface="Arial"/>
              </a:rPr>
              <a:t>0</a:t>
            </a:r>
            <a:endParaRPr sz="1800">
              <a:latin typeface="Arial"/>
              <a:cs typeface="Arial"/>
            </a:endParaRPr>
          </a:p>
        </p:txBody>
      </p:sp>
      <p:sp>
        <p:nvSpPr>
          <p:cNvPr id="182" name="object 182"/>
          <p:cNvSpPr/>
          <p:nvPr/>
        </p:nvSpPr>
        <p:spPr>
          <a:xfrm>
            <a:off x="3889860" y="5119734"/>
            <a:ext cx="4743450" cy="0"/>
          </a:xfrm>
          <a:custGeom>
            <a:avLst/>
            <a:gdLst/>
            <a:ahLst/>
            <a:cxnLst/>
            <a:rect l="l" t="t" r="r" b="b"/>
            <a:pathLst>
              <a:path w="4743450">
                <a:moveTo>
                  <a:pt x="0" y="0"/>
                </a:moveTo>
                <a:lnTo>
                  <a:pt x="4743097" y="0"/>
                </a:lnTo>
              </a:path>
            </a:pathLst>
          </a:custGeom>
          <a:ln w="9655">
            <a:solidFill>
              <a:srgbClr val="000000"/>
            </a:solidFill>
          </a:ln>
        </p:spPr>
        <p:txBody>
          <a:bodyPr wrap="square" lIns="0" tIns="0" rIns="0" bIns="0" rtlCol="0"/>
          <a:lstStyle/>
          <a:p>
            <a:endParaRPr/>
          </a:p>
        </p:txBody>
      </p:sp>
      <p:sp>
        <p:nvSpPr>
          <p:cNvPr id="183" name="object 183"/>
          <p:cNvSpPr/>
          <p:nvPr/>
        </p:nvSpPr>
        <p:spPr>
          <a:xfrm>
            <a:off x="3889860"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4" name="object 184"/>
          <p:cNvSpPr/>
          <p:nvPr/>
        </p:nvSpPr>
        <p:spPr>
          <a:xfrm>
            <a:off x="4107483"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5" name="object 185"/>
          <p:cNvSpPr/>
          <p:nvPr/>
        </p:nvSpPr>
        <p:spPr>
          <a:xfrm>
            <a:off x="4325408"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6" name="object 186"/>
          <p:cNvSpPr/>
          <p:nvPr/>
        </p:nvSpPr>
        <p:spPr>
          <a:xfrm>
            <a:off x="4543091"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7" name="object 187"/>
          <p:cNvSpPr/>
          <p:nvPr/>
        </p:nvSpPr>
        <p:spPr>
          <a:xfrm>
            <a:off x="4751599"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8" name="object 188"/>
          <p:cNvSpPr/>
          <p:nvPr/>
        </p:nvSpPr>
        <p:spPr>
          <a:xfrm>
            <a:off x="4969283"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89" name="object 189"/>
          <p:cNvSpPr/>
          <p:nvPr/>
        </p:nvSpPr>
        <p:spPr>
          <a:xfrm>
            <a:off x="5186845"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0" name="object 190"/>
          <p:cNvSpPr/>
          <p:nvPr/>
        </p:nvSpPr>
        <p:spPr>
          <a:xfrm>
            <a:off x="5404529"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1" name="object 191"/>
          <p:cNvSpPr/>
          <p:nvPr/>
        </p:nvSpPr>
        <p:spPr>
          <a:xfrm>
            <a:off x="5622092"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2" name="object 192"/>
          <p:cNvSpPr/>
          <p:nvPr/>
        </p:nvSpPr>
        <p:spPr>
          <a:xfrm>
            <a:off x="5830720"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3" name="object 193"/>
          <p:cNvSpPr/>
          <p:nvPr/>
        </p:nvSpPr>
        <p:spPr>
          <a:xfrm>
            <a:off x="6048283"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4" name="object 194"/>
          <p:cNvSpPr/>
          <p:nvPr/>
        </p:nvSpPr>
        <p:spPr>
          <a:xfrm>
            <a:off x="6265845"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5" name="object 195"/>
          <p:cNvSpPr/>
          <p:nvPr/>
        </p:nvSpPr>
        <p:spPr>
          <a:xfrm>
            <a:off x="6483529"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6" name="object 196"/>
          <p:cNvSpPr/>
          <p:nvPr/>
        </p:nvSpPr>
        <p:spPr>
          <a:xfrm>
            <a:off x="6701212"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7" name="object 197"/>
          <p:cNvSpPr/>
          <p:nvPr/>
        </p:nvSpPr>
        <p:spPr>
          <a:xfrm>
            <a:off x="6909720"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8" name="object 198"/>
          <p:cNvSpPr/>
          <p:nvPr/>
        </p:nvSpPr>
        <p:spPr>
          <a:xfrm>
            <a:off x="7127404"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199" name="object 199"/>
          <p:cNvSpPr/>
          <p:nvPr/>
        </p:nvSpPr>
        <p:spPr>
          <a:xfrm>
            <a:off x="7344967"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0" name="object 200"/>
          <p:cNvSpPr/>
          <p:nvPr/>
        </p:nvSpPr>
        <p:spPr>
          <a:xfrm>
            <a:off x="7562650"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1" name="object 201"/>
          <p:cNvSpPr/>
          <p:nvPr/>
        </p:nvSpPr>
        <p:spPr>
          <a:xfrm>
            <a:off x="7780213"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2" name="object 202"/>
          <p:cNvSpPr/>
          <p:nvPr/>
        </p:nvSpPr>
        <p:spPr>
          <a:xfrm>
            <a:off x="7988841"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3" name="object 203"/>
          <p:cNvSpPr/>
          <p:nvPr/>
        </p:nvSpPr>
        <p:spPr>
          <a:xfrm>
            <a:off x="8206645"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4" name="object 204"/>
          <p:cNvSpPr/>
          <p:nvPr/>
        </p:nvSpPr>
        <p:spPr>
          <a:xfrm>
            <a:off x="8424329"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5" name="object 205"/>
          <p:cNvSpPr/>
          <p:nvPr/>
        </p:nvSpPr>
        <p:spPr>
          <a:xfrm>
            <a:off x="8642012" y="5119734"/>
            <a:ext cx="0" cy="38735"/>
          </a:xfrm>
          <a:custGeom>
            <a:avLst/>
            <a:gdLst/>
            <a:ahLst/>
            <a:cxnLst/>
            <a:rect l="l" t="t" r="r" b="b"/>
            <a:pathLst>
              <a:path h="38735">
                <a:moveTo>
                  <a:pt x="0" y="0"/>
                </a:moveTo>
                <a:lnTo>
                  <a:pt x="0" y="38621"/>
                </a:lnTo>
              </a:path>
            </a:pathLst>
          </a:custGeom>
          <a:ln w="9055">
            <a:solidFill>
              <a:srgbClr val="000000"/>
            </a:solidFill>
          </a:ln>
        </p:spPr>
        <p:txBody>
          <a:bodyPr wrap="square" lIns="0" tIns="0" rIns="0" bIns="0" rtlCol="0"/>
          <a:lstStyle/>
          <a:p>
            <a:endParaRPr/>
          </a:p>
        </p:txBody>
      </p:sp>
      <p:sp>
        <p:nvSpPr>
          <p:cNvPr id="206" name="object 206"/>
          <p:cNvSpPr txBox="1"/>
          <p:nvPr/>
        </p:nvSpPr>
        <p:spPr>
          <a:xfrm>
            <a:off x="4364228" y="5086289"/>
            <a:ext cx="4413885" cy="1017905"/>
          </a:xfrm>
          <a:prstGeom prst="rect">
            <a:avLst/>
          </a:prstGeom>
        </p:spPr>
        <p:txBody>
          <a:bodyPr vert="horz" wrap="square" lIns="0" tIns="138430" rIns="0" bIns="0" rtlCol="0">
            <a:spAutoFit/>
          </a:bodyPr>
          <a:lstStyle/>
          <a:p>
            <a:pPr marL="46990">
              <a:lnSpc>
                <a:spcPct val="100000"/>
              </a:lnSpc>
              <a:spcBef>
                <a:spcPts val="1090"/>
              </a:spcBef>
              <a:tabLst>
                <a:tab pos="690880" algn="l"/>
                <a:tab pos="1334770" algn="l"/>
                <a:tab pos="1987550" algn="l"/>
                <a:tab pos="2631440" algn="l"/>
                <a:tab pos="3284220" algn="l"/>
                <a:tab pos="3928110" algn="l"/>
              </a:tabLst>
            </a:pPr>
            <a:r>
              <a:rPr sz="1800" b="1" spc="-75" dirty="0">
                <a:latin typeface="Arial"/>
                <a:cs typeface="Arial"/>
              </a:rPr>
              <a:t>240</a:t>
            </a:r>
            <a:r>
              <a:rPr sz="1800" b="1" spc="-50" dirty="0">
                <a:latin typeface="Arial"/>
                <a:cs typeface="Arial"/>
              </a:rPr>
              <a:t>0</a:t>
            </a:r>
            <a:r>
              <a:rPr sz="1800" b="1" dirty="0">
                <a:latin typeface="Arial"/>
                <a:cs typeface="Arial"/>
              </a:rPr>
              <a:t>	</a:t>
            </a:r>
            <a:r>
              <a:rPr sz="1800" b="1" spc="-75" dirty="0">
                <a:latin typeface="Arial"/>
                <a:cs typeface="Arial"/>
              </a:rPr>
              <a:t>270</a:t>
            </a:r>
            <a:r>
              <a:rPr sz="1800" b="1" spc="-50" dirty="0">
                <a:latin typeface="Arial"/>
                <a:cs typeface="Arial"/>
              </a:rPr>
              <a:t>0</a:t>
            </a:r>
            <a:r>
              <a:rPr sz="1800" b="1" dirty="0">
                <a:latin typeface="Arial"/>
                <a:cs typeface="Arial"/>
              </a:rPr>
              <a:t>	</a:t>
            </a:r>
            <a:r>
              <a:rPr sz="1800" b="1" spc="-75" dirty="0">
                <a:latin typeface="Arial"/>
                <a:cs typeface="Arial"/>
              </a:rPr>
              <a:t>300</a:t>
            </a:r>
            <a:r>
              <a:rPr sz="1800" b="1" spc="-50" dirty="0">
                <a:latin typeface="Arial"/>
                <a:cs typeface="Arial"/>
              </a:rPr>
              <a:t>0</a:t>
            </a:r>
            <a:r>
              <a:rPr sz="1800" b="1" dirty="0">
                <a:latin typeface="Arial"/>
                <a:cs typeface="Arial"/>
              </a:rPr>
              <a:t>	</a:t>
            </a:r>
            <a:r>
              <a:rPr sz="1800" b="1" spc="-75" dirty="0">
                <a:latin typeface="Arial"/>
                <a:cs typeface="Arial"/>
              </a:rPr>
              <a:t>330</a:t>
            </a:r>
            <a:r>
              <a:rPr sz="1800" b="1" spc="-50" dirty="0">
                <a:latin typeface="Arial"/>
                <a:cs typeface="Arial"/>
              </a:rPr>
              <a:t>0</a:t>
            </a:r>
            <a:r>
              <a:rPr sz="1800" b="1" dirty="0">
                <a:latin typeface="Arial"/>
                <a:cs typeface="Arial"/>
              </a:rPr>
              <a:t>	</a:t>
            </a:r>
            <a:r>
              <a:rPr sz="1800" b="1" spc="-75" dirty="0">
                <a:latin typeface="Arial"/>
                <a:cs typeface="Arial"/>
              </a:rPr>
              <a:t>360</a:t>
            </a:r>
            <a:r>
              <a:rPr sz="1800" b="1" spc="-50" dirty="0">
                <a:latin typeface="Arial"/>
                <a:cs typeface="Arial"/>
              </a:rPr>
              <a:t>0</a:t>
            </a:r>
            <a:r>
              <a:rPr sz="1800" b="1" dirty="0">
                <a:latin typeface="Arial"/>
                <a:cs typeface="Arial"/>
              </a:rPr>
              <a:t>	</a:t>
            </a:r>
            <a:r>
              <a:rPr sz="1800" b="1" spc="-75" dirty="0">
                <a:latin typeface="Arial"/>
                <a:cs typeface="Arial"/>
              </a:rPr>
              <a:t>390</a:t>
            </a:r>
            <a:r>
              <a:rPr sz="1800" b="1" spc="-50" dirty="0">
                <a:latin typeface="Arial"/>
                <a:cs typeface="Arial"/>
              </a:rPr>
              <a:t>0</a:t>
            </a:r>
            <a:r>
              <a:rPr sz="1800" b="1" dirty="0">
                <a:latin typeface="Arial"/>
                <a:cs typeface="Arial"/>
              </a:rPr>
              <a:t>	</a:t>
            </a:r>
            <a:r>
              <a:rPr sz="1800" b="1" spc="-75" dirty="0">
                <a:latin typeface="Arial"/>
                <a:cs typeface="Arial"/>
              </a:rPr>
              <a:t>4200</a:t>
            </a:r>
            <a:endParaRPr sz="1800">
              <a:latin typeface="Arial"/>
              <a:cs typeface="Arial"/>
            </a:endParaRPr>
          </a:p>
          <a:p>
            <a:pPr marL="876300" marR="763905" indent="-864235">
              <a:lnSpc>
                <a:spcPts val="1900"/>
              </a:lnSpc>
              <a:spcBef>
                <a:spcPts val="919"/>
              </a:spcBef>
            </a:pPr>
            <a:r>
              <a:rPr sz="1600" b="1" spc="-25" dirty="0">
                <a:solidFill>
                  <a:srgbClr val="006666"/>
                </a:solidFill>
                <a:latin typeface="Arial"/>
                <a:cs typeface="Arial"/>
              </a:rPr>
              <a:t>Tableau </a:t>
            </a:r>
            <a:r>
              <a:rPr sz="1600" b="1" spc="-5" dirty="0">
                <a:solidFill>
                  <a:srgbClr val="006666"/>
                </a:solidFill>
                <a:latin typeface="Arial"/>
                <a:cs typeface="Arial"/>
              </a:rPr>
              <a:t>ou histogramme </a:t>
            </a:r>
            <a:r>
              <a:rPr sz="1600" b="1" u="heavy" spc="-5" dirty="0">
                <a:solidFill>
                  <a:srgbClr val="006666"/>
                </a:solidFill>
                <a:uFill>
                  <a:solidFill>
                    <a:srgbClr val="006666"/>
                  </a:solidFill>
                </a:uFill>
                <a:latin typeface="Arial"/>
                <a:cs typeface="Arial"/>
              </a:rPr>
              <a:t>des effectifs </a:t>
            </a:r>
            <a:r>
              <a:rPr sz="1600" b="1" spc="-5" dirty="0">
                <a:solidFill>
                  <a:srgbClr val="006666"/>
                </a:solidFill>
                <a:latin typeface="Arial"/>
                <a:cs typeface="Arial"/>
              </a:rPr>
              <a:t> Mais pas </a:t>
            </a:r>
            <a:r>
              <a:rPr sz="1600" b="1" spc="-10" dirty="0">
                <a:solidFill>
                  <a:srgbClr val="006666"/>
                </a:solidFill>
                <a:latin typeface="Arial"/>
                <a:cs typeface="Arial"/>
              </a:rPr>
              <a:t>seulement</a:t>
            </a:r>
            <a:r>
              <a:rPr sz="1600" b="1" spc="35" dirty="0">
                <a:solidFill>
                  <a:srgbClr val="006666"/>
                </a:solidFill>
                <a:latin typeface="Arial"/>
                <a:cs typeface="Arial"/>
              </a:rPr>
              <a:t> </a:t>
            </a:r>
            <a:r>
              <a:rPr sz="1600" b="1" spc="-5" dirty="0">
                <a:solidFill>
                  <a:srgbClr val="006666"/>
                </a:solidFill>
                <a:latin typeface="Arial"/>
                <a:cs typeface="Arial"/>
              </a:rPr>
              <a:t>……</a:t>
            </a:r>
            <a:endParaRPr sz="1600">
              <a:latin typeface="Arial"/>
              <a:cs typeface="Arial"/>
            </a:endParaRPr>
          </a:p>
        </p:txBody>
      </p:sp>
      <p:sp>
        <p:nvSpPr>
          <p:cNvPr id="207" name="object 207"/>
          <p:cNvSpPr/>
          <p:nvPr/>
        </p:nvSpPr>
        <p:spPr>
          <a:xfrm>
            <a:off x="1453896" y="111252"/>
            <a:ext cx="449579" cy="463296"/>
          </a:xfrm>
          <a:prstGeom prst="rect">
            <a:avLst/>
          </a:prstGeom>
          <a:blipFill>
            <a:blip r:embed="rId8" cstate="print"/>
            <a:stretch>
              <a:fillRect/>
            </a:stretch>
          </a:blipFill>
        </p:spPr>
        <p:txBody>
          <a:bodyPr wrap="square" lIns="0" tIns="0" rIns="0" bIns="0" rtlCol="0"/>
          <a:lstStyle/>
          <a:p>
            <a:endParaRPr/>
          </a:p>
        </p:txBody>
      </p:sp>
      <p:sp>
        <p:nvSpPr>
          <p:cNvPr id="208" name="object 208"/>
          <p:cNvSpPr txBox="1"/>
          <p:nvPr/>
        </p:nvSpPr>
        <p:spPr>
          <a:xfrm>
            <a:off x="1146175" y="495427"/>
            <a:ext cx="7264400" cy="269240"/>
          </a:xfrm>
          <a:prstGeom prst="rect">
            <a:avLst/>
          </a:prstGeom>
        </p:spPr>
        <p:txBody>
          <a:bodyPr vert="horz" wrap="square" lIns="0" tIns="12065" rIns="0" bIns="0" rtlCol="0">
            <a:spAutoFit/>
          </a:bodyPr>
          <a:lstStyle/>
          <a:p>
            <a:pPr marL="12700">
              <a:lnSpc>
                <a:spcPct val="100000"/>
              </a:lnSpc>
              <a:spcBef>
                <a:spcPts val="95"/>
              </a:spcBef>
              <a:tabLst>
                <a:tab pos="226187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25"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quantitatives	</a:t>
            </a:r>
            <a:endParaRPr sz="1600">
              <a:latin typeface="Arial"/>
              <a:cs typeface="Arial"/>
            </a:endParaRPr>
          </a:p>
        </p:txBody>
      </p:sp>
      <p:sp>
        <p:nvSpPr>
          <p:cNvPr id="209" name="object 209"/>
          <p:cNvSpPr/>
          <p:nvPr/>
        </p:nvSpPr>
        <p:spPr>
          <a:xfrm>
            <a:off x="1623060" y="111252"/>
            <a:ext cx="347472" cy="463296"/>
          </a:xfrm>
          <a:prstGeom prst="rect">
            <a:avLst/>
          </a:prstGeom>
          <a:blipFill>
            <a:blip r:embed="rId9" cstate="print"/>
            <a:stretch>
              <a:fillRect/>
            </a:stretch>
          </a:blipFill>
        </p:spPr>
        <p:txBody>
          <a:bodyPr wrap="square" lIns="0" tIns="0" rIns="0" bIns="0" rtlCol="0"/>
          <a:lstStyle/>
          <a:p>
            <a:endParaRPr/>
          </a:p>
        </p:txBody>
      </p:sp>
      <p:sp>
        <p:nvSpPr>
          <p:cNvPr id="210" name="object 210"/>
          <p:cNvSpPr/>
          <p:nvPr/>
        </p:nvSpPr>
        <p:spPr>
          <a:xfrm>
            <a:off x="1690116" y="111252"/>
            <a:ext cx="339851" cy="463296"/>
          </a:xfrm>
          <a:prstGeom prst="rect">
            <a:avLst/>
          </a:prstGeom>
          <a:blipFill>
            <a:blip r:embed="rId10" cstate="print"/>
            <a:stretch>
              <a:fillRect/>
            </a:stretch>
          </a:blipFill>
        </p:spPr>
        <p:txBody>
          <a:bodyPr wrap="square" lIns="0" tIns="0" rIns="0" bIns="0" rtlCol="0"/>
          <a:lstStyle/>
          <a:p>
            <a:endParaRPr/>
          </a:p>
        </p:txBody>
      </p:sp>
      <p:sp>
        <p:nvSpPr>
          <p:cNvPr id="211" name="object 211"/>
          <p:cNvSpPr/>
          <p:nvPr/>
        </p:nvSpPr>
        <p:spPr>
          <a:xfrm>
            <a:off x="1719072" y="47244"/>
            <a:ext cx="2023872" cy="569976"/>
          </a:xfrm>
          <a:prstGeom prst="rect">
            <a:avLst/>
          </a:prstGeom>
          <a:blipFill>
            <a:blip r:embed="rId11" cstate="print"/>
            <a:stretch>
              <a:fillRect/>
            </a:stretch>
          </a:blipFill>
        </p:spPr>
        <p:txBody>
          <a:bodyPr wrap="square" lIns="0" tIns="0" rIns="0" bIns="0" rtlCol="0"/>
          <a:lstStyle/>
          <a:p>
            <a:endParaRPr/>
          </a:p>
        </p:txBody>
      </p:sp>
      <p:sp>
        <p:nvSpPr>
          <p:cNvPr id="212" name="object 212"/>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24</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618540" y="2177288"/>
            <a:ext cx="514350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Moyenne </a:t>
            </a:r>
            <a:r>
              <a:rPr sz="1800" dirty="0">
                <a:latin typeface="Arial"/>
                <a:cs typeface="Arial"/>
              </a:rPr>
              <a:t>: </a:t>
            </a:r>
            <a:r>
              <a:rPr sz="1800" spc="-5" dirty="0">
                <a:latin typeface="Arial"/>
                <a:cs typeface="Arial"/>
              </a:rPr>
              <a:t>cas </a:t>
            </a:r>
            <a:r>
              <a:rPr sz="1800" spc="-10" dirty="0">
                <a:latin typeface="Arial"/>
                <a:cs typeface="Arial"/>
              </a:rPr>
              <a:t>d’une </a:t>
            </a:r>
            <a:r>
              <a:rPr sz="1800" spc="-5" dirty="0">
                <a:latin typeface="Arial"/>
                <a:cs typeface="Arial"/>
              </a:rPr>
              <a:t>variable quantitative</a:t>
            </a:r>
            <a:r>
              <a:rPr sz="1800" spc="85" dirty="0">
                <a:latin typeface="Arial"/>
                <a:cs typeface="Arial"/>
              </a:rPr>
              <a:t> </a:t>
            </a:r>
            <a:r>
              <a:rPr sz="1800" spc="-5" dirty="0">
                <a:solidFill>
                  <a:srgbClr val="006666"/>
                </a:solidFill>
                <a:latin typeface="Arial"/>
                <a:cs typeface="Arial"/>
              </a:rPr>
              <a:t>discrète</a:t>
            </a:r>
            <a:endParaRPr sz="1800">
              <a:latin typeface="Arial"/>
              <a:cs typeface="Arial"/>
            </a:endParaRPr>
          </a:p>
        </p:txBody>
      </p:sp>
      <p:sp>
        <p:nvSpPr>
          <p:cNvPr id="7" name="object 7"/>
          <p:cNvSpPr txBox="1"/>
          <p:nvPr/>
        </p:nvSpPr>
        <p:spPr>
          <a:xfrm>
            <a:off x="1787779" y="3411982"/>
            <a:ext cx="4024629"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cas </a:t>
            </a:r>
            <a:r>
              <a:rPr sz="1800" spc="-10" dirty="0">
                <a:latin typeface="Arial"/>
                <a:cs typeface="Arial"/>
              </a:rPr>
              <a:t>d’une </a:t>
            </a:r>
            <a:r>
              <a:rPr sz="1800" spc="-5" dirty="0">
                <a:latin typeface="Arial"/>
                <a:cs typeface="Arial"/>
              </a:rPr>
              <a:t>variable quantitative</a:t>
            </a:r>
            <a:r>
              <a:rPr sz="1800" spc="25" dirty="0">
                <a:latin typeface="Arial"/>
                <a:cs typeface="Arial"/>
              </a:rPr>
              <a:t> </a:t>
            </a:r>
            <a:r>
              <a:rPr sz="1800" spc="-5" dirty="0">
                <a:solidFill>
                  <a:srgbClr val="006666"/>
                </a:solidFill>
                <a:latin typeface="Arial"/>
                <a:cs typeface="Arial"/>
              </a:rPr>
              <a:t>continue</a:t>
            </a:r>
            <a:endParaRPr sz="1800">
              <a:latin typeface="Arial"/>
              <a:cs typeface="Arial"/>
            </a:endParaRPr>
          </a:p>
        </p:txBody>
      </p:sp>
      <p:sp>
        <p:nvSpPr>
          <p:cNvPr id="8" name="object 8"/>
          <p:cNvSpPr txBox="1"/>
          <p:nvPr/>
        </p:nvSpPr>
        <p:spPr>
          <a:xfrm>
            <a:off x="618540" y="3687944"/>
            <a:ext cx="8337550" cy="2401570"/>
          </a:xfrm>
          <a:prstGeom prst="rect">
            <a:avLst/>
          </a:prstGeom>
        </p:spPr>
        <p:txBody>
          <a:bodyPr vert="horz" wrap="square" lIns="0" tIns="147955" rIns="0" bIns="0" rtlCol="0">
            <a:spAutoFit/>
          </a:bodyPr>
          <a:lstStyle/>
          <a:p>
            <a:pPr marL="12700">
              <a:lnSpc>
                <a:spcPct val="100000"/>
              </a:lnSpc>
              <a:spcBef>
                <a:spcPts val="1165"/>
              </a:spcBef>
            </a:pPr>
            <a:r>
              <a:rPr sz="1800" b="1" spc="-15" dirty="0">
                <a:solidFill>
                  <a:srgbClr val="006666"/>
                </a:solidFill>
                <a:latin typeface="Arial"/>
                <a:cs typeface="Arial"/>
              </a:rPr>
              <a:t>Variance </a:t>
            </a:r>
            <a:r>
              <a:rPr sz="1800" dirty="0">
                <a:latin typeface="Arial"/>
                <a:cs typeface="Arial"/>
              </a:rPr>
              <a:t>: </a:t>
            </a:r>
            <a:r>
              <a:rPr sz="1800" spc="-5" dirty="0">
                <a:latin typeface="Arial"/>
                <a:cs typeface="Arial"/>
              </a:rPr>
              <a:t>paramètre indiquant la dispersion des données autour de la</a:t>
            </a:r>
            <a:r>
              <a:rPr sz="1800" spc="165" dirty="0">
                <a:latin typeface="Arial"/>
                <a:cs typeface="Arial"/>
              </a:rPr>
              <a:t> </a:t>
            </a:r>
            <a:r>
              <a:rPr sz="1800" spc="-10" dirty="0">
                <a:latin typeface="Arial"/>
                <a:cs typeface="Arial"/>
              </a:rPr>
              <a:t>moyenne.</a:t>
            </a:r>
            <a:endParaRPr sz="1800">
              <a:latin typeface="Arial"/>
              <a:cs typeface="Arial"/>
            </a:endParaRPr>
          </a:p>
          <a:p>
            <a:pPr marL="12700">
              <a:lnSpc>
                <a:spcPct val="100000"/>
              </a:lnSpc>
              <a:spcBef>
                <a:spcPts val="1195"/>
              </a:spcBef>
            </a:pPr>
            <a:r>
              <a:rPr sz="1800" b="1" spc="-5" dirty="0">
                <a:solidFill>
                  <a:srgbClr val="006666"/>
                </a:solidFill>
                <a:latin typeface="Arial"/>
                <a:cs typeface="Arial"/>
              </a:rPr>
              <a:t>Médiane </a:t>
            </a:r>
            <a:r>
              <a:rPr sz="1800" dirty="0">
                <a:latin typeface="Arial"/>
                <a:cs typeface="Arial"/>
              </a:rPr>
              <a:t>: </a:t>
            </a:r>
            <a:r>
              <a:rPr sz="1800" spc="-5" dirty="0">
                <a:latin typeface="Arial"/>
                <a:cs typeface="Arial"/>
              </a:rPr>
              <a:t>valeur </a:t>
            </a:r>
            <a:r>
              <a:rPr sz="2000" dirty="0">
                <a:latin typeface="Arial"/>
                <a:cs typeface="Arial"/>
              </a:rPr>
              <a:t>centrale </a:t>
            </a:r>
            <a:r>
              <a:rPr sz="1800" spc="-5" dirty="0">
                <a:latin typeface="Arial"/>
                <a:cs typeface="Arial"/>
              </a:rPr>
              <a:t>si rangées par ordre</a:t>
            </a:r>
            <a:r>
              <a:rPr sz="1800" spc="-15" dirty="0">
                <a:latin typeface="Arial"/>
                <a:cs typeface="Arial"/>
              </a:rPr>
              <a:t> </a:t>
            </a:r>
            <a:r>
              <a:rPr sz="1800" spc="-5" dirty="0">
                <a:latin typeface="Arial"/>
                <a:cs typeface="Arial"/>
              </a:rPr>
              <a:t>croissant,</a:t>
            </a:r>
            <a:endParaRPr sz="1800">
              <a:latin typeface="Arial"/>
              <a:cs typeface="Arial"/>
            </a:endParaRPr>
          </a:p>
          <a:p>
            <a:pPr marL="1184910" marR="1178560" algn="ctr">
              <a:lnSpc>
                <a:spcPct val="150100"/>
              </a:lnSpc>
              <a:spcBef>
                <a:spcPts val="5"/>
              </a:spcBef>
            </a:pPr>
            <a:r>
              <a:rPr sz="1800" spc="-5" dirty="0">
                <a:latin typeface="Arial"/>
                <a:cs typeface="Arial"/>
              </a:rPr>
              <a:t>50% des valeurs </a:t>
            </a:r>
            <a:r>
              <a:rPr sz="1800" dirty="0">
                <a:latin typeface="Arial"/>
                <a:cs typeface="Arial"/>
              </a:rPr>
              <a:t>&lt; </a:t>
            </a:r>
            <a:r>
              <a:rPr sz="1800" spc="-5" dirty="0">
                <a:latin typeface="Arial"/>
                <a:cs typeface="Arial"/>
              </a:rPr>
              <a:t>médiane </a:t>
            </a:r>
            <a:r>
              <a:rPr sz="1800" dirty="0">
                <a:latin typeface="Arial"/>
                <a:cs typeface="Arial"/>
              </a:rPr>
              <a:t>et </a:t>
            </a:r>
            <a:r>
              <a:rPr sz="1800" spc="-5" dirty="0">
                <a:latin typeface="Arial"/>
                <a:cs typeface="Arial"/>
              </a:rPr>
              <a:t>50% des valeurs </a:t>
            </a:r>
            <a:r>
              <a:rPr sz="1800" dirty="0">
                <a:latin typeface="Arial"/>
                <a:cs typeface="Arial"/>
              </a:rPr>
              <a:t>&gt; </a:t>
            </a:r>
            <a:r>
              <a:rPr sz="1800" spc="-5" dirty="0">
                <a:latin typeface="Arial"/>
                <a:cs typeface="Arial"/>
              </a:rPr>
              <a:t>médiane  (Exemple </a:t>
            </a:r>
            <a:r>
              <a:rPr sz="1800" dirty="0">
                <a:latin typeface="Arial"/>
                <a:cs typeface="Arial"/>
              </a:rPr>
              <a:t>:</a:t>
            </a:r>
            <a:r>
              <a:rPr sz="1800" spc="15" dirty="0">
                <a:latin typeface="Arial"/>
                <a:cs typeface="Arial"/>
              </a:rPr>
              <a:t> </a:t>
            </a:r>
            <a:r>
              <a:rPr sz="1800" spc="-5" dirty="0">
                <a:latin typeface="Arial"/>
                <a:cs typeface="Arial"/>
              </a:rPr>
              <a:t>{3,4,</a:t>
            </a:r>
            <a:r>
              <a:rPr sz="1800" b="1" spc="-5" dirty="0">
                <a:solidFill>
                  <a:srgbClr val="006666"/>
                </a:solidFill>
                <a:latin typeface="Arial"/>
                <a:cs typeface="Arial"/>
              </a:rPr>
              <a:t>6</a:t>
            </a:r>
            <a:r>
              <a:rPr sz="1800" spc="-5" dirty="0">
                <a:latin typeface="Arial"/>
                <a:cs typeface="Arial"/>
              </a:rPr>
              <a:t>,8,10}</a:t>
            </a:r>
            <a:endParaRPr sz="1800">
              <a:latin typeface="Arial"/>
              <a:cs typeface="Arial"/>
            </a:endParaRPr>
          </a:p>
          <a:p>
            <a:pPr marL="12700" marR="5080">
              <a:lnSpc>
                <a:spcPct val="100000"/>
              </a:lnSpc>
              <a:spcBef>
                <a:spcPts val="1080"/>
              </a:spcBef>
              <a:tabLst>
                <a:tab pos="808355" algn="l"/>
              </a:tabLst>
            </a:pPr>
            <a:r>
              <a:rPr sz="1800" b="1" spc="-5" dirty="0">
                <a:solidFill>
                  <a:srgbClr val="006666"/>
                </a:solidFill>
                <a:latin typeface="Arial"/>
                <a:cs typeface="Arial"/>
              </a:rPr>
              <a:t>Quartiles </a:t>
            </a:r>
            <a:r>
              <a:rPr sz="1800" dirty="0">
                <a:latin typeface="Arial"/>
                <a:cs typeface="Arial"/>
              </a:rPr>
              <a:t>: </a:t>
            </a:r>
            <a:r>
              <a:rPr sz="1800" spc="-10" dirty="0">
                <a:latin typeface="Arial"/>
                <a:cs typeface="Arial"/>
              </a:rPr>
              <a:t>Les </a:t>
            </a:r>
            <a:r>
              <a:rPr sz="1800" spc="-5" dirty="0">
                <a:latin typeface="Arial"/>
                <a:cs typeface="Arial"/>
              </a:rPr>
              <a:t>quartiles partagent la série ordonnée en 4 groupes de </a:t>
            </a:r>
            <a:r>
              <a:rPr sz="1800" dirty="0">
                <a:latin typeface="Arial"/>
                <a:cs typeface="Arial"/>
              </a:rPr>
              <a:t>même  </a:t>
            </a:r>
            <a:r>
              <a:rPr sz="1800" spc="-5" dirty="0">
                <a:latin typeface="Arial"/>
                <a:cs typeface="Arial"/>
              </a:rPr>
              <a:t>effectif	(Exemple </a:t>
            </a:r>
            <a:r>
              <a:rPr sz="1800" dirty="0">
                <a:latin typeface="Arial"/>
                <a:cs typeface="Arial"/>
              </a:rPr>
              <a:t>Q</a:t>
            </a:r>
            <a:r>
              <a:rPr sz="1800" baseline="-20833" dirty="0">
                <a:latin typeface="Arial"/>
                <a:cs typeface="Arial"/>
              </a:rPr>
              <a:t>25 </a:t>
            </a:r>
            <a:r>
              <a:rPr sz="1800" dirty="0">
                <a:latin typeface="Arial"/>
                <a:cs typeface="Arial"/>
              </a:rPr>
              <a:t>= </a:t>
            </a:r>
            <a:r>
              <a:rPr sz="1800" spc="-5" dirty="0">
                <a:latin typeface="Arial"/>
                <a:cs typeface="Arial"/>
              </a:rPr>
              <a:t>1</a:t>
            </a:r>
            <a:r>
              <a:rPr sz="1800" spc="-7" baseline="25462" dirty="0">
                <a:latin typeface="Arial"/>
                <a:cs typeface="Arial"/>
              </a:rPr>
              <a:t>er </a:t>
            </a:r>
            <a:r>
              <a:rPr sz="1800" spc="-5" dirty="0">
                <a:latin typeface="Arial"/>
                <a:cs typeface="Arial"/>
              </a:rPr>
              <a:t>quartile </a:t>
            </a:r>
            <a:r>
              <a:rPr sz="1800" dirty="0">
                <a:latin typeface="Arial"/>
                <a:cs typeface="Arial"/>
              </a:rPr>
              <a:t>: </a:t>
            </a:r>
            <a:r>
              <a:rPr sz="1800" spc="-5" dirty="0">
                <a:latin typeface="Arial"/>
                <a:cs typeface="Arial"/>
              </a:rPr>
              <a:t>25% de la série </a:t>
            </a:r>
            <a:r>
              <a:rPr sz="1800" dirty="0">
                <a:latin typeface="Arial"/>
                <a:cs typeface="Arial"/>
              </a:rPr>
              <a:t>est &lt; </a:t>
            </a:r>
            <a:r>
              <a:rPr sz="1800" spc="-5" dirty="0">
                <a:latin typeface="Arial"/>
                <a:cs typeface="Arial"/>
              </a:rPr>
              <a:t>à </a:t>
            </a:r>
            <a:r>
              <a:rPr sz="1800" dirty="0">
                <a:latin typeface="Arial"/>
                <a:cs typeface="Arial"/>
              </a:rPr>
              <a:t>cette</a:t>
            </a:r>
            <a:r>
              <a:rPr sz="1800" spc="-285" dirty="0">
                <a:latin typeface="Arial"/>
                <a:cs typeface="Arial"/>
              </a:rPr>
              <a:t> </a:t>
            </a:r>
            <a:r>
              <a:rPr sz="1800" spc="-20" dirty="0">
                <a:latin typeface="Arial"/>
                <a:cs typeface="Arial"/>
              </a:rPr>
              <a:t>valeur.)</a:t>
            </a:r>
            <a:endParaRPr sz="1800">
              <a:latin typeface="Arial"/>
              <a:cs typeface="Arial"/>
            </a:endParaRPr>
          </a:p>
        </p:txBody>
      </p:sp>
      <p:sp>
        <p:nvSpPr>
          <p:cNvPr id="9" name="object 9"/>
          <p:cNvSpPr txBox="1"/>
          <p:nvPr/>
        </p:nvSpPr>
        <p:spPr>
          <a:xfrm>
            <a:off x="6972297" y="2368032"/>
            <a:ext cx="173355" cy="323215"/>
          </a:xfrm>
          <a:prstGeom prst="rect">
            <a:avLst/>
          </a:prstGeom>
        </p:spPr>
        <p:txBody>
          <a:bodyPr vert="horz" wrap="square" lIns="0" tIns="12700" rIns="0" bIns="0" rtlCol="0">
            <a:spAutoFit/>
          </a:bodyPr>
          <a:lstStyle/>
          <a:p>
            <a:pPr marL="12700">
              <a:lnSpc>
                <a:spcPct val="100000"/>
              </a:lnSpc>
              <a:spcBef>
                <a:spcPts val="100"/>
              </a:spcBef>
            </a:pPr>
            <a:r>
              <a:rPr sz="1950" b="1" spc="-30" dirty="0">
                <a:latin typeface="Arial"/>
                <a:cs typeface="Arial"/>
              </a:rPr>
              <a:t>n</a:t>
            </a:r>
            <a:endParaRPr sz="1950">
              <a:latin typeface="Arial"/>
              <a:cs typeface="Arial"/>
            </a:endParaRPr>
          </a:p>
        </p:txBody>
      </p:sp>
      <p:sp>
        <p:nvSpPr>
          <p:cNvPr id="10" name="object 10"/>
          <p:cNvSpPr txBox="1"/>
          <p:nvPr/>
        </p:nvSpPr>
        <p:spPr>
          <a:xfrm>
            <a:off x="7132091" y="1813724"/>
            <a:ext cx="160020" cy="323215"/>
          </a:xfrm>
          <a:prstGeom prst="rect">
            <a:avLst/>
          </a:prstGeom>
        </p:spPr>
        <p:txBody>
          <a:bodyPr vert="horz" wrap="square" lIns="0" tIns="12700" rIns="0" bIns="0" rtlCol="0">
            <a:spAutoFit/>
          </a:bodyPr>
          <a:lstStyle/>
          <a:p>
            <a:pPr marL="12700">
              <a:lnSpc>
                <a:spcPct val="100000"/>
              </a:lnSpc>
              <a:spcBef>
                <a:spcPts val="100"/>
              </a:spcBef>
            </a:pPr>
            <a:r>
              <a:rPr sz="1950" b="1" spc="-30" dirty="0">
                <a:latin typeface="Arial"/>
                <a:cs typeface="Arial"/>
              </a:rPr>
              <a:t>x</a:t>
            </a:r>
            <a:endParaRPr sz="1950">
              <a:latin typeface="Arial"/>
              <a:cs typeface="Arial"/>
            </a:endParaRPr>
          </a:p>
        </p:txBody>
      </p:sp>
      <p:sp>
        <p:nvSpPr>
          <p:cNvPr id="11" name="object 11"/>
          <p:cNvSpPr txBox="1"/>
          <p:nvPr/>
        </p:nvSpPr>
        <p:spPr>
          <a:xfrm>
            <a:off x="618540" y="1079753"/>
            <a:ext cx="8304530" cy="731520"/>
          </a:xfrm>
          <a:prstGeom prst="rect">
            <a:avLst/>
          </a:prstGeom>
        </p:spPr>
        <p:txBody>
          <a:bodyPr vert="horz" wrap="square" lIns="0" tIns="12700" rIns="0" bIns="0" rtlCol="0">
            <a:spAutoFit/>
          </a:bodyPr>
          <a:lstStyle/>
          <a:p>
            <a:pPr marL="12700" marR="5080">
              <a:lnSpc>
                <a:spcPct val="100000"/>
              </a:lnSpc>
              <a:spcBef>
                <a:spcPts val="100"/>
              </a:spcBef>
            </a:pPr>
            <a:r>
              <a:rPr sz="1800" b="1" dirty="0">
                <a:latin typeface="Arial"/>
                <a:cs typeface="Arial"/>
              </a:rPr>
              <a:t>On peut </a:t>
            </a:r>
            <a:r>
              <a:rPr sz="1800" b="1" spc="-5" dirty="0">
                <a:latin typeface="Arial"/>
                <a:cs typeface="Arial"/>
              </a:rPr>
              <a:t>« résumer » </a:t>
            </a:r>
            <a:r>
              <a:rPr sz="1800" b="1" spc="-10" dirty="0">
                <a:latin typeface="Arial"/>
                <a:cs typeface="Arial"/>
              </a:rPr>
              <a:t>en </a:t>
            </a:r>
            <a:r>
              <a:rPr sz="1800" b="1" dirty="0">
                <a:latin typeface="Arial"/>
                <a:cs typeface="Arial"/>
              </a:rPr>
              <a:t>quelques </a:t>
            </a:r>
            <a:r>
              <a:rPr sz="1800" b="1" spc="-5" dirty="0">
                <a:latin typeface="Arial"/>
                <a:cs typeface="Arial"/>
              </a:rPr>
              <a:t>paramètres les caractéristiques de </a:t>
            </a:r>
            <a:r>
              <a:rPr sz="1800" b="1" dirty="0">
                <a:latin typeface="Arial"/>
                <a:cs typeface="Arial"/>
              </a:rPr>
              <a:t>la </a:t>
            </a:r>
            <a:r>
              <a:rPr sz="1800" b="1" spc="-5" dirty="0">
                <a:latin typeface="Arial"/>
                <a:cs typeface="Arial"/>
              </a:rPr>
              <a:t>série  de données</a:t>
            </a:r>
            <a:r>
              <a:rPr sz="1800" b="1" spc="-15" dirty="0">
                <a:latin typeface="Arial"/>
                <a:cs typeface="Arial"/>
              </a:rPr>
              <a:t> </a:t>
            </a:r>
            <a:r>
              <a:rPr sz="1800" b="1" spc="-5" dirty="0">
                <a:latin typeface="Arial"/>
                <a:cs typeface="Arial"/>
              </a:rPr>
              <a:t>quantitatives</a:t>
            </a:r>
            <a:r>
              <a:rPr sz="1800" spc="-5" dirty="0">
                <a:latin typeface="Arial"/>
                <a:cs typeface="Arial"/>
              </a:rPr>
              <a:t>.</a:t>
            </a:r>
            <a:endParaRPr sz="1800">
              <a:latin typeface="Arial"/>
              <a:cs typeface="Arial"/>
            </a:endParaRPr>
          </a:p>
          <a:p>
            <a:pPr marR="1927860" algn="r">
              <a:lnSpc>
                <a:spcPts val="1230"/>
              </a:lnSpc>
            </a:pPr>
            <a:r>
              <a:rPr sz="1050" b="1" spc="5" dirty="0">
                <a:latin typeface="Arial"/>
                <a:cs typeface="Arial"/>
              </a:rPr>
              <a:t>n</a:t>
            </a:r>
            <a:endParaRPr sz="1050">
              <a:latin typeface="Arial"/>
              <a:cs typeface="Arial"/>
            </a:endParaRPr>
          </a:p>
        </p:txBody>
      </p:sp>
      <p:sp>
        <p:nvSpPr>
          <p:cNvPr id="12" name="object 12"/>
          <p:cNvSpPr txBox="1"/>
          <p:nvPr/>
        </p:nvSpPr>
        <p:spPr>
          <a:xfrm>
            <a:off x="7273974" y="1985428"/>
            <a:ext cx="62865" cy="191135"/>
          </a:xfrm>
          <a:prstGeom prst="rect">
            <a:avLst/>
          </a:prstGeom>
        </p:spPr>
        <p:txBody>
          <a:bodyPr vert="horz" wrap="square" lIns="0" tIns="17145" rIns="0" bIns="0" rtlCol="0">
            <a:spAutoFit/>
          </a:bodyPr>
          <a:lstStyle/>
          <a:p>
            <a:pPr marL="12700">
              <a:lnSpc>
                <a:spcPct val="100000"/>
              </a:lnSpc>
              <a:spcBef>
                <a:spcPts val="135"/>
              </a:spcBef>
            </a:pPr>
            <a:r>
              <a:rPr sz="1050" b="1" dirty="0">
                <a:latin typeface="Arial"/>
                <a:cs typeface="Arial"/>
              </a:rPr>
              <a:t>i</a:t>
            </a:r>
            <a:endParaRPr sz="1050">
              <a:latin typeface="Arial"/>
              <a:cs typeface="Arial"/>
            </a:endParaRPr>
          </a:p>
        </p:txBody>
      </p:sp>
      <p:sp>
        <p:nvSpPr>
          <p:cNvPr id="13" name="object 13"/>
          <p:cNvSpPr txBox="1"/>
          <p:nvPr/>
        </p:nvSpPr>
        <p:spPr>
          <a:xfrm>
            <a:off x="6765416" y="1671947"/>
            <a:ext cx="361315" cy="603885"/>
          </a:xfrm>
          <a:prstGeom prst="rect">
            <a:avLst/>
          </a:prstGeom>
        </p:spPr>
        <p:txBody>
          <a:bodyPr vert="horz" wrap="square" lIns="0" tIns="11430" rIns="0" bIns="0" rtlCol="0">
            <a:spAutoFit/>
          </a:bodyPr>
          <a:lstStyle/>
          <a:p>
            <a:pPr marL="12700">
              <a:lnSpc>
                <a:spcPct val="100000"/>
              </a:lnSpc>
              <a:spcBef>
                <a:spcPts val="90"/>
              </a:spcBef>
            </a:pPr>
            <a:r>
              <a:rPr sz="3800" b="1" i="1" spc="-70" dirty="0">
                <a:latin typeface="Symbol"/>
                <a:cs typeface="Symbol"/>
              </a:rPr>
              <a:t></a:t>
            </a:r>
            <a:endParaRPr sz="3800">
              <a:latin typeface="Symbol"/>
              <a:cs typeface="Symbol"/>
            </a:endParaRPr>
          </a:p>
        </p:txBody>
      </p:sp>
      <p:sp>
        <p:nvSpPr>
          <p:cNvPr id="14" name="object 14"/>
          <p:cNvSpPr txBox="1"/>
          <p:nvPr/>
        </p:nvSpPr>
        <p:spPr>
          <a:xfrm>
            <a:off x="6299627" y="2089012"/>
            <a:ext cx="1062990" cy="323215"/>
          </a:xfrm>
          <a:prstGeom prst="rect">
            <a:avLst/>
          </a:prstGeom>
        </p:spPr>
        <p:txBody>
          <a:bodyPr vert="horz" wrap="square" lIns="0" tIns="12700" rIns="0" bIns="0" rtlCol="0">
            <a:spAutoFit/>
          </a:bodyPr>
          <a:lstStyle/>
          <a:p>
            <a:pPr marL="12700">
              <a:lnSpc>
                <a:spcPct val="100000"/>
              </a:lnSpc>
              <a:spcBef>
                <a:spcPts val="100"/>
              </a:spcBef>
              <a:tabLst>
                <a:tab pos="1049655" algn="l"/>
              </a:tabLst>
            </a:pPr>
            <a:r>
              <a:rPr sz="2925" b="1" spc="-60" baseline="-19943" dirty="0">
                <a:latin typeface="Arial"/>
                <a:cs typeface="Arial"/>
              </a:rPr>
              <a:t>m </a:t>
            </a:r>
            <a:r>
              <a:rPr sz="2925" b="1" i="1" spc="-44" baseline="-19943" dirty="0">
                <a:latin typeface="Symbol"/>
                <a:cs typeface="Symbol"/>
              </a:rPr>
              <a:t></a:t>
            </a:r>
            <a:r>
              <a:rPr sz="1950" b="1" i="1" u="sng" spc="-30" dirty="0">
                <a:uFill>
                  <a:solidFill>
                    <a:srgbClr val="000000"/>
                  </a:solidFill>
                </a:uFill>
                <a:latin typeface="Times New Roman"/>
                <a:cs typeface="Times New Roman"/>
              </a:rPr>
              <a:t>  </a:t>
            </a:r>
            <a:r>
              <a:rPr sz="1950" b="1" i="1" u="sng" spc="-10" dirty="0">
                <a:uFill>
                  <a:solidFill>
                    <a:srgbClr val="000000"/>
                  </a:solidFill>
                </a:uFill>
                <a:latin typeface="Times New Roman"/>
                <a:cs typeface="Times New Roman"/>
              </a:rPr>
              <a:t> </a:t>
            </a:r>
            <a:r>
              <a:rPr sz="1050" b="1" u="sng" dirty="0">
                <a:uFill>
                  <a:solidFill>
                    <a:srgbClr val="000000"/>
                  </a:solidFill>
                </a:uFill>
                <a:latin typeface="Times New Roman"/>
                <a:cs typeface="Times New Roman"/>
              </a:rPr>
              <a:t>1	</a:t>
            </a:r>
            <a:endParaRPr sz="1050">
              <a:latin typeface="Times New Roman"/>
              <a:cs typeface="Times New Roman"/>
            </a:endParaRPr>
          </a:p>
        </p:txBody>
      </p:sp>
      <p:sp>
        <p:nvSpPr>
          <p:cNvPr id="15" name="object 15"/>
          <p:cNvSpPr txBox="1"/>
          <p:nvPr/>
        </p:nvSpPr>
        <p:spPr>
          <a:xfrm>
            <a:off x="7011705" y="3544930"/>
            <a:ext cx="179070" cy="332740"/>
          </a:xfrm>
          <a:prstGeom prst="rect">
            <a:avLst/>
          </a:prstGeom>
        </p:spPr>
        <p:txBody>
          <a:bodyPr vert="horz" wrap="square" lIns="0" tIns="13970" rIns="0" bIns="0" rtlCol="0">
            <a:spAutoFit/>
          </a:bodyPr>
          <a:lstStyle/>
          <a:p>
            <a:pPr marL="12700">
              <a:lnSpc>
                <a:spcPct val="100000"/>
              </a:lnSpc>
              <a:spcBef>
                <a:spcPts val="110"/>
              </a:spcBef>
            </a:pPr>
            <a:r>
              <a:rPr sz="2000" b="1" spc="-20" dirty="0">
                <a:latin typeface="Arial"/>
                <a:cs typeface="Arial"/>
              </a:rPr>
              <a:t>n</a:t>
            </a:r>
            <a:endParaRPr sz="2000">
              <a:latin typeface="Arial"/>
              <a:cs typeface="Arial"/>
            </a:endParaRPr>
          </a:p>
        </p:txBody>
      </p:sp>
      <p:sp>
        <p:nvSpPr>
          <p:cNvPr id="16" name="object 16"/>
          <p:cNvSpPr txBox="1"/>
          <p:nvPr/>
        </p:nvSpPr>
        <p:spPr>
          <a:xfrm>
            <a:off x="7072122" y="2972742"/>
            <a:ext cx="358775" cy="332740"/>
          </a:xfrm>
          <a:prstGeom prst="rect">
            <a:avLst/>
          </a:prstGeom>
        </p:spPr>
        <p:txBody>
          <a:bodyPr vert="horz" wrap="square" lIns="0" tIns="13970" rIns="0" bIns="0" rtlCol="0">
            <a:spAutoFit/>
          </a:bodyPr>
          <a:lstStyle/>
          <a:p>
            <a:pPr marL="12700">
              <a:lnSpc>
                <a:spcPct val="100000"/>
              </a:lnSpc>
              <a:spcBef>
                <a:spcPts val="110"/>
              </a:spcBef>
            </a:pPr>
            <a:r>
              <a:rPr sz="2000" b="1" spc="-20" dirty="0">
                <a:latin typeface="Arial"/>
                <a:cs typeface="Arial"/>
              </a:rPr>
              <a:t>n</a:t>
            </a:r>
            <a:r>
              <a:rPr sz="2000" b="1" spc="-305" dirty="0">
                <a:latin typeface="Arial"/>
                <a:cs typeface="Arial"/>
              </a:rPr>
              <a:t> </a:t>
            </a:r>
            <a:r>
              <a:rPr sz="2000" b="1" spc="-20" dirty="0">
                <a:latin typeface="Arial"/>
                <a:cs typeface="Arial"/>
              </a:rPr>
              <a:t>x</a:t>
            </a:r>
            <a:endParaRPr sz="2000">
              <a:latin typeface="Arial"/>
              <a:cs typeface="Arial"/>
            </a:endParaRPr>
          </a:p>
        </p:txBody>
      </p:sp>
      <p:sp>
        <p:nvSpPr>
          <p:cNvPr id="17" name="object 17"/>
          <p:cNvSpPr txBox="1"/>
          <p:nvPr/>
        </p:nvSpPr>
        <p:spPr>
          <a:xfrm>
            <a:off x="6839398" y="2772964"/>
            <a:ext cx="111125" cy="196215"/>
          </a:xfrm>
          <a:prstGeom prst="rect">
            <a:avLst/>
          </a:prstGeom>
        </p:spPr>
        <p:txBody>
          <a:bodyPr vert="horz" wrap="square" lIns="0" tIns="15240" rIns="0" bIns="0" rtlCol="0">
            <a:spAutoFit/>
          </a:bodyPr>
          <a:lstStyle/>
          <a:p>
            <a:pPr marL="12700">
              <a:lnSpc>
                <a:spcPct val="100000"/>
              </a:lnSpc>
              <a:spcBef>
                <a:spcPts val="120"/>
              </a:spcBef>
            </a:pPr>
            <a:r>
              <a:rPr sz="1100" b="1" spc="-5" dirty="0">
                <a:latin typeface="Arial"/>
                <a:cs typeface="Arial"/>
              </a:rPr>
              <a:t>n</a:t>
            </a:r>
            <a:endParaRPr sz="1100">
              <a:latin typeface="Arial"/>
              <a:cs typeface="Arial"/>
            </a:endParaRPr>
          </a:p>
        </p:txBody>
      </p:sp>
      <p:sp>
        <p:nvSpPr>
          <p:cNvPr id="18" name="object 18"/>
          <p:cNvSpPr txBox="1"/>
          <p:nvPr/>
        </p:nvSpPr>
        <p:spPr>
          <a:xfrm>
            <a:off x="7218698" y="3149984"/>
            <a:ext cx="258445" cy="196215"/>
          </a:xfrm>
          <a:prstGeom prst="rect">
            <a:avLst/>
          </a:prstGeom>
        </p:spPr>
        <p:txBody>
          <a:bodyPr vert="horz" wrap="square" lIns="0" tIns="15240" rIns="0" bIns="0" rtlCol="0">
            <a:spAutoFit/>
          </a:bodyPr>
          <a:lstStyle/>
          <a:p>
            <a:pPr marL="12700">
              <a:lnSpc>
                <a:spcPct val="100000"/>
              </a:lnSpc>
              <a:spcBef>
                <a:spcPts val="120"/>
              </a:spcBef>
              <a:tabLst>
                <a:tab pos="206375" algn="l"/>
              </a:tabLst>
            </a:pPr>
            <a:r>
              <a:rPr sz="1100" b="1" spc="-5" dirty="0">
                <a:latin typeface="Arial"/>
                <a:cs typeface="Arial"/>
              </a:rPr>
              <a:t>i	i</a:t>
            </a:r>
            <a:endParaRPr sz="1100">
              <a:latin typeface="Arial"/>
              <a:cs typeface="Arial"/>
            </a:endParaRPr>
          </a:p>
        </p:txBody>
      </p:sp>
      <p:sp>
        <p:nvSpPr>
          <p:cNvPr id="19" name="object 19"/>
          <p:cNvSpPr txBox="1"/>
          <p:nvPr/>
        </p:nvSpPr>
        <p:spPr>
          <a:xfrm>
            <a:off x="6708606" y="2826392"/>
            <a:ext cx="373380" cy="622300"/>
          </a:xfrm>
          <a:prstGeom prst="rect">
            <a:avLst/>
          </a:prstGeom>
        </p:spPr>
        <p:txBody>
          <a:bodyPr vert="horz" wrap="square" lIns="0" tIns="14604" rIns="0" bIns="0" rtlCol="0">
            <a:spAutoFit/>
          </a:bodyPr>
          <a:lstStyle/>
          <a:p>
            <a:pPr marL="12700">
              <a:lnSpc>
                <a:spcPct val="100000"/>
              </a:lnSpc>
              <a:spcBef>
                <a:spcPts val="114"/>
              </a:spcBef>
            </a:pPr>
            <a:r>
              <a:rPr sz="3900" b="1" i="1" spc="-50" dirty="0">
                <a:latin typeface="Symbol"/>
                <a:cs typeface="Symbol"/>
              </a:rPr>
              <a:t></a:t>
            </a:r>
            <a:endParaRPr sz="3900">
              <a:latin typeface="Symbol"/>
              <a:cs typeface="Symbol"/>
            </a:endParaRPr>
          </a:p>
        </p:txBody>
      </p:sp>
      <p:sp>
        <p:nvSpPr>
          <p:cNvPr id="20" name="object 20"/>
          <p:cNvSpPr txBox="1"/>
          <p:nvPr/>
        </p:nvSpPr>
        <p:spPr>
          <a:xfrm>
            <a:off x="6227013" y="3256909"/>
            <a:ext cx="1276350" cy="332740"/>
          </a:xfrm>
          <a:prstGeom prst="rect">
            <a:avLst/>
          </a:prstGeom>
        </p:spPr>
        <p:txBody>
          <a:bodyPr vert="horz" wrap="square" lIns="0" tIns="13970" rIns="0" bIns="0" rtlCol="0">
            <a:spAutoFit/>
          </a:bodyPr>
          <a:lstStyle/>
          <a:p>
            <a:pPr marL="12700">
              <a:lnSpc>
                <a:spcPct val="100000"/>
              </a:lnSpc>
              <a:spcBef>
                <a:spcPts val="110"/>
              </a:spcBef>
              <a:tabLst>
                <a:tab pos="1263015" algn="l"/>
              </a:tabLst>
            </a:pPr>
            <a:r>
              <a:rPr sz="3000" b="1" spc="-37" baseline="-20833" dirty="0">
                <a:latin typeface="Arial"/>
                <a:cs typeface="Arial"/>
              </a:rPr>
              <a:t>m </a:t>
            </a:r>
            <a:r>
              <a:rPr sz="3000" b="1" i="1" spc="-30" baseline="-20833" dirty="0">
                <a:latin typeface="Symbol"/>
                <a:cs typeface="Symbol"/>
              </a:rPr>
              <a:t></a:t>
            </a:r>
            <a:r>
              <a:rPr sz="2000" b="1" i="1" u="sng" spc="-20" dirty="0">
                <a:uFill>
                  <a:solidFill>
                    <a:srgbClr val="000000"/>
                  </a:solidFill>
                </a:uFill>
                <a:latin typeface="Times New Roman"/>
                <a:cs typeface="Times New Roman"/>
              </a:rPr>
              <a:t> </a:t>
            </a:r>
            <a:r>
              <a:rPr sz="2000" b="1" i="1" u="sng" spc="445" dirty="0">
                <a:uFill>
                  <a:solidFill>
                    <a:srgbClr val="000000"/>
                  </a:solidFill>
                </a:uFill>
                <a:latin typeface="Times New Roman"/>
                <a:cs typeface="Times New Roman"/>
              </a:rPr>
              <a:t> </a:t>
            </a:r>
            <a:r>
              <a:rPr sz="1100" b="1" u="sng" spc="-5" dirty="0">
                <a:uFill>
                  <a:solidFill>
                    <a:srgbClr val="000000"/>
                  </a:solidFill>
                </a:uFill>
                <a:latin typeface="Times New Roman"/>
                <a:cs typeface="Times New Roman"/>
              </a:rPr>
              <a:t>1	</a:t>
            </a:r>
            <a:endParaRPr sz="1100">
              <a:latin typeface="Times New Roman"/>
              <a:cs typeface="Times New Roman"/>
            </a:endParaRPr>
          </a:p>
        </p:txBody>
      </p:sp>
      <p:sp>
        <p:nvSpPr>
          <p:cNvPr id="21" name="object 21"/>
          <p:cNvSpPr/>
          <p:nvPr/>
        </p:nvSpPr>
        <p:spPr>
          <a:xfrm>
            <a:off x="1453896" y="111252"/>
            <a:ext cx="449579" cy="463296"/>
          </a:xfrm>
          <a:prstGeom prst="rect">
            <a:avLst/>
          </a:prstGeom>
          <a:blipFill>
            <a:blip r:embed="rId3" cstate="print"/>
            <a:stretch>
              <a:fillRect/>
            </a:stretch>
          </a:blipFill>
        </p:spPr>
        <p:txBody>
          <a:bodyPr wrap="square" lIns="0" tIns="0" rIns="0" bIns="0" rtlCol="0"/>
          <a:lstStyle/>
          <a:p>
            <a:endParaRPr/>
          </a:p>
        </p:txBody>
      </p:sp>
      <p:sp>
        <p:nvSpPr>
          <p:cNvPr id="22" name="object 22"/>
          <p:cNvSpPr/>
          <p:nvPr/>
        </p:nvSpPr>
        <p:spPr>
          <a:xfrm>
            <a:off x="1623060" y="111252"/>
            <a:ext cx="347472" cy="463296"/>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1690116" y="111252"/>
            <a:ext cx="339851" cy="463296"/>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1719072" y="47244"/>
            <a:ext cx="2023872" cy="569976"/>
          </a:xfrm>
          <a:prstGeom prst="rect">
            <a:avLst/>
          </a:prstGeom>
          <a:blipFill>
            <a:blip r:embed="rId6" cstate="print"/>
            <a:stretch>
              <a:fillRect/>
            </a:stretch>
          </a:blipFill>
        </p:spPr>
        <p:txBody>
          <a:bodyPr wrap="square" lIns="0" tIns="0" rIns="0" bIns="0" rtlCol="0"/>
          <a:lstStyle/>
          <a:p>
            <a:endParaRPr/>
          </a:p>
        </p:txBody>
      </p:sp>
      <p:sp>
        <p:nvSpPr>
          <p:cNvPr id="25" name="object 25"/>
          <p:cNvSpPr txBox="1"/>
          <p:nvPr/>
        </p:nvSpPr>
        <p:spPr>
          <a:xfrm>
            <a:off x="1146175" y="9772"/>
            <a:ext cx="7264400" cy="754380"/>
          </a:xfrm>
          <a:prstGeom prst="rect">
            <a:avLst/>
          </a:prstGeom>
        </p:spPr>
        <p:txBody>
          <a:bodyPr vert="horz" wrap="square" lIns="0" tIns="113665" rIns="0" bIns="0" rtlCol="0">
            <a:spAutoFit/>
          </a:bodyPr>
          <a:lstStyle/>
          <a:p>
            <a:pPr marL="437515">
              <a:lnSpc>
                <a:spcPct val="100000"/>
              </a:lnSpc>
              <a:spcBef>
                <a:spcPts val="895"/>
              </a:spcBef>
            </a:pPr>
            <a:r>
              <a:rPr sz="1600" b="1" spc="-5" dirty="0">
                <a:solidFill>
                  <a:srgbClr val="5F5F5F"/>
                </a:solidFill>
                <a:latin typeface="Arial"/>
                <a:cs typeface="Arial"/>
              </a:rPr>
              <a:t>1 -</a:t>
            </a:r>
            <a:r>
              <a:rPr sz="1600" b="1" spc="20" dirty="0">
                <a:solidFill>
                  <a:srgbClr val="5F5F5F"/>
                </a:solidFill>
                <a:latin typeface="Arial"/>
                <a:cs typeface="Arial"/>
              </a:rPr>
              <a:t> </a:t>
            </a:r>
            <a:r>
              <a:rPr sz="2000" b="1" dirty="0">
                <a:solidFill>
                  <a:srgbClr val="5F5F5F"/>
                </a:solidFill>
                <a:latin typeface="Arial"/>
                <a:cs typeface="Arial"/>
              </a:rPr>
              <a:t>Biostatistique</a:t>
            </a:r>
            <a:endParaRPr sz="2000" dirty="0">
              <a:latin typeface="Arial"/>
              <a:cs typeface="Arial"/>
            </a:endParaRPr>
          </a:p>
          <a:p>
            <a:pPr marL="12700">
              <a:lnSpc>
                <a:spcPct val="100000"/>
              </a:lnSpc>
              <a:spcBef>
                <a:spcPts val="625"/>
              </a:spcBef>
              <a:tabLst>
                <a:tab pos="226187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25"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quantitatives	</a:t>
            </a:r>
            <a:endParaRPr sz="1600" dirty="0">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25</a:t>
            </a:r>
            <a:endParaRPr sz="2000">
              <a:latin typeface="Arial"/>
              <a:cs typeface="Arial"/>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3059176" y="3573526"/>
            <a:ext cx="1297305" cy="358775"/>
          </a:xfrm>
          <a:custGeom>
            <a:avLst/>
            <a:gdLst/>
            <a:ahLst/>
            <a:cxnLst/>
            <a:rect l="l" t="t" r="r" b="b"/>
            <a:pathLst>
              <a:path w="1297304" h="358775">
                <a:moveTo>
                  <a:pt x="0" y="179324"/>
                </a:moveTo>
                <a:lnTo>
                  <a:pt x="14956" y="140848"/>
                </a:lnTo>
                <a:lnTo>
                  <a:pt x="57716" y="105251"/>
                </a:lnTo>
                <a:lnTo>
                  <a:pt x="125114" y="73408"/>
                </a:lnTo>
                <a:lnTo>
                  <a:pt x="167064" y="59167"/>
                </a:lnTo>
                <a:lnTo>
                  <a:pt x="213986" y="46192"/>
                </a:lnTo>
                <a:lnTo>
                  <a:pt x="265486" y="34592"/>
                </a:lnTo>
                <a:lnTo>
                  <a:pt x="321168" y="24478"/>
                </a:lnTo>
                <a:lnTo>
                  <a:pt x="380637" y="15957"/>
                </a:lnTo>
                <a:lnTo>
                  <a:pt x="443496" y="9139"/>
                </a:lnTo>
                <a:lnTo>
                  <a:pt x="509350" y="4135"/>
                </a:lnTo>
                <a:lnTo>
                  <a:pt x="577804" y="1051"/>
                </a:lnTo>
                <a:lnTo>
                  <a:pt x="648462" y="0"/>
                </a:lnTo>
                <a:lnTo>
                  <a:pt x="719119" y="1051"/>
                </a:lnTo>
                <a:lnTo>
                  <a:pt x="787573" y="4135"/>
                </a:lnTo>
                <a:lnTo>
                  <a:pt x="853427" y="9139"/>
                </a:lnTo>
                <a:lnTo>
                  <a:pt x="916286" y="15957"/>
                </a:lnTo>
                <a:lnTo>
                  <a:pt x="975755" y="24478"/>
                </a:lnTo>
                <a:lnTo>
                  <a:pt x="1031437" y="34592"/>
                </a:lnTo>
                <a:lnTo>
                  <a:pt x="1082937" y="46192"/>
                </a:lnTo>
                <a:lnTo>
                  <a:pt x="1129859" y="59167"/>
                </a:lnTo>
                <a:lnTo>
                  <a:pt x="1171809" y="73408"/>
                </a:lnTo>
                <a:lnTo>
                  <a:pt x="1208390" y="88805"/>
                </a:lnTo>
                <a:lnTo>
                  <a:pt x="1263865" y="122635"/>
                </a:lnTo>
                <a:lnTo>
                  <a:pt x="1293118" y="159780"/>
                </a:lnTo>
                <a:lnTo>
                  <a:pt x="1296924" y="179324"/>
                </a:lnTo>
                <a:lnTo>
                  <a:pt x="1293118" y="198868"/>
                </a:lnTo>
                <a:lnTo>
                  <a:pt x="1263865" y="236025"/>
                </a:lnTo>
                <a:lnTo>
                  <a:pt x="1208390" y="269875"/>
                </a:lnTo>
                <a:lnTo>
                  <a:pt x="1171809" y="285284"/>
                </a:lnTo>
                <a:lnTo>
                  <a:pt x="1129859" y="299538"/>
                </a:lnTo>
                <a:lnTo>
                  <a:pt x="1082937" y="312525"/>
                </a:lnTo>
                <a:lnTo>
                  <a:pt x="1031437" y="324137"/>
                </a:lnTo>
                <a:lnTo>
                  <a:pt x="975755" y="334263"/>
                </a:lnTo>
                <a:lnTo>
                  <a:pt x="916286" y="342795"/>
                </a:lnTo>
                <a:lnTo>
                  <a:pt x="853427" y="349621"/>
                </a:lnTo>
                <a:lnTo>
                  <a:pt x="787573" y="354633"/>
                </a:lnTo>
                <a:lnTo>
                  <a:pt x="719119" y="357721"/>
                </a:lnTo>
                <a:lnTo>
                  <a:pt x="648462" y="358775"/>
                </a:lnTo>
                <a:lnTo>
                  <a:pt x="577804" y="357721"/>
                </a:lnTo>
                <a:lnTo>
                  <a:pt x="509350" y="354633"/>
                </a:lnTo>
                <a:lnTo>
                  <a:pt x="443496" y="349621"/>
                </a:lnTo>
                <a:lnTo>
                  <a:pt x="380637" y="342795"/>
                </a:lnTo>
                <a:lnTo>
                  <a:pt x="321168" y="334263"/>
                </a:lnTo>
                <a:lnTo>
                  <a:pt x="265486" y="324137"/>
                </a:lnTo>
                <a:lnTo>
                  <a:pt x="213986" y="312525"/>
                </a:lnTo>
                <a:lnTo>
                  <a:pt x="167064" y="299538"/>
                </a:lnTo>
                <a:lnTo>
                  <a:pt x="125114" y="285284"/>
                </a:lnTo>
                <a:lnTo>
                  <a:pt x="88533" y="269875"/>
                </a:lnTo>
                <a:lnTo>
                  <a:pt x="33058" y="236025"/>
                </a:lnTo>
                <a:lnTo>
                  <a:pt x="3805" y="198868"/>
                </a:lnTo>
                <a:lnTo>
                  <a:pt x="0" y="179324"/>
                </a:lnTo>
                <a:close/>
              </a:path>
            </a:pathLst>
          </a:custGeom>
          <a:ln w="9525">
            <a:solidFill>
              <a:srgbClr val="FF3300"/>
            </a:solidFill>
          </a:ln>
        </p:spPr>
        <p:txBody>
          <a:bodyPr wrap="square" lIns="0" tIns="0" rIns="0" bIns="0" rtlCol="0"/>
          <a:lstStyle/>
          <a:p>
            <a:endParaRPr/>
          </a:p>
        </p:txBody>
      </p:sp>
      <p:sp>
        <p:nvSpPr>
          <p:cNvPr id="7" name="object 7"/>
          <p:cNvSpPr/>
          <p:nvPr/>
        </p:nvSpPr>
        <p:spPr>
          <a:xfrm>
            <a:off x="4279265" y="1989073"/>
            <a:ext cx="1013460" cy="1659255"/>
          </a:xfrm>
          <a:custGeom>
            <a:avLst/>
            <a:gdLst/>
            <a:ahLst/>
            <a:cxnLst/>
            <a:rect l="l" t="t" r="r" b="b"/>
            <a:pathLst>
              <a:path w="1013460" h="1659254">
                <a:moveTo>
                  <a:pt x="968409" y="61844"/>
                </a:moveTo>
                <a:lnTo>
                  <a:pt x="0" y="1652524"/>
                </a:lnTo>
                <a:lnTo>
                  <a:pt x="10795" y="1659127"/>
                </a:lnTo>
                <a:lnTo>
                  <a:pt x="979308" y="68485"/>
                </a:lnTo>
                <a:lnTo>
                  <a:pt x="968409" y="61844"/>
                </a:lnTo>
                <a:close/>
              </a:path>
              <a:path w="1013460" h="1659254">
                <a:moveTo>
                  <a:pt x="1009186" y="51053"/>
                </a:moveTo>
                <a:lnTo>
                  <a:pt x="974979" y="51053"/>
                </a:lnTo>
                <a:lnTo>
                  <a:pt x="985901" y="57658"/>
                </a:lnTo>
                <a:lnTo>
                  <a:pt x="979308" y="68485"/>
                </a:lnTo>
                <a:lnTo>
                  <a:pt x="1006348" y="84962"/>
                </a:lnTo>
                <a:lnTo>
                  <a:pt x="1009186" y="51053"/>
                </a:lnTo>
                <a:close/>
              </a:path>
              <a:path w="1013460" h="1659254">
                <a:moveTo>
                  <a:pt x="974979" y="51053"/>
                </a:moveTo>
                <a:lnTo>
                  <a:pt x="968409" y="61844"/>
                </a:lnTo>
                <a:lnTo>
                  <a:pt x="979308" y="68485"/>
                </a:lnTo>
                <a:lnTo>
                  <a:pt x="985901" y="57658"/>
                </a:lnTo>
                <a:lnTo>
                  <a:pt x="974979" y="51053"/>
                </a:lnTo>
                <a:close/>
              </a:path>
              <a:path w="1013460" h="1659254">
                <a:moveTo>
                  <a:pt x="1013460" y="0"/>
                </a:moveTo>
                <a:lnTo>
                  <a:pt x="941324" y="45338"/>
                </a:lnTo>
                <a:lnTo>
                  <a:pt x="968409" y="61844"/>
                </a:lnTo>
                <a:lnTo>
                  <a:pt x="974979" y="51053"/>
                </a:lnTo>
                <a:lnTo>
                  <a:pt x="1009186" y="51053"/>
                </a:lnTo>
                <a:lnTo>
                  <a:pt x="1013460" y="0"/>
                </a:lnTo>
                <a:close/>
              </a:path>
            </a:pathLst>
          </a:custGeom>
          <a:solidFill>
            <a:srgbClr val="FF3300"/>
          </a:solidFill>
        </p:spPr>
        <p:txBody>
          <a:bodyPr wrap="square" lIns="0" tIns="0" rIns="0" bIns="0" rtlCol="0"/>
          <a:lstStyle/>
          <a:p>
            <a:endParaRPr/>
          </a:p>
        </p:txBody>
      </p:sp>
      <p:sp>
        <p:nvSpPr>
          <p:cNvPr id="8" name="object 8"/>
          <p:cNvSpPr txBox="1"/>
          <p:nvPr/>
        </p:nvSpPr>
        <p:spPr>
          <a:xfrm>
            <a:off x="4918328" y="3656203"/>
            <a:ext cx="4092575" cy="1122680"/>
          </a:xfrm>
          <a:prstGeom prst="rect">
            <a:avLst/>
          </a:prstGeom>
        </p:spPr>
        <p:txBody>
          <a:bodyPr vert="horz" wrap="square" lIns="0" tIns="149860" rIns="0" bIns="0" rtlCol="0">
            <a:spAutoFit/>
          </a:bodyPr>
          <a:lstStyle/>
          <a:p>
            <a:pPr marL="12700">
              <a:lnSpc>
                <a:spcPct val="100000"/>
              </a:lnSpc>
              <a:spcBef>
                <a:spcPts val="1180"/>
              </a:spcBef>
            </a:pPr>
            <a:r>
              <a:rPr sz="1800" b="1" spc="-5" dirty="0">
                <a:solidFill>
                  <a:srgbClr val="006666"/>
                </a:solidFill>
                <a:latin typeface="Arial"/>
                <a:cs typeface="Arial"/>
              </a:rPr>
              <a:t>3</a:t>
            </a:r>
            <a:r>
              <a:rPr sz="1800" b="1" spc="-7" baseline="25462" dirty="0">
                <a:solidFill>
                  <a:srgbClr val="006666"/>
                </a:solidFill>
                <a:latin typeface="Arial"/>
                <a:cs typeface="Arial"/>
              </a:rPr>
              <a:t>ème </a:t>
            </a:r>
            <a:r>
              <a:rPr sz="1800" b="1" spc="-5" dirty="0">
                <a:solidFill>
                  <a:srgbClr val="006666"/>
                </a:solidFill>
                <a:latin typeface="Arial"/>
                <a:cs typeface="Arial"/>
              </a:rPr>
              <a:t>quartile </a:t>
            </a:r>
            <a:r>
              <a:rPr sz="1800" dirty="0">
                <a:solidFill>
                  <a:srgbClr val="006666"/>
                </a:solidFill>
                <a:latin typeface="Arial"/>
                <a:cs typeface="Arial"/>
              </a:rPr>
              <a:t>Q</a:t>
            </a:r>
            <a:r>
              <a:rPr sz="1800" baseline="-20833" dirty="0">
                <a:solidFill>
                  <a:srgbClr val="006666"/>
                </a:solidFill>
                <a:latin typeface="Arial"/>
                <a:cs typeface="Arial"/>
              </a:rPr>
              <a:t>75</a:t>
            </a:r>
            <a:r>
              <a:rPr sz="1800" dirty="0">
                <a:latin typeface="Arial"/>
                <a:cs typeface="Arial"/>
              </a:rPr>
              <a:t>= </a:t>
            </a:r>
            <a:r>
              <a:rPr sz="1800" spc="-5" dirty="0">
                <a:latin typeface="Arial"/>
                <a:cs typeface="Arial"/>
              </a:rPr>
              <a:t>0,75 </a:t>
            </a:r>
            <a:r>
              <a:rPr sz="1800" dirty="0">
                <a:latin typeface="Arial"/>
                <a:cs typeface="Arial"/>
              </a:rPr>
              <a:t>x </a:t>
            </a:r>
            <a:r>
              <a:rPr sz="1800" spc="-5" dirty="0">
                <a:latin typeface="Arial"/>
                <a:cs typeface="Arial"/>
              </a:rPr>
              <a:t>15 </a:t>
            </a:r>
            <a:r>
              <a:rPr sz="1800" dirty="0">
                <a:latin typeface="Arial"/>
                <a:cs typeface="Arial"/>
              </a:rPr>
              <a:t>=</a:t>
            </a:r>
            <a:r>
              <a:rPr sz="1800" spc="-210" dirty="0">
                <a:latin typeface="Arial"/>
                <a:cs typeface="Arial"/>
              </a:rPr>
              <a:t> </a:t>
            </a:r>
            <a:r>
              <a:rPr sz="1800" spc="-35" dirty="0">
                <a:latin typeface="Arial"/>
                <a:cs typeface="Arial"/>
              </a:rPr>
              <a:t>11,25</a:t>
            </a:r>
            <a:endParaRPr sz="1800">
              <a:latin typeface="Arial"/>
              <a:cs typeface="Arial"/>
            </a:endParaRPr>
          </a:p>
          <a:p>
            <a:pPr marL="12700" marR="5080">
              <a:lnSpc>
                <a:spcPct val="100000"/>
              </a:lnSpc>
              <a:spcBef>
                <a:spcPts val="1080"/>
              </a:spcBef>
            </a:pPr>
            <a:r>
              <a:rPr sz="1800" spc="-5" dirty="0">
                <a:latin typeface="Arial"/>
                <a:cs typeface="Arial"/>
              </a:rPr>
              <a:t>Le 3</a:t>
            </a:r>
            <a:r>
              <a:rPr sz="1800" spc="-7" baseline="25462" dirty="0">
                <a:latin typeface="Arial"/>
                <a:cs typeface="Arial"/>
              </a:rPr>
              <a:t>ème </a:t>
            </a:r>
            <a:r>
              <a:rPr sz="1800" spc="-5" dirty="0">
                <a:latin typeface="Arial"/>
                <a:cs typeface="Arial"/>
              </a:rPr>
              <a:t>quartile </a:t>
            </a:r>
            <a:r>
              <a:rPr sz="1800" dirty="0">
                <a:latin typeface="Arial"/>
                <a:cs typeface="Arial"/>
              </a:rPr>
              <a:t>est </a:t>
            </a:r>
            <a:r>
              <a:rPr sz="1800" spc="-5" dirty="0">
                <a:latin typeface="Arial"/>
                <a:cs typeface="Arial"/>
              </a:rPr>
              <a:t>situé entre le </a:t>
            </a:r>
            <a:r>
              <a:rPr sz="1800" spc="-35" dirty="0">
                <a:latin typeface="Arial"/>
                <a:cs typeface="Arial"/>
              </a:rPr>
              <a:t>n°11 </a:t>
            </a:r>
            <a:r>
              <a:rPr sz="1800" dirty="0">
                <a:latin typeface="Arial"/>
                <a:cs typeface="Arial"/>
              </a:rPr>
              <a:t>et  </a:t>
            </a:r>
            <a:r>
              <a:rPr sz="1800" spc="-5" dirty="0">
                <a:latin typeface="Arial"/>
                <a:cs typeface="Arial"/>
              </a:rPr>
              <a:t>le n°12 soit (3830+3840)/2 </a:t>
            </a:r>
            <a:r>
              <a:rPr sz="1800" dirty="0">
                <a:latin typeface="Arial"/>
                <a:cs typeface="Arial"/>
              </a:rPr>
              <a:t>=</a:t>
            </a:r>
            <a:r>
              <a:rPr sz="1800" spc="30" dirty="0">
                <a:latin typeface="Arial"/>
                <a:cs typeface="Arial"/>
              </a:rPr>
              <a:t> </a:t>
            </a:r>
            <a:r>
              <a:rPr sz="1800" b="1" spc="-10" dirty="0">
                <a:latin typeface="Arial"/>
                <a:cs typeface="Arial"/>
              </a:rPr>
              <a:t>3835</a:t>
            </a:r>
            <a:endParaRPr sz="1800">
              <a:latin typeface="Arial"/>
              <a:cs typeface="Arial"/>
            </a:endParaRPr>
          </a:p>
        </p:txBody>
      </p:sp>
      <p:sp>
        <p:nvSpPr>
          <p:cNvPr id="9" name="object 9"/>
          <p:cNvSpPr/>
          <p:nvPr/>
        </p:nvSpPr>
        <p:spPr>
          <a:xfrm>
            <a:off x="2916301" y="4437126"/>
            <a:ext cx="1513205" cy="576580"/>
          </a:xfrm>
          <a:custGeom>
            <a:avLst/>
            <a:gdLst/>
            <a:ahLst/>
            <a:cxnLst/>
            <a:rect l="l" t="t" r="r" b="b"/>
            <a:pathLst>
              <a:path w="1513204" h="576579">
                <a:moveTo>
                  <a:pt x="0" y="288036"/>
                </a:moveTo>
                <a:lnTo>
                  <a:pt x="12184" y="236247"/>
                </a:lnTo>
                <a:lnTo>
                  <a:pt x="47314" y="187509"/>
                </a:lnTo>
                <a:lnTo>
                  <a:pt x="103255" y="142635"/>
                </a:lnTo>
                <a:lnTo>
                  <a:pt x="138363" y="121900"/>
                </a:lnTo>
                <a:lnTo>
                  <a:pt x="177873" y="102436"/>
                </a:lnTo>
                <a:lnTo>
                  <a:pt x="221519" y="84343"/>
                </a:lnTo>
                <a:lnTo>
                  <a:pt x="269034" y="67724"/>
                </a:lnTo>
                <a:lnTo>
                  <a:pt x="320151" y="52681"/>
                </a:lnTo>
                <a:lnTo>
                  <a:pt x="374602" y="39313"/>
                </a:lnTo>
                <a:lnTo>
                  <a:pt x="432123" y="27724"/>
                </a:lnTo>
                <a:lnTo>
                  <a:pt x="492445" y="18014"/>
                </a:lnTo>
                <a:lnTo>
                  <a:pt x="555301" y="10285"/>
                </a:lnTo>
                <a:lnTo>
                  <a:pt x="620426" y="4638"/>
                </a:lnTo>
                <a:lnTo>
                  <a:pt x="687551" y="1176"/>
                </a:lnTo>
                <a:lnTo>
                  <a:pt x="756412" y="0"/>
                </a:lnTo>
                <a:lnTo>
                  <a:pt x="825253" y="1176"/>
                </a:lnTo>
                <a:lnTo>
                  <a:pt x="892364" y="4638"/>
                </a:lnTo>
                <a:lnTo>
                  <a:pt x="957478" y="10285"/>
                </a:lnTo>
                <a:lnTo>
                  <a:pt x="1020327" y="18014"/>
                </a:lnTo>
                <a:lnTo>
                  <a:pt x="1080645" y="27724"/>
                </a:lnTo>
                <a:lnTo>
                  <a:pt x="1138164" y="39313"/>
                </a:lnTo>
                <a:lnTo>
                  <a:pt x="1192617" y="52681"/>
                </a:lnTo>
                <a:lnTo>
                  <a:pt x="1243737" y="67724"/>
                </a:lnTo>
                <a:lnTo>
                  <a:pt x="1291256" y="84343"/>
                </a:lnTo>
                <a:lnTo>
                  <a:pt x="1334908" y="102436"/>
                </a:lnTo>
                <a:lnTo>
                  <a:pt x="1374425" y="121900"/>
                </a:lnTo>
                <a:lnTo>
                  <a:pt x="1409540" y="142635"/>
                </a:lnTo>
                <a:lnTo>
                  <a:pt x="1465494" y="187509"/>
                </a:lnTo>
                <a:lnTo>
                  <a:pt x="1500635" y="236247"/>
                </a:lnTo>
                <a:lnTo>
                  <a:pt x="1512824" y="288036"/>
                </a:lnTo>
                <a:lnTo>
                  <a:pt x="1509732" y="314262"/>
                </a:lnTo>
                <a:lnTo>
                  <a:pt x="1485800" y="364635"/>
                </a:lnTo>
                <a:lnTo>
                  <a:pt x="1439985" y="411557"/>
                </a:lnTo>
                <a:lnTo>
                  <a:pt x="1374425" y="454214"/>
                </a:lnTo>
                <a:lnTo>
                  <a:pt x="1334908" y="473688"/>
                </a:lnTo>
                <a:lnTo>
                  <a:pt x="1291256" y="491791"/>
                </a:lnTo>
                <a:lnTo>
                  <a:pt x="1243737" y="508421"/>
                </a:lnTo>
                <a:lnTo>
                  <a:pt x="1192617" y="523475"/>
                </a:lnTo>
                <a:lnTo>
                  <a:pt x="1138164" y="536852"/>
                </a:lnTo>
                <a:lnTo>
                  <a:pt x="1080645" y="548450"/>
                </a:lnTo>
                <a:lnTo>
                  <a:pt x="1020327" y="558168"/>
                </a:lnTo>
                <a:lnTo>
                  <a:pt x="957478" y="565904"/>
                </a:lnTo>
                <a:lnTo>
                  <a:pt x="892364" y="571555"/>
                </a:lnTo>
                <a:lnTo>
                  <a:pt x="825253" y="575021"/>
                </a:lnTo>
                <a:lnTo>
                  <a:pt x="756412" y="576199"/>
                </a:lnTo>
                <a:lnTo>
                  <a:pt x="687551" y="575021"/>
                </a:lnTo>
                <a:lnTo>
                  <a:pt x="620426" y="571555"/>
                </a:lnTo>
                <a:lnTo>
                  <a:pt x="555301" y="565904"/>
                </a:lnTo>
                <a:lnTo>
                  <a:pt x="492445" y="558168"/>
                </a:lnTo>
                <a:lnTo>
                  <a:pt x="432123" y="548450"/>
                </a:lnTo>
                <a:lnTo>
                  <a:pt x="374602" y="536852"/>
                </a:lnTo>
                <a:lnTo>
                  <a:pt x="320151" y="523475"/>
                </a:lnTo>
                <a:lnTo>
                  <a:pt x="269034" y="508421"/>
                </a:lnTo>
                <a:lnTo>
                  <a:pt x="221519" y="491791"/>
                </a:lnTo>
                <a:lnTo>
                  <a:pt x="177873" y="473688"/>
                </a:lnTo>
                <a:lnTo>
                  <a:pt x="138363" y="454214"/>
                </a:lnTo>
                <a:lnTo>
                  <a:pt x="103255" y="433469"/>
                </a:lnTo>
                <a:lnTo>
                  <a:pt x="47314" y="388578"/>
                </a:lnTo>
                <a:lnTo>
                  <a:pt x="12184" y="339829"/>
                </a:lnTo>
                <a:lnTo>
                  <a:pt x="0" y="288036"/>
                </a:lnTo>
                <a:close/>
              </a:path>
            </a:pathLst>
          </a:custGeom>
          <a:ln w="9525">
            <a:solidFill>
              <a:srgbClr val="006666"/>
            </a:solidFill>
          </a:ln>
        </p:spPr>
        <p:txBody>
          <a:bodyPr wrap="square" lIns="0" tIns="0" rIns="0" bIns="0" rtlCol="0"/>
          <a:lstStyle/>
          <a:p>
            <a:endParaRPr/>
          </a:p>
        </p:txBody>
      </p:sp>
      <p:sp>
        <p:nvSpPr>
          <p:cNvPr id="10" name="object 10"/>
          <p:cNvSpPr/>
          <p:nvPr/>
        </p:nvSpPr>
        <p:spPr>
          <a:xfrm>
            <a:off x="4280153" y="4005198"/>
            <a:ext cx="579120" cy="581025"/>
          </a:xfrm>
          <a:custGeom>
            <a:avLst/>
            <a:gdLst/>
            <a:ahLst/>
            <a:cxnLst/>
            <a:rect l="l" t="t" r="r" b="b"/>
            <a:pathLst>
              <a:path w="579120" h="581025">
                <a:moveTo>
                  <a:pt x="520829" y="49553"/>
                </a:moveTo>
                <a:lnTo>
                  <a:pt x="0" y="571881"/>
                </a:lnTo>
                <a:lnTo>
                  <a:pt x="9017" y="580770"/>
                </a:lnTo>
                <a:lnTo>
                  <a:pt x="529866" y="58548"/>
                </a:lnTo>
                <a:lnTo>
                  <a:pt x="520829" y="49553"/>
                </a:lnTo>
                <a:close/>
              </a:path>
              <a:path w="579120" h="581025">
                <a:moveTo>
                  <a:pt x="565700" y="40512"/>
                </a:moveTo>
                <a:lnTo>
                  <a:pt x="529844" y="40512"/>
                </a:lnTo>
                <a:lnTo>
                  <a:pt x="538861" y="49530"/>
                </a:lnTo>
                <a:lnTo>
                  <a:pt x="529866" y="58548"/>
                </a:lnTo>
                <a:lnTo>
                  <a:pt x="552323" y="80899"/>
                </a:lnTo>
                <a:lnTo>
                  <a:pt x="565700" y="40512"/>
                </a:lnTo>
                <a:close/>
              </a:path>
              <a:path w="579120" h="581025">
                <a:moveTo>
                  <a:pt x="529844" y="40512"/>
                </a:moveTo>
                <a:lnTo>
                  <a:pt x="520829" y="49553"/>
                </a:lnTo>
                <a:lnTo>
                  <a:pt x="529866" y="58548"/>
                </a:lnTo>
                <a:lnTo>
                  <a:pt x="538861" y="49530"/>
                </a:lnTo>
                <a:lnTo>
                  <a:pt x="529844" y="40512"/>
                </a:lnTo>
                <a:close/>
              </a:path>
              <a:path w="579120" h="581025">
                <a:moveTo>
                  <a:pt x="579120" y="0"/>
                </a:moveTo>
                <a:lnTo>
                  <a:pt x="498348" y="27177"/>
                </a:lnTo>
                <a:lnTo>
                  <a:pt x="520829" y="49553"/>
                </a:lnTo>
                <a:lnTo>
                  <a:pt x="529844" y="40512"/>
                </a:lnTo>
                <a:lnTo>
                  <a:pt x="565700" y="40512"/>
                </a:lnTo>
                <a:lnTo>
                  <a:pt x="579120" y="0"/>
                </a:lnTo>
                <a:close/>
              </a:path>
            </a:pathLst>
          </a:custGeom>
          <a:solidFill>
            <a:srgbClr val="006666"/>
          </a:solidFill>
        </p:spPr>
        <p:txBody>
          <a:bodyPr wrap="square" lIns="0" tIns="0" rIns="0" bIns="0" rtlCol="0"/>
          <a:lstStyle/>
          <a:p>
            <a:endParaRPr/>
          </a:p>
        </p:txBody>
      </p:sp>
      <p:graphicFrame>
        <p:nvGraphicFramePr>
          <p:cNvPr id="11" name="object 11"/>
          <p:cNvGraphicFramePr>
            <a:graphicFrameLocks noGrp="1"/>
          </p:cNvGraphicFramePr>
          <p:nvPr/>
        </p:nvGraphicFramePr>
        <p:xfrm>
          <a:off x="815594" y="1690434"/>
          <a:ext cx="3353432" cy="4096841"/>
        </p:xfrm>
        <a:graphic>
          <a:graphicData uri="http://schemas.openxmlformats.org/drawingml/2006/table">
            <a:tbl>
              <a:tblPr firstRow="1" bandRow="1">
                <a:tableStyleId>{2D5ABB26-0587-4C30-8999-92F81FD0307C}</a:tableStyleId>
              </a:tblPr>
              <a:tblGrid>
                <a:gridCol w="361950">
                  <a:extLst>
                    <a:ext uri="{9D8B030D-6E8A-4147-A177-3AD203B41FA5}">
                      <a16:colId xmlns:a16="http://schemas.microsoft.com/office/drawing/2014/main" val="20000"/>
                    </a:ext>
                  </a:extLst>
                </a:gridCol>
                <a:gridCol w="702944">
                  <a:extLst>
                    <a:ext uri="{9D8B030D-6E8A-4147-A177-3AD203B41FA5}">
                      <a16:colId xmlns:a16="http://schemas.microsoft.com/office/drawing/2014/main" val="20001"/>
                    </a:ext>
                  </a:extLst>
                </a:gridCol>
                <a:gridCol w="1195070">
                  <a:extLst>
                    <a:ext uri="{9D8B030D-6E8A-4147-A177-3AD203B41FA5}">
                      <a16:colId xmlns:a16="http://schemas.microsoft.com/office/drawing/2014/main" val="20002"/>
                    </a:ext>
                  </a:extLst>
                </a:gridCol>
                <a:gridCol w="478789">
                  <a:extLst>
                    <a:ext uri="{9D8B030D-6E8A-4147-A177-3AD203B41FA5}">
                      <a16:colId xmlns:a16="http://schemas.microsoft.com/office/drawing/2014/main" val="20003"/>
                    </a:ext>
                  </a:extLst>
                </a:gridCol>
                <a:gridCol w="614679">
                  <a:extLst>
                    <a:ext uri="{9D8B030D-6E8A-4147-A177-3AD203B41FA5}">
                      <a16:colId xmlns:a16="http://schemas.microsoft.com/office/drawing/2014/main" val="20004"/>
                    </a:ext>
                  </a:extLst>
                </a:gridCol>
              </a:tblGrid>
              <a:tr h="264854">
                <a:tc>
                  <a:txBody>
                    <a:bodyPr/>
                    <a:lstStyle/>
                    <a:p>
                      <a:pPr marL="31750">
                        <a:lnSpc>
                          <a:spcPts val="1985"/>
                        </a:lnSpc>
                      </a:pPr>
                      <a:r>
                        <a:rPr sz="1800" dirty="0">
                          <a:latin typeface="Arial"/>
                          <a:cs typeface="Arial"/>
                        </a:rPr>
                        <a:t>1</a:t>
                      </a:r>
                      <a:endParaRPr sz="1800">
                        <a:latin typeface="Arial"/>
                        <a:cs typeface="Arial"/>
                      </a:endParaRPr>
                    </a:p>
                  </a:txBody>
                  <a:tcPr marL="0" marR="0" marT="0" marB="0"/>
                </a:tc>
                <a:tc>
                  <a:txBody>
                    <a:bodyPr/>
                    <a:lstStyle/>
                    <a:p>
                      <a:pPr marR="34925" algn="ctr">
                        <a:lnSpc>
                          <a:spcPts val="1985"/>
                        </a:lnSpc>
                      </a:pPr>
                      <a:r>
                        <a:rPr sz="1800" spc="-10" dirty="0">
                          <a:latin typeface="Arial"/>
                          <a:cs typeface="Arial"/>
                        </a:rPr>
                        <a:t>3400</a:t>
                      </a:r>
                      <a:endParaRPr sz="1800">
                        <a:latin typeface="Arial"/>
                        <a:cs typeface="Arial"/>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marL="148590">
                        <a:lnSpc>
                          <a:spcPts val="1985"/>
                        </a:lnSpc>
                      </a:pPr>
                      <a:r>
                        <a:rPr sz="1800" dirty="0">
                          <a:latin typeface="Arial"/>
                          <a:cs typeface="Arial"/>
                        </a:rPr>
                        <a:t>1</a:t>
                      </a:r>
                      <a:endParaRPr sz="1800">
                        <a:latin typeface="Arial"/>
                        <a:cs typeface="Arial"/>
                      </a:endParaRPr>
                    </a:p>
                  </a:txBody>
                  <a:tcPr marL="0" marR="0" marT="0" marB="0"/>
                </a:tc>
                <a:tc>
                  <a:txBody>
                    <a:bodyPr/>
                    <a:lstStyle/>
                    <a:p>
                      <a:pPr marL="45085" algn="ctr">
                        <a:lnSpc>
                          <a:spcPts val="1985"/>
                        </a:lnSpc>
                      </a:pPr>
                      <a:r>
                        <a:rPr sz="1800" spc="-10" dirty="0">
                          <a:latin typeface="Arial"/>
                          <a:cs typeface="Arial"/>
                        </a:rPr>
                        <a:t>1890</a:t>
                      </a:r>
                      <a:endParaRPr sz="1800">
                        <a:latin typeface="Arial"/>
                        <a:cs typeface="Arial"/>
                      </a:endParaRPr>
                    </a:p>
                  </a:txBody>
                  <a:tcPr marL="0" marR="0" marT="0" marB="0"/>
                </a:tc>
                <a:extLst>
                  <a:ext uri="{0D108BD9-81ED-4DB2-BD59-A6C34878D82A}">
                    <a16:rowId xmlns:a16="http://schemas.microsoft.com/office/drawing/2014/main" val="10000"/>
                  </a:ext>
                </a:extLst>
              </a:tr>
              <a:tr h="274320">
                <a:tc>
                  <a:txBody>
                    <a:bodyPr/>
                    <a:lstStyle/>
                    <a:p>
                      <a:pPr marL="31750">
                        <a:lnSpc>
                          <a:spcPts val="2060"/>
                        </a:lnSpc>
                      </a:pPr>
                      <a:r>
                        <a:rPr sz="1800" dirty="0">
                          <a:latin typeface="Arial"/>
                          <a:cs typeface="Arial"/>
                        </a:rPr>
                        <a:t>2</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2570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dirty="0">
                          <a:latin typeface="Arial"/>
                          <a:cs typeface="Arial"/>
                        </a:rPr>
                        <a:t>2</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2140</a:t>
                      </a:r>
                      <a:endParaRPr sz="1800">
                        <a:latin typeface="Arial"/>
                        <a:cs typeface="Arial"/>
                      </a:endParaRPr>
                    </a:p>
                  </a:txBody>
                  <a:tcPr marL="0" marR="0" marT="0" marB="0"/>
                </a:tc>
                <a:extLst>
                  <a:ext uri="{0D108BD9-81ED-4DB2-BD59-A6C34878D82A}">
                    <a16:rowId xmlns:a16="http://schemas.microsoft.com/office/drawing/2014/main" val="10001"/>
                  </a:ext>
                </a:extLst>
              </a:tr>
              <a:tr h="274309">
                <a:tc>
                  <a:txBody>
                    <a:bodyPr/>
                    <a:lstStyle/>
                    <a:p>
                      <a:pPr marL="31750">
                        <a:lnSpc>
                          <a:spcPts val="2060"/>
                        </a:lnSpc>
                      </a:pPr>
                      <a:r>
                        <a:rPr sz="1800" dirty="0">
                          <a:latin typeface="Arial"/>
                          <a:cs typeface="Arial"/>
                        </a:rPr>
                        <a:t>3</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3210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dirty="0">
                          <a:latin typeface="Arial"/>
                          <a:cs typeface="Arial"/>
                        </a:rPr>
                        <a:t>3</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2350</a:t>
                      </a:r>
                      <a:endParaRPr sz="1800">
                        <a:latin typeface="Arial"/>
                        <a:cs typeface="Arial"/>
                      </a:endParaRPr>
                    </a:p>
                  </a:txBody>
                  <a:tcPr marL="0" marR="0" marT="0" marB="0"/>
                </a:tc>
                <a:extLst>
                  <a:ext uri="{0D108BD9-81ED-4DB2-BD59-A6C34878D82A}">
                    <a16:rowId xmlns:a16="http://schemas.microsoft.com/office/drawing/2014/main" val="10002"/>
                  </a:ext>
                </a:extLst>
              </a:tr>
              <a:tr h="274617">
                <a:tc>
                  <a:txBody>
                    <a:bodyPr/>
                    <a:lstStyle/>
                    <a:p>
                      <a:pPr marL="31750">
                        <a:lnSpc>
                          <a:spcPts val="2060"/>
                        </a:lnSpc>
                      </a:pPr>
                      <a:r>
                        <a:rPr sz="1800" dirty="0">
                          <a:latin typeface="Arial"/>
                          <a:cs typeface="Arial"/>
                        </a:rPr>
                        <a:t>4</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4070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dirty="0">
                          <a:latin typeface="Arial"/>
                          <a:cs typeface="Arial"/>
                        </a:rPr>
                        <a:t>4</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2470</a:t>
                      </a:r>
                      <a:endParaRPr sz="1800">
                        <a:latin typeface="Arial"/>
                        <a:cs typeface="Arial"/>
                      </a:endParaRPr>
                    </a:p>
                  </a:txBody>
                  <a:tcPr marL="0" marR="0" marT="0" marB="0"/>
                </a:tc>
                <a:extLst>
                  <a:ext uri="{0D108BD9-81ED-4DB2-BD59-A6C34878D82A}">
                    <a16:rowId xmlns:a16="http://schemas.microsoft.com/office/drawing/2014/main" val="10003"/>
                  </a:ext>
                </a:extLst>
              </a:tr>
              <a:tr h="274287">
                <a:tc>
                  <a:txBody>
                    <a:bodyPr/>
                    <a:lstStyle/>
                    <a:p>
                      <a:pPr marL="31750">
                        <a:lnSpc>
                          <a:spcPts val="2060"/>
                        </a:lnSpc>
                      </a:pPr>
                      <a:r>
                        <a:rPr sz="1800" dirty="0">
                          <a:latin typeface="Arial"/>
                          <a:cs typeface="Arial"/>
                        </a:rPr>
                        <a:t>5</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3840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dirty="0">
                          <a:latin typeface="Arial"/>
                          <a:cs typeface="Arial"/>
                        </a:rPr>
                        <a:t>5</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2570</a:t>
                      </a:r>
                      <a:endParaRPr sz="1800">
                        <a:latin typeface="Arial"/>
                        <a:cs typeface="Arial"/>
                      </a:endParaRPr>
                    </a:p>
                  </a:txBody>
                  <a:tcPr marL="0" marR="0" marT="0" marB="0"/>
                </a:tc>
                <a:extLst>
                  <a:ext uri="{0D108BD9-81ED-4DB2-BD59-A6C34878D82A}">
                    <a16:rowId xmlns:a16="http://schemas.microsoft.com/office/drawing/2014/main" val="10004"/>
                  </a:ext>
                </a:extLst>
              </a:tr>
              <a:tr h="289432">
                <a:tc>
                  <a:txBody>
                    <a:bodyPr/>
                    <a:lstStyle/>
                    <a:p>
                      <a:pPr marL="31750">
                        <a:lnSpc>
                          <a:spcPts val="2065"/>
                        </a:lnSpc>
                      </a:pPr>
                      <a:r>
                        <a:rPr sz="1800" dirty="0">
                          <a:latin typeface="Arial"/>
                          <a:cs typeface="Arial"/>
                        </a:rPr>
                        <a:t>6</a:t>
                      </a:r>
                      <a:endParaRPr sz="1800">
                        <a:latin typeface="Arial"/>
                        <a:cs typeface="Arial"/>
                      </a:endParaRPr>
                    </a:p>
                  </a:txBody>
                  <a:tcPr marL="0" marR="0" marT="0" marB="0"/>
                </a:tc>
                <a:tc>
                  <a:txBody>
                    <a:bodyPr/>
                    <a:lstStyle/>
                    <a:p>
                      <a:pPr marR="34925" algn="ctr">
                        <a:lnSpc>
                          <a:spcPts val="2065"/>
                        </a:lnSpc>
                      </a:pPr>
                      <a:r>
                        <a:rPr sz="1800" spc="-10" dirty="0">
                          <a:latin typeface="Arial"/>
                          <a:cs typeface="Arial"/>
                        </a:rPr>
                        <a:t>4180</a:t>
                      </a:r>
                      <a:endParaRPr sz="1800">
                        <a:latin typeface="Arial"/>
                        <a:cs typeface="Arial"/>
                      </a:endParaRPr>
                    </a:p>
                  </a:txBody>
                  <a:tcPr marL="0" marR="0" marT="0" marB="0"/>
                </a:tc>
                <a:tc>
                  <a:txBody>
                    <a:bodyPr/>
                    <a:lstStyle/>
                    <a:p>
                      <a:pPr marL="119380">
                        <a:lnSpc>
                          <a:spcPts val="2035"/>
                        </a:lnSpc>
                        <a:spcBef>
                          <a:spcPts val="140"/>
                        </a:spcBef>
                      </a:pPr>
                      <a:r>
                        <a:rPr sz="1800" spc="-25" dirty="0">
                          <a:latin typeface="Arial"/>
                          <a:cs typeface="Arial"/>
                        </a:rPr>
                        <a:t>Valeurs</a:t>
                      </a:r>
                      <a:endParaRPr sz="1800">
                        <a:latin typeface="Arial"/>
                        <a:cs typeface="Arial"/>
                      </a:endParaRPr>
                    </a:p>
                  </a:txBody>
                  <a:tcPr marL="0" marR="0" marT="17780" marB="0"/>
                </a:tc>
                <a:tc>
                  <a:txBody>
                    <a:bodyPr/>
                    <a:lstStyle/>
                    <a:p>
                      <a:pPr marL="148590">
                        <a:lnSpc>
                          <a:spcPts val="2065"/>
                        </a:lnSpc>
                      </a:pPr>
                      <a:r>
                        <a:rPr sz="1800" dirty="0">
                          <a:latin typeface="Arial"/>
                          <a:cs typeface="Arial"/>
                        </a:rPr>
                        <a:t>6</a:t>
                      </a:r>
                      <a:endParaRPr sz="1800">
                        <a:latin typeface="Arial"/>
                        <a:cs typeface="Arial"/>
                      </a:endParaRPr>
                    </a:p>
                  </a:txBody>
                  <a:tcPr marL="0" marR="0" marT="0" marB="0"/>
                </a:tc>
                <a:tc>
                  <a:txBody>
                    <a:bodyPr/>
                    <a:lstStyle/>
                    <a:p>
                      <a:pPr marL="45085" algn="ctr">
                        <a:lnSpc>
                          <a:spcPts val="2065"/>
                        </a:lnSpc>
                      </a:pPr>
                      <a:r>
                        <a:rPr sz="1800" spc="-10" dirty="0">
                          <a:latin typeface="Arial"/>
                          <a:cs typeface="Arial"/>
                        </a:rPr>
                        <a:t>2640</a:t>
                      </a:r>
                      <a:endParaRPr sz="1800">
                        <a:latin typeface="Arial"/>
                        <a:cs typeface="Arial"/>
                      </a:endParaRPr>
                    </a:p>
                  </a:txBody>
                  <a:tcPr marL="0" marR="0" marT="0" marB="0"/>
                </a:tc>
                <a:extLst>
                  <a:ext uri="{0D108BD9-81ED-4DB2-BD59-A6C34878D82A}">
                    <a16:rowId xmlns:a16="http://schemas.microsoft.com/office/drawing/2014/main" val="10005"/>
                  </a:ext>
                </a:extLst>
              </a:tr>
              <a:tr h="274320">
                <a:tc>
                  <a:txBody>
                    <a:bodyPr/>
                    <a:lstStyle/>
                    <a:p>
                      <a:pPr marL="31750">
                        <a:lnSpc>
                          <a:spcPts val="1945"/>
                        </a:lnSpc>
                      </a:pPr>
                      <a:r>
                        <a:rPr sz="1800" dirty="0">
                          <a:latin typeface="Arial"/>
                          <a:cs typeface="Arial"/>
                        </a:rPr>
                        <a:t>7</a:t>
                      </a:r>
                      <a:endParaRPr sz="1800">
                        <a:latin typeface="Arial"/>
                        <a:cs typeface="Arial"/>
                      </a:endParaRPr>
                    </a:p>
                  </a:txBody>
                  <a:tcPr marL="0" marR="0" marT="0" marB="0"/>
                </a:tc>
                <a:tc>
                  <a:txBody>
                    <a:bodyPr/>
                    <a:lstStyle/>
                    <a:p>
                      <a:pPr marR="34925" algn="ctr">
                        <a:lnSpc>
                          <a:spcPts val="1945"/>
                        </a:lnSpc>
                      </a:pPr>
                      <a:r>
                        <a:rPr sz="1800" spc="-10" dirty="0">
                          <a:latin typeface="Arial"/>
                          <a:cs typeface="Arial"/>
                        </a:rPr>
                        <a:t>3480</a:t>
                      </a:r>
                      <a:endParaRPr sz="1800">
                        <a:latin typeface="Arial"/>
                        <a:cs typeface="Arial"/>
                      </a:endParaRPr>
                    </a:p>
                  </a:txBody>
                  <a:tcPr marL="0" marR="0" marT="0" marB="0"/>
                </a:tc>
                <a:tc>
                  <a:txBody>
                    <a:bodyPr/>
                    <a:lstStyle/>
                    <a:p>
                      <a:pPr marL="119380">
                        <a:lnSpc>
                          <a:spcPts val="2035"/>
                        </a:lnSpc>
                        <a:spcBef>
                          <a:spcPts val="20"/>
                        </a:spcBef>
                      </a:pPr>
                      <a:r>
                        <a:rPr sz="1800" spc="-5" dirty="0">
                          <a:latin typeface="Arial"/>
                          <a:cs typeface="Arial"/>
                        </a:rPr>
                        <a:t>rangées</a:t>
                      </a:r>
                      <a:endParaRPr sz="1800">
                        <a:latin typeface="Arial"/>
                        <a:cs typeface="Arial"/>
                      </a:endParaRPr>
                    </a:p>
                  </a:txBody>
                  <a:tcPr marL="0" marR="0" marT="2540" marB="0"/>
                </a:tc>
                <a:tc>
                  <a:txBody>
                    <a:bodyPr/>
                    <a:lstStyle/>
                    <a:p>
                      <a:pPr marL="148590">
                        <a:lnSpc>
                          <a:spcPts val="1945"/>
                        </a:lnSpc>
                      </a:pPr>
                      <a:r>
                        <a:rPr sz="1800" dirty="0">
                          <a:latin typeface="Arial"/>
                          <a:cs typeface="Arial"/>
                        </a:rPr>
                        <a:t>7</a:t>
                      </a:r>
                      <a:endParaRPr sz="1800">
                        <a:latin typeface="Arial"/>
                        <a:cs typeface="Arial"/>
                      </a:endParaRPr>
                    </a:p>
                  </a:txBody>
                  <a:tcPr marL="0" marR="0" marT="0" marB="0"/>
                </a:tc>
                <a:tc>
                  <a:txBody>
                    <a:bodyPr/>
                    <a:lstStyle/>
                    <a:p>
                      <a:pPr marL="45085" algn="ctr">
                        <a:lnSpc>
                          <a:spcPts val="1945"/>
                        </a:lnSpc>
                      </a:pPr>
                      <a:r>
                        <a:rPr sz="1800" spc="-10" dirty="0">
                          <a:latin typeface="Arial"/>
                          <a:cs typeface="Arial"/>
                        </a:rPr>
                        <a:t>3000</a:t>
                      </a:r>
                      <a:endParaRPr sz="1800">
                        <a:latin typeface="Arial"/>
                        <a:cs typeface="Arial"/>
                      </a:endParaRPr>
                    </a:p>
                  </a:txBody>
                  <a:tcPr marL="0" marR="0" marT="0" marB="0"/>
                </a:tc>
                <a:extLst>
                  <a:ext uri="{0D108BD9-81ED-4DB2-BD59-A6C34878D82A}">
                    <a16:rowId xmlns:a16="http://schemas.microsoft.com/office/drawing/2014/main" val="10006"/>
                  </a:ext>
                </a:extLst>
              </a:tr>
              <a:tr h="274372">
                <a:tc>
                  <a:txBody>
                    <a:bodyPr/>
                    <a:lstStyle/>
                    <a:p>
                      <a:pPr marL="31750">
                        <a:lnSpc>
                          <a:spcPts val="1945"/>
                        </a:lnSpc>
                      </a:pPr>
                      <a:r>
                        <a:rPr sz="1800" dirty="0">
                          <a:latin typeface="Arial"/>
                          <a:cs typeface="Arial"/>
                        </a:rPr>
                        <a:t>8</a:t>
                      </a:r>
                      <a:endParaRPr sz="1800">
                        <a:latin typeface="Arial"/>
                        <a:cs typeface="Arial"/>
                      </a:endParaRPr>
                    </a:p>
                  </a:txBody>
                  <a:tcPr marL="0" marR="0" marT="0" marB="0"/>
                </a:tc>
                <a:tc>
                  <a:txBody>
                    <a:bodyPr/>
                    <a:lstStyle/>
                    <a:p>
                      <a:pPr marR="34925" algn="ctr">
                        <a:lnSpc>
                          <a:spcPts val="1945"/>
                        </a:lnSpc>
                      </a:pPr>
                      <a:r>
                        <a:rPr sz="1800" spc="-10" dirty="0">
                          <a:latin typeface="Arial"/>
                          <a:cs typeface="Arial"/>
                        </a:rPr>
                        <a:t>3990</a:t>
                      </a:r>
                      <a:endParaRPr sz="1800">
                        <a:latin typeface="Arial"/>
                        <a:cs typeface="Arial"/>
                      </a:endParaRPr>
                    </a:p>
                  </a:txBody>
                  <a:tcPr marL="0" marR="0" marT="0" marB="0"/>
                </a:tc>
                <a:tc>
                  <a:txBody>
                    <a:bodyPr/>
                    <a:lstStyle/>
                    <a:p>
                      <a:pPr marL="119380">
                        <a:lnSpc>
                          <a:spcPts val="2035"/>
                        </a:lnSpc>
                        <a:spcBef>
                          <a:spcPts val="20"/>
                        </a:spcBef>
                      </a:pPr>
                      <a:r>
                        <a:rPr sz="1800" spc="-5" dirty="0">
                          <a:latin typeface="Arial"/>
                          <a:cs typeface="Arial"/>
                        </a:rPr>
                        <a:t>par</a:t>
                      </a:r>
                      <a:r>
                        <a:rPr sz="1800" spc="-25" dirty="0">
                          <a:latin typeface="Arial"/>
                          <a:cs typeface="Arial"/>
                        </a:rPr>
                        <a:t> </a:t>
                      </a:r>
                      <a:r>
                        <a:rPr sz="1800" spc="-5" dirty="0">
                          <a:latin typeface="Arial"/>
                          <a:cs typeface="Arial"/>
                        </a:rPr>
                        <a:t>ordre</a:t>
                      </a:r>
                      <a:endParaRPr sz="1800">
                        <a:latin typeface="Arial"/>
                        <a:cs typeface="Arial"/>
                      </a:endParaRPr>
                    </a:p>
                  </a:txBody>
                  <a:tcPr marL="0" marR="0" marT="2540" marB="0"/>
                </a:tc>
                <a:tc>
                  <a:txBody>
                    <a:bodyPr/>
                    <a:lstStyle/>
                    <a:p>
                      <a:pPr marL="148590">
                        <a:lnSpc>
                          <a:spcPts val="1945"/>
                        </a:lnSpc>
                      </a:pPr>
                      <a:r>
                        <a:rPr sz="1800" dirty="0">
                          <a:latin typeface="Arial"/>
                          <a:cs typeface="Arial"/>
                        </a:rPr>
                        <a:t>8</a:t>
                      </a:r>
                      <a:endParaRPr sz="1800">
                        <a:latin typeface="Arial"/>
                        <a:cs typeface="Arial"/>
                      </a:endParaRPr>
                    </a:p>
                  </a:txBody>
                  <a:tcPr marL="0" marR="0" marT="0" marB="0"/>
                </a:tc>
                <a:tc>
                  <a:txBody>
                    <a:bodyPr/>
                    <a:lstStyle/>
                    <a:p>
                      <a:pPr marL="45085" algn="ctr">
                        <a:lnSpc>
                          <a:spcPts val="1945"/>
                        </a:lnSpc>
                      </a:pPr>
                      <a:r>
                        <a:rPr sz="1800" b="1" spc="-10" dirty="0">
                          <a:solidFill>
                            <a:srgbClr val="FF3300"/>
                          </a:solidFill>
                          <a:latin typeface="Arial"/>
                          <a:cs typeface="Arial"/>
                        </a:rPr>
                        <a:t>3210</a:t>
                      </a:r>
                      <a:endParaRPr sz="1800">
                        <a:latin typeface="Arial"/>
                        <a:cs typeface="Arial"/>
                      </a:endParaRPr>
                    </a:p>
                  </a:txBody>
                  <a:tcPr marL="0" marR="0" marT="0" marB="0"/>
                </a:tc>
                <a:extLst>
                  <a:ext uri="{0D108BD9-81ED-4DB2-BD59-A6C34878D82A}">
                    <a16:rowId xmlns:a16="http://schemas.microsoft.com/office/drawing/2014/main" val="10007"/>
                  </a:ext>
                </a:extLst>
              </a:tr>
              <a:tr h="274457">
                <a:tc>
                  <a:txBody>
                    <a:bodyPr/>
                    <a:lstStyle/>
                    <a:p>
                      <a:pPr marL="31750">
                        <a:lnSpc>
                          <a:spcPts val="1950"/>
                        </a:lnSpc>
                      </a:pPr>
                      <a:r>
                        <a:rPr sz="1800" dirty="0">
                          <a:latin typeface="Arial"/>
                          <a:cs typeface="Arial"/>
                        </a:rPr>
                        <a:t>9</a:t>
                      </a:r>
                      <a:endParaRPr sz="1800">
                        <a:latin typeface="Arial"/>
                        <a:cs typeface="Arial"/>
                      </a:endParaRPr>
                    </a:p>
                  </a:txBody>
                  <a:tcPr marL="0" marR="0" marT="0" marB="0"/>
                </a:tc>
                <a:tc>
                  <a:txBody>
                    <a:bodyPr/>
                    <a:lstStyle/>
                    <a:p>
                      <a:pPr marR="34925" algn="ctr">
                        <a:lnSpc>
                          <a:spcPts val="1950"/>
                        </a:lnSpc>
                      </a:pPr>
                      <a:r>
                        <a:rPr sz="1800" spc="-10" dirty="0">
                          <a:latin typeface="Arial"/>
                          <a:cs typeface="Arial"/>
                        </a:rPr>
                        <a:t>2640</a:t>
                      </a:r>
                      <a:endParaRPr sz="1800">
                        <a:latin typeface="Arial"/>
                        <a:cs typeface="Arial"/>
                      </a:endParaRPr>
                    </a:p>
                  </a:txBody>
                  <a:tcPr marL="0" marR="0" marT="0" marB="0"/>
                </a:tc>
                <a:tc>
                  <a:txBody>
                    <a:bodyPr/>
                    <a:lstStyle/>
                    <a:p>
                      <a:pPr marL="119380">
                        <a:lnSpc>
                          <a:spcPts val="2039"/>
                        </a:lnSpc>
                        <a:spcBef>
                          <a:spcPts val="20"/>
                        </a:spcBef>
                      </a:pPr>
                      <a:r>
                        <a:rPr sz="1800" spc="-5" dirty="0">
                          <a:latin typeface="Arial"/>
                          <a:cs typeface="Arial"/>
                        </a:rPr>
                        <a:t>croissant</a:t>
                      </a:r>
                      <a:endParaRPr sz="1800">
                        <a:latin typeface="Arial"/>
                        <a:cs typeface="Arial"/>
                      </a:endParaRPr>
                    </a:p>
                  </a:txBody>
                  <a:tcPr marL="0" marR="0" marT="2540" marB="0"/>
                </a:tc>
                <a:tc>
                  <a:txBody>
                    <a:bodyPr/>
                    <a:lstStyle/>
                    <a:p>
                      <a:pPr marL="148590">
                        <a:lnSpc>
                          <a:spcPts val="1950"/>
                        </a:lnSpc>
                      </a:pPr>
                      <a:r>
                        <a:rPr sz="1800" dirty="0">
                          <a:latin typeface="Arial"/>
                          <a:cs typeface="Arial"/>
                        </a:rPr>
                        <a:t>9</a:t>
                      </a:r>
                      <a:endParaRPr sz="1800">
                        <a:latin typeface="Arial"/>
                        <a:cs typeface="Arial"/>
                      </a:endParaRPr>
                    </a:p>
                  </a:txBody>
                  <a:tcPr marL="0" marR="0" marT="0" marB="0"/>
                </a:tc>
                <a:tc>
                  <a:txBody>
                    <a:bodyPr/>
                    <a:lstStyle/>
                    <a:p>
                      <a:pPr marL="45085" algn="ctr">
                        <a:lnSpc>
                          <a:spcPts val="1950"/>
                        </a:lnSpc>
                      </a:pPr>
                      <a:r>
                        <a:rPr sz="1800" spc="-10" dirty="0">
                          <a:latin typeface="Arial"/>
                          <a:cs typeface="Arial"/>
                        </a:rPr>
                        <a:t>3400</a:t>
                      </a:r>
                      <a:endParaRPr sz="1800">
                        <a:latin typeface="Arial"/>
                        <a:cs typeface="Arial"/>
                      </a:endParaRPr>
                    </a:p>
                  </a:txBody>
                  <a:tcPr marL="0" marR="0" marT="0" marB="0"/>
                </a:tc>
                <a:extLst>
                  <a:ext uri="{0D108BD9-81ED-4DB2-BD59-A6C34878D82A}">
                    <a16:rowId xmlns:a16="http://schemas.microsoft.com/office/drawing/2014/main" val="10008"/>
                  </a:ext>
                </a:extLst>
              </a:tr>
              <a:tr h="259397">
                <a:tc>
                  <a:txBody>
                    <a:bodyPr/>
                    <a:lstStyle/>
                    <a:p>
                      <a:pPr marL="31750">
                        <a:lnSpc>
                          <a:spcPts val="1939"/>
                        </a:lnSpc>
                      </a:pPr>
                      <a:r>
                        <a:rPr sz="1800" spc="-10" dirty="0">
                          <a:latin typeface="Arial"/>
                          <a:cs typeface="Arial"/>
                        </a:rPr>
                        <a:t>10</a:t>
                      </a:r>
                      <a:endParaRPr sz="1800">
                        <a:latin typeface="Arial"/>
                        <a:cs typeface="Arial"/>
                      </a:endParaRPr>
                    </a:p>
                  </a:txBody>
                  <a:tcPr marL="0" marR="0" marT="0" marB="0"/>
                </a:tc>
                <a:tc>
                  <a:txBody>
                    <a:bodyPr/>
                    <a:lstStyle/>
                    <a:p>
                      <a:pPr marR="34925" algn="ctr">
                        <a:lnSpc>
                          <a:spcPts val="1939"/>
                        </a:lnSpc>
                      </a:pPr>
                      <a:r>
                        <a:rPr sz="1800" spc="-10" dirty="0">
                          <a:latin typeface="Arial"/>
                          <a:cs typeface="Arial"/>
                        </a:rPr>
                        <a:t>3000</a:t>
                      </a:r>
                      <a:endParaRPr sz="1800">
                        <a:latin typeface="Arial"/>
                        <a:cs typeface="Arial"/>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marL="148590">
                        <a:lnSpc>
                          <a:spcPts val="1939"/>
                        </a:lnSpc>
                      </a:pPr>
                      <a:r>
                        <a:rPr sz="1800" spc="-10" dirty="0">
                          <a:latin typeface="Arial"/>
                          <a:cs typeface="Arial"/>
                        </a:rPr>
                        <a:t>10</a:t>
                      </a:r>
                      <a:endParaRPr sz="1800">
                        <a:latin typeface="Arial"/>
                        <a:cs typeface="Arial"/>
                      </a:endParaRPr>
                    </a:p>
                  </a:txBody>
                  <a:tcPr marL="0" marR="0" marT="0" marB="0"/>
                </a:tc>
                <a:tc>
                  <a:txBody>
                    <a:bodyPr/>
                    <a:lstStyle/>
                    <a:p>
                      <a:pPr marL="45085" algn="ctr">
                        <a:lnSpc>
                          <a:spcPts val="1939"/>
                        </a:lnSpc>
                      </a:pPr>
                      <a:r>
                        <a:rPr sz="1800" spc="-10" dirty="0">
                          <a:latin typeface="Arial"/>
                          <a:cs typeface="Arial"/>
                        </a:rPr>
                        <a:t>3480</a:t>
                      </a:r>
                      <a:endParaRPr sz="1800">
                        <a:latin typeface="Arial"/>
                        <a:cs typeface="Arial"/>
                      </a:endParaRPr>
                    </a:p>
                  </a:txBody>
                  <a:tcPr marL="0" marR="0" marT="0" marB="0"/>
                </a:tc>
                <a:extLst>
                  <a:ext uri="{0D108BD9-81ED-4DB2-BD59-A6C34878D82A}">
                    <a16:rowId xmlns:a16="http://schemas.microsoft.com/office/drawing/2014/main" val="10009"/>
                  </a:ext>
                </a:extLst>
              </a:tr>
              <a:tr h="274320">
                <a:tc>
                  <a:txBody>
                    <a:bodyPr/>
                    <a:lstStyle/>
                    <a:p>
                      <a:pPr marL="31750">
                        <a:lnSpc>
                          <a:spcPts val="2060"/>
                        </a:lnSpc>
                      </a:pPr>
                      <a:r>
                        <a:rPr sz="1800" spc="-10" dirty="0">
                          <a:latin typeface="Arial"/>
                          <a:cs typeface="Arial"/>
                        </a:rPr>
                        <a:t>11</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3830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spc="-10" dirty="0">
                          <a:latin typeface="Arial"/>
                          <a:cs typeface="Arial"/>
                        </a:rPr>
                        <a:t>11</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3830</a:t>
                      </a:r>
                      <a:endParaRPr sz="1800">
                        <a:latin typeface="Arial"/>
                        <a:cs typeface="Arial"/>
                      </a:endParaRPr>
                    </a:p>
                  </a:txBody>
                  <a:tcPr marL="0" marR="0" marT="0" marB="0"/>
                </a:tc>
                <a:extLst>
                  <a:ext uri="{0D108BD9-81ED-4DB2-BD59-A6C34878D82A}">
                    <a16:rowId xmlns:a16="http://schemas.microsoft.com/office/drawing/2014/main" val="10010"/>
                  </a:ext>
                </a:extLst>
              </a:tr>
              <a:tr h="274320">
                <a:tc>
                  <a:txBody>
                    <a:bodyPr/>
                    <a:lstStyle/>
                    <a:p>
                      <a:pPr marL="31750">
                        <a:lnSpc>
                          <a:spcPts val="2060"/>
                        </a:lnSpc>
                      </a:pPr>
                      <a:r>
                        <a:rPr sz="1800" spc="-10" dirty="0">
                          <a:latin typeface="Arial"/>
                          <a:cs typeface="Arial"/>
                        </a:rPr>
                        <a:t>12</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1890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spc="-10" dirty="0">
                          <a:latin typeface="Arial"/>
                          <a:cs typeface="Arial"/>
                        </a:rPr>
                        <a:t>12</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3840</a:t>
                      </a:r>
                      <a:endParaRPr sz="1800">
                        <a:latin typeface="Arial"/>
                        <a:cs typeface="Arial"/>
                      </a:endParaRPr>
                    </a:p>
                  </a:txBody>
                  <a:tcPr marL="0" marR="0" marT="0" marB="0"/>
                </a:tc>
                <a:extLst>
                  <a:ext uri="{0D108BD9-81ED-4DB2-BD59-A6C34878D82A}">
                    <a16:rowId xmlns:a16="http://schemas.microsoft.com/office/drawing/2014/main" val="10011"/>
                  </a:ext>
                </a:extLst>
              </a:tr>
              <a:tr h="274319">
                <a:tc>
                  <a:txBody>
                    <a:bodyPr/>
                    <a:lstStyle/>
                    <a:p>
                      <a:pPr marL="31750">
                        <a:lnSpc>
                          <a:spcPts val="2060"/>
                        </a:lnSpc>
                      </a:pPr>
                      <a:r>
                        <a:rPr sz="1800" spc="-10" dirty="0">
                          <a:latin typeface="Arial"/>
                          <a:cs typeface="Arial"/>
                        </a:rPr>
                        <a:t>13</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2350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spc="-10" dirty="0">
                          <a:latin typeface="Arial"/>
                          <a:cs typeface="Arial"/>
                        </a:rPr>
                        <a:t>13</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3990</a:t>
                      </a:r>
                      <a:endParaRPr sz="1800">
                        <a:latin typeface="Arial"/>
                        <a:cs typeface="Arial"/>
                      </a:endParaRPr>
                    </a:p>
                  </a:txBody>
                  <a:tcPr marL="0" marR="0" marT="0" marB="0"/>
                </a:tc>
                <a:extLst>
                  <a:ext uri="{0D108BD9-81ED-4DB2-BD59-A6C34878D82A}">
                    <a16:rowId xmlns:a16="http://schemas.microsoft.com/office/drawing/2014/main" val="10012"/>
                  </a:ext>
                </a:extLst>
              </a:tr>
              <a:tr h="274321">
                <a:tc>
                  <a:txBody>
                    <a:bodyPr/>
                    <a:lstStyle/>
                    <a:p>
                      <a:pPr marL="31750">
                        <a:lnSpc>
                          <a:spcPts val="2060"/>
                        </a:lnSpc>
                      </a:pPr>
                      <a:r>
                        <a:rPr sz="1800" spc="-10" dirty="0">
                          <a:latin typeface="Arial"/>
                          <a:cs typeface="Arial"/>
                        </a:rPr>
                        <a:t>14</a:t>
                      </a:r>
                      <a:endParaRPr sz="1800">
                        <a:latin typeface="Arial"/>
                        <a:cs typeface="Arial"/>
                      </a:endParaRPr>
                    </a:p>
                  </a:txBody>
                  <a:tcPr marL="0" marR="0" marT="0" marB="0"/>
                </a:tc>
                <a:tc>
                  <a:txBody>
                    <a:bodyPr/>
                    <a:lstStyle/>
                    <a:p>
                      <a:pPr marR="34925" algn="ctr">
                        <a:lnSpc>
                          <a:spcPts val="2060"/>
                        </a:lnSpc>
                      </a:pPr>
                      <a:r>
                        <a:rPr sz="1800" spc="-10" dirty="0">
                          <a:latin typeface="Arial"/>
                          <a:cs typeface="Arial"/>
                        </a:rPr>
                        <a:t>2140</a:t>
                      </a:r>
                      <a:endParaRPr sz="1800">
                        <a:latin typeface="Arial"/>
                        <a:cs typeface="Arial"/>
                      </a:endParaRPr>
                    </a:p>
                  </a:txBody>
                  <a:tcPr marL="0" marR="0" marT="0" marB="0"/>
                </a:tc>
                <a:tc>
                  <a:txBody>
                    <a:bodyPr/>
                    <a:lstStyle/>
                    <a:p>
                      <a:pPr>
                        <a:lnSpc>
                          <a:spcPct val="100000"/>
                        </a:lnSpc>
                      </a:pPr>
                      <a:endParaRPr sz="1700">
                        <a:latin typeface="Times New Roman"/>
                        <a:cs typeface="Times New Roman"/>
                      </a:endParaRPr>
                    </a:p>
                  </a:txBody>
                  <a:tcPr marL="0" marR="0" marT="0" marB="0"/>
                </a:tc>
                <a:tc>
                  <a:txBody>
                    <a:bodyPr/>
                    <a:lstStyle/>
                    <a:p>
                      <a:pPr marL="148590">
                        <a:lnSpc>
                          <a:spcPts val="2060"/>
                        </a:lnSpc>
                      </a:pPr>
                      <a:r>
                        <a:rPr sz="1800" spc="-10" dirty="0">
                          <a:latin typeface="Arial"/>
                          <a:cs typeface="Arial"/>
                        </a:rPr>
                        <a:t>14</a:t>
                      </a:r>
                      <a:endParaRPr sz="1800">
                        <a:latin typeface="Arial"/>
                        <a:cs typeface="Arial"/>
                      </a:endParaRPr>
                    </a:p>
                  </a:txBody>
                  <a:tcPr marL="0" marR="0" marT="0" marB="0"/>
                </a:tc>
                <a:tc>
                  <a:txBody>
                    <a:bodyPr/>
                    <a:lstStyle/>
                    <a:p>
                      <a:pPr marL="45085" algn="ctr">
                        <a:lnSpc>
                          <a:spcPts val="2060"/>
                        </a:lnSpc>
                      </a:pPr>
                      <a:r>
                        <a:rPr sz="1800" spc="-10" dirty="0">
                          <a:latin typeface="Arial"/>
                          <a:cs typeface="Arial"/>
                        </a:rPr>
                        <a:t>4070</a:t>
                      </a:r>
                      <a:endParaRPr sz="1800">
                        <a:latin typeface="Arial"/>
                        <a:cs typeface="Arial"/>
                      </a:endParaRPr>
                    </a:p>
                  </a:txBody>
                  <a:tcPr marL="0" marR="0" marT="0" marB="0"/>
                </a:tc>
                <a:extLst>
                  <a:ext uri="{0D108BD9-81ED-4DB2-BD59-A6C34878D82A}">
                    <a16:rowId xmlns:a16="http://schemas.microsoft.com/office/drawing/2014/main" val="10013"/>
                  </a:ext>
                </a:extLst>
              </a:tr>
              <a:tr h="265196">
                <a:tc>
                  <a:txBody>
                    <a:bodyPr/>
                    <a:lstStyle/>
                    <a:p>
                      <a:pPr marL="31750">
                        <a:lnSpc>
                          <a:spcPts val="1989"/>
                        </a:lnSpc>
                      </a:pPr>
                      <a:r>
                        <a:rPr sz="1800" spc="-10" dirty="0">
                          <a:latin typeface="Arial"/>
                          <a:cs typeface="Arial"/>
                        </a:rPr>
                        <a:t>15</a:t>
                      </a:r>
                      <a:endParaRPr sz="1800">
                        <a:latin typeface="Arial"/>
                        <a:cs typeface="Arial"/>
                      </a:endParaRPr>
                    </a:p>
                  </a:txBody>
                  <a:tcPr marL="0" marR="0" marT="0" marB="0"/>
                </a:tc>
                <a:tc>
                  <a:txBody>
                    <a:bodyPr/>
                    <a:lstStyle/>
                    <a:p>
                      <a:pPr marR="34925" algn="ctr">
                        <a:lnSpc>
                          <a:spcPts val="1989"/>
                        </a:lnSpc>
                      </a:pPr>
                      <a:r>
                        <a:rPr sz="1800" spc="-10" dirty="0">
                          <a:latin typeface="Arial"/>
                          <a:cs typeface="Arial"/>
                        </a:rPr>
                        <a:t>2470</a:t>
                      </a:r>
                      <a:endParaRPr sz="1800">
                        <a:latin typeface="Arial"/>
                        <a:cs typeface="Arial"/>
                      </a:endParaRPr>
                    </a:p>
                  </a:txBody>
                  <a:tcPr marL="0" marR="0" marT="0" marB="0"/>
                </a:tc>
                <a:tc>
                  <a:txBody>
                    <a:bodyPr/>
                    <a:lstStyle/>
                    <a:p>
                      <a:pPr>
                        <a:lnSpc>
                          <a:spcPct val="100000"/>
                        </a:lnSpc>
                      </a:pPr>
                      <a:endParaRPr sz="1600">
                        <a:latin typeface="Times New Roman"/>
                        <a:cs typeface="Times New Roman"/>
                      </a:endParaRPr>
                    </a:p>
                  </a:txBody>
                  <a:tcPr marL="0" marR="0" marT="0" marB="0"/>
                </a:tc>
                <a:tc>
                  <a:txBody>
                    <a:bodyPr/>
                    <a:lstStyle/>
                    <a:p>
                      <a:pPr marL="148590">
                        <a:lnSpc>
                          <a:spcPts val="1989"/>
                        </a:lnSpc>
                      </a:pPr>
                      <a:r>
                        <a:rPr sz="1800" spc="-10" dirty="0">
                          <a:latin typeface="Arial"/>
                          <a:cs typeface="Arial"/>
                        </a:rPr>
                        <a:t>15</a:t>
                      </a:r>
                      <a:endParaRPr sz="1800">
                        <a:latin typeface="Arial"/>
                        <a:cs typeface="Arial"/>
                      </a:endParaRPr>
                    </a:p>
                  </a:txBody>
                  <a:tcPr marL="0" marR="0" marT="0" marB="0"/>
                </a:tc>
                <a:tc>
                  <a:txBody>
                    <a:bodyPr/>
                    <a:lstStyle/>
                    <a:p>
                      <a:pPr marL="45085" algn="ctr">
                        <a:lnSpc>
                          <a:spcPts val="1989"/>
                        </a:lnSpc>
                      </a:pPr>
                      <a:r>
                        <a:rPr sz="1800" spc="-10" dirty="0">
                          <a:latin typeface="Arial"/>
                          <a:cs typeface="Arial"/>
                        </a:rPr>
                        <a:t>4180</a:t>
                      </a:r>
                      <a:endParaRPr sz="1800">
                        <a:latin typeface="Arial"/>
                        <a:cs typeface="Arial"/>
                      </a:endParaRPr>
                    </a:p>
                  </a:txBody>
                  <a:tcPr marL="0" marR="0" marT="0" marB="0"/>
                </a:tc>
                <a:extLst>
                  <a:ext uri="{0D108BD9-81ED-4DB2-BD59-A6C34878D82A}">
                    <a16:rowId xmlns:a16="http://schemas.microsoft.com/office/drawing/2014/main" val="10014"/>
                  </a:ext>
                </a:extLst>
              </a:tr>
            </a:tbl>
          </a:graphicData>
        </a:graphic>
      </p:graphicFrame>
      <p:sp>
        <p:nvSpPr>
          <p:cNvPr id="12" name="object 12"/>
          <p:cNvSpPr/>
          <p:nvPr/>
        </p:nvSpPr>
        <p:spPr>
          <a:xfrm>
            <a:off x="2260219" y="2708275"/>
            <a:ext cx="546735" cy="215900"/>
          </a:xfrm>
          <a:custGeom>
            <a:avLst/>
            <a:gdLst/>
            <a:ahLst/>
            <a:cxnLst/>
            <a:rect l="l" t="t" r="r" b="b"/>
            <a:pathLst>
              <a:path w="546735" h="215900">
                <a:moveTo>
                  <a:pt x="384556" y="0"/>
                </a:moveTo>
                <a:lnTo>
                  <a:pt x="384556" y="53975"/>
                </a:lnTo>
                <a:lnTo>
                  <a:pt x="0" y="53975"/>
                </a:lnTo>
                <a:lnTo>
                  <a:pt x="0" y="161925"/>
                </a:lnTo>
                <a:lnTo>
                  <a:pt x="384556" y="161925"/>
                </a:lnTo>
                <a:lnTo>
                  <a:pt x="384556" y="215900"/>
                </a:lnTo>
                <a:lnTo>
                  <a:pt x="546481" y="107950"/>
                </a:lnTo>
                <a:lnTo>
                  <a:pt x="384556" y="0"/>
                </a:lnTo>
                <a:close/>
              </a:path>
            </a:pathLst>
          </a:custGeom>
          <a:solidFill>
            <a:srgbClr val="006666"/>
          </a:solidFill>
        </p:spPr>
        <p:txBody>
          <a:bodyPr wrap="square" lIns="0" tIns="0" rIns="0" bIns="0" rtlCol="0"/>
          <a:lstStyle/>
          <a:p>
            <a:endParaRPr/>
          </a:p>
        </p:txBody>
      </p:sp>
      <p:sp>
        <p:nvSpPr>
          <p:cNvPr id="13" name="object 13"/>
          <p:cNvSpPr/>
          <p:nvPr/>
        </p:nvSpPr>
        <p:spPr>
          <a:xfrm>
            <a:off x="2219753" y="2762250"/>
            <a:ext cx="0" cy="107950"/>
          </a:xfrm>
          <a:custGeom>
            <a:avLst/>
            <a:gdLst/>
            <a:ahLst/>
            <a:cxnLst/>
            <a:rect l="l" t="t" r="r" b="b"/>
            <a:pathLst>
              <a:path h="107950">
                <a:moveTo>
                  <a:pt x="0" y="0"/>
                </a:moveTo>
                <a:lnTo>
                  <a:pt x="0" y="107950"/>
                </a:lnTo>
              </a:path>
            </a:pathLst>
          </a:custGeom>
          <a:ln w="40481">
            <a:solidFill>
              <a:srgbClr val="006666"/>
            </a:solidFill>
          </a:ln>
        </p:spPr>
        <p:txBody>
          <a:bodyPr wrap="square" lIns="0" tIns="0" rIns="0" bIns="0" rtlCol="0"/>
          <a:lstStyle/>
          <a:p>
            <a:endParaRPr/>
          </a:p>
        </p:txBody>
      </p:sp>
      <p:sp>
        <p:nvSpPr>
          <p:cNvPr id="14" name="object 14"/>
          <p:cNvSpPr/>
          <p:nvPr/>
        </p:nvSpPr>
        <p:spPr>
          <a:xfrm>
            <a:off x="2159000" y="2762250"/>
            <a:ext cx="20320" cy="107950"/>
          </a:xfrm>
          <a:custGeom>
            <a:avLst/>
            <a:gdLst/>
            <a:ahLst/>
            <a:cxnLst/>
            <a:rect l="l" t="t" r="r" b="b"/>
            <a:pathLst>
              <a:path w="20319" h="107950">
                <a:moveTo>
                  <a:pt x="0" y="107950"/>
                </a:moveTo>
                <a:lnTo>
                  <a:pt x="20239" y="107950"/>
                </a:lnTo>
                <a:lnTo>
                  <a:pt x="20239" y="0"/>
                </a:lnTo>
                <a:lnTo>
                  <a:pt x="0" y="0"/>
                </a:lnTo>
                <a:lnTo>
                  <a:pt x="0" y="107950"/>
                </a:lnTo>
                <a:close/>
              </a:path>
            </a:pathLst>
          </a:custGeom>
          <a:solidFill>
            <a:srgbClr val="006666"/>
          </a:solidFill>
        </p:spPr>
        <p:txBody>
          <a:bodyPr wrap="square" lIns="0" tIns="0" rIns="0" bIns="0" rtlCol="0"/>
          <a:lstStyle/>
          <a:p>
            <a:endParaRPr/>
          </a:p>
        </p:txBody>
      </p:sp>
      <p:sp>
        <p:nvSpPr>
          <p:cNvPr id="15" name="object 15"/>
          <p:cNvSpPr/>
          <p:nvPr/>
        </p:nvSpPr>
        <p:spPr>
          <a:xfrm>
            <a:off x="2260219" y="2708275"/>
            <a:ext cx="546735" cy="215900"/>
          </a:xfrm>
          <a:custGeom>
            <a:avLst/>
            <a:gdLst/>
            <a:ahLst/>
            <a:cxnLst/>
            <a:rect l="l" t="t" r="r" b="b"/>
            <a:pathLst>
              <a:path w="546735" h="215900">
                <a:moveTo>
                  <a:pt x="384556" y="0"/>
                </a:moveTo>
                <a:lnTo>
                  <a:pt x="384556" y="53975"/>
                </a:lnTo>
                <a:lnTo>
                  <a:pt x="0" y="53975"/>
                </a:lnTo>
                <a:lnTo>
                  <a:pt x="0" y="161925"/>
                </a:lnTo>
                <a:lnTo>
                  <a:pt x="384556" y="161925"/>
                </a:lnTo>
                <a:lnTo>
                  <a:pt x="384556" y="215900"/>
                </a:lnTo>
                <a:lnTo>
                  <a:pt x="546481" y="107950"/>
                </a:lnTo>
                <a:lnTo>
                  <a:pt x="384556" y="0"/>
                </a:lnTo>
                <a:close/>
              </a:path>
            </a:pathLst>
          </a:custGeom>
          <a:ln w="9525">
            <a:solidFill>
              <a:srgbClr val="000000"/>
            </a:solidFill>
          </a:ln>
        </p:spPr>
        <p:txBody>
          <a:bodyPr wrap="square" lIns="0" tIns="0" rIns="0" bIns="0" rtlCol="0"/>
          <a:lstStyle/>
          <a:p>
            <a:endParaRPr/>
          </a:p>
        </p:txBody>
      </p:sp>
      <p:sp>
        <p:nvSpPr>
          <p:cNvPr id="16" name="object 16"/>
          <p:cNvSpPr/>
          <p:nvPr/>
        </p:nvSpPr>
        <p:spPr>
          <a:xfrm>
            <a:off x="2199513" y="2762250"/>
            <a:ext cx="40640" cy="107950"/>
          </a:xfrm>
          <a:custGeom>
            <a:avLst/>
            <a:gdLst/>
            <a:ahLst/>
            <a:cxnLst/>
            <a:rect l="l" t="t" r="r" b="b"/>
            <a:pathLst>
              <a:path w="40639" h="107950">
                <a:moveTo>
                  <a:pt x="0" y="107950"/>
                </a:moveTo>
                <a:lnTo>
                  <a:pt x="40481" y="107950"/>
                </a:lnTo>
                <a:lnTo>
                  <a:pt x="40481" y="0"/>
                </a:lnTo>
                <a:lnTo>
                  <a:pt x="0" y="0"/>
                </a:lnTo>
                <a:lnTo>
                  <a:pt x="0" y="107950"/>
                </a:lnTo>
                <a:close/>
              </a:path>
            </a:pathLst>
          </a:custGeom>
          <a:ln w="9525">
            <a:solidFill>
              <a:srgbClr val="000000"/>
            </a:solidFill>
          </a:ln>
        </p:spPr>
        <p:txBody>
          <a:bodyPr wrap="square" lIns="0" tIns="0" rIns="0" bIns="0" rtlCol="0"/>
          <a:lstStyle/>
          <a:p>
            <a:endParaRPr/>
          </a:p>
        </p:txBody>
      </p:sp>
      <p:sp>
        <p:nvSpPr>
          <p:cNvPr id="17" name="object 17"/>
          <p:cNvSpPr/>
          <p:nvPr/>
        </p:nvSpPr>
        <p:spPr>
          <a:xfrm>
            <a:off x="2154237" y="2757487"/>
            <a:ext cx="29845" cy="117475"/>
          </a:xfrm>
          <a:custGeom>
            <a:avLst/>
            <a:gdLst/>
            <a:ahLst/>
            <a:cxnLst/>
            <a:rect l="l" t="t" r="r" b="b"/>
            <a:pathLst>
              <a:path w="29844" h="117475">
                <a:moveTo>
                  <a:pt x="0" y="117475"/>
                </a:moveTo>
                <a:lnTo>
                  <a:pt x="29764" y="117475"/>
                </a:lnTo>
                <a:lnTo>
                  <a:pt x="29764" y="0"/>
                </a:lnTo>
                <a:lnTo>
                  <a:pt x="0" y="0"/>
                </a:lnTo>
                <a:lnTo>
                  <a:pt x="0" y="117475"/>
                </a:lnTo>
                <a:close/>
              </a:path>
            </a:pathLst>
          </a:custGeom>
          <a:solidFill>
            <a:srgbClr val="000000"/>
          </a:solidFill>
        </p:spPr>
        <p:txBody>
          <a:bodyPr wrap="square" lIns="0" tIns="0" rIns="0" bIns="0" rtlCol="0"/>
          <a:lstStyle/>
          <a:p>
            <a:endParaRPr/>
          </a:p>
        </p:txBody>
      </p:sp>
      <p:sp>
        <p:nvSpPr>
          <p:cNvPr id="18" name="object 18"/>
          <p:cNvSpPr/>
          <p:nvPr/>
        </p:nvSpPr>
        <p:spPr>
          <a:xfrm>
            <a:off x="2261742" y="4365625"/>
            <a:ext cx="546735" cy="215900"/>
          </a:xfrm>
          <a:custGeom>
            <a:avLst/>
            <a:gdLst/>
            <a:ahLst/>
            <a:cxnLst/>
            <a:rect l="l" t="t" r="r" b="b"/>
            <a:pathLst>
              <a:path w="546735" h="215900">
                <a:moveTo>
                  <a:pt x="384682" y="0"/>
                </a:moveTo>
                <a:lnTo>
                  <a:pt x="384682" y="53975"/>
                </a:lnTo>
                <a:lnTo>
                  <a:pt x="0" y="53975"/>
                </a:lnTo>
                <a:lnTo>
                  <a:pt x="0" y="161925"/>
                </a:lnTo>
                <a:lnTo>
                  <a:pt x="384682" y="161925"/>
                </a:lnTo>
                <a:lnTo>
                  <a:pt x="384682" y="215900"/>
                </a:lnTo>
                <a:lnTo>
                  <a:pt x="546607" y="107950"/>
                </a:lnTo>
                <a:lnTo>
                  <a:pt x="384682" y="0"/>
                </a:lnTo>
                <a:close/>
              </a:path>
            </a:pathLst>
          </a:custGeom>
          <a:solidFill>
            <a:srgbClr val="006666"/>
          </a:solidFill>
        </p:spPr>
        <p:txBody>
          <a:bodyPr wrap="square" lIns="0" tIns="0" rIns="0" bIns="0" rtlCol="0"/>
          <a:lstStyle/>
          <a:p>
            <a:endParaRPr/>
          </a:p>
        </p:txBody>
      </p:sp>
      <p:sp>
        <p:nvSpPr>
          <p:cNvPr id="19" name="object 19"/>
          <p:cNvSpPr/>
          <p:nvPr/>
        </p:nvSpPr>
        <p:spPr>
          <a:xfrm>
            <a:off x="2221277" y="4419600"/>
            <a:ext cx="0" cy="107950"/>
          </a:xfrm>
          <a:custGeom>
            <a:avLst/>
            <a:gdLst/>
            <a:ahLst/>
            <a:cxnLst/>
            <a:rect l="l" t="t" r="r" b="b"/>
            <a:pathLst>
              <a:path h="107950">
                <a:moveTo>
                  <a:pt x="0" y="0"/>
                </a:moveTo>
                <a:lnTo>
                  <a:pt x="0" y="107950"/>
                </a:lnTo>
              </a:path>
            </a:pathLst>
          </a:custGeom>
          <a:ln w="40481">
            <a:solidFill>
              <a:srgbClr val="006666"/>
            </a:solidFill>
          </a:ln>
        </p:spPr>
        <p:txBody>
          <a:bodyPr wrap="square" lIns="0" tIns="0" rIns="0" bIns="0" rtlCol="0"/>
          <a:lstStyle/>
          <a:p>
            <a:endParaRPr/>
          </a:p>
        </p:txBody>
      </p:sp>
      <p:sp>
        <p:nvSpPr>
          <p:cNvPr id="20" name="object 20"/>
          <p:cNvSpPr/>
          <p:nvPr/>
        </p:nvSpPr>
        <p:spPr>
          <a:xfrm>
            <a:off x="2160651" y="4419600"/>
            <a:ext cx="20320" cy="107950"/>
          </a:xfrm>
          <a:custGeom>
            <a:avLst/>
            <a:gdLst/>
            <a:ahLst/>
            <a:cxnLst/>
            <a:rect l="l" t="t" r="r" b="b"/>
            <a:pathLst>
              <a:path w="20319" h="107950">
                <a:moveTo>
                  <a:pt x="0" y="107950"/>
                </a:moveTo>
                <a:lnTo>
                  <a:pt x="20239" y="107950"/>
                </a:lnTo>
                <a:lnTo>
                  <a:pt x="20239" y="0"/>
                </a:lnTo>
                <a:lnTo>
                  <a:pt x="0" y="0"/>
                </a:lnTo>
                <a:lnTo>
                  <a:pt x="0" y="107950"/>
                </a:lnTo>
                <a:close/>
              </a:path>
            </a:pathLst>
          </a:custGeom>
          <a:solidFill>
            <a:srgbClr val="006666"/>
          </a:solidFill>
        </p:spPr>
        <p:txBody>
          <a:bodyPr wrap="square" lIns="0" tIns="0" rIns="0" bIns="0" rtlCol="0"/>
          <a:lstStyle/>
          <a:p>
            <a:endParaRPr/>
          </a:p>
        </p:txBody>
      </p:sp>
      <p:sp>
        <p:nvSpPr>
          <p:cNvPr id="21" name="object 21"/>
          <p:cNvSpPr/>
          <p:nvPr/>
        </p:nvSpPr>
        <p:spPr>
          <a:xfrm>
            <a:off x="2261742" y="4365625"/>
            <a:ext cx="546735" cy="215900"/>
          </a:xfrm>
          <a:custGeom>
            <a:avLst/>
            <a:gdLst/>
            <a:ahLst/>
            <a:cxnLst/>
            <a:rect l="l" t="t" r="r" b="b"/>
            <a:pathLst>
              <a:path w="546735" h="215900">
                <a:moveTo>
                  <a:pt x="384682" y="0"/>
                </a:moveTo>
                <a:lnTo>
                  <a:pt x="384682" y="53975"/>
                </a:lnTo>
                <a:lnTo>
                  <a:pt x="0" y="53975"/>
                </a:lnTo>
                <a:lnTo>
                  <a:pt x="0" y="161925"/>
                </a:lnTo>
                <a:lnTo>
                  <a:pt x="384682" y="161925"/>
                </a:lnTo>
                <a:lnTo>
                  <a:pt x="384682" y="215900"/>
                </a:lnTo>
                <a:lnTo>
                  <a:pt x="546607" y="107950"/>
                </a:lnTo>
                <a:lnTo>
                  <a:pt x="384682" y="0"/>
                </a:lnTo>
                <a:close/>
              </a:path>
            </a:pathLst>
          </a:custGeom>
          <a:ln w="9525">
            <a:solidFill>
              <a:srgbClr val="000000"/>
            </a:solidFill>
          </a:ln>
        </p:spPr>
        <p:txBody>
          <a:bodyPr wrap="square" lIns="0" tIns="0" rIns="0" bIns="0" rtlCol="0"/>
          <a:lstStyle/>
          <a:p>
            <a:endParaRPr/>
          </a:p>
        </p:txBody>
      </p:sp>
      <p:sp>
        <p:nvSpPr>
          <p:cNvPr id="22" name="object 22"/>
          <p:cNvSpPr/>
          <p:nvPr/>
        </p:nvSpPr>
        <p:spPr>
          <a:xfrm>
            <a:off x="2201036" y="4419600"/>
            <a:ext cx="40640" cy="107950"/>
          </a:xfrm>
          <a:custGeom>
            <a:avLst/>
            <a:gdLst/>
            <a:ahLst/>
            <a:cxnLst/>
            <a:rect l="l" t="t" r="r" b="b"/>
            <a:pathLst>
              <a:path w="40639" h="107950">
                <a:moveTo>
                  <a:pt x="0" y="107950"/>
                </a:moveTo>
                <a:lnTo>
                  <a:pt x="40481" y="107950"/>
                </a:lnTo>
                <a:lnTo>
                  <a:pt x="40481" y="0"/>
                </a:lnTo>
                <a:lnTo>
                  <a:pt x="0" y="0"/>
                </a:lnTo>
                <a:lnTo>
                  <a:pt x="0" y="10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155888" y="4414837"/>
            <a:ext cx="29845" cy="117475"/>
          </a:xfrm>
          <a:custGeom>
            <a:avLst/>
            <a:gdLst/>
            <a:ahLst/>
            <a:cxnLst/>
            <a:rect l="l" t="t" r="r" b="b"/>
            <a:pathLst>
              <a:path w="29844" h="117475">
                <a:moveTo>
                  <a:pt x="0" y="117475"/>
                </a:moveTo>
                <a:lnTo>
                  <a:pt x="29764" y="117475"/>
                </a:lnTo>
                <a:lnTo>
                  <a:pt x="29764" y="0"/>
                </a:lnTo>
                <a:lnTo>
                  <a:pt x="0" y="0"/>
                </a:lnTo>
                <a:lnTo>
                  <a:pt x="0" y="117475"/>
                </a:lnTo>
                <a:close/>
              </a:path>
            </a:pathLst>
          </a:custGeom>
          <a:solidFill>
            <a:srgbClr val="000000"/>
          </a:solidFill>
        </p:spPr>
        <p:txBody>
          <a:bodyPr wrap="square" lIns="0" tIns="0" rIns="0" bIns="0" rtlCol="0"/>
          <a:lstStyle/>
          <a:p>
            <a:endParaRPr/>
          </a:p>
        </p:txBody>
      </p:sp>
      <p:sp>
        <p:nvSpPr>
          <p:cNvPr id="24" name="object 24"/>
          <p:cNvSpPr txBox="1"/>
          <p:nvPr/>
        </p:nvSpPr>
        <p:spPr>
          <a:xfrm>
            <a:off x="979119" y="495427"/>
            <a:ext cx="7592695" cy="2695575"/>
          </a:xfrm>
          <a:prstGeom prst="rect">
            <a:avLst/>
          </a:prstGeom>
        </p:spPr>
        <p:txBody>
          <a:bodyPr vert="horz" wrap="square" lIns="0" tIns="12065" rIns="0" bIns="0" rtlCol="0">
            <a:spAutoFit/>
          </a:bodyPr>
          <a:lstStyle/>
          <a:p>
            <a:pPr marL="179705">
              <a:lnSpc>
                <a:spcPct val="100000"/>
              </a:lnSpc>
              <a:spcBef>
                <a:spcPts val="95"/>
              </a:spcBef>
              <a:tabLst>
                <a:tab pos="2428875" algn="l"/>
                <a:tab pos="7418070"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25"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quantitatives	</a:t>
            </a:r>
            <a:endParaRPr sz="1600" dirty="0">
              <a:latin typeface="Arial"/>
              <a:cs typeface="Arial"/>
            </a:endParaRPr>
          </a:p>
          <a:p>
            <a:pPr>
              <a:lnSpc>
                <a:spcPct val="100000"/>
              </a:lnSpc>
            </a:pPr>
            <a:endParaRPr sz="1800" dirty="0">
              <a:latin typeface="Times New Roman"/>
              <a:cs typeface="Times New Roman"/>
            </a:endParaRPr>
          </a:p>
          <a:p>
            <a:pPr marL="12700">
              <a:lnSpc>
                <a:spcPct val="100000"/>
              </a:lnSpc>
              <a:spcBef>
                <a:spcPts val="1190"/>
              </a:spcBef>
              <a:tabLst>
                <a:tab pos="4799330" algn="l"/>
              </a:tabLst>
            </a:pPr>
            <a:r>
              <a:rPr sz="1800" spc="-5" dirty="0">
                <a:latin typeface="Arial"/>
                <a:cs typeface="Arial"/>
              </a:rPr>
              <a:t>Exemple </a:t>
            </a:r>
            <a:r>
              <a:rPr sz="1800" dirty="0">
                <a:latin typeface="Arial"/>
                <a:cs typeface="Arial"/>
              </a:rPr>
              <a:t>: </a:t>
            </a:r>
            <a:r>
              <a:rPr sz="1800" spc="-10" dirty="0">
                <a:latin typeface="Arial"/>
                <a:cs typeface="Arial"/>
              </a:rPr>
              <a:t>Soit </a:t>
            </a:r>
            <a:r>
              <a:rPr sz="1800" spc="-5" dirty="0">
                <a:latin typeface="Arial"/>
                <a:cs typeface="Arial"/>
              </a:rPr>
              <a:t>une série de poids</a:t>
            </a:r>
            <a:r>
              <a:rPr sz="1800" spc="110" dirty="0">
                <a:latin typeface="Arial"/>
                <a:cs typeface="Arial"/>
              </a:rPr>
              <a:t> </a:t>
            </a:r>
            <a:r>
              <a:rPr sz="1800" spc="-5" dirty="0">
                <a:latin typeface="Arial"/>
                <a:cs typeface="Arial"/>
              </a:rPr>
              <a:t>de bébés	(n </a:t>
            </a:r>
            <a:r>
              <a:rPr sz="1800" dirty="0">
                <a:latin typeface="Arial"/>
                <a:cs typeface="Arial"/>
              </a:rPr>
              <a:t>= </a:t>
            </a:r>
            <a:r>
              <a:rPr sz="1800" spc="-10" dirty="0">
                <a:latin typeface="Arial"/>
                <a:cs typeface="Arial"/>
              </a:rPr>
              <a:t>15 </a:t>
            </a:r>
            <a:r>
              <a:rPr sz="1800" spc="-5" dirty="0">
                <a:latin typeface="Arial"/>
                <a:cs typeface="Arial"/>
              </a:rPr>
              <a:t>valeurs</a:t>
            </a:r>
            <a:r>
              <a:rPr sz="1800" spc="10" dirty="0">
                <a:latin typeface="Arial"/>
                <a:cs typeface="Arial"/>
              </a:rPr>
              <a:t> </a:t>
            </a:r>
            <a:r>
              <a:rPr sz="1800" dirty="0">
                <a:latin typeface="Arial"/>
                <a:cs typeface="Arial"/>
              </a:rPr>
              <a:t>)</a:t>
            </a:r>
          </a:p>
          <a:p>
            <a:pPr>
              <a:lnSpc>
                <a:spcPct val="100000"/>
              </a:lnSpc>
              <a:spcBef>
                <a:spcPts val="20"/>
              </a:spcBef>
            </a:pPr>
            <a:endParaRPr sz="1550" dirty="0">
              <a:latin typeface="Times New Roman"/>
              <a:cs typeface="Times New Roman"/>
            </a:endParaRPr>
          </a:p>
          <a:p>
            <a:pPr marL="4015740" algn="ctr">
              <a:lnSpc>
                <a:spcPct val="100000"/>
              </a:lnSpc>
              <a:tabLst>
                <a:tab pos="5761990" algn="l"/>
              </a:tabLst>
            </a:pPr>
            <a:r>
              <a:rPr sz="1800" b="1" spc="-5" dirty="0">
                <a:solidFill>
                  <a:srgbClr val="006666"/>
                </a:solidFill>
                <a:latin typeface="Arial"/>
                <a:cs typeface="Arial"/>
              </a:rPr>
              <a:t>Médiane</a:t>
            </a:r>
            <a:r>
              <a:rPr sz="1800" b="1" spc="15" dirty="0">
                <a:solidFill>
                  <a:srgbClr val="006666"/>
                </a:solidFill>
                <a:latin typeface="Arial"/>
                <a:cs typeface="Arial"/>
              </a:rPr>
              <a:t> </a:t>
            </a:r>
            <a:r>
              <a:rPr sz="1800" dirty="0">
                <a:latin typeface="Arial"/>
                <a:cs typeface="Arial"/>
              </a:rPr>
              <a:t>:</a:t>
            </a:r>
            <a:r>
              <a:rPr sz="1800" spc="10" dirty="0">
                <a:latin typeface="Arial"/>
                <a:cs typeface="Arial"/>
              </a:rPr>
              <a:t> </a:t>
            </a:r>
            <a:r>
              <a:rPr sz="1800" spc="-5" dirty="0">
                <a:latin typeface="Arial"/>
                <a:cs typeface="Arial"/>
              </a:rPr>
              <a:t>n=15	donc </a:t>
            </a:r>
            <a:r>
              <a:rPr sz="1800" dirty="0">
                <a:latin typeface="Arial"/>
                <a:cs typeface="Arial"/>
              </a:rPr>
              <a:t>(n+1)/2 =</a:t>
            </a:r>
            <a:r>
              <a:rPr sz="1800" spc="-60" dirty="0">
                <a:latin typeface="Arial"/>
                <a:cs typeface="Arial"/>
              </a:rPr>
              <a:t> </a:t>
            </a:r>
            <a:r>
              <a:rPr sz="1800" spc="-5" dirty="0">
                <a:latin typeface="Arial"/>
                <a:cs typeface="Arial"/>
              </a:rPr>
              <a:t>8</a:t>
            </a:r>
            <a:endParaRPr sz="1800" dirty="0">
              <a:latin typeface="Arial"/>
              <a:cs typeface="Arial"/>
            </a:endParaRPr>
          </a:p>
          <a:p>
            <a:pPr marL="4015740" algn="ctr">
              <a:lnSpc>
                <a:spcPct val="100000"/>
              </a:lnSpc>
            </a:pPr>
            <a:r>
              <a:rPr sz="1800" b="1" spc="-5" dirty="0">
                <a:latin typeface="Arial"/>
                <a:cs typeface="Arial"/>
              </a:rPr>
              <a:t>8</a:t>
            </a:r>
            <a:r>
              <a:rPr sz="1800" b="1" spc="-7" baseline="25462" dirty="0">
                <a:latin typeface="Arial"/>
                <a:cs typeface="Arial"/>
              </a:rPr>
              <a:t>ème </a:t>
            </a:r>
            <a:r>
              <a:rPr sz="1800" b="1" spc="-10" dirty="0">
                <a:latin typeface="Arial"/>
                <a:cs typeface="Arial"/>
              </a:rPr>
              <a:t>valeur </a:t>
            </a:r>
            <a:r>
              <a:rPr sz="1800" b="1" dirty="0">
                <a:latin typeface="Arial"/>
                <a:cs typeface="Arial"/>
              </a:rPr>
              <a:t>=</a:t>
            </a:r>
            <a:r>
              <a:rPr sz="1800" b="1" spc="-145" dirty="0">
                <a:latin typeface="Arial"/>
                <a:cs typeface="Arial"/>
              </a:rPr>
              <a:t> </a:t>
            </a:r>
            <a:r>
              <a:rPr sz="1800" b="1" spc="-10" dirty="0">
                <a:latin typeface="Arial"/>
                <a:cs typeface="Arial"/>
              </a:rPr>
              <a:t>3210</a:t>
            </a:r>
            <a:endParaRPr sz="1800" dirty="0">
              <a:latin typeface="Arial"/>
              <a:cs typeface="Arial"/>
            </a:endParaRPr>
          </a:p>
          <a:p>
            <a:pPr marL="4028440" marR="5080" indent="981710" algn="just">
              <a:lnSpc>
                <a:spcPct val="100000"/>
              </a:lnSpc>
              <a:spcBef>
                <a:spcPts val="1080"/>
              </a:spcBef>
            </a:pPr>
            <a:r>
              <a:rPr sz="1800" spc="-5" dirty="0">
                <a:latin typeface="Arial"/>
                <a:cs typeface="Arial"/>
              </a:rPr>
              <a:t>Si n </a:t>
            </a:r>
            <a:r>
              <a:rPr sz="1800" spc="-25" dirty="0">
                <a:latin typeface="Arial"/>
                <a:cs typeface="Arial"/>
              </a:rPr>
              <a:t>pair, </a:t>
            </a:r>
            <a:r>
              <a:rPr sz="1800" spc="-5" dirty="0">
                <a:latin typeface="Arial"/>
                <a:cs typeface="Arial"/>
              </a:rPr>
              <a:t>médiane située  entre les n° </a:t>
            </a:r>
            <a:r>
              <a:rPr sz="1800" dirty="0">
                <a:latin typeface="Arial"/>
                <a:cs typeface="Arial"/>
              </a:rPr>
              <a:t>n/2 et </a:t>
            </a:r>
            <a:r>
              <a:rPr sz="1800" spc="-5" dirty="0">
                <a:latin typeface="Arial"/>
                <a:cs typeface="Arial"/>
              </a:rPr>
              <a:t>n/2+1. </a:t>
            </a:r>
            <a:r>
              <a:rPr sz="1800" b="1" spc="-5" dirty="0">
                <a:latin typeface="Arial"/>
                <a:cs typeface="Arial"/>
              </a:rPr>
              <a:t>Moyenne  des 2 </a:t>
            </a:r>
            <a:r>
              <a:rPr sz="1800" b="1" spc="-10" dirty="0">
                <a:latin typeface="Arial"/>
                <a:cs typeface="Arial"/>
              </a:rPr>
              <a:t>valeurs</a:t>
            </a:r>
            <a:r>
              <a:rPr sz="1800" b="1" spc="50" dirty="0">
                <a:latin typeface="Arial"/>
                <a:cs typeface="Arial"/>
              </a:rPr>
              <a:t> </a:t>
            </a:r>
            <a:r>
              <a:rPr sz="1800" b="1" spc="-5" dirty="0">
                <a:latin typeface="Arial"/>
                <a:cs typeface="Arial"/>
              </a:rPr>
              <a:t>correspondantes</a:t>
            </a:r>
            <a:endParaRPr sz="1800" dirty="0">
              <a:latin typeface="Arial"/>
              <a:cs typeface="Arial"/>
            </a:endParaRPr>
          </a:p>
        </p:txBody>
      </p:sp>
      <p:sp>
        <p:nvSpPr>
          <p:cNvPr id="25" name="object 25"/>
          <p:cNvSpPr txBox="1"/>
          <p:nvPr/>
        </p:nvSpPr>
        <p:spPr>
          <a:xfrm>
            <a:off x="4918328" y="5503265"/>
            <a:ext cx="315531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Moyenne de la série </a:t>
            </a:r>
            <a:r>
              <a:rPr sz="1800" dirty="0">
                <a:latin typeface="Arial"/>
                <a:cs typeface="Arial"/>
              </a:rPr>
              <a:t>=</a:t>
            </a:r>
            <a:r>
              <a:rPr sz="1800" spc="-10" dirty="0">
                <a:latin typeface="Arial"/>
                <a:cs typeface="Arial"/>
              </a:rPr>
              <a:t> </a:t>
            </a:r>
            <a:r>
              <a:rPr sz="1800" b="1" spc="-5" dirty="0">
                <a:latin typeface="Arial"/>
                <a:cs typeface="Arial"/>
              </a:rPr>
              <a:t>3137,3</a:t>
            </a:r>
            <a:endParaRPr sz="1800">
              <a:latin typeface="Arial"/>
              <a:cs typeface="Arial"/>
            </a:endParaRPr>
          </a:p>
        </p:txBody>
      </p:sp>
      <p:sp>
        <p:nvSpPr>
          <p:cNvPr id="26" name="object 26"/>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27" name="object 27"/>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28" name="object 28"/>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29" name="object 29"/>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30" name="object 30"/>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31" name="object 31"/>
          <p:cNvSpPr/>
          <p:nvPr/>
        </p:nvSpPr>
        <p:spPr>
          <a:xfrm>
            <a:off x="4516246" y="1700276"/>
            <a:ext cx="273685" cy="220979"/>
          </a:xfrm>
          <a:custGeom>
            <a:avLst/>
            <a:gdLst/>
            <a:ahLst/>
            <a:cxnLst/>
            <a:rect l="l" t="t" r="r" b="b"/>
            <a:pathLst>
              <a:path w="273685" h="220980">
                <a:moveTo>
                  <a:pt x="192277" y="0"/>
                </a:moveTo>
                <a:lnTo>
                  <a:pt x="192277" y="55118"/>
                </a:lnTo>
                <a:lnTo>
                  <a:pt x="0" y="55118"/>
                </a:lnTo>
                <a:lnTo>
                  <a:pt x="0" y="165481"/>
                </a:lnTo>
                <a:lnTo>
                  <a:pt x="192277" y="165481"/>
                </a:lnTo>
                <a:lnTo>
                  <a:pt x="192277" y="220599"/>
                </a:lnTo>
                <a:lnTo>
                  <a:pt x="273303" y="110236"/>
                </a:lnTo>
                <a:lnTo>
                  <a:pt x="192277" y="0"/>
                </a:lnTo>
                <a:close/>
              </a:path>
            </a:pathLst>
          </a:custGeom>
          <a:solidFill>
            <a:srgbClr val="006666"/>
          </a:solidFill>
        </p:spPr>
        <p:txBody>
          <a:bodyPr wrap="square" lIns="0" tIns="0" rIns="0" bIns="0" rtlCol="0"/>
          <a:lstStyle/>
          <a:p>
            <a:endParaRPr/>
          </a:p>
        </p:txBody>
      </p:sp>
      <p:sp>
        <p:nvSpPr>
          <p:cNvPr id="32" name="object 32"/>
          <p:cNvSpPr/>
          <p:nvPr/>
        </p:nvSpPr>
        <p:spPr>
          <a:xfrm>
            <a:off x="4485894" y="1755425"/>
            <a:ext cx="20320" cy="110489"/>
          </a:xfrm>
          <a:custGeom>
            <a:avLst/>
            <a:gdLst/>
            <a:ahLst/>
            <a:cxnLst/>
            <a:rect l="l" t="t" r="r" b="b"/>
            <a:pathLst>
              <a:path w="20320" h="110489">
                <a:moveTo>
                  <a:pt x="0" y="110331"/>
                </a:moveTo>
                <a:lnTo>
                  <a:pt x="20239" y="110331"/>
                </a:lnTo>
                <a:lnTo>
                  <a:pt x="20239" y="0"/>
                </a:lnTo>
                <a:lnTo>
                  <a:pt x="0" y="0"/>
                </a:lnTo>
                <a:lnTo>
                  <a:pt x="0" y="110331"/>
                </a:lnTo>
                <a:close/>
              </a:path>
            </a:pathLst>
          </a:custGeom>
          <a:solidFill>
            <a:srgbClr val="006666"/>
          </a:solidFill>
        </p:spPr>
        <p:txBody>
          <a:bodyPr wrap="square" lIns="0" tIns="0" rIns="0" bIns="0" rtlCol="0"/>
          <a:lstStyle/>
          <a:p>
            <a:endParaRPr/>
          </a:p>
        </p:txBody>
      </p:sp>
      <p:sp>
        <p:nvSpPr>
          <p:cNvPr id="33" name="object 33"/>
          <p:cNvSpPr/>
          <p:nvPr/>
        </p:nvSpPr>
        <p:spPr>
          <a:xfrm>
            <a:off x="4470761" y="1755425"/>
            <a:ext cx="0" cy="110489"/>
          </a:xfrm>
          <a:custGeom>
            <a:avLst/>
            <a:gdLst/>
            <a:ahLst/>
            <a:cxnLst/>
            <a:rect l="l" t="t" r="r" b="b"/>
            <a:pathLst>
              <a:path h="110489">
                <a:moveTo>
                  <a:pt x="0" y="0"/>
                </a:moveTo>
                <a:lnTo>
                  <a:pt x="0" y="110331"/>
                </a:lnTo>
              </a:path>
            </a:pathLst>
          </a:custGeom>
          <a:ln w="10120">
            <a:solidFill>
              <a:srgbClr val="006666"/>
            </a:solidFill>
          </a:ln>
        </p:spPr>
        <p:txBody>
          <a:bodyPr wrap="square" lIns="0" tIns="0" rIns="0" bIns="0" rtlCol="0"/>
          <a:lstStyle/>
          <a:p>
            <a:endParaRPr/>
          </a:p>
        </p:txBody>
      </p:sp>
      <p:sp>
        <p:nvSpPr>
          <p:cNvPr id="34" name="object 34"/>
          <p:cNvSpPr/>
          <p:nvPr/>
        </p:nvSpPr>
        <p:spPr>
          <a:xfrm>
            <a:off x="4516246" y="1700276"/>
            <a:ext cx="273685" cy="220979"/>
          </a:xfrm>
          <a:custGeom>
            <a:avLst/>
            <a:gdLst/>
            <a:ahLst/>
            <a:cxnLst/>
            <a:rect l="l" t="t" r="r" b="b"/>
            <a:pathLst>
              <a:path w="273685" h="220980">
                <a:moveTo>
                  <a:pt x="192277" y="0"/>
                </a:moveTo>
                <a:lnTo>
                  <a:pt x="192277" y="55118"/>
                </a:lnTo>
                <a:lnTo>
                  <a:pt x="0" y="55118"/>
                </a:lnTo>
                <a:lnTo>
                  <a:pt x="0" y="165481"/>
                </a:lnTo>
                <a:lnTo>
                  <a:pt x="192277" y="165481"/>
                </a:lnTo>
                <a:lnTo>
                  <a:pt x="192277" y="220599"/>
                </a:lnTo>
                <a:lnTo>
                  <a:pt x="273303" y="110236"/>
                </a:lnTo>
                <a:lnTo>
                  <a:pt x="192277" y="0"/>
                </a:lnTo>
                <a:close/>
              </a:path>
            </a:pathLst>
          </a:custGeom>
          <a:ln w="9525">
            <a:solidFill>
              <a:srgbClr val="000000"/>
            </a:solidFill>
          </a:ln>
        </p:spPr>
        <p:txBody>
          <a:bodyPr wrap="square" lIns="0" tIns="0" rIns="0" bIns="0" rtlCol="0"/>
          <a:lstStyle/>
          <a:p>
            <a:endParaRPr/>
          </a:p>
        </p:txBody>
      </p:sp>
      <p:sp>
        <p:nvSpPr>
          <p:cNvPr id="35" name="object 35"/>
          <p:cNvSpPr/>
          <p:nvPr/>
        </p:nvSpPr>
        <p:spPr>
          <a:xfrm>
            <a:off x="4481131" y="1750663"/>
            <a:ext cx="29845" cy="120014"/>
          </a:xfrm>
          <a:custGeom>
            <a:avLst/>
            <a:gdLst/>
            <a:ahLst/>
            <a:cxnLst/>
            <a:rect l="l" t="t" r="r" b="b"/>
            <a:pathLst>
              <a:path w="29845" h="120014">
                <a:moveTo>
                  <a:pt x="0" y="119856"/>
                </a:moveTo>
                <a:lnTo>
                  <a:pt x="29764" y="119856"/>
                </a:lnTo>
                <a:lnTo>
                  <a:pt x="29764" y="0"/>
                </a:lnTo>
                <a:lnTo>
                  <a:pt x="0" y="0"/>
                </a:lnTo>
                <a:lnTo>
                  <a:pt x="0" y="119856"/>
                </a:lnTo>
                <a:close/>
              </a:path>
            </a:pathLst>
          </a:custGeom>
          <a:solidFill>
            <a:srgbClr val="000000"/>
          </a:solidFill>
        </p:spPr>
        <p:txBody>
          <a:bodyPr wrap="square" lIns="0" tIns="0" rIns="0" bIns="0" rtlCol="0"/>
          <a:lstStyle/>
          <a:p>
            <a:endParaRPr/>
          </a:p>
        </p:txBody>
      </p:sp>
      <p:sp>
        <p:nvSpPr>
          <p:cNvPr id="36" name="object 36"/>
          <p:cNvSpPr/>
          <p:nvPr/>
        </p:nvSpPr>
        <p:spPr>
          <a:xfrm>
            <a:off x="4460938" y="1750663"/>
            <a:ext cx="19685" cy="120014"/>
          </a:xfrm>
          <a:custGeom>
            <a:avLst/>
            <a:gdLst/>
            <a:ahLst/>
            <a:cxnLst/>
            <a:rect l="l" t="t" r="r" b="b"/>
            <a:pathLst>
              <a:path w="19685" h="120014">
                <a:moveTo>
                  <a:pt x="0" y="119856"/>
                </a:moveTo>
                <a:lnTo>
                  <a:pt x="19645" y="119856"/>
                </a:lnTo>
                <a:lnTo>
                  <a:pt x="19645" y="0"/>
                </a:lnTo>
                <a:lnTo>
                  <a:pt x="0" y="0"/>
                </a:lnTo>
                <a:lnTo>
                  <a:pt x="0" y="119856"/>
                </a:lnTo>
                <a:close/>
              </a:path>
            </a:pathLst>
          </a:custGeom>
          <a:solidFill>
            <a:srgbClr val="000000"/>
          </a:solidFill>
        </p:spPr>
        <p:txBody>
          <a:bodyPr wrap="square" lIns="0" tIns="0" rIns="0" bIns="0" rtlCol="0"/>
          <a:lstStyle/>
          <a:p>
            <a:endParaRPr/>
          </a:p>
        </p:txBody>
      </p:sp>
      <p:sp>
        <p:nvSpPr>
          <p:cNvPr id="37" name="object 37"/>
          <p:cNvSpPr/>
          <p:nvPr/>
        </p:nvSpPr>
        <p:spPr>
          <a:xfrm>
            <a:off x="4516246" y="3822700"/>
            <a:ext cx="273685" cy="219075"/>
          </a:xfrm>
          <a:custGeom>
            <a:avLst/>
            <a:gdLst/>
            <a:ahLst/>
            <a:cxnLst/>
            <a:rect l="l" t="t" r="r" b="b"/>
            <a:pathLst>
              <a:path w="273685" h="219075">
                <a:moveTo>
                  <a:pt x="192277" y="0"/>
                </a:moveTo>
                <a:lnTo>
                  <a:pt x="192277" y="54737"/>
                </a:lnTo>
                <a:lnTo>
                  <a:pt x="0" y="54737"/>
                </a:lnTo>
                <a:lnTo>
                  <a:pt x="0" y="164337"/>
                </a:lnTo>
                <a:lnTo>
                  <a:pt x="192277" y="164337"/>
                </a:lnTo>
                <a:lnTo>
                  <a:pt x="192277" y="219075"/>
                </a:lnTo>
                <a:lnTo>
                  <a:pt x="273303" y="109474"/>
                </a:lnTo>
                <a:lnTo>
                  <a:pt x="192277" y="0"/>
                </a:lnTo>
                <a:close/>
              </a:path>
            </a:pathLst>
          </a:custGeom>
          <a:solidFill>
            <a:srgbClr val="006666"/>
          </a:solidFill>
        </p:spPr>
        <p:txBody>
          <a:bodyPr wrap="square" lIns="0" tIns="0" rIns="0" bIns="0" rtlCol="0"/>
          <a:lstStyle/>
          <a:p>
            <a:endParaRPr/>
          </a:p>
        </p:txBody>
      </p:sp>
      <p:sp>
        <p:nvSpPr>
          <p:cNvPr id="38" name="object 38"/>
          <p:cNvSpPr/>
          <p:nvPr/>
        </p:nvSpPr>
        <p:spPr>
          <a:xfrm>
            <a:off x="4485894" y="3877500"/>
            <a:ext cx="20320" cy="109855"/>
          </a:xfrm>
          <a:custGeom>
            <a:avLst/>
            <a:gdLst/>
            <a:ahLst/>
            <a:cxnLst/>
            <a:rect l="l" t="t" r="r" b="b"/>
            <a:pathLst>
              <a:path w="20320" h="109854">
                <a:moveTo>
                  <a:pt x="0" y="109537"/>
                </a:moveTo>
                <a:lnTo>
                  <a:pt x="20239" y="109537"/>
                </a:lnTo>
                <a:lnTo>
                  <a:pt x="20239" y="0"/>
                </a:lnTo>
                <a:lnTo>
                  <a:pt x="0" y="0"/>
                </a:lnTo>
                <a:lnTo>
                  <a:pt x="0" y="109537"/>
                </a:lnTo>
                <a:close/>
              </a:path>
            </a:pathLst>
          </a:custGeom>
          <a:solidFill>
            <a:srgbClr val="006666"/>
          </a:solidFill>
        </p:spPr>
        <p:txBody>
          <a:bodyPr wrap="square" lIns="0" tIns="0" rIns="0" bIns="0" rtlCol="0"/>
          <a:lstStyle/>
          <a:p>
            <a:endParaRPr/>
          </a:p>
        </p:txBody>
      </p:sp>
      <p:sp>
        <p:nvSpPr>
          <p:cNvPr id="39" name="object 39"/>
          <p:cNvSpPr/>
          <p:nvPr/>
        </p:nvSpPr>
        <p:spPr>
          <a:xfrm>
            <a:off x="4470761" y="3877500"/>
            <a:ext cx="0" cy="109855"/>
          </a:xfrm>
          <a:custGeom>
            <a:avLst/>
            <a:gdLst/>
            <a:ahLst/>
            <a:cxnLst/>
            <a:rect l="l" t="t" r="r" b="b"/>
            <a:pathLst>
              <a:path h="109854">
                <a:moveTo>
                  <a:pt x="0" y="0"/>
                </a:moveTo>
                <a:lnTo>
                  <a:pt x="0" y="109537"/>
                </a:lnTo>
              </a:path>
            </a:pathLst>
          </a:custGeom>
          <a:ln w="10120">
            <a:solidFill>
              <a:srgbClr val="006666"/>
            </a:solidFill>
          </a:ln>
        </p:spPr>
        <p:txBody>
          <a:bodyPr wrap="square" lIns="0" tIns="0" rIns="0" bIns="0" rtlCol="0"/>
          <a:lstStyle/>
          <a:p>
            <a:endParaRPr/>
          </a:p>
        </p:txBody>
      </p:sp>
      <p:sp>
        <p:nvSpPr>
          <p:cNvPr id="40" name="object 40"/>
          <p:cNvSpPr/>
          <p:nvPr/>
        </p:nvSpPr>
        <p:spPr>
          <a:xfrm>
            <a:off x="4516246" y="3822700"/>
            <a:ext cx="273685" cy="219075"/>
          </a:xfrm>
          <a:custGeom>
            <a:avLst/>
            <a:gdLst/>
            <a:ahLst/>
            <a:cxnLst/>
            <a:rect l="l" t="t" r="r" b="b"/>
            <a:pathLst>
              <a:path w="273685" h="219075">
                <a:moveTo>
                  <a:pt x="192277" y="0"/>
                </a:moveTo>
                <a:lnTo>
                  <a:pt x="192277" y="54737"/>
                </a:lnTo>
                <a:lnTo>
                  <a:pt x="0" y="54737"/>
                </a:lnTo>
                <a:lnTo>
                  <a:pt x="0" y="164337"/>
                </a:lnTo>
                <a:lnTo>
                  <a:pt x="192277" y="164337"/>
                </a:lnTo>
                <a:lnTo>
                  <a:pt x="192277" y="219075"/>
                </a:lnTo>
                <a:lnTo>
                  <a:pt x="273303" y="109474"/>
                </a:lnTo>
                <a:lnTo>
                  <a:pt x="192277" y="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481131" y="3872738"/>
            <a:ext cx="29845" cy="119380"/>
          </a:xfrm>
          <a:custGeom>
            <a:avLst/>
            <a:gdLst/>
            <a:ahLst/>
            <a:cxnLst/>
            <a:rect l="l" t="t" r="r" b="b"/>
            <a:pathLst>
              <a:path w="29845" h="119379">
                <a:moveTo>
                  <a:pt x="0" y="119062"/>
                </a:moveTo>
                <a:lnTo>
                  <a:pt x="29764" y="119062"/>
                </a:lnTo>
                <a:lnTo>
                  <a:pt x="29764" y="0"/>
                </a:lnTo>
                <a:lnTo>
                  <a:pt x="0" y="0"/>
                </a:lnTo>
                <a:lnTo>
                  <a:pt x="0" y="119062"/>
                </a:lnTo>
                <a:close/>
              </a:path>
            </a:pathLst>
          </a:custGeom>
          <a:solidFill>
            <a:srgbClr val="000000"/>
          </a:solidFill>
        </p:spPr>
        <p:txBody>
          <a:bodyPr wrap="square" lIns="0" tIns="0" rIns="0" bIns="0" rtlCol="0"/>
          <a:lstStyle/>
          <a:p>
            <a:endParaRPr/>
          </a:p>
        </p:txBody>
      </p:sp>
      <p:sp>
        <p:nvSpPr>
          <p:cNvPr id="42" name="object 42"/>
          <p:cNvSpPr/>
          <p:nvPr/>
        </p:nvSpPr>
        <p:spPr>
          <a:xfrm>
            <a:off x="4460938" y="3872738"/>
            <a:ext cx="19685" cy="119380"/>
          </a:xfrm>
          <a:custGeom>
            <a:avLst/>
            <a:gdLst/>
            <a:ahLst/>
            <a:cxnLst/>
            <a:rect l="l" t="t" r="r" b="b"/>
            <a:pathLst>
              <a:path w="19685" h="119379">
                <a:moveTo>
                  <a:pt x="0" y="119062"/>
                </a:moveTo>
                <a:lnTo>
                  <a:pt x="19645" y="119062"/>
                </a:lnTo>
                <a:lnTo>
                  <a:pt x="19645" y="0"/>
                </a:lnTo>
                <a:lnTo>
                  <a:pt x="0" y="0"/>
                </a:lnTo>
                <a:lnTo>
                  <a:pt x="0" y="119062"/>
                </a:lnTo>
                <a:close/>
              </a:path>
            </a:pathLst>
          </a:custGeom>
          <a:solidFill>
            <a:srgbClr val="000000"/>
          </a:solidFill>
        </p:spPr>
        <p:txBody>
          <a:bodyPr wrap="square" lIns="0" tIns="0" rIns="0" bIns="0" rtlCol="0"/>
          <a:lstStyle/>
          <a:p>
            <a:endParaRPr/>
          </a:p>
        </p:txBody>
      </p:sp>
      <p:sp>
        <p:nvSpPr>
          <p:cNvPr id="43" name="object 43"/>
          <p:cNvSpPr/>
          <p:nvPr/>
        </p:nvSpPr>
        <p:spPr>
          <a:xfrm>
            <a:off x="4516246" y="5549900"/>
            <a:ext cx="273685" cy="220979"/>
          </a:xfrm>
          <a:custGeom>
            <a:avLst/>
            <a:gdLst/>
            <a:ahLst/>
            <a:cxnLst/>
            <a:rect l="l" t="t" r="r" b="b"/>
            <a:pathLst>
              <a:path w="273685" h="220979">
                <a:moveTo>
                  <a:pt x="192277" y="0"/>
                </a:moveTo>
                <a:lnTo>
                  <a:pt x="192277" y="55168"/>
                </a:lnTo>
                <a:lnTo>
                  <a:pt x="0" y="55168"/>
                </a:lnTo>
                <a:lnTo>
                  <a:pt x="0" y="165493"/>
                </a:lnTo>
                <a:lnTo>
                  <a:pt x="192277" y="165493"/>
                </a:lnTo>
                <a:lnTo>
                  <a:pt x="192277" y="220662"/>
                </a:lnTo>
                <a:lnTo>
                  <a:pt x="273303" y="110324"/>
                </a:lnTo>
                <a:lnTo>
                  <a:pt x="192277" y="0"/>
                </a:lnTo>
                <a:close/>
              </a:path>
            </a:pathLst>
          </a:custGeom>
          <a:solidFill>
            <a:srgbClr val="006666"/>
          </a:solidFill>
        </p:spPr>
        <p:txBody>
          <a:bodyPr wrap="square" lIns="0" tIns="0" rIns="0" bIns="0" rtlCol="0"/>
          <a:lstStyle/>
          <a:p>
            <a:endParaRPr/>
          </a:p>
        </p:txBody>
      </p:sp>
      <p:sp>
        <p:nvSpPr>
          <p:cNvPr id="44" name="object 44"/>
          <p:cNvSpPr/>
          <p:nvPr/>
        </p:nvSpPr>
        <p:spPr>
          <a:xfrm>
            <a:off x="4485894" y="5605062"/>
            <a:ext cx="20320" cy="110489"/>
          </a:xfrm>
          <a:custGeom>
            <a:avLst/>
            <a:gdLst/>
            <a:ahLst/>
            <a:cxnLst/>
            <a:rect l="l" t="t" r="r" b="b"/>
            <a:pathLst>
              <a:path w="20320" h="110489">
                <a:moveTo>
                  <a:pt x="0" y="110331"/>
                </a:moveTo>
                <a:lnTo>
                  <a:pt x="20239" y="110331"/>
                </a:lnTo>
                <a:lnTo>
                  <a:pt x="20239" y="0"/>
                </a:lnTo>
                <a:lnTo>
                  <a:pt x="0" y="0"/>
                </a:lnTo>
                <a:lnTo>
                  <a:pt x="0" y="110331"/>
                </a:lnTo>
                <a:close/>
              </a:path>
            </a:pathLst>
          </a:custGeom>
          <a:solidFill>
            <a:srgbClr val="006666"/>
          </a:solidFill>
        </p:spPr>
        <p:txBody>
          <a:bodyPr wrap="square" lIns="0" tIns="0" rIns="0" bIns="0" rtlCol="0"/>
          <a:lstStyle/>
          <a:p>
            <a:endParaRPr/>
          </a:p>
        </p:txBody>
      </p:sp>
      <p:sp>
        <p:nvSpPr>
          <p:cNvPr id="45" name="object 45"/>
          <p:cNvSpPr/>
          <p:nvPr/>
        </p:nvSpPr>
        <p:spPr>
          <a:xfrm>
            <a:off x="4470761" y="5605062"/>
            <a:ext cx="0" cy="110489"/>
          </a:xfrm>
          <a:custGeom>
            <a:avLst/>
            <a:gdLst/>
            <a:ahLst/>
            <a:cxnLst/>
            <a:rect l="l" t="t" r="r" b="b"/>
            <a:pathLst>
              <a:path h="110489">
                <a:moveTo>
                  <a:pt x="0" y="0"/>
                </a:moveTo>
                <a:lnTo>
                  <a:pt x="0" y="110331"/>
                </a:lnTo>
              </a:path>
            </a:pathLst>
          </a:custGeom>
          <a:ln w="10120">
            <a:solidFill>
              <a:srgbClr val="006666"/>
            </a:solidFill>
          </a:ln>
        </p:spPr>
        <p:txBody>
          <a:bodyPr wrap="square" lIns="0" tIns="0" rIns="0" bIns="0" rtlCol="0"/>
          <a:lstStyle/>
          <a:p>
            <a:endParaRPr/>
          </a:p>
        </p:txBody>
      </p:sp>
      <p:sp>
        <p:nvSpPr>
          <p:cNvPr id="46" name="object 46"/>
          <p:cNvSpPr/>
          <p:nvPr/>
        </p:nvSpPr>
        <p:spPr>
          <a:xfrm>
            <a:off x="4516246" y="5549900"/>
            <a:ext cx="273685" cy="220979"/>
          </a:xfrm>
          <a:custGeom>
            <a:avLst/>
            <a:gdLst/>
            <a:ahLst/>
            <a:cxnLst/>
            <a:rect l="l" t="t" r="r" b="b"/>
            <a:pathLst>
              <a:path w="273685" h="220979">
                <a:moveTo>
                  <a:pt x="192277" y="0"/>
                </a:moveTo>
                <a:lnTo>
                  <a:pt x="192277" y="55168"/>
                </a:lnTo>
                <a:lnTo>
                  <a:pt x="0" y="55168"/>
                </a:lnTo>
                <a:lnTo>
                  <a:pt x="0" y="165493"/>
                </a:lnTo>
                <a:lnTo>
                  <a:pt x="192277" y="165493"/>
                </a:lnTo>
                <a:lnTo>
                  <a:pt x="192277" y="220662"/>
                </a:lnTo>
                <a:lnTo>
                  <a:pt x="273303" y="110324"/>
                </a:lnTo>
                <a:lnTo>
                  <a:pt x="192277" y="0"/>
                </a:lnTo>
                <a:close/>
              </a:path>
            </a:pathLst>
          </a:custGeom>
          <a:ln w="9525">
            <a:solidFill>
              <a:srgbClr val="000000"/>
            </a:solidFill>
          </a:ln>
        </p:spPr>
        <p:txBody>
          <a:bodyPr wrap="square" lIns="0" tIns="0" rIns="0" bIns="0" rtlCol="0"/>
          <a:lstStyle/>
          <a:p>
            <a:endParaRPr/>
          </a:p>
        </p:txBody>
      </p:sp>
      <p:sp>
        <p:nvSpPr>
          <p:cNvPr id="47" name="object 47"/>
          <p:cNvSpPr/>
          <p:nvPr/>
        </p:nvSpPr>
        <p:spPr>
          <a:xfrm>
            <a:off x="4481131" y="5600300"/>
            <a:ext cx="29845" cy="120014"/>
          </a:xfrm>
          <a:custGeom>
            <a:avLst/>
            <a:gdLst/>
            <a:ahLst/>
            <a:cxnLst/>
            <a:rect l="l" t="t" r="r" b="b"/>
            <a:pathLst>
              <a:path w="29845" h="120014">
                <a:moveTo>
                  <a:pt x="0" y="119856"/>
                </a:moveTo>
                <a:lnTo>
                  <a:pt x="29764" y="119856"/>
                </a:lnTo>
                <a:lnTo>
                  <a:pt x="29764" y="0"/>
                </a:lnTo>
                <a:lnTo>
                  <a:pt x="0" y="0"/>
                </a:lnTo>
                <a:lnTo>
                  <a:pt x="0" y="119856"/>
                </a:lnTo>
                <a:close/>
              </a:path>
            </a:pathLst>
          </a:custGeom>
          <a:solidFill>
            <a:srgbClr val="000000"/>
          </a:solidFill>
        </p:spPr>
        <p:txBody>
          <a:bodyPr wrap="square" lIns="0" tIns="0" rIns="0" bIns="0" rtlCol="0"/>
          <a:lstStyle/>
          <a:p>
            <a:endParaRPr/>
          </a:p>
        </p:txBody>
      </p:sp>
      <p:sp>
        <p:nvSpPr>
          <p:cNvPr id="48" name="object 48"/>
          <p:cNvSpPr/>
          <p:nvPr/>
        </p:nvSpPr>
        <p:spPr>
          <a:xfrm>
            <a:off x="4460938" y="5600300"/>
            <a:ext cx="19685" cy="120014"/>
          </a:xfrm>
          <a:custGeom>
            <a:avLst/>
            <a:gdLst/>
            <a:ahLst/>
            <a:cxnLst/>
            <a:rect l="l" t="t" r="r" b="b"/>
            <a:pathLst>
              <a:path w="19685" h="120014">
                <a:moveTo>
                  <a:pt x="0" y="119856"/>
                </a:moveTo>
                <a:lnTo>
                  <a:pt x="19645" y="119856"/>
                </a:lnTo>
                <a:lnTo>
                  <a:pt x="19645" y="0"/>
                </a:lnTo>
                <a:lnTo>
                  <a:pt x="0" y="0"/>
                </a:lnTo>
                <a:lnTo>
                  <a:pt x="0" y="119856"/>
                </a:lnTo>
                <a:close/>
              </a:path>
            </a:pathLst>
          </a:custGeom>
          <a:solidFill>
            <a:srgbClr val="000000"/>
          </a:solidFill>
        </p:spPr>
        <p:txBody>
          <a:bodyPr wrap="square" lIns="0" tIns="0" rIns="0" bIns="0" rtlCol="0"/>
          <a:lstStyle/>
          <a:p>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26</a:t>
            </a:r>
            <a:endParaRPr sz="2000">
              <a:latin typeface="Arial"/>
              <a:cs typeface="Arial"/>
            </a:endParaRPr>
          </a:p>
        </p:txBody>
      </p:sp>
      <p:sp>
        <p:nvSpPr>
          <p:cNvPr id="5" name="object 5"/>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1496567" y="1346708"/>
            <a:ext cx="1419225" cy="1671955"/>
          </a:xfrm>
          <a:prstGeom prst="rect">
            <a:avLst/>
          </a:prstGeom>
        </p:spPr>
        <p:txBody>
          <a:bodyPr vert="horz" wrap="square" lIns="0" tIns="12700" rIns="0" bIns="0" rtlCol="0">
            <a:spAutoFit/>
          </a:bodyPr>
          <a:lstStyle/>
          <a:p>
            <a:pPr>
              <a:lnSpc>
                <a:spcPct val="100000"/>
              </a:lnSpc>
              <a:spcBef>
                <a:spcPts val="100"/>
              </a:spcBef>
            </a:pPr>
            <a:r>
              <a:rPr sz="1800" spc="-10" dirty="0">
                <a:latin typeface="Arial"/>
                <a:cs typeface="Arial"/>
              </a:rPr>
              <a:t>Avantages</a:t>
            </a:r>
            <a:endParaRPr sz="1800" dirty="0">
              <a:latin typeface="Arial"/>
              <a:cs typeface="Arial"/>
            </a:endParaRPr>
          </a:p>
          <a:p>
            <a:pPr>
              <a:lnSpc>
                <a:spcPct val="100000"/>
              </a:lnSpc>
            </a:pPr>
            <a:endParaRPr sz="2000" dirty="0">
              <a:latin typeface="Times New Roman"/>
              <a:cs typeface="Times New Roman"/>
            </a:endParaRPr>
          </a:p>
          <a:p>
            <a:pPr>
              <a:lnSpc>
                <a:spcPct val="100000"/>
              </a:lnSpc>
            </a:pPr>
            <a:endParaRPr sz="2000" dirty="0">
              <a:latin typeface="Times New Roman"/>
              <a:cs typeface="Times New Roman"/>
            </a:endParaRPr>
          </a:p>
          <a:p>
            <a:pPr>
              <a:lnSpc>
                <a:spcPct val="100000"/>
              </a:lnSpc>
            </a:pPr>
            <a:endParaRPr sz="2000" dirty="0">
              <a:latin typeface="Times New Roman"/>
              <a:cs typeface="Times New Roman"/>
            </a:endParaRPr>
          </a:p>
          <a:p>
            <a:pPr>
              <a:lnSpc>
                <a:spcPct val="100000"/>
              </a:lnSpc>
              <a:spcBef>
                <a:spcPts val="1739"/>
              </a:spcBef>
            </a:pPr>
            <a:r>
              <a:rPr sz="1800" spc="-5" dirty="0">
                <a:latin typeface="Arial"/>
                <a:cs typeface="Arial"/>
              </a:rPr>
              <a:t>Inc</a:t>
            </a:r>
            <a:r>
              <a:rPr sz="1800" spc="-15" dirty="0">
                <a:latin typeface="Arial"/>
                <a:cs typeface="Arial"/>
              </a:rPr>
              <a:t>o</a:t>
            </a:r>
            <a:r>
              <a:rPr sz="1800" spc="-5" dirty="0">
                <a:latin typeface="Arial"/>
                <a:cs typeface="Arial"/>
              </a:rPr>
              <a:t>nv</a:t>
            </a:r>
            <a:r>
              <a:rPr sz="1800" spc="-15" dirty="0">
                <a:latin typeface="Arial"/>
                <a:cs typeface="Arial"/>
              </a:rPr>
              <a:t>é</a:t>
            </a:r>
            <a:r>
              <a:rPr sz="1800" spc="-5" dirty="0">
                <a:latin typeface="Arial"/>
                <a:cs typeface="Arial"/>
              </a:rPr>
              <a:t>n</a:t>
            </a:r>
            <a:r>
              <a:rPr sz="1800" spc="-15" dirty="0">
                <a:latin typeface="Arial"/>
                <a:cs typeface="Arial"/>
              </a:rPr>
              <a:t>i</a:t>
            </a:r>
            <a:r>
              <a:rPr sz="1800" spc="-5" dirty="0">
                <a:latin typeface="Arial"/>
                <a:cs typeface="Arial"/>
              </a:rPr>
              <a:t>e</a:t>
            </a:r>
            <a:r>
              <a:rPr sz="1800" spc="-15" dirty="0">
                <a:latin typeface="Arial"/>
                <a:cs typeface="Arial"/>
              </a:rPr>
              <a:t>n</a:t>
            </a:r>
            <a:r>
              <a:rPr sz="1800" dirty="0">
                <a:latin typeface="Arial"/>
                <a:cs typeface="Arial"/>
              </a:rPr>
              <a:t>ts</a:t>
            </a:r>
          </a:p>
        </p:txBody>
      </p:sp>
      <p:sp>
        <p:nvSpPr>
          <p:cNvPr id="7" name="object 7"/>
          <p:cNvSpPr txBox="1"/>
          <p:nvPr/>
        </p:nvSpPr>
        <p:spPr>
          <a:xfrm>
            <a:off x="3325621" y="1346708"/>
            <a:ext cx="5130800" cy="1671955"/>
          </a:xfrm>
          <a:prstGeom prst="rect">
            <a:avLst/>
          </a:prstGeom>
        </p:spPr>
        <p:txBody>
          <a:bodyPr vert="horz" wrap="square" lIns="0" tIns="12700" rIns="0" bIns="0" rtlCol="0">
            <a:spAutoFit/>
          </a:bodyPr>
          <a:lstStyle/>
          <a:p>
            <a:pPr marR="323215">
              <a:lnSpc>
                <a:spcPct val="100000"/>
              </a:lnSpc>
              <a:spcBef>
                <a:spcPts val="100"/>
              </a:spcBef>
              <a:buChar char="-"/>
              <a:tabLst>
                <a:tab pos="140335" algn="l"/>
              </a:tabLst>
            </a:pPr>
            <a:r>
              <a:rPr sz="1800" spc="-5" dirty="0">
                <a:latin typeface="Arial"/>
                <a:cs typeface="Arial"/>
              </a:rPr>
              <a:t>Facile à </a:t>
            </a:r>
            <a:r>
              <a:rPr sz="1800" spc="-15" dirty="0">
                <a:latin typeface="Arial"/>
                <a:cs typeface="Arial"/>
              </a:rPr>
              <a:t>calculer, </a:t>
            </a:r>
            <a:r>
              <a:rPr sz="1800" spc="-5" dirty="0">
                <a:latin typeface="Arial"/>
                <a:cs typeface="Arial"/>
              </a:rPr>
              <a:t>se manipule facilement dans  les </a:t>
            </a:r>
            <a:r>
              <a:rPr sz="1800" dirty="0">
                <a:latin typeface="Arial"/>
                <a:cs typeface="Arial"/>
              </a:rPr>
              <a:t>tests </a:t>
            </a:r>
            <a:r>
              <a:rPr sz="1800" spc="-5" dirty="0">
                <a:latin typeface="Arial"/>
                <a:cs typeface="Arial"/>
              </a:rPr>
              <a:t>statistiques (sera </a:t>
            </a:r>
            <a:r>
              <a:rPr sz="1800" dirty="0">
                <a:latin typeface="Arial"/>
                <a:cs typeface="Arial"/>
              </a:rPr>
              <a:t>très</a:t>
            </a:r>
            <a:r>
              <a:rPr sz="1800" spc="5" dirty="0">
                <a:latin typeface="Arial"/>
                <a:cs typeface="Arial"/>
              </a:rPr>
              <a:t> </a:t>
            </a:r>
            <a:r>
              <a:rPr sz="1800" spc="-5" dirty="0">
                <a:latin typeface="Arial"/>
                <a:cs typeface="Arial"/>
              </a:rPr>
              <a:t>utilisée)</a:t>
            </a:r>
            <a:endParaRPr sz="1800" dirty="0">
              <a:latin typeface="Arial"/>
              <a:cs typeface="Arial"/>
            </a:endParaRPr>
          </a:p>
          <a:p>
            <a:pPr marL="135255" indent="-135255">
              <a:lnSpc>
                <a:spcPct val="100000"/>
              </a:lnSpc>
              <a:spcBef>
                <a:spcPts val="1080"/>
              </a:spcBef>
              <a:buChar char="-"/>
              <a:tabLst>
                <a:tab pos="135890" algn="l"/>
              </a:tabLst>
            </a:pPr>
            <a:r>
              <a:rPr sz="1800" spc="-20" dirty="0">
                <a:latin typeface="Arial"/>
                <a:cs typeface="Arial"/>
              </a:rPr>
              <a:t>Très </a:t>
            </a:r>
            <a:r>
              <a:rPr sz="1800" spc="-5" dirty="0">
                <a:latin typeface="Arial"/>
                <a:cs typeface="Arial"/>
              </a:rPr>
              <a:t>significative </a:t>
            </a:r>
            <a:r>
              <a:rPr sz="1800" dirty="0">
                <a:latin typeface="Arial"/>
                <a:cs typeface="Arial"/>
              </a:rPr>
              <a:t>si </a:t>
            </a:r>
            <a:r>
              <a:rPr sz="1800" spc="-5" dirty="0">
                <a:latin typeface="Arial"/>
                <a:cs typeface="Arial"/>
              </a:rPr>
              <a:t>la répartition </a:t>
            </a:r>
            <a:r>
              <a:rPr sz="1800" spc="-10" dirty="0">
                <a:latin typeface="Arial"/>
                <a:cs typeface="Arial"/>
              </a:rPr>
              <a:t>des données</a:t>
            </a:r>
            <a:r>
              <a:rPr sz="1800" spc="90" dirty="0">
                <a:latin typeface="Arial"/>
                <a:cs typeface="Arial"/>
              </a:rPr>
              <a:t> </a:t>
            </a:r>
            <a:r>
              <a:rPr sz="1800" spc="-5" dirty="0">
                <a:latin typeface="Arial"/>
                <a:cs typeface="Arial"/>
              </a:rPr>
              <a:t>est</a:t>
            </a:r>
            <a:endParaRPr sz="1800" dirty="0">
              <a:latin typeface="Arial"/>
              <a:cs typeface="Arial"/>
            </a:endParaRPr>
          </a:p>
          <a:p>
            <a:pPr>
              <a:lnSpc>
                <a:spcPct val="100000"/>
              </a:lnSpc>
            </a:pPr>
            <a:r>
              <a:rPr sz="1800" spc="-5" dirty="0">
                <a:latin typeface="Arial"/>
                <a:cs typeface="Arial"/>
              </a:rPr>
              <a:t>assez symétrique </a:t>
            </a:r>
            <a:r>
              <a:rPr sz="1800" dirty="0">
                <a:latin typeface="Arial"/>
                <a:cs typeface="Arial"/>
              </a:rPr>
              <a:t>et </a:t>
            </a:r>
            <a:r>
              <a:rPr sz="1800" spc="-5" dirty="0">
                <a:latin typeface="Arial"/>
                <a:cs typeface="Arial"/>
              </a:rPr>
              <a:t>la dispersion</a:t>
            </a:r>
            <a:r>
              <a:rPr sz="1800" spc="40" dirty="0">
                <a:latin typeface="Arial"/>
                <a:cs typeface="Arial"/>
              </a:rPr>
              <a:t> </a:t>
            </a:r>
            <a:r>
              <a:rPr sz="1800" spc="-5" dirty="0">
                <a:latin typeface="Arial"/>
                <a:cs typeface="Arial"/>
              </a:rPr>
              <a:t>faible</a:t>
            </a:r>
            <a:endParaRPr sz="1800" dirty="0">
              <a:latin typeface="Arial"/>
              <a:cs typeface="Arial"/>
            </a:endParaRPr>
          </a:p>
          <a:p>
            <a:pPr marL="139700" indent="-139700">
              <a:lnSpc>
                <a:spcPct val="100000"/>
              </a:lnSpc>
              <a:spcBef>
                <a:spcPts val="1080"/>
              </a:spcBef>
              <a:buChar char="-"/>
              <a:tabLst>
                <a:tab pos="140335" algn="l"/>
              </a:tabLst>
            </a:pPr>
            <a:r>
              <a:rPr sz="1800" spc="-5" dirty="0">
                <a:latin typeface="Arial"/>
                <a:cs typeface="Arial"/>
              </a:rPr>
              <a:t>Sensible aux valeurs anormales (mini ou</a:t>
            </a:r>
            <a:r>
              <a:rPr sz="1800" spc="40" dirty="0">
                <a:latin typeface="Arial"/>
                <a:cs typeface="Arial"/>
              </a:rPr>
              <a:t> </a:t>
            </a:r>
            <a:r>
              <a:rPr sz="1800" spc="-5" dirty="0">
                <a:latin typeface="Arial"/>
                <a:cs typeface="Arial"/>
              </a:rPr>
              <a:t>maxi)</a:t>
            </a:r>
            <a:endParaRPr sz="1800" dirty="0">
              <a:latin typeface="Arial"/>
              <a:cs typeface="Arial"/>
            </a:endParaRPr>
          </a:p>
        </p:txBody>
      </p:sp>
      <p:sp>
        <p:nvSpPr>
          <p:cNvPr id="8" name="object 8"/>
          <p:cNvSpPr txBox="1"/>
          <p:nvPr/>
        </p:nvSpPr>
        <p:spPr>
          <a:xfrm>
            <a:off x="1496567" y="3541598"/>
            <a:ext cx="1419225" cy="1123315"/>
          </a:xfrm>
          <a:prstGeom prst="rect">
            <a:avLst/>
          </a:prstGeom>
        </p:spPr>
        <p:txBody>
          <a:bodyPr vert="horz" wrap="square" lIns="0" tIns="12700" rIns="0" bIns="0" rtlCol="0">
            <a:spAutoFit/>
          </a:bodyPr>
          <a:lstStyle/>
          <a:p>
            <a:pPr>
              <a:lnSpc>
                <a:spcPct val="100000"/>
              </a:lnSpc>
              <a:spcBef>
                <a:spcPts val="100"/>
              </a:spcBef>
            </a:pPr>
            <a:r>
              <a:rPr sz="1800" spc="-10" dirty="0">
                <a:latin typeface="Arial"/>
                <a:cs typeface="Arial"/>
              </a:rPr>
              <a:t>Avantages</a:t>
            </a:r>
            <a:endParaRPr sz="1800">
              <a:latin typeface="Arial"/>
              <a:cs typeface="Arial"/>
            </a:endParaRPr>
          </a:p>
          <a:p>
            <a:pPr>
              <a:lnSpc>
                <a:spcPct val="100000"/>
              </a:lnSpc>
            </a:pPr>
            <a:endParaRPr sz="2000">
              <a:latin typeface="Times New Roman"/>
              <a:cs typeface="Times New Roman"/>
            </a:endParaRPr>
          </a:p>
          <a:p>
            <a:pPr>
              <a:lnSpc>
                <a:spcPct val="100000"/>
              </a:lnSpc>
              <a:spcBef>
                <a:spcPts val="10"/>
              </a:spcBef>
            </a:pPr>
            <a:endParaRPr sz="1750">
              <a:latin typeface="Times New Roman"/>
              <a:cs typeface="Times New Roman"/>
            </a:endParaRPr>
          </a:p>
          <a:p>
            <a:pPr>
              <a:lnSpc>
                <a:spcPct val="100000"/>
              </a:lnSpc>
            </a:pPr>
            <a:r>
              <a:rPr sz="1800" spc="-5" dirty="0">
                <a:latin typeface="Arial"/>
                <a:cs typeface="Arial"/>
              </a:rPr>
              <a:t>Inc</a:t>
            </a:r>
            <a:r>
              <a:rPr sz="1800" spc="-15" dirty="0">
                <a:latin typeface="Arial"/>
                <a:cs typeface="Arial"/>
              </a:rPr>
              <a:t>o</a:t>
            </a:r>
            <a:r>
              <a:rPr sz="1800" spc="-5" dirty="0">
                <a:latin typeface="Arial"/>
                <a:cs typeface="Arial"/>
              </a:rPr>
              <a:t>nv</a:t>
            </a:r>
            <a:r>
              <a:rPr sz="1800" spc="-15" dirty="0">
                <a:latin typeface="Arial"/>
                <a:cs typeface="Arial"/>
              </a:rPr>
              <a:t>é</a:t>
            </a:r>
            <a:r>
              <a:rPr sz="1800" spc="-5" dirty="0">
                <a:latin typeface="Arial"/>
                <a:cs typeface="Arial"/>
              </a:rPr>
              <a:t>n</a:t>
            </a:r>
            <a:r>
              <a:rPr sz="1800" spc="-15" dirty="0">
                <a:latin typeface="Arial"/>
                <a:cs typeface="Arial"/>
              </a:rPr>
              <a:t>i</a:t>
            </a:r>
            <a:r>
              <a:rPr sz="1800" spc="-5" dirty="0">
                <a:latin typeface="Arial"/>
                <a:cs typeface="Arial"/>
              </a:rPr>
              <a:t>e</a:t>
            </a:r>
            <a:r>
              <a:rPr sz="1800" spc="-15" dirty="0">
                <a:latin typeface="Arial"/>
                <a:cs typeface="Arial"/>
              </a:rPr>
              <a:t>n</a:t>
            </a:r>
            <a:r>
              <a:rPr sz="1800" dirty="0">
                <a:latin typeface="Arial"/>
                <a:cs typeface="Arial"/>
              </a:rPr>
              <a:t>ts</a:t>
            </a:r>
            <a:endParaRPr sz="1800">
              <a:latin typeface="Arial"/>
              <a:cs typeface="Arial"/>
            </a:endParaRPr>
          </a:p>
        </p:txBody>
      </p:sp>
      <p:sp>
        <p:nvSpPr>
          <p:cNvPr id="9" name="object 9"/>
          <p:cNvSpPr txBox="1"/>
          <p:nvPr/>
        </p:nvSpPr>
        <p:spPr>
          <a:xfrm>
            <a:off x="3325621" y="3404316"/>
            <a:ext cx="5548630" cy="1260475"/>
          </a:xfrm>
          <a:prstGeom prst="rect">
            <a:avLst/>
          </a:prstGeom>
        </p:spPr>
        <p:txBody>
          <a:bodyPr vert="horz" wrap="square" lIns="0" tIns="149860" rIns="0" bIns="0" rtlCol="0">
            <a:spAutoFit/>
          </a:bodyPr>
          <a:lstStyle/>
          <a:p>
            <a:pPr marL="139700" indent="-139700">
              <a:lnSpc>
                <a:spcPct val="100000"/>
              </a:lnSpc>
              <a:spcBef>
                <a:spcPts val="1180"/>
              </a:spcBef>
              <a:buChar char="-"/>
              <a:tabLst>
                <a:tab pos="140335" algn="l"/>
              </a:tabLst>
            </a:pPr>
            <a:r>
              <a:rPr sz="1800" spc="-5" dirty="0">
                <a:latin typeface="Arial"/>
                <a:cs typeface="Arial"/>
              </a:rPr>
              <a:t>Calcul facile, </a:t>
            </a:r>
            <a:r>
              <a:rPr sz="1800" spc="-10" dirty="0">
                <a:latin typeface="Arial"/>
                <a:cs typeface="Arial"/>
              </a:rPr>
              <a:t>peu </a:t>
            </a:r>
            <a:r>
              <a:rPr sz="1800" spc="-5" dirty="0">
                <a:latin typeface="Arial"/>
                <a:cs typeface="Arial"/>
              </a:rPr>
              <a:t>sensible </a:t>
            </a:r>
            <a:r>
              <a:rPr sz="1800" spc="-10" dirty="0">
                <a:latin typeface="Arial"/>
                <a:cs typeface="Arial"/>
              </a:rPr>
              <a:t>aux </a:t>
            </a:r>
            <a:r>
              <a:rPr sz="1800" spc="-5" dirty="0">
                <a:latin typeface="Arial"/>
                <a:cs typeface="Arial"/>
              </a:rPr>
              <a:t>valeurs</a:t>
            </a:r>
            <a:r>
              <a:rPr sz="1800" spc="80" dirty="0">
                <a:latin typeface="Arial"/>
                <a:cs typeface="Arial"/>
              </a:rPr>
              <a:t> </a:t>
            </a:r>
            <a:r>
              <a:rPr sz="1800" spc="-10" dirty="0">
                <a:latin typeface="Arial"/>
                <a:cs typeface="Arial"/>
              </a:rPr>
              <a:t>anormales</a:t>
            </a:r>
            <a:endParaRPr sz="1800">
              <a:latin typeface="Arial"/>
              <a:cs typeface="Arial"/>
            </a:endParaRPr>
          </a:p>
          <a:p>
            <a:pPr marL="139700" indent="-139700">
              <a:lnSpc>
                <a:spcPct val="100000"/>
              </a:lnSpc>
              <a:spcBef>
                <a:spcPts val="1080"/>
              </a:spcBef>
              <a:buChar char="-"/>
              <a:tabLst>
                <a:tab pos="140335" algn="l"/>
              </a:tabLst>
            </a:pPr>
            <a:r>
              <a:rPr sz="1800" spc="-5" dirty="0">
                <a:latin typeface="Arial"/>
                <a:cs typeface="Arial"/>
              </a:rPr>
              <a:t>Utilisable pour les valeurs ordinales, les classes,</a:t>
            </a:r>
            <a:r>
              <a:rPr sz="1800" spc="85" dirty="0">
                <a:latin typeface="Arial"/>
                <a:cs typeface="Arial"/>
              </a:rPr>
              <a:t> </a:t>
            </a:r>
            <a:r>
              <a:rPr sz="1800" dirty="0">
                <a:latin typeface="Arial"/>
                <a:cs typeface="Arial"/>
              </a:rPr>
              <a:t>etc..</a:t>
            </a:r>
            <a:endParaRPr sz="1800">
              <a:latin typeface="Arial"/>
              <a:cs typeface="Arial"/>
            </a:endParaRPr>
          </a:p>
          <a:p>
            <a:pPr marL="139700" indent="-139700">
              <a:lnSpc>
                <a:spcPct val="100000"/>
              </a:lnSpc>
              <a:spcBef>
                <a:spcPts val="1080"/>
              </a:spcBef>
              <a:buChar char="-"/>
              <a:tabLst>
                <a:tab pos="140335" algn="l"/>
              </a:tabLst>
            </a:pPr>
            <a:r>
              <a:rPr sz="1800" dirty="0">
                <a:latin typeface="Arial"/>
                <a:cs typeface="Arial"/>
              </a:rPr>
              <a:t>Se </a:t>
            </a:r>
            <a:r>
              <a:rPr sz="1800" spc="-5" dirty="0">
                <a:latin typeface="Arial"/>
                <a:cs typeface="Arial"/>
              </a:rPr>
              <a:t>prête moins aux calculs</a:t>
            </a:r>
            <a:r>
              <a:rPr sz="1800" spc="15" dirty="0">
                <a:latin typeface="Arial"/>
                <a:cs typeface="Arial"/>
              </a:rPr>
              <a:t> </a:t>
            </a:r>
            <a:r>
              <a:rPr sz="1800" spc="-5" dirty="0">
                <a:latin typeface="Arial"/>
                <a:cs typeface="Arial"/>
              </a:rPr>
              <a:t>statistiques.</a:t>
            </a:r>
            <a:endParaRPr sz="1800">
              <a:latin typeface="Arial"/>
              <a:cs typeface="Arial"/>
            </a:endParaRPr>
          </a:p>
        </p:txBody>
      </p:sp>
      <p:sp>
        <p:nvSpPr>
          <p:cNvPr id="10" name="object 10"/>
          <p:cNvSpPr txBox="1"/>
          <p:nvPr/>
        </p:nvSpPr>
        <p:spPr>
          <a:xfrm>
            <a:off x="885825" y="1773237"/>
            <a:ext cx="370205" cy="1224280"/>
          </a:xfrm>
          <a:prstGeom prst="rect">
            <a:avLst/>
          </a:prstGeom>
          <a:ln w="9525">
            <a:solidFill>
              <a:srgbClr val="006666"/>
            </a:solidFill>
          </a:ln>
        </p:spPr>
        <p:txBody>
          <a:bodyPr vert="vert270" wrap="square" lIns="0" tIns="39370" rIns="0" bIns="0" rtlCol="0">
            <a:spAutoFit/>
          </a:bodyPr>
          <a:lstStyle/>
          <a:p>
            <a:pPr marL="90805">
              <a:lnSpc>
                <a:spcPct val="100000"/>
              </a:lnSpc>
              <a:spcBef>
                <a:spcPts val="310"/>
              </a:spcBef>
            </a:pPr>
            <a:r>
              <a:rPr sz="1800" b="1" spc="-5" dirty="0">
                <a:solidFill>
                  <a:srgbClr val="006666"/>
                </a:solidFill>
                <a:latin typeface="Arial"/>
                <a:cs typeface="Arial"/>
              </a:rPr>
              <a:t>Moyenne</a:t>
            </a:r>
            <a:endParaRPr sz="1800" dirty="0">
              <a:latin typeface="Arial"/>
              <a:cs typeface="Arial"/>
            </a:endParaRPr>
          </a:p>
        </p:txBody>
      </p:sp>
      <p:sp>
        <p:nvSpPr>
          <p:cNvPr id="11" name="object 11"/>
          <p:cNvSpPr txBox="1"/>
          <p:nvPr/>
        </p:nvSpPr>
        <p:spPr>
          <a:xfrm>
            <a:off x="903287" y="3716273"/>
            <a:ext cx="370205" cy="1152525"/>
          </a:xfrm>
          <a:prstGeom prst="rect">
            <a:avLst/>
          </a:prstGeom>
          <a:ln w="9525">
            <a:solidFill>
              <a:srgbClr val="006666"/>
            </a:solidFill>
          </a:ln>
        </p:spPr>
        <p:txBody>
          <a:bodyPr vert="vert270" wrap="square" lIns="0" tIns="39370" rIns="0" bIns="0" rtlCol="0">
            <a:spAutoFit/>
          </a:bodyPr>
          <a:lstStyle/>
          <a:p>
            <a:pPr marL="90170">
              <a:lnSpc>
                <a:spcPct val="100000"/>
              </a:lnSpc>
              <a:spcBef>
                <a:spcPts val="310"/>
              </a:spcBef>
            </a:pPr>
            <a:r>
              <a:rPr sz="1800" b="1" spc="-5" dirty="0">
                <a:solidFill>
                  <a:srgbClr val="006666"/>
                </a:solidFill>
                <a:latin typeface="Arial"/>
                <a:cs typeface="Arial"/>
              </a:rPr>
              <a:t>Médiane</a:t>
            </a:r>
            <a:endParaRPr sz="1800">
              <a:latin typeface="Arial"/>
              <a:cs typeface="Arial"/>
            </a:endParaRPr>
          </a:p>
        </p:txBody>
      </p:sp>
      <p:sp>
        <p:nvSpPr>
          <p:cNvPr id="12" name="object 12"/>
          <p:cNvSpPr/>
          <p:nvPr/>
        </p:nvSpPr>
        <p:spPr>
          <a:xfrm>
            <a:off x="684212" y="3284601"/>
            <a:ext cx="8352155" cy="1729105"/>
          </a:xfrm>
          <a:custGeom>
            <a:avLst/>
            <a:gdLst/>
            <a:ahLst/>
            <a:cxnLst/>
            <a:rect l="l" t="t" r="r" b="b"/>
            <a:pathLst>
              <a:path w="8352155" h="1729104">
                <a:moveTo>
                  <a:pt x="0" y="1728724"/>
                </a:moveTo>
                <a:lnTo>
                  <a:pt x="8351774" y="1728724"/>
                </a:lnTo>
                <a:lnTo>
                  <a:pt x="8351774" y="0"/>
                </a:lnTo>
                <a:lnTo>
                  <a:pt x="0" y="0"/>
                </a:lnTo>
                <a:lnTo>
                  <a:pt x="0" y="1728724"/>
                </a:lnTo>
                <a:close/>
              </a:path>
            </a:pathLst>
          </a:custGeom>
          <a:ln w="19050">
            <a:solidFill>
              <a:srgbClr val="000000"/>
            </a:solidFill>
          </a:ln>
        </p:spPr>
        <p:txBody>
          <a:bodyPr wrap="square" lIns="0" tIns="0" rIns="0" bIns="0" rtlCol="0"/>
          <a:lstStyle/>
          <a:p>
            <a:endParaRPr/>
          </a:p>
        </p:txBody>
      </p:sp>
      <p:sp>
        <p:nvSpPr>
          <p:cNvPr id="13" name="object 13"/>
          <p:cNvSpPr/>
          <p:nvPr/>
        </p:nvSpPr>
        <p:spPr>
          <a:xfrm>
            <a:off x="685800" y="1270000"/>
            <a:ext cx="8352155" cy="1871980"/>
          </a:xfrm>
          <a:custGeom>
            <a:avLst/>
            <a:gdLst/>
            <a:ahLst/>
            <a:cxnLst/>
            <a:rect l="l" t="t" r="r" b="b"/>
            <a:pathLst>
              <a:path w="8352155" h="1871980">
                <a:moveTo>
                  <a:pt x="0" y="1871726"/>
                </a:moveTo>
                <a:lnTo>
                  <a:pt x="8351901" y="1871726"/>
                </a:lnTo>
                <a:lnTo>
                  <a:pt x="8351901" y="0"/>
                </a:lnTo>
                <a:lnTo>
                  <a:pt x="0" y="0"/>
                </a:lnTo>
                <a:lnTo>
                  <a:pt x="0" y="1871726"/>
                </a:lnTo>
                <a:close/>
              </a:path>
            </a:pathLst>
          </a:custGeom>
          <a:ln w="19050">
            <a:solidFill>
              <a:srgbClr val="000000"/>
            </a:solidFill>
          </a:ln>
        </p:spPr>
        <p:txBody>
          <a:bodyPr wrap="square" lIns="0" tIns="0" rIns="0" bIns="0" rtlCol="0"/>
          <a:lstStyle/>
          <a:p>
            <a:endParaRPr/>
          </a:p>
        </p:txBody>
      </p:sp>
      <p:sp>
        <p:nvSpPr>
          <p:cNvPr id="14" name="object 14"/>
          <p:cNvSpPr/>
          <p:nvPr/>
        </p:nvSpPr>
        <p:spPr>
          <a:xfrm>
            <a:off x="1453896" y="111252"/>
            <a:ext cx="449579" cy="463296"/>
          </a:xfrm>
          <a:prstGeom prst="rect">
            <a:avLst/>
          </a:prstGeom>
          <a:blipFill>
            <a:blip r:embed="rId4" cstate="print"/>
            <a:stretch>
              <a:fillRect/>
            </a:stretch>
          </a:blipFill>
        </p:spPr>
        <p:txBody>
          <a:bodyPr wrap="square" lIns="0" tIns="0" rIns="0" bIns="0" rtlCol="0"/>
          <a:lstStyle/>
          <a:p>
            <a:endParaRPr/>
          </a:p>
        </p:txBody>
      </p:sp>
      <p:sp>
        <p:nvSpPr>
          <p:cNvPr id="15" name="object 15"/>
          <p:cNvSpPr txBox="1"/>
          <p:nvPr/>
        </p:nvSpPr>
        <p:spPr>
          <a:xfrm>
            <a:off x="1146175" y="495427"/>
            <a:ext cx="7264400" cy="739775"/>
          </a:xfrm>
          <a:prstGeom prst="rect">
            <a:avLst/>
          </a:prstGeom>
        </p:spPr>
        <p:txBody>
          <a:bodyPr vert="horz" wrap="square" lIns="0" tIns="12065" rIns="0" bIns="0" rtlCol="0">
            <a:spAutoFit/>
          </a:bodyPr>
          <a:lstStyle/>
          <a:p>
            <a:pPr marL="12700">
              <a:lnSpc>
                <a:spcPct val="100000"/>
              </a:lnSpc>
              <a:spcBef>
                <a:spcPts val="95"/>
              </a:spcBef>
              <a:tabLst>
                <a:tab pos="2261870" algn="l"/>
                <a:tab pos="7251065" algn="l"/>
              </a:tabLst>
            </a:pPr>
            <a:r>
              <a:rPr sz="1600" b="1" u="sng" spc="-5" dirty="0">
                <a:solidFill>
                  <a:srgbClr val="006666"/>
                </a:solidFill>
                <a:uFill>
                  <a:solidFill>
                    <a:srgbClr val="99CCCC"/>
                  </a:solidFill>
                </a:uFill>
                <a:latin typeface="Arial"/>
                <a:cs typeface="Arial"/>
              </a:rPr>
              <a:t> 	Représentation des </a:t>
            </a:r>
            <a:r>
              <a:rPr sz="1600" b="1" u="sng" spc="-10" dirty="0">
                <a:solidFill>
                  <a:srgbClr val="006666"/>
                </a:solidFill>
                <a:uFill>
                  <a:solidFill>
                    <a:srgbClr val="99CCCC"/>
                  </a:solidFill>
                </a:uFill>
                <a:latin typeface="Arial"/>
                <a:cs typeface="Arial"/>
              </a:rPr>
              <a:t>variables</a:t>
            </a:r>
            <a:r>
              <a:rPr sz="1600" b="1" u="sng" spc="125" dirty="0">
                <a:solidFill>
                  <a:srgbClr val="006666"/>
                </a:solidFill>
                <a:uFill>
                  <a:solidFill>
                    <a:srgbClr val="99CCCC"/>
                  </a:solidFill>
                </a:uFill>
                <a:latin typeface="Arial"/>
                <a:cs typeface="Arial"/>
              </a:rPr>
              <a:t> </a:t>
            </a:r>
            <a:r>
              <a:rPr sz="1600" b="1" u="sng" spc="-10" dirty="0">
                <a:solidFill>
                  <a:srgbClr val="006666"/>
                </a:solidFill>
                <a:uFill>
                  <a:solidFill>
                    <a:srgbClr val="99CCCC"/>
                  </a:solidFill>
                </a:uFill>
                <a:latin typeface="Arial"/>
                <a:cs typeface="Arial"/>
              </a:rPr>
              <a:t>quantitatives	</a:t>
            </a:r>
            <a:endParaRPr sz="1600">
              <a:latin typeface="Arial"/>
              <a:cs typeface="Arial"/>
            </a:endParaRPr>
          </a:p>
          <a:p>
            <a:pPr marL="349885">
              <a:lnSpc>
                <a:spcPct val="100000"/>
              </a:lnSpc>
              <a:spcBef>
                <a:spcPts val="1545"/>
              </a:spcBef>
            </a:pPr>
            <a:r>
              <a:rPr sz="1800" spc="-5" dirty="0">
                <a:latin typeface="Arial"/>
                <a:cs typeface="Arial"/>
              </a:rPr>
              <a:t>Comparaison des caractéristiques de la </a:t>
            </a:r>
            <a:r>
              <a:rPr sz="1800" spc="-10" dirty="0">
                <a:latin typeface="Arial"/>
                <a:cs typeface="Arial"/>
              </a:rPr>
              <a:t>moyenne </a:t>
            </a:r>
            <a:r>
              <a:rPr sz="1800" dirty="0">
                <a:latin typeface="Arial"/>
                <a:cs typeface="Arial"/>
              </a:rPr>
              <a:t>et </a:t>
            </a:r>
            <a:r>
              <a:rPr sz="1800" spc="-5" dirty="0">
                <a:latin typeface="Arial"/>
                <a:cs typeface="Arial"/>
              </a:rPr>
              <a:t>de la</a:t>
            </a:r>
            <a:r>
              <a:rPr sz="1800" spc="130" dirty="0">
                <a:latin typeface="Arial"/>
                <a:cs typeface="Arial"/>
              </a:rPr>
              <a:t> </a:t>
            </a:r>
            <a:r>
              <a:rPr sz="1800" spc="-5" dirty="0">
                <a:latin typeface="Arial"/>
                <a:cs typeface="Arial"/>
              </a:rPr>
              <a:t>médiane</a:t>
            </a:r>
            <a:endParaRPr sz="1800">
              <a:latin typeface="Arial"/>
              <a:cs typeface="Arial"/>
            </a:endParaRPr>
          </a:p>
        </p:txBody>
      </p:sp>
      <p:sp>
        <p:nvSpPr>
          <p:cNvPr id="16" name="object 16"/>
          <p:cNvSpPr/>
          <p:nvPr/>
        </p:nvSpPr>
        <p:spPr>
          <a:xfrm>
            <a:off x="1623060" y="111252"/>
            <a:ext cx="347472" cy="463296"/>
          </a:xfrm>
          <a:prstGeom prst="rect">
            <a:avLst/>
          </a:prstGeom>
          <a:blipFill>
            <a:blip r:embed="rId5" cstate="print"/>
            <a:stretch>
              <a:fillRect/>
            </a:stretch>
          </a:blipFill>
        </p:spPr>
        <p:txBody>
          <a:bodyPr wrap="square" lIns="0" tIns="0" rIns="0" bIns="0" rtlCol="0"/>
          <a:lstStyle/>
          <a:p>
            <a:endParaRPr/>
          </a:p>
        </p:txBody>
      </p:sp>
      <p:sp>
        <p:nvSpPr>
          <p:cNvPr id="17" name="object 17"/>
          <p:cNvSpPr/>
          <p:nvPr/>
        </p:nvSpPr>
        <p:spPr>
          <a:xfrm>
            <a:off x="1690116" y="111252"/>
            <a:ext cx="339851" cy="463296"/>
          </a:xfrm>
          <a:prstGeom prst="rect">
            <a:avLst/>
          </a:prstGeom>
          <a:blipFill>
            <a:blip r:embed="rId6" cstate="print"/>
            <a:stretch>
              <a:fillRect/>
            </a:stretch>
          </a:blipFill>
        </p:spPr>
        <p:txBody>
          <a:bodyPr wrap="square" lIns="0" tIns="0" rIns="0" bIns="0" rtlCol="0"/>
          <a:lstStyle/>
          <a:p>
            <a:endParaRPr/>
          </a:p>
        </p:txBody>
      </p:sp>
      <p:sp>
        <p:nvSpPr>
          <p:cNvPr id="18" name="object 18"/>
          <p:cNvSpPr/>
          <p:nvPr/>
        </p:nvSpPr>
        <p:spPr>
          <a:xfrm>
            <a:off x="1719072" y="47244"/>
            <a:ext cx="2023872" cy="569976"/>
          </a:xfrm>
          <a:prstGeom prst="rect">
            <a:avLst/>
          </a:prstGeom>
          <a:blipFill>
            <a:blip r:embed="rId7" cstate="print"/>
            <a:stretch>
              <a:fillRect/>
            </a:stretch>
          </a:blipFill>
        </p:spPr>
        <p:txBody>
          <a:bodyPr wrap="square" lIns="0" tIns="0" rIns="0" bIns="0" rtlCol="0"/>
          <a:lstStyle/>
          <a:p>
            <a:endParaRPr/>
          </a:p>
        </p:txBody>
      </p:sp>
      <p:sp>
        <p:nvSpPr>
          <p:cNvPr id="19" name="object 19"/>
          <p:cNvSpPr txBox="1">
            <a:spLocks noGrp="1"/>
          </p:cNvSpPr>
          <p:nvPr>
            <p:ph type="title"/>
          </p:nvPr>
        </p:nvSpPr>
        <p:spPr>
          <a:xfrm>
            <a:off x="1571371" y="110108"/>
            <a:ext cx="2003425" cy="330835"/>
          </a:xfrm>
          <a:prstGeom prst="rect">
            <a:avLst/>
          </a:prstGeom>
        </p:spPr>
        <p:txBody>
          <a:bodyPr vert="horz" wrap="square" lIns="0" tIns="12700" rIns="0" bIns="0" rtlCol="0">
            <a:spAutoFit/>
          </a:bodyPr>
          <a:lstStyle/>
          <a:p>
            <a:pPr marL="12700">
              <a:lnSpc>
                <a:spcPct val="100000"/>
              </a:lnSpc>
              <a:spcBef>
                <a:spcPts val="100"/>
              </a:spcBef>
            </a:pPr>
            <a:r>
              <a:rPr sz="1600" b="1" i="0" spc="-5" dirty="0">
                <a:solidFill>
                  <a:srgbClr val="5F5F5F"/>
                </a:solidFill>
                <a:latin typeface="Arial"/>
                <a:cs typeface="Arial"/>
              </a:rPr>
              <a:t>1 -</a:t>
            </a:r>
            <a:r>
              <a:rPr sz="1600" b="1" i="0" spc="-50" dirty="0">
                <a:solidFill>
                  <a:srgbClr val="5F5F5F"/>
                </a:solidFill>
                <a:latin typeface="Arial"/>
                <a:cs typeface="Arial"/>
              </a:rPr>
              <a:t> </a:t>
            </a:r>
            <a:r>
              <a:rPr sz="2000" b="1" i="0" dirty="0">
                <a:solidFill>
                  <a:srgbClr val="5F5F5F"/>
                </a:solidFill>
                <a:latin typeface="Arial"/>
                <a:cs typeface="Arial"/>
              </a:rPr>
              <a:t>Biostatistique</a:t>
            </a:r>
            <a:endParaRPr sz="2000">
              <a:latin typeface="Arial"/>
              <a:cs typeface="Arial"/>
            </a:endParaRPr>
          </a:p>
        </p:txBody>
      </p:sp>
      <p:sp>
        <p:nvSpPr>
          <p:cNvPr id="20" name="object 20"/>
          <p:cNvSpPr txBox="1"/>
          <p:nvPr/>
        </p:nvSpPr>
        <p:spPr>
          <a:xfrm>
            <a:off x="512775" y="5168265"/>
            <a:ext cx="8338184" cy="848994"/>
          </a:xfrm>
          <a:prstGeom prst="rect">
            <a:avLst/>
          </a:prstGeom>
        </p:spPr>
        <p:txBody>
          <a:bodyPr vert="horz" wrap="square" lIns="0" tIns="12700" rIns="0" bIns="0" rtlCol="0">
            <a:spAutoFit/>
          </a:bodyPr>
          <a:lstStyle/>
          <a:p>
            <a:pPr marL="2250440" marR="5080" indent="-2238375">
              <a:lnSpc>
                <a:spcPct val="100000"/>
              </a:lnSpc>
              <a:spcBef>
                <a:spcPts val="100"/>
              </a:spcBef>
              <a:tabLst>
                <a:tab pos="533400" algn="l"/>
                <a:tab pos="4631055" algn="l"/>
              </a:tabLst>
            </a:pPr>
            <a:r>
              <a:rPr sz="1800" dirty="0">
                <a:solidFill>
                  <a:srgbClr val="006666"/>
                </a:solidFill>
                <a:latin typeface="Arial"/>
                <a:cs typeface="Arial"/>
              </a:rPr>
              <a:t>Ex :	</a:t>
            </a:r>
            <a:r>
              <a:rPr sz="1800" spc="-5" dirty="0">
                <a:solidFill>
                  <a:srgbClr val="006666"/>
                </a:solidFill>
                <a:latin typeface="Arial"/>
                <a:cs typeface="Arial"/>
              </a:rPr>
              <a:t>Salaire </a:t>
            </a:r>
            <a:r>
              <a:rPr sz="1800" spc="-10" dirty="0">
                <a:solidFill>
                  <a:srgbClr val="006666"/>
                </a:solidFill>
                <a:latin typeface="Arial"/>
                <a:cs typeface="Arial"/>
              </a:rPr>
              <a:t>moyen </a:t>
            </a:r>
            <a:r>
              <a:rPr sz="1800" dirty="0">
                <a:solidFill>
                  <a:srgbClr val="006666"/>
                </a:solidFill>
                <a:latin typeface="Arial"/>
                <a:cs typeface="Arial"/>
              </a:rPr>
              <a:t>= </a:t>
            </a:r>
            <a:r>
              <a:rPr sz="1800" spc="-10" dirty="0">
                <a:solidFill>
                  <a:srgbClr val="006666"/>
                </a:solidFill>
                <a:latin typeface="Arial"/>
                <a:cs typeface="Arial"/>
              </a:rPr>
              <a:t>2500€, </a:t>
            </a:r>
            <a:r>
              <a:rPr sz="1800" spc="-5" dirty="0">
                <a:solidFill>
                  <a:srgbClr val="006666"/>
                </a:solidFill>
                <a:latin typeface="Arial"/>
                <a:cs typeface="Arial"/>
              </a:rPr>
              <a:t>salaire médian </a:t>
            </a:r>
            <a:r>
              <a:rPr sz="1800" dirty="0">
                <a:solidFill>
                  <a:srgbClr val="006666"/>
                </a:solidFill>
                <a:latin typeface="Arial"/>
                <a:cs typeface="Arial"/>
              </a:rPr>
              <a:t>= </a:t>
            </a:r>
            <a:r>
              <a:rPr sz="1800" spc="-5" dirty="0">
                <a:solidFill>
                  <a:srgbClr val="006666"/>
                </a:solidFill>
                <a:latin typeface="Arial"/>
                <a:cs typeface="Arial"/>
              </a:rPr>
              <a:t>1800€….10% des salariés </a:t>
            </a:r>
            <a:r>
              <a:rPr sz="1800" dirty="0">
                <a:solidFill>
                  <a:srgbClr val="006666"/>
                </a:solidFill>
                <a:latin typeface="Arial"/>
                <a:cs typeface="Arial"/>
              </a:rPr>
              <a:t>&gt; </a:t>
            </a:r>
            <a:r>
              <a:rPr sz="1800" spc="-10" dirty="0">
                <a:solidFill>
                  <a:srgbClr val="006666"/>
                </a:solidFill>
                <a:latin typeface="Arial"/>
                <a:cs typeface="Arial"/>
              </a:rPr>
              <a:t>4000€  </a:t>
            </a:r>
            <a:r>
              <a:rPr sz="1800" spc="-5" dirty="0">
                <a:solidFill>
                  <a:srgbClr val="006666"/>
                </a:solidFill>
                <a:latin typeface="Arial"/>
                <a:cs typeface="Arial"/>
              </a:rPr>
              <a:t>Durée </a:t>
            </a:r>
            <a:r>
              <a:rPr sz="1800" dirty="0">
                <a:solidFill>
                  <a:srgbClr val="006666"/>
                </a:solidFill>
                <a:latin typeface="Arial"/>
                <a:cs typeface="Arial"/>
              </a:rPr>
              <a:t>moy </a:t>
            </a:r>
            <a:r>
              <a:rPr sz="1800" spc="-5" dirty="0">
                <a:solidFill>
                  <a:srgbClr val="006666"/>
                </a:solidFill>
                <a:latin typeface="Arial"/>
                <a:cs typeface="Arial"/>
              </a:rPr>
              <a:t>grippe</a:t>
            </a:r>
            <a:r>
              <a:rPr sz="1800" spc="40" dirty="0">
                <a:solidFill>
                  <a:srgbClr val="006666"/>
                </a:solidFill>
                <a:latin typeface="Arial"/>
                <a:cs typeface="Arial"/>
              </a:rPr>
              <a:t> </a:t>
            </a:r>
            <a:r>
              <a:rPr sz="1800" dirty="0">
                <a:solidFill>
                  <a:srgbClr val="006666"/>
                </a:solidFill>
                <a:latin typeface="Arial"/>
                <a:cs typeface="Arial"/>
              </a:rPr>
              <a:t>=</a:t>
            </a:r>
            <a:r>
              <a:rPr sz="1800" spc="5" dirty="0">
                <a:solidFill>
                  <a:srgbClr val="006666"/>
                </a:solidFill>
                <a:latin typeface="Arial"/>
                <a:cs typeface="Arial"/>
              </a:rPr>
              <a:t> </a:t>
            </a:r>
            <a:r>
              <a:rPr sz="1800" spc="-10" dirty="0">
                <a:solidFill>
                  <a:srgbClr val="006666"/>
                </a:solidFill>
                <a:latin typeface="Arial"/>
                <a:cs typeface="Arial"/>
              </a:rPr>
              <a:t>8j	</a:t>
            </a:r>
            <a:r>
              <a:rPr sz="1800" spc="-5" dirty="0">
                <a:solidFill>
                  <a:srgbClr val="006666"/>
                </a:solidFill>
                <a:latin typeface="Arial"/>
                <a:cs typeface="Arial"/>
              </a:rPr>
              <a:t>durée médiane </a:t>
            </a:r>
            <a:r>
              <a:rPr sz="1800" dirty="0">
                <a:solidFill>
                  <a:srgbClr val="006666"/>
                </a:solidFill>
                <a:latin typeface="Arial"/>
                <a:cs typeface="Arial"/>
              </a:rPr>
              <a:t>=</a:t>
            </a:r>
            <a:r>
              <a:rPr sz="1800" spc="20" dirty="0">
                <a:solidFill>
                  <a:srgbClr val="006666"/>
                </a:solidFill>
                <a:latin typeface="Arial"/>
                <a:cs typeface="Arial"/>
              </a:rPr>
              <a:t> </a:t>
            </a:r>
            <a:r>
              <a:rPr sz="1800" spc="-10" dirty="0">
                <a:solidFill>
                  <a:srgbClr val="006666"/>
                </a:solidFill>
                <a:latin typeface="Arial"/>
                <a:cs typeface="Arial"/>
              </a:rPr>
              <a:t>6j</a:t>
            </a:r>
            <a:endParaRPr sz="1800" dirty="0">
              <a:latin typeface="Arial"/>
              <a:cs typeface="Arial"/>
            </a:endParaRPr>
          </a:p>
          <a:p>
            <a:pPr marL="1533525">
              <a:lnSpc>
                <a:spcPct val="100000"/>
              </a:lnSpc>
            </a:pPr>
            <a:r>
              <a:rPr sz="1800" dirty="0">
                <a:solidFill>
                  <a:srgbClr val="006666"/>
                </a:solidFill>
                <a:latin typeface="Arial"/>
                <a:cs typeface="Arial"/>
              </a:rPr>
              <a:t>En </a:t>
            </a:r>
            <a:r>
              <a:rPr sz="1800" spc="-5" dirty="0">
                <a:solidFill>
                  <a:srgbClr val="006666"/>
                </a:solidFill>
                <a:latin typeface="Arial"/>
                <a:cs typeface="Arial"/>
              </a:rPr>
              <a:t>fait </a:t>
            </a:r>
            <a:r>
              <a:rPr sz="1800" spc="-10" dirty="0">
                <a:solidFill>
                  <a:srgbClr val="006666"/>
                </a:solidFill>
                <a:latin typeface="Arial"/>
                <a:cs typeface="Arial"/>
              </a:rPr>
              <a:t>moyenne </a:t>
            </a:r>
            <a:r>
              <a:rPr sz="1800" spc="-5" dirty="0">
                <a:solidFill>
                  <a:srgbClr val="006666"/>
                </a:solidFill>
                <a:latin typeface="Arial"/>
                <a:cs typeface="Arial"/>
              </a:rPr>
              <a:t>et </a:t>
            </a:r>
            <a:r>
              <a:rPr sz="1800" spc="-10" dirty="0">
                <a:solidFill>
                  <a:srgbClr val="006666"/>
                </a:solidFill>
                <a:latin typeface="Arial"/>
                <a:cs typeface="Arial"/>
              </a:rPr>
              <a:t>médiane </a:t>
            </a:r>
            <a:r>
              <a:rPr sz="1800" spc="-5" dirty="0">
                <a:solidFill>
                  <a:srgbClr val="006666"/>
                </a:solidFill>
                <a:latin typeface="Arial"/>
                <a:cs typeface="Arial"/>
              </a:rPr>
              <a:t>sont complémentaires</a:t>
            </a:r>
            <a:r>
              <a:rPr sz="1800" spc="90" dirty="0">
                <a:solidFill>
                  <a:srgbClr val="006666"/>
                </a:solidFill>
                <a:latin typeface="Arial"/>
                <a:cs typeface="Arial"/>
              </a:rPr>
              <a:t> </a:t>
            </a:r>
            <a:r>
              <a:rPr sz="1800" dirty="0">
                <a:solidFill>
                  <a:srgbClr val="006666"/>
                </a:solidFill>
                <a:latin typeface="Arial"/>
                <a:cs typeface="Arial"/>
              </a:rPr>
              <a:t>!</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animBg="1"/>
      <p:bldP spid="11" grpId="0" animBg="1"/>
      <p:bldP spid="12" grpId="0" animBg="1"/>
      <p:bldP spid="13" grpId="0" animBg="1"/>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27</a:t>
            </a:r>
            <a:endParaRPr sz="2000">
              <a:latin typeface="Arial"/>
              <a:cs typeface="Arial"/>
            </a:endParaRPr>
          </a:p>
        </p:txBody>
      </p:sp>
      <p:sp>
        <p:nvSpPr>
          <p:cNvPr id="3" name="object 3"/>
          <p:cNvSpPr/>
          <p:nvPr/>
        </p:nvSpPr>
        <p:spPr>
          <a:xfrm>
            <a:off x="6972300" y="742950"/>
            <a:ext cx="1425575" cy="0"/>
          </a:xfrm>
          <a:custGeom>
            <a:avLst/>
            <a:gdLst/>
            <a:ahLst/>
            <a:cxnLst/>
            <a:rect l="l" t="t" r="r" b="b"/>
            <a:pathLst>
              <a:path w="1425575">
                <a:moveTo>
                  <a:pt x="0" y="0"/>
                </a:moveTo>
                <a:lnTo>
                  <a:pt x="1425575" y="0"/>
                </a:lnTo>
              </a:path>
            </a:pathLst>
          </a:custGeom>
          <a:ln w="9525">
            <a:solidFill>
              <a:srgbClr val="99CCCC"/>
            </a:solidFill>
          </a:ln>
        </p:spPr>
        <p:txBody>
          <a:bodyPr wrap="square" lIns="0" tIns="0" rIns="0" bIns="0" rtlCol="0"/>
          <a:lstStyle/>
          <a:p>
            <a:endParaRPr/>
          </a:p>
        </p:txBody>
      </p:sp>
      <p:sp>
        <p:nvSpPr>
          <p:cNvPr id="4" name="object 4"/>
          <p:cNvSpPr/>
          <p:nvPr/>
        </p:nvSpPr>
        <p:spPr>
          <a:xfrm>
            <a:off x="1158875" y="742950"/>
            <a:ext cx="821055" cy="0"/>
          </a:xfrm>
          <a:custGeom>
            <a:avLst/>
            <a:gdLst/>
            <a:ahLst/>
            <a:cxnLst/>
            <a:rect l="l" t="t" r="r" b="b"/>
            <a:pathLst>
              <a:path w="821055">
                <a:moveTo>
                  <a:pt x="0" y="0"/>
                </a:moveTo>
                <a:lnTo>
                  <a:pt x="820801" y="0"/>
                </a:lnTo>
              </a:path>
            </a:pathLst>
          </a:custGeom>
          <a:ln w="9525">
            <a:solidFill>
              <a:srgbClr val="99CCCC"/>
            </a:solidFill>
          </a:ln>
        </p:spPr>
        <p:txBody>
          <a:bodyPr wrap="square" lIns="0" tIns="0" rIns="0" bIns="0" rtlCol="0"/>
          <a:lstStyle/>
          <a:p>
            <a:endParaRPr/>
          </a:p>
        </p:txBody>
      </p:sp>
      <p:sp>
        <p:nvSpPr>
          <p:cNvPr id="5" name="object 5"/>
          <p:cNvSpPr/>
          <p:nvPr/>
        </p:nvSpPr>
        <p:spPr>
          <a:xfrm>
            <a:off x="1979676" y="203263"/>
            <a:ext cx="4993005" cy="548005"/>
          </a:xfrm>
          <a:custGeom>
            <a:avLst/>
            <a:gdLst/>
            <a:ahLst/>
            <a:cxnLst/>
            <a:rect l="l" t="t" r="r" b="b"/>
            <a:pathLst>
              <a:path w="4993005" h="548005">
                <a:moveTo>
                  <a:pt x="0" y="547687"/>
                </a:moveTo>
                <a:lnTo>
                  <a:pt x="4992624" y="547687"/>
                </a:lnTo>
                <a:lnTo>
                  <a:pt x="4992624" y="0"/>
                </a:lnTo>
                <a:lnTo>
                  <a:pt x="0" y="0"/>
                </a:lnTo>
                <a:lnTo>
                  <a:pt x="0" y="547687"/>
                </a:lnTo>
                <a:close/>
              </a:path>
            </a:pathLst>
          </a:custGeom>
          <a:solidFill>
            <a:srgbClr val="FFFFFF"/>
          </a:solidFill>
        </p:spPr>
        <p:txBody>
          <a:bodyPr wrap="square" lIns="0" tIns="0" rIns="0" bIns="0" rtlCol="0"/>
          <a:lstStyle/>
          <a:p>
            <a:endParaRPr/>
          </a:p>
        </p:txBody>
      </p:sp>
      <p:sp>
        <p:nvSpPr>
          <p:cNvPr id="6" name="object 6"/>
          <p:cNvSpPr/>
          <p:nvPr/>
        </p:nvSpPr>
        <p:spPr>
          <a:xfrm>
            <a:off x="1880616" y="150876"/>
            <a:ext cx="1543811" cy="67970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3019044" y="143255"/>
            <a:ext cx="608076" cy="67970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221735" y="150876"/>
            <a:ext cx="653796" cy="679703"/>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3470147" y="143255"/>
            <a:ext cx="608076" cy="679704"/>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672840" y="150876"/>
            <a:ext cx="2764536" cy="679703"/>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6031991" y="150876"/>
            <a:ext cx="537971" cy="679703"/>
          </a:xfrm>
          <a:prstGeom prst="rect">
            <a:avLst/>
          </a:prstGeom>
          <a:blipFill>
            <a:blip r:embed="rId6"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1979676" y="203263"/>
            <a:ext cx="4993005" cy="548005"/>
          </a:xfrm>
          <a:prstGeom prst="rect">
            <a:avLst/>
          </a:prstGeom>
          <a:ln w="9525">
            <a:solidFill>
              <a:srgbClr val="000000"/>
            </a:solidFill>
          </a:ln>
        </p:spPr>
        <p:txBody>
          <a:bodyPr vert="horz" wrap="square" lIns="0" tIns="31750" rIns="0" bIns="0" rtlCol="0">
            <a:spAutoFit/>
          </a:bodyPr>
          <a:lstStyle/>
          <a:p>
            <a:pPr marL="91440">
              <a:lnSpc>
                <a:spcPct val="100000"/>
              </a:lnSpc>
              <a:spcBef>
                <a:spcPts val="250"/>
              </a:spcBef>
            </a:pPr>
            <a:r>
              <a:rPr sz="2400" b="1" i="0" dirty="0">
                <a:solidFill>
                  <a:srgbClr val="5F5F5F"/>
                </a:solidFill>
                <a:latin typeface="Comic Sans MS"/>
                <a:cs typeface="Comic Sans MS"/>
              </a:rPr>
              <a:t>PLAN </a:t>
            </a:r>
            <a:r>
              <a:rPr sz="2400" b="1" i="0" spc="-5" dirty="0">
                <a:solidFill>
                  <a:srgbClr val="5F5F5F"/>
                </a:solidFill>
                <a:latin typeface="Comic Sans MS"/>
                <a:cs typeface="Comic Sans MS"/>
              </a:rPr>
              <a:t>G</a:t>
            </a:r>
            <a:r>
              <a:rPr sz="2400" b="1" i="0" spc="-5" dirty="0">
                <a:solidFill>
                  <a:srgbClr val="5F5F5F"/>
                </a:solidFill>
                <a:latin typeface="Arial"/>
                <a:cs typeface="Arial"/>
              </a:rPr>
              <a:t>É</a:t>
            </a:r>
            <a:r>
              <a:rPr sz="2400" b="1" i="0" spc="-5" dirty="0">
                <a:solidFill>
                  <a:srgbClr val="5F5F5F"/>
                </a:solidFill>
                <a:latin typeface="Comic Sans MS"/>
                <a:cs typeface="Comic Sans MS"/>
              </a:rPr>
              <a:t>N</a:t>
            </a:r>
            <a:r>
              <a:rPr sz="2400" b="1" i="0" spc="-5" dirty="0">
                <a:solidFill>
                  <a:srgbClr val="5F5F5F"/>
                </a:solidFill>
                <a:latin typeface="Arial"/>
                <a:cs typeface="Arial"/>
              </a:rPr>
              <a:t>É</a:t>
            </a:r>
            <a:r>
              <a:rPr sz="2400" b="1" i="0" spc="-5" dirty="0">
                <a:solidFill>
                  <a:srgbClr val="5F5F5F"/>
                </a:solidFill>
                <a:latin typeface="Comic Sans MS"/>
                <a:cs typeface="Comic Sans MS"/>
              </a:rPr>
              <a:t>RAL </a:t>
            </a:r>
            <a:r>
              <a:rPr sz="2400" b="1" i="0" dirty="0">
                <a:solidFill>
                  <a:srgbClr val="5F5F5F"/>
                </a:solidFill>
                <a:latin typeface="Comic Sans MS"/>
                <a:cs typeface="Comic Sans MS"/>
              </a:rPr>
              <a:t>DU</a:t>
            </a:r>
            <a:r>
              <a:rPr sz="2400" b="1" i="0" spc="-45" dirty="0">
                <a:solidFill>
                  <a:srgbClr val="5F5F5F"/>
                </a:solidFill>
                <a:latin typeface="Comic Sans MS"/>
                <a:cs typeface="Comic Sans MS"/>
              </a:rPr>
              <a:t> </a:t>
            </a:r>
            <a:r>
              <a:rPr sz="2400" b="1" i="0" dirty="0">
                <a:solidFill>
                  <a:srgbClr val="5F5F5F"/>
                </a:solidFill>
                <a:latin typeface="Comic Sans MS"/>
                <a:cs typeface="Comic Sans MS"/>
              </a:rPr>
              <a:t>COURS</a:t>
            </a:r>
            <a:endParaRPr sz="2400">
              <a:latin typeface="Comic Sans MS"/>
              <a:cs typeface="Comic Sans MS"/>
            </a:endParaRPr>
          </a:p>
        </p:txBody>
      </p:sp>
      <p:sp>
        <p:nvSpPr>
          <p:cNvPr id="13" name="object 13"/>
          <p:cNvSpPr txBox="1"/>
          <p:nvPr/>
        </p:nvSpPr>
        <p:spPr>
          <a:xfrm>
            <a:off x="966317" y="1524965"/>
            <a:ext cx="2598420" cy="346075"/>
          </a:xfrm>
          <a:prstGeom prst="rect">
            <a:avLst/>
          </a:prstGeom>
        </p:spPr>
        <p:txBody>
          <a:bodyPr vert="horz" wrap="square" lIns="0" tIns="12700" rIns="0" bIns="0" rtlCol="0">
            <a:spAutoFit/>
          </a:bodyPr>
          <a:lstStyle/>
          <a:p>
            <a:pPr marL="12700">
              <a:lnSpc>
                <a:spcPct val="100000"/>
              </a:lnSpc>
              <a:spcBef>
                <a:spcPts val="100"/>
              </a:spcBef>
            </a:pPr>
            <a:r>
              <a:rPr sz="2100" b="1" dirty="0">
                <a:latin typeface="Verdana"/>
                <a:cs typeface="Verdana"/>
              </a:rPr>
              <a:t>1 -</a:t>
            </a:r>
            <a:r>
              <a:rPr sz="2100" b="1" spc="-65" dirty="0">
                <a:latin typeface="Verdana"/>
                <a:cs typeface="Verdana"/>
              </a:rPr>
              <a:t> </a:t>
            </a:r>
            <a:r>
              <a:rPr sz="2100" b="1" spc="-5" dirty="0">
                <a:latin typeface="Verdana"/>
                <a:cs typeface="Verdana"/>
              </a:rPr>
              <a:t>Biostatistique</a:t>
            </a:r>
            <a:endParaRPr sz="2100">
              <a:latin typeface="Verdana"/>
              <a:cs typeface="Verdana"/>
            </a:endParaRPr>
          </a:p>
        </p:txBody>
      </p:sp>
      <p:sp>
        <p:nvSpPr>
          <p:cNvPr id="14" name="object 14"/>
          <p:cNvSpPr txBox="1"/>
          <p:nvPr/>
        </p:nvSpPr>
        <p:spPr>
          <a:xfrm>
            <a:off x="966317" y="2165350"/>
            <a:ext cx="6082030" cy="2695575"/>
          </a:xfrm>
          <a:prstGeom prst="rect">
            <a:avLst/>
          </a:prstGeom>
        </p:spPr>
        <p:txBody>
          <a:bodyPr vert="horz" wrap="square" lIns="0" tIns="12700" rIns="0" bIns="0" rtlCol="0">
            <a:spAutoFit/>
          </a:bodyPr>
          <a:lstStyle/>
          <a:p>
            <a:pPr marL="291465" indent="-278765">
              <a:lnSpc>
                <a:spcPct val="100000"/>
              </a:lnSpc>
              <a:spcBef>
                <a:spcPts val="100"/>
              </a:spcBef>
              <a:buAutoNum type="arabicPlain" startAt="2"/>
              <a:tabLst>
                <a:tab pos="292100" algn="l"/>
              </a:tabLst>
            </a:pPr>
            <a:r>
              <a:rPr sz="2100" b="1" dirty="0">
                <a:solidFill>
                  <a:srgbClr val="006666"/>
                </a:solidFill>
                <a:latin typeface="Verdana"/>
                <a:cs typeface="Verdana"/>
              </a:rPr>
              <a:t>- </a:t>
            </a:r>
            <a:r>
              <a:rPr sz="2100" b="1" spc="-5" dirty="0">
                <a:solidFill>
                  <a:srgbClr val="006666"/>
                </a:solidFill>
                <a:latin typeface="Verdana"/>
                <a:cs typeface="Verdana"/>
              </a:rPr>
              <a:t>Statistique</a:t>
            </a:r>
            <a:r>
              <a:rPr sz="2100" b="1" spc="-15" dirty="0">
                <a:solidFill>
                  <a:srgbClr val="006666"/>
                </a:solidFill>
                <a:latin typeface="Verdana"/>
                <a:cs typeface="Verdana"/>
              </a:rPr>
              <a:t> </a:t>
            </a:r>
            <a:r>
              <a:rPr sz="2100" b="1" spc="-5" dirty="0">
                <a:solidFill>
                  <a:srgbClr val="006666"/>
                </a:solidFill>
                <a:latin typeface="Verdana"/>
                <a:cs typeface="Verdana"/>
              </a:rPr>
              <a:t>Descriptive</a:t>
            </a:r>
            <a:endParaRPr sz="2100">
              <a:latin typeface="Verdana"/>
              <a:cs typeface="Verdana"/>
            </a:endParaRPr>
          </a:p>
          <a:p>
            <a:pPr>
              <a:lnSpc>
                <a:spcPct val="100000"/>
              </a:lnSpc>
              <a:spcBef>
                <a:spcPts val="45"/>
              </a:spcBef>
              <a:buAutoNum type="arabicPlain" startAt="2"/>
            </a:pPr>
            <a:endParaRPr sz="2150">
              <a:latin typeface="Times New Roman"/>
              <a:cs typeface="Times New Roman"/>
            </a:endParaRPr>
          </a:p>
          <a:p>
            <a:pPr marL="291465" indent="-278765">
              <a:lnSpc>
                <a:spcPct val="100000"/>
              </a:lnSpc>
              <a:buAutoNum type="arabicPlain" startAt="2"/>
              <a:tabLst>
                <a:tab pos="292100" algn="l"/>
              </a:tabLst>
            </a:pPr>
            <a:r>
              <a:rPr sz="2100" b="1" dirty="0">
                <a:latin typeface="Verdana"/>
                <a:cs typeface="Verdana"/>
              </a:rPr>
              <a:t>- </a:t>
            </a:r>
            <a:r>
              <a:rPr sz="2100" b="1" spc="-5" dirty="0">
                <a:latin typeface="Verdana"/>
                <a:cs typeface="Verdana"/>
              </a:rPr>
              <a:t>Statistique</a:t>
            </a:r>
            <a:r>
              <a:rPr sz="2100" b="1" spc="-15" dirty="0">
                <a:latin typeface="Verdana"/>
                <a:cs typeface="Verdana"/>
              </a:rPr>
              <a:t> </a:t>
            </a:r>
            <a:r>
              <a:rPr sz="2100" b="1" spc="-5" dirty="0">
                <a:latin typeface="Verdana"/>
                <a:cs typeface="Verdana"/>
              </a:rPr>
              <a:t>Déductive</a:t>
            </a:r>
            <a:endParaRPr sz="2100">
              <a:latin typeface="Verdana"/>
              <a:cs typeface="Verdana"/>
            </a:endParaRPr>
          </a:p>
          <a:p>
            <a:pPr>
              <a:lnSpc>
                <a:spcPct val="100000"/>
              </a:lnSpc>
              <a:spcBef>
                <a:spcPts val="45"/>
              </a:spcBef>
              <a:buAutoNum type="arabicPlain" startAt="2"/>
            </a:pPr>
            <a:endParaRPr sz="2150">
              <a:latin typeface="Times New Roman"/>
              <a:cs typeface="Times New Roman"/>
            </a:endParaRPr>
          </a:p>
          <a:p>
            <a:pPr marL="850900" lvl="1" indent="-472440">
              <a:lnSpc>
                <a:spcPct val="100000"/>
              </a:lnSpc>
              <a:spcBef>
                <a:spcPts val="5"/>
              </a:spcBef>
              <a:buSzPct val="68421"/>
              <a:buFont typeface="Wingdings"/>
              <a:buChar char=""/>
              <a:tabLst>
                <a:tab pos="850265" algn="l"/>
                <a:tab pos="851535" algn="l"/>
              </a:tabLst>
            </a:pPr>
            <a:r>
              <a:rPr sz="1900" b="1" i="1" spc="-5" dirty="0">
                <a:latin typeface="Verdana"/>
                <a:cs typeface="Verdana"/>
              </a:rPr>
              <a:t>Liaisons entre caractères</a:t>
            </a:r>
            <a:r>
              <a:rPr sz="1900" b="1" i="1" spc="10" dirty="0">
                <a:latin typeface="Verdana"/>
                <a:cs typeface="Verdana"/>
              </a:rPr>
              <a:t> </a:t>
            </a:r>
            <a:r>
              <a:rPr sz="1900" b="1" i="1" spc="-5" dirty="0">
                <a:latin typeface="Verdana"/>
                <a:cs typeface="Verdana"/>
              </a:rPr>
              <a:t>qualitatifs</a:t>
            </a:r>
            <a:endParaRPr sz="1900">
              <a:latin typeface="Verdana"/>
              <a:cs typeface="Verdana"/>
            </a:endParaRPr>
          </a:p>
          <a:p>
            <a:pPr marL="850900" lvl="1" indent="-472440">
              <a:lnSpc>
                <a:spcPct val="100000"/>
              </a:lnSpc>
              <a:buSzPct val="68421"/>
              <a:buFont typeface="Wingdings"/>
              <a:buChar char=""/>
              <a:tabLst>
                <a:tab pos="850265" algn="l"/>
                <a:tab pos="851535" algn="l"/>
              </a:tabLst>
            </a:pPr>
            <a:r>
              <a:rPr sz="1900" b="1" i="1" spc="-5" dirty="0">
                <a:latin typeface="Verdana"/>
                <a:cs typeface="Verdana"/>
              </a:rPr>
              <a:t>Liaisons entre caractères</a:t>
            </a:r>
            <a:r>
              <a:rPr sz="1900" b="1" i="1" dirty="0">
                <a:latin typeface="Verdana"/>
                <a:cs typeface="Verdana"/>
              </a:rPr>
              <a:t> </a:t>
            </a:r>
            <a:r>
              <a:rPr sz="1900" b="1" i="1" spc="-5" dirty="0">
                <a:latin typeface="Verdana"/>
                <a:cs typeface="Verdana"/>
              </a:rPr>
              <a:t>quantitatifs</a:t>
            </a:r>
            <a:endParaRPr sz="1900">
              <a:latin typeface="Verdana"/>
              <a:cs typeface="Verdana"/>
            </a:endParaRPr>
          </a:p>
          <a:p>
            <a:pPr marL="850900" marR="5080" lvl="1" indent="-472440">
              <a:lnSpc>
                <a:spcPts val="1820"/>
              </a:lnSpc>
              <a:spcBef>
                <a:spcPts val="440"/>
              </a:spcBef>
              <a:buSzPct val="68421"/>
              <a:buFont typeface="Wingdings"/>
              <a:buChar char=""/>
              <a:tabLst>
                <a:tab pos="850265" algn="l"/>
                <a:tab pos="851535" algn="l"/>
              </a:tabLst>
            </a:pPr>
            <a:r>
              <a:rPr sz="1900" b="1" i="1" spc="-5" dirty="0">
                <a:latin typeface="Verdana"/>
                <a:cs typeface="Verdana"/>
              </a:rPr>
              <a:t>Liaisons entre caractères qualitatifs </a:t>
            </a:r>
            <a:r>
              <a:rPr sz="1900" b="1" i="1" spc="-10" dirty="0">
                <a:latin typeface="Verdana"/>
                <a:cs typeface="Verdana"/>
              </a:rPr>
              <a:t>et  </a:t>
            </a:r>
            <a:r>
              <a:rPr sz="1900" b="1" i="1" spc="-5" dirty="0">
                <a:latin typeface="Verdana"/>
                <a:cs typeface="Verdana"/>
              </a:rPr>
              <a:t>quantitatifs</a:t>
            </a:r>
            <a:endParaRPr sz="1900">
              <a:latin typeface="Verdana"/>
              <a:cs typeface="Verdana"/>
            </a:endParaRPr>
          </a:p>
          <a:p>
            <a:pPr marL="850900" lvl="1" indent="-472440">
              <a:lnSpc>
                <a:spcPct val="100000"/>
              </a:lnSpc>
              <a:spcBef>
                <a:spcPts val="25"/>
              </a:spcBef>
              <a:buSzPct val="68421"/>
              <a:buFont typeface="Wingdings"/>
              <a:buChar char=""/>
              <a:tabLst>
                <a:tab pos="850265" algn="l"/>
                <a:tab pos="851535" algn="l"/>
              </a:tabLst>
            </a:pPr>
            <a:r>
              <a:rPr sz="1900" b="1" i="1" spc="-5" dirty="0">
                <a:latin typeface="Verdana"/>
                <a:cs typeface="Verdana"/>
              </a:rPr>
              <a:t>Tests non </a:t>
            </a:r>
            <a:r>
              <a:rPr sz="1900" b="1" i="1" spc="-10" dirty="0">
                <a:latin typeface="Verdana"/>
                <a:cs typeface="Verdana"/>
              </a:rPr>
              <a:t>paramétriques</a:t>
            </a:r>
            <a:endParaRPr sz="1900">
              <a:latin typeface="Verdana"/>
              <a:cs typeface="Verdana"/>
            </a:endParaRPr>
          </a:p>
        </p:txBody>
      </p:sp>
      <p:sp>
        <p:nvSpPr>
          <p:cNvPr id="17" name="object 17"/>
          <p:cNvSpPr/>
          <p:nvPr/>
        </p:nvSpPr>
        <p:spPr>
          <a:xfrm>
            <a:off x="250825" y="6281737"/>
            <a:ext cx="1384300" cy="365125"/>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405127" y="77723"/>
            <a:ext cx="553211" cy="56997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616963" y="77723"/>
            <a:ext cx="426719" cy="569976"/>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702307" y="77723"/>
            <a:ext cx="409956" cy="569976"/>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770888" y="77723"/>
            <a:ext cx="3076956" cy="569976"/>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4506467" y="77723"/>
            <a:ext cx="411479" cy="569976"/>
          </a:xfrm>
          <a:prstGeom prst="rect">
            <a:avLst/>
          </a:prstGeom>
          <a:blipFill>
            <a:blip r:embed="rId4" cstate="print"/>
            <a:stretch>
              <a:fillRect/>
            </a:stretch>
          </a:blipFill>
        </p:spPr>
        <p:txBody>
          <a:bodyPr wrap="square" lIns="0" tIns="0" rIns="0" bIns="0" rtlCol="0"/>
          <a:lstStyle/>
          <a:p>
            <a:endParaRPr/>
          </a:p>
        </p:txBody>
      </p:sp>
      <p:sp>
        <p:nvSpPr>
          <p:cNvPr id="9" name="object 9"/>
          <p:cNvSpPr txBox="1"/>
          <p:nvPr/>
        </p:nvSpPr>
        <p:spPr>
          <a:xfrm>
            <a:off x="1552194" y="141224"/>
            <a:ext cx="3126105" cy="330835"/>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5F5F5F"/>
                </a:solidFill>
                <a:latin typeface="Arial"/>
                <a:cs typeface="Arial"/>
              </a:rPr>
              <a:t>2 - Statistique</a:t>
            </a:r>
            <a:r>
              <a:rPr sz="2000" b="1" spc="-105" dirty="0">
                <a:solidFill>
                  <a:srgbClr val="5F5F5F"/>
                </a:solidFill>
                <a:latin typeface="Arial"/>
                <a:cs typeface="Arial"/>
              </a:rPr>
              <a:t> </a:t>
            </a:r>
            <a:r>
              <a:rPr sz="2000" b="1" spc="-5" dirty="0">
                <a:solidFill>
                  <a:srgbClr val="5F5F5F"/>
                </a:solidFill>
                <a:latin typeface="Arial"/>
                <a:cs typeface="Arial"/>
              </a:rPr>
              <a:t>Descriptive</a:t>
            </a:r>
            <a:endParaRPr sz="2000">
              <a:latin typeface="Arial"/>
              <a:cs typeface="Arial"/>
            </a:endParaRPr>
          </a:p>
        </p:txBody>
      </p:sp>
      <p:sp>
        <p:nvSpPr>
          <p:cNvPr id="10" name="object 10"/>
          <p:cNvSpPr txBox="1"/>
          <p:nvPr/>
        </p:nvSpPr>
        <p:spPr>
          <a:xfrm>
            <a:off x="993444" y="1495084"/>
            <a:ext cx="5243830" cy="1614170"/>
          </a:xfrm>
          <a:prstGeom prst="rect">
            <a:avLst/>
          </a:prstGeom>
        </p:spPr>
        <p:txBody>
          <a:bodyPr vert="horz" wrap="square" lIns="0" tIns="99695" rIns="0" bIns="0" rtlCol="0">
            <a:spAutoFit/>
          </a:bodyPr>
          <a:lstStyle/>
          <a:p>
            <a:pPr marL="480059" indent="-467359">
              <a:lnSpc>
                <a:spcPct val="100000"/>
              </a:lnSpc>
              <a:spcBef>
                <a:spcPts val="785"/>
              </a:spcBef>
              <a:buSzPct val="68965"/>
              <a:buFont typeface="Wingdings"/>
              <a:buChar char=""/>
              <a:tabLst>
                <a:tab pos="480059" algn="l"/>
                <a:tab pos="480695" algn="l"/>
              </a:tabLst>
            </a:pPr>
            <a:r>
              <a:rPr sz="2900" b="1" dirty="0">
                <a:latin typeface="Arial"/>
                <a:cs typeface="Arial"/>
              </a:rPr>
              <a:t>Description de</a:t>
            </a:r>
            <a:r>
              <a:rPr sz="2900" b="1" spc="-85" dirty="0">
                <a:latin typeface="Arial"/>
                <a:cs typeface="Arial"/>
              </a:rPr>
              <a:t> </a:t>
            </a:r>
            <a:r>
              <a:rPr sz="2900" b="1" dirty="0">
                <a:latin typeface="Arial"/>
                <a:cs typeface="Arial"/>
              </a:rPr>
              <a:t>populations</a:t>
            </a:r>
            <a:endParaRPr sz="2900">
              <a:latin typeface="Arial"/>
              <a:cs typeface="Arial"/>
            </a:endParaRPr>
          </a:p>
          <a:p>
            <a:pPr marL="457200" indent="-444500">
              <a:lnSpc>
                <a:spcPct val="100000"/>
              </a:lnSpc>
              <a:spcBef>
                <a:spcPts val="685"/>
              </a:spcBef>
              <a:buSzPct val="68965"/>
              <a:buFont typeface="Wingdings"/>
              <a:buChar char=""/>
              <a:tabLst>
                <a:tab pos="457200" algn="l"/>
                <a:tab pos="457834" algn="l"/>
              </a:tabLst>
            </a:pPr>
            <a:r>
              <a:rPr sz="2900" b="1" dirty="0">
                <a:latin typeface="Arial"/>
                <a:cs typeface="Arial"/>
              </a:rPr>
              <a:t>Estimation</a:t>
            </a:r>
            <a:endParaRPr sz="2900">
              <a:latin typeface="Arial"/>
              <a:cs typeface="Arial"/>
            </a:endParaRPr>
          </a:p>
          <a:p>
            <a:pPr marL="457200" indent="-444500">
              <a:lnSpc>
                <a:spcPct val="100000"/>
              </a:lnSpc>
              <a:spcBef>
                <a:spcPts val="695"/>
              </a:spcBef>
              <a:buSzPct val="68965"/>
              <a:buFont typeface="Wingdings"/>
              <a:buChar char=""/>
              <a:tabLst>
                <a:tab pos="457200" algn="l"/>
                <a:tab pos="457834" algn="l"/>
              </a:tabLst>
            </a:pPr>
            <a:r>
              <a:rPr sz="2900" b="1" dirty="0">
                <a:latin typeface="Arial"/>
                <a:cs typeface="Arial"/>
              </a:rPr>
              <a:t>Notion de</a:t>
            </a:r>
            <a:r>
              <a:rPr sz="2900" b="1" spc="-35" dirty="0">
                <a:latin typeface="Arial"/>
                <a:cs typeface="Arial"/>
              </a:rPr>
              <a:t> </a:t>
            </a:r>
            <a:r>
              <a:rPr sz="2900" b="1" dirty="0">
                <a:latin typeface="Arial"/>
                <a:cs typeface="Arial"/>
              </a:rPr>
              <a:t>sondages</a:t>
            </a:r>
            <a:endParaRPr sz="2900">
              <a:latin typeface="Arial"/>
              <a:cs typeface="Arial"/>
            </a:endParaRPr>
          </a:p>
        </p:txBody>
      </p:sp>
      <p:sp>
        <p:nvSpPr>
          <p:cNvPr id="11" name="object 11"/>
          <p:cNvSpPr txBox="1"/>
          <p:nvPr/>
        </p:nvSpPr>
        <p:spPr>
          <a:xfrm>
            <a:off x="1258887" y="4076700"/>
            <a:ext cx="5664200" cy="1724025"/>
          </a:xfrm>
          <a:prstGeom prst="rect">
            <a:avLst/>
          </a:prstGeom>
          <a:ln w="25400">
            <a:solidFill>
              <a:srgbClr val="186666"/>
            </a:solidFill>
          </a:ln>
        </p:spPr>
        <p:txBody>
          <a:bodyPr vert="horz" wrap="square" lIns="0" tIns="40640" rIns="0" bIns="0" rtlCol="0">
            <a:spAutoFit/>
          </a:bodyPr>
          <a:lstStyle/>
          <a:p>
            <a:pPr marL="91440">
              <a:lnSpc>
                <a:spcPct val="100000"/>
              </a:lnSpc>
              <a:spcBef>
                <a:spcPts val="320"/>
              </a:spcBef>
            </a:pPr>
            <a:r>
              <a:rPr sz="1800" b="1" spc="-5" dirty="0">
                <a:solidFill>
                  <a:srgbClr val="006666"/>
                </a:solidFill>
                <a:latin typeface="Arial"/>
                <a:cs typeface="Arial"/>
              </a:rPr>
              <a:t>Objectifs </a:t>
            </a:r>
            <a:r>
              <a:rPr sz="1800" b="1" dirty="0">
                <a:solidFill>
                  <a:srgbClr val="006666"/>
                </a:solidFill>
                <a:latin typeface="Arial"/>
                <a:cs typeface="Arial"/>
              </a:rPr>
              <a:t>pédagogiques</a:t>
            </a:r>
            <a:r>
              <a:rPr sz="1800" b="1" spc="-30"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marL="1005840" marR="2186305">
              <a:lnSpc>
                <a:spcPct val="100000"/>
              </a:lnSpc>
            </a:pPr>
            <a:r>
              <a:rPr sz="1800" b="1" spc="-10" dirty="0">
                <a:solidFill>
                  <a:srgbClr val="006666"/>
                </a:solidFill>
                <a:latin typeface="Arial"/>
                <a:cs typeface="Arial"/>
              </a:rPr>
              <a:t>Variabilité  </a:t>
            </a:r>
            <a:r>
              <a:rPr sz="1800" b="1" dirty="0">
                <a:solidFill>
                  <a:srgbClr val="006666"/>
                </a:solidFill>
                <a:latin typeface="Arial"/>
                <a:cs typeface="Arial"/>
              </a:rPr>
              <a:t>Echantillonnage  </a:t>
            </a:r>
            <a:r>
              <a:rPr sz="1800" b="1" spc="-10" dirty="0">
                <a:solidFill>
                  <a:srgbClr val="006666"/>
                </a:solidFill>
                <a:latin typeface="Arial"/>
                <a:cs typeface="Arial"/>
              </a:rPr>
              <a:t>Intervalle </a:t>
            </a:r>
            <a:r>
              <a:rPr sz="1800" b="1" spc="-5" dirty="0">
                <a:solidFill>
                  <a:srgbClr val="006666"/>
                </a:solidFill>
                <a:latin typeface="Arial"/>
                <a:cs typeface="Arial"/>
              </a:rPr>
              <a:t>de </a:t>
            </a:r>
            <a:r>
              <a:rPr sz="1800" b="1" dirty="0">
                <a:solidFill>
                  <a:srgbClr val="006666"/>
                </a:solidFill>
                <a:latin typeface="Arial"/>
                <a:cs typeface="Arial"/>
              </a:rPr>
              <a:t>confiance  </a:t>
            </a:r>
            <a:r>
              <a:rPr sz="1800" b="1" spc="-5" dirty="0">
                <a:solidFill>
                  <a:srgbClr val="006666"/>
                </a:solidFill>
                <a:latin typeface="Arial"/>
                <a:cs typeface="Arial"/>
              </a:rPr>
              <a:t>Risque</a:t>
            </a:r>
            <a:r>
              <a:rPr sz="1800" b="1" dirty="0">
                <a:solidFill>
                  <a:srgbClr val="006666"/>
                </a:solidFill>
                <a:latin typeface="Arial"/>
                <a:cs typeface="Arial"/>
              </a:rPr>
              <a:t> </a:t>
            </a:r>
            <a:r>
              <a:rPr sz="1800" b="1" i="1" spc="-5" dirty="0">
                <a:solidFill>
                  <a:srgbClr val="006666"/>
                </a:solidFill>
                <a:latin typeface="Symbol"/>
                <a:cs typeface="Symbol"/>
              </a:rPr>
              <a:t></a:t>
            </a:r>
            <a:endParaRPr sz="1800">
              <a:latin typeface="Symbol"/>
              <a:cs typeface="Symbol"/>
            </a:endParaRPr>
          </a:p>
        </p:txBody>
      </p:sp>
      <p:sp>
        <p:nvSpPr>
          <p:cNvPr id="14" name="object 14"/>
          <p:cNvSpPr/>
          <p:nvPr/>
        </p:nvSpPr>
        <p:spPr>
          <a:xfrm>
            <a:off x="250825" y="6308725"/>
            <a:ext cx="1384300" cy="3651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546938" y="4149725"/>
            <a:ext cx="424815" cy="151130"/>
          </a:xfrm>
          <a:custGeom>
            <a:avLst/>
            <a:gdLst/>
            <a:ahLst/>
            <a:cxnLst/>
            <a:rect l="l" t="t" r="r" b="b"/>
            <a:pathLst>
              <a:path w="424815" h="151129">
                <a:moveTo>
                  <a:pt x="298805" y="0"/>
                </a:moveTo>
                <a:lnTo>
                  <a:pt x="298805" y="37718"/>
                </a:lnTo>
                <a:lnTo>
                  <a:pt x="0" y="37718"/>
                </a:lnTo>
                <a:lnTo>
                  <a:pt x="0" y="113156"/>
                </a:lnTo>
                <a:lnTo>
                  <a:pt x="298805" y="113156"/>
                </a:lnTo>
                <a:lnTo>
                  <a:pt x="298805" y="150875"/>
                </a:lnTo>
                <a:lnTo>
                  <a:pt x="424611" y="75437"/>
                </a:lnTo>
                <a:lnTo>
                  <a:pt x="298805" y="0"/>
                </a:lnTo>
                <a:close/>
              </a:path>
            </a:pathLst>
          </a:custGeom>
          <a:solidFill>
            <a:srgbClr val="33CCCC"/>
          </a:solidFill>
        </p:spPr>
        <p:txBody>
          <a:bodyPr wrap="square" lIns="0" tIns="0" rIns="0" bIns="0" rtlCol="0"/>
          <a:lstStyle/>
          <a:p>
            <a:endParaRPr/>
          </a:p>
        </p:txBody>
      </p:sp>
      <p:sp>
        <p:nvSpPr>
          <p:cNvPr id="16" name="object 16"/>
          <p:cNvSpPr/>
          <p:nvPr/>
        </p:nvSpPr>
        <p:spPr>
          <a:xfrm>
            <a:off x="499770" y="4187475"/>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17" name="object 17"/>
          <p:cNvSpPr/>
          <p:nvPr/>
        </p:nvSpPr>
        <p:spPr>
          <a:xfrm>
            <a:off x="546938" y="4149725"/>
            <a:ext cx="424815" cy="151130"/>
          </a:xfrm>
          <a:custGeom>
            <a:avLst/>
            <a:gdLst/>
            <a:ahLst/>
            <a:cxnLst/>
            <a:rect l="l" t="t" r="r" b="b"/>
            <a:pathLst>
              <a:path w="424815" h="151129">
                <a:moveTo>
                  <a:pt x="298805" y="0"/>
                </a:moveTo>
                <a:lnTo>
                  <a:pt x="298805" y="37718"/>
                </a:lnTo>
                <a:lnTo>
                  <a:pt x="0" y="37718"/>
                </a:lnTo>
                <a:lnTo>
                  <a:pt x="0" y="113156"/>
                </a:lnTo>
                <a:lnTo>
                  <a:pt x="298805" y="113156"/>
                </a:lnTo>
                <a:lnTo>
                  <a:pt x="298805" y="150875"/>
                </a:lnTo>
                <a:lnTo>
                  <a:pt x="424611" y="75437"/>
                </a:lnTo>
                <a:lnTo>
                  <a:pt x="298805" y="0"/>
                </a:lnTo>
                <a:close/>
              </a:path>
            </a:pathLst>
          </a:custGeom>
          <a:ln w="9525">
            <a:solidFill>
              <a:srgbClr val="000000"/>
            </a:solidFill>
          </a:ln>
        </p:spPr>
        <p:txBody>
          <a:bodyPr wrap="square" lIns="0" tIns="0" rIns="0" bIns="0" rtlCol="0"/>
          <a:lstStyle/>
          <a:p>
            <a:endParaRPr/>
          </a:p>
        </p:txBody>
      </p:sp>
      <p:sp>
        <p:nvSpPr>
          <p:cNvPr id="18" name="object 18"/>
          <p:cNvSpPr/>
          <p:nvPr/>
        </p:nvSpPr>
        <p:spPr>
          <a:xfrm>
            <a:off x="499770" y="4187475"/>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19" name="object 19"/>
          <p:cNvSpPr/>
          <p:nvPr/>
        </p:nvSpPr>
        <p:spPr>
          <a:xfrm>
            <a:off x="468312" y="4187475"/>
            <a:ext cx="15875" cy="75565"/>
          </a:xfrm>
          <a:custGeom>
            <a:avLst/>
            <a:gdLst/>
            <a:ahLst/>
            <a:cxnLst/>
            <a:rect l="l" t="t" r="r" b="b"/>
            <a:pathLst>
              <a:path w="15875" h="75564">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555875" y="3284601"/>
            <a:ext cx="4824730" cy="431800"/>
          </a:xfrm>
          <a:custGeom>
            <a:avLst/>
            <a:gdLst/>
            <a:ahLst/>
            <a:cxnLst/>
            <a:rect l="l" t="t" r="r" b="b"/>
            <a:pathLst>
              <a:path w="4824730" h="431800">
                <a:moveTo>
                  <a:pt x="0" y="431800"/>
                </a:moveTo>
                <a:lnTo>
                  <a:pt x="4824476" y="431800"/>
                </a:lnTo>
                <a:lnTo>
                  <a:pt x="4824476" y="0"/>
                </a:lnTo>
                <a:lnTo>
                  <a:pt x="0" y="0"/>
                </a:lnTo>
                <a:lnTo>
                  <a:pt x="0" y="431800"/>
                </a:lnTo>
                <a:close/>
              </a:path>
            </a:pathLst>
          </a:custGeom>
          <a:solidFill>
            <a:srgbClr val="FFCC00"/>
          </a:solidFill>
        </p:spPr>
        <p:txBody>
          <a:bodyPr wrap="square" lIns="0" tIns="0" rIns="0" bIns="0" rtlCol="0"/>
          <a:lstStyle/>
          <a:p>
            <a:endParaRPr/>
          </a:p>
        </p:txBody>
      </p:sp>
      <p:sp>
        <p:nvSpPr>
          <p:cNvPr id="5" name="object 5"/>
          <p:cNvSpPr/>
          <p:nvPr/>
        </p:nvSpPr>
        <p:spPr>
          <a:xfrm>
            <a:off x="2555875" y="3860800"/>
            <a:ext cx="4824730" cy="431800"/>
          </a:xfrm>
          <a:custGeom>
            <a:avLst/>
            <a:gdLst/>
            <a:ahLst/>
            <a:cxnLst/>
            <a:rect l="l" t="t" r="r" b="b"/>
            <a:pathLst>
              <a:path w="4824730" h="431800">
                <a:moveTo>
                  <a:pt x="0" y="431800"/>
                </a:moveTo>
                <a:lnTo>
                  <a:pt x="4824476" y="431800"/>
                </a:lnTo>
                <a:lnTo>
                  <a:pt x="4824476" y="0"/>
                </a:lnTo>
                <a:lnTo>
                  <a:pt x="0" y="0"/>
                </a:lnTo>
                <a:lnTo>
                  <a:pt x="0" y="431800"/>
                </a:lnTo>
                <a:close/>
              </a:path>
            </a:pathLst>
          </a:custGeom>
          <a:solidFill>
            <a:srgbClr val="FFCC00"/>
          </a:solidFill>
        </p:spPr>
        <p:txBody>
          <a:bodyPr wrap="square" lIns="0" tIns="0" rIns="0" bIns="0" rtlCol="0"/>
          <a:lstStyle/>
          <a:p>
            <a:endParaRPr/>
          </a:p>
        </p:txBody>
      </p:sp>
      <p:sp>
        <p:nvSpPr>
          <p:cNvPr id="6" name="object 6"/>
          <p:cNvSpPr txBox="1"/>
          <p:nvPr/>
        </p:nvSpPr>
        <p:spPr>
          <a:xfrm>
            <a:off x="840739" y="1027938"/>
            <a:ext cx="7059930" cy="803275"/>
          </a:xfrm>
          <a:prstGeom prst="rect">
            <a:avLst/>
          </a:prstGeom>
        </p:spPr>
        <p:txBody>
          <a:bodyPr vert="horz" wrap="square" lIns="0" tIns="13335" rIns="0" bIns="0" rtlCol="0">
            <a:spAutoFit/>
          </a:bodyPr>
          <a:lstStyle/>
          <a:p>
            <a:pPr marL="12700">
              <a:lnSpc>
                <a:spcPct val="100000"/>
              </a:lnSpc>
              <a:spcBef>
                <a:spcPts val="105"/>
              </a:spcBef>
            </a:pPr>
            <a:r>
              <a:rPr sz="1700" b="1" i="1" u="heavy" dirty="0">
                <a:solidFill>
                  <a:srgbClr val="006666"/>
                </a:solidFill>
                <a:uFill>
                  <a:solidFill>
                    <a:srgbClr val="006666"/>
                  </a:solidFill>
                </a:uFill>
                <a:latin typeface="Arial"/>
                <a:cs typeface="Arial"/>
              </a:rPr>
              <a:t>Exemple</a:t>
            </a:r>
            <a:r>
              <a:rPr sz="1700" b="1" i="1" dirty="0">
                <a:solidFill>
                  <a:srgbClr val="006666"/>
                </a:solidFill>
                <a:latin typeface="Arial"/>
                <a:cs typeface="Arial"/>
              </a:rPr>
              <a:t> :</a:t>
            </a:r>
            <a:endParaRPr sz="1700">
              <a:latin typeface="Arial"/>
              <a:cs typeface="Arial"/>
            </a:endParaRPr>
          </a:p>
          <a:p>
            <a:pPr marL="12700">
              <a:lnSpc>
                <a:spcPct val="100000"/>
              </a:lnSpc>
            </a:pPr>
            <a:r>
              <a:rPr sz="1700" spc="-5" dirty="0">
                <a:latin typeface="Arial"/>
                <a:cs typeface="Arial"/>
              </a:rPr>
              <a:t>Glycémie </a:t>
            </a:r>
            <a:r>
              <a:rPr sz="1700" dirty="0">
                <a:latin typeface="Arial"/>
                <a:cs typeface="Arial"/>
              </a:rPr>
              <a:t>d'une population de sujets normaux =</a:t>
            </a:r>
            <a:r>
              <a:rPr sz="1700" spc="35" dirty="0">
                <a:latin typeface="Arial"/>
                <a:cs typeface="Arial"/>
              </a:rPr>
              <a:t> </a:t>
            </a:r>
            <a:r>
              <a:rPr sz="1700" spc="-5" dirty="0">
                <a:latin typeface="Arial"/>
                <a:cs typeface="Arial"/>
              </a:rPr>
              <a:t>1g/L.</a:t>
            </a:r>
            <a:endParaRPr sz="1700">
              <a:latin typeface="Arial"/>
              <a:cs typeface="Arial"/>
            </a:endParaRPr>
          </a:p>
          <a:p>
            <a:pPr marL="12700">
              <a:lnSpc>
                <a:spcPct val="100000"/>
              </a:lnSpc>
            </a:pPr>
            <a:r>
              <a:rPr sz="1700" dirty="0">
                <a:latin typeface="Arial"/>
                <a:cs typeface="Arial"/>
              </a:rPr>
              <a:t>En </a:t>
            </a:r>
            <a:r>
              <a:rPr sz="1700" b="1" dirty="0">
                <a:solidFill>
                  <a:srgbClr val="006666"/>
                </a:solidFill>
                <a:latin typeface="Arial"/>
                <a:cs typeface="Arial"/>
              </a:rPr>
              <a:t>moyenne</a:t>
            </a:r>
            <a:r>
              <a:rPr sz="1700" dirty="0">
                <a:solidFill>
                  <a:srgbClr val="006666"/>
                </a:solidFill>
                <a:latin typeface="Arial"/>
                <a:cs typeface="Arial"/>
              </a:rPr>
              <a:t>, </a:t>
            </a:r>
            <a:r>
              <a:rPr sz="1700" spc="-5" dirty="0">
                <a:latin typeface="Arial"/>
                <a:cs typeface="Arial"/>
              </a:rPr>
              <a:t>taux </a:t>
            </a:r>
            <a:r>
              <a:rPr sz="1700" dirty="0">
                <a:latin typeface="Arial"/>
                <a:cs typeface="Arial"/>
              </a:rPr>
              <a:t>de sucre dans le sang chez les sujets normaux =</a:t>
            </a:r>
            <a:r>
              <a:rPr sz="1700" spc="20" dirty="0">
                <a:latin typeface="Arial"/>
                <a:cs typeface="Arial"/>
              </a:rPr>
              <a:t> </a:t>
            </a:r>
            <a:r>
              <a:rPr sz="1700" spc="-5" dirty="0">
                <a:latin typeface="Arial"/>
                <a:cs typeface="Arial"/>
              </a:rPr>
              <a:t>1g/L</a:t>
            </a:r>
            <a:endParaRPr sz="1700">
              <a:latin typeface="Arial"/>
              <a:cs typeface="Arial"/>
            </a:endParaRPr>
          </a:p>
        </p:txBody>
      </p:sp>
      <p:sp>
        <p:nvSpPr>
          <p:cNvPr id="7" name="object 7"/>
          <p:cNvSpPr txBox="1"/>
          <p:nvPr/>
        </p:nvSpPr>
        <p:spPr>
          <a:xfrm>
            <a:off x="840739" y="2064512"/>
            <a:ext cx="8032115" cy="1062355"/>
          </a:xfrm>
          <a:prstGeom prst="rect">
            <a:avLst/>
          </a:prstGeom>
        </p:spPr>
        <p:txBody>
          <a:bodyPr vert="horz" wrap="square" lIns="0" tIns="13335" rIns="0" bIns="0" rtlCol="0">
            <a:spAutoFit/>
          </a:bodyPr>
          <a:lstStyle/>
          <a:p>
            <a:pPr marL="12700">
              <a:lnSpc>
                <a:spcPct val="100000"/>
              </a:lnSpc>
              <a:spcBef>
                <a:spcPts val="105"/>
              </a:spcBef>
            </a:pPr>
            <a:r>
              <a:rPr sz="1700" b="1" i="1" dirty="0">
                <a:solidFill>
                  <a:srgbClr val="006666"/>
                </a:solidFill>
                <a:latin typeface="Arial"/>
                <a:cs typeface="Arial"/>
              </a:rPr>
              <a:t>A quoi sert </a:t>
            </a:r>
            <a:r>
              <a:rPr sz="1700" b="1" i="1" spc="-5" dirty="0">
                <a:solidFill>
                  <a:srgbClr val="006666"/>
                </a:solidFill>
                <a:latin typeface="Arial"/>
                <a:cs typeface="Arial"/>
              </a:rPr>
              <a:t>cette </a:t>
            </a:r>
            <a:r>
              <a:rPr sz="1700" b="1" i="1" dirty="0">
                <a:solidFill>
                  <a:srgbClr val="006666"/>
                </a:solidFill>
                <a:latin typeface="Arial"/>
                <a:cs typeface="Arial"/>
              </a:rPr>
              <a:t>information</a:t>
            </a:r>
            <a:r>
              <a:rPr sz="1700" b="1" i="1" spc="-25" dirty="0">
                <a:solidFill>
                  <a:srgbClr val="006666"/>
                </a:solidFill>
                <a:latin typeface="Arial"/>
                <a:cs typeface="Arial"/>
              </a:rPr>
              <a:t> </a:t>
            </a:r>
            <a:r>
              <a:rPr sz="1700" b="1" i="1" dirty="0">
                <a:solidFill>
                  <a:srgbClr val="006666"/>
                </a:solidFill>
                <a:latin typeface="Arial"/>
                <a:cs typeface="Arial"/>
              </a:rPr>
              <a:t>?</a:t>
            </a:r>
            <a:endParaRPr sz="1700">
              <a:latin typeface="Arial"/>
              <a:cs typeface="Arial"/>
            </a:endParaRPr>
          </a:p>
          <a:p>
            <a:pPr marL="12700">
              <a:lnSpc>
                <a:spcPct val="100000"/>
              </a:lnSpc>
            </a:pPr>
            <a:r>
              <a:rPr sz="1700" dirty="0">
                <a:latin typeface="Arial"/>
                <a:cs typeface="Arial"/>
              </a:rPr>
              <a:t>Patient avec une </a:t>
            </a:r>
            <a:r>
              <a:rPr sz="1700" spc="-5" dirty="0">
                <a:latin typeface="Arial"/>
                <a:cs typeface="Arial"/>
              </a:rPr>
              <a:t>glycémie </a:t>
            </a:r>
            <a:r>
              <a:rPr sz="1700" dirty="0">
                <a:latin typeface="Arial"/>
                <a:cs typeface="Arial"/>
              </a:rPr>
              <a:t>de </a:t>
            </a:r>
            <a:r>
              <a:rPr sz="1700" spc="-5" dirty="0">
                <a:latin typeface="Arial"/>
                <a:cs typeface="Arial"/>
              </a:rPr>
              <a:t>1,2 g/L </a:t>
            </a:r>
            <a:r>
              <a:rPr sz="1700" dirty="0">
                <a:latin typeface="Arial"/>
                <a:cs typeface="Arial"/>
              </a:rPr>
              <a:t>: </a:t>
            </a:r>
            <a:r>
              <a:rPr sz="1700" spc="-5" dirty="0">
                <a:latin typeface="Arial"/>
                <a:cs typeface="Arial"/>
              </a:rPr>
              <a:t>glycémie </a:t>
            </a:r>
            <a:r>
              <a:rPr sz="1700" dirty="0">
                <a:latin typeface="Arial"/>
                <a:cs typeface="Arial"/>
              </a:rPr>
              <a:t>normale ou</a:t>
            </a:r>
            <a:r>
              <a:rPr sz="1700" spc="95" dirty="0">
                <a:latin typeface="Arial"/>
                <a:cs typeface="Arial"/>
              </a:rPr>
              <a:t> </a:t>
            </a:r>
            <a:r>
              <a:rPr sz="1700" dirty="0">
                <a:latin typeface="Arial"/>
                <a:cs typeface="Arial"/>
              </a:rPr>
              <a:t>anormale?</a:t>
            </a:r>
            <a:endParaRPr sz="1700">
              <a:latin typeface="Arial"/>
              <a:cs typeface="Arial"/>
            </a:endParaRPr>
          </a:p>
          <a:p>
            <a:pPr>
              <a:lnSpc>
                <a:spcPct val="100000"/>
              </a:lnSpc>
              <a:spcBef>
                <a:spcPts val="25"/>
              </a:spcBef>
            </a:pPr>
            <a:endParaRPr sz="1750">
              <a:latin typeface="Times New Roman"/>
              <a:cs typeface="Times New Roman"/>
            </a:endParaRPr>
          </a:p>
          <a:p>
            <a:pPr marL="196850">
              <a:lnSpc>
                <a:spcPct val="100000"/>
              </a:lnSpc>
            </a:pPr>
            <a:r>
              <a:rPr sz="1700" dirty="0">
                <a:latin typeface="Arial"/>
                <a:cs typeface="Arial"/>
              </a:rPr>
              <a:t>Quelle est la variabilité normale de la </a:t>
            </a:r>
            <a:r>
              <a:rPr sz="1700" spc="-5" dirty="0">
                <a:latin typeface="Arial"/>
                <a:cs typeface="Arial"/>
              </a:rPr>
              <a:t>glycémie, </a:t>
            </a:r>
            <a:r>
              <a:rPr sz="1700" dirty="0">
                <a:latin typeface="Arial"/>
                <a:cs typeface="Arial"/>
              </a:rPr>
              <a:t>liée aux variabilités individuelles</a:t>
            </a:r>
            <a:r>
              <a:rPr sz="1700" spc="-65" dirty="0">
                <a:latin typeface="Arial"/>
                <a:cs typeface="Arial"/>
              </a:rPr>
              <a:t> </a:t>
            </a:r>
            <a:r>
              <a:rPr sz="1700" dirty="0">
                <a:latin typeface="Arial"/>
                <a:cs typeface="Arial"/>
              </a:rPr>
              <a:t>?</a:t>
            </a:r>
            <a:endParaRPr sz="1700">
              <a:latin typeface="Arial"/>
              <a:cs typeface="Arial"/>
            </a:endParaRPr>
          </a:p>
        </p:txBody>
      </p:sp>
      <p:sp>
        <p:nvSpPr>
          <p:cNvPr id="8" name="object 8"/>
          <p:cNvSpPr txBox="1"/>
          <p:nvPr/>
        </p:nvSpPr>
        <p:spPr>
          <a:xfrm>
            <a:off x="2555875" y="3284601"/>
            <a:ext cx="4824730" cy="431800"/>
          </a:xfrm>
          <a:prstGeom prst="rect">
            <a:avLst/>
          </a:prstGeom>
          <a:ln w="9525">
            <a:solidFill>
              <a:srgbClr val="000000"/>
            </a:solidFill>
          </a:ln>
        </p:spPr>
        <p:txBody>
          <a:bodyPr vert="horz" wrap="square" lIns="0" tIns="88265" rIns="0" bIns="0" rtlCol="0">
            <a:spAutoFit/>
          </a:bodyPr>
          <a:lstStyle/>
          <a:p>
            <a:pPr marL="120014">
              <a:lnSpc>
                <a:spcPct val="100000"/>
              </a:lnSpc>
              <a:spcBef>
                <a:spcPts val="695"/>
              </a:spcBef>
              <a:tabLst>
                <a:tab pos="3708400" algn="l"/>
              </a:tabLst>
            </a:pPr>
            <a:r>
              <a:rPr sz="1700" b="1" spc="-5" dirty="0">
                <a:solidFill>
                  <a:srgbClr val="006666"/>
                </a:solidFill>
                <a:latin typeface="Arial"/>
                <a:cs typeface="Arial"/>
              </a:rPr>
              <a:t>Variabilité</a:t>
            </a:r>
            <a:r>
              <a:rPr sz="1700" b="1" spc="40" dirty="0">
                <a:solidFill>
                  <a:srgbClr val="006666"/>
                </a:solidFill>
                <a:latin typeface="Arial"/>
                <a:cs typeface="Arial"/>
              </a:rPr>
              <a:t> </a:t>
            </a:r>
            <a:r>
              <a:rPr sz="1700" b="1" dirty="0">
                <a:solidFill>
                  <a:srgbClr val="006666"/>
                </a:solidFill>
                <a:latin typeface="Arial"/>
                <a:cs typeface="Arial"/>
              </a:rPr>
              <a:t>non</a:t>
            </a:r>
            <a:r>
              <a:rPr sz="1700" b="1" spc="5" dirty="0">
                <a:solidFill>
                  <a:srgbClr val="006666"/>
                </a:solidFill>
                <a:latin typeface="Arial"/>
                <a:cs typeface="Arial"/>
              </a:rPr>
              <a:t> </a:t>
            </a:r>
            <a:r>
              <a:rPr sz="1700" b="1" spc="-5" dirty="0">
                <a:solidFill>
                  <a:srgbClr val="006666"/>
                </a:solidFill>
                <a:latin typeface="Arial"/>
                <a:cs typeface="Arial"/>
              </a:rPr>
              <a:t>maitrisée	Biais</a:t>
            </a:r>
            <a:endParaRPr sz="1700">
              <a:latin typeface="Arial"/>
              <a:cs typeface="Arial"/>
            </a:endParaRPr>
          </a:p>
        </p:txBody>
      </p:sp>
      <p:sp>
        <p:nvSpPr>
          <p:cNvPr id="9" name="object 9"/>
          <p:cNvSpPr txBox="1"/>
          <p:nvPr/>
        </p:nvSpPr>
        <p:spPr>
          <a:xfrm>
            <a:off x="2555875" y="3860800"/>
            <a:ext cx="4824730" cy="431800"/>
          </a:xfrm>
          <a:prstGeom prst="rect">
            <a:avLst/>
          </a:prstGeom>
          <a:ln w="9525">
            <a:solidFill>
              <a:srgbClr val="000000"/>
            </a:solidFill>
          </a:ln>
        </p:spPr>
        <p:txBody>
          <a:bodyPr vert="horz" wrap="square" lIns="0" tIns="30480" rIns="0" bIns="0" rtlCol="0">
            <a:spAutoFit/>
          </a:bodyPr>
          <a:lstStyle/>
          <a:p>
            <a:pPr marL="180975">
              <a:lnSpc>
                <a:spcPct val="100000"/>
              </a:lnSpc>
              <a:spcBef>
                <a:spcPts val="240"/>
              </a:spcBef>
              <a:tabLst>
                <a:tab pos="3613150" algn="l"/>
              </a:tabLst>
            </a:pPr>
            <a:r>
              <a:rPr sz="1700" b="1" spc="-5" dirty="0">
                <a:solidFill>
                  <a:srgbClr val="006666"/>
                </a:solidFill>
                <a:latin typeface="Arial"/>
                <a:cs typeface="Arial"/>
              </a:rPr>
              <a:t>Variabilité</a:t>
            </a:r>
            <a:r>
              <a:rPr sz="1700" b="1" spc="40" dirty="0">
                <a:solidFill>
                  <a:srgbClr val="006666"/>
                </a:solidFill>
                <a:latin typeface="Arial"/>
                <a:cs typeface="Arial"/>
              </a:rPr>
              <a:t> </a:t>
            </a:r>
            <a:r>
              <a:rPr sz="1700" b="1" spc="-5" dirty="0">
                <a:solidFill>
                  <a:srgbClr val="006666"/>
                </a:solidFill>
                <a:latin typeface="Arial"/>
                <a:cs typeface="Arial"/>
              </a:rPr>
              <a:t>maitrisée	Estimation</a:t>
            </a:r>
            <a:endParaRPr sz="1700">
              <a:latin typeface="Arial"/>
              <a:cs typeface="Arial"/>
            </a:endParaRPr>
          </a:p>
        </p:txBody>
      </p:sp>
      <p:sp>
        <p:nvSpPr>
          <p:cNvPr id="10" name="object 10"/>
          <p:cNvSpPr txBox="1"/>
          <p:nvPr/>
        </p:nvSpPr>
        <p:spPr>
          <a:xfrm>
            <a:off x="3570478" y="4655565"/>
            <a:ext cx="1931670" cy="285115"/>
          </a:xfrm>
          <a:prstGeom prst="rect">
            <a:avLst/>
          </a:prstGeom>
        </p:spPr>
        <p:txBody>
          <a:bodyPr vert="horz" wrap="square" lIns="0" tIns="12700" rIns="0" bIns="0" rtlCol="0">
            <a:spAutoFit/>
          </a:bodyPr>
          <a:lstStyle/>
          <a:p>
            <a:pPr marL="12700">
              <a:lnSpc>
                <a:spcPct val="100000"/>
              </a:lnSpc>
              <a:spcBef>
                <a:spcPts val="100"/>
              </a:spcBef>
            </a:pPr>
            <a:r>
              <a:rPr sz="1700" b="1" dirty="0">
                <a:solidFill>
                  <a:srgbClr val="006666"/>
                </a:solidFill>
                <a:latin typeface="Arial"/>
                <a:cs typeface="Arial"/>
              </a:rPr>
              <a:t>RÈGLES DE</a:t>
            </a:r>
            <a:r>
              <a:rPr sz="1700" b="1" spc="-90" dirty="0">
                <a:solidFill>
                  <a:srgbClr val="006666"/>
                </a:solidFill>
                <a:latin typeface="Arial"/>
                <a:cs typeface="Arial"/>
              </a:rPr>
              <a:t> </a:t>
            </a:r>
            <a:r>
              <a:rPr sz="1700" b="1" spc="-10" dirty="0">
                <a:solidFill>
                  <a:srgbClr val="006666"/>
                </a:solidFill>
                <a:latin typeface="Arial"/>
                <a:cs typeface="Arial"/>
              </a:rPr>
              <a:t>BASE</a:t>
            </a:r>
            <a:endParaRPr sz="1700">
              <a:latin typeface="Arial"/>
              <a:cs typeface="Arial"/>
            </a:endParaRPr>
          </a:p>
        </p:txBody>
      </p:sp>
      <p:sp>
        <p:nvSpPr>
          <p:cNvPr id="11" name="object 11"/>
          <p:cNvSpPr txBox="1"/>
          <p:nvPr/>
        </p:nvSpPr>
        <p:spPr>
          <a:xfrm>
            <a:off x="1749044" y="5189346"/>
            <a:ext cx="2219325" cy="848360"/>
          </a:xfrm>
          <a:prstGeom prst="rect">
            <a:avLst/>
          </a:prstGeom>
        </p:spPr>
        <p:txBody>
          <a:bodyPr vert="horz" wrap="square" lIns="0" tIns="12700" rIns="0" bIns="0" rtlCol="0">
            <a:spAutoFit/>
          </a:bodyPr>
          <a:lstStyle/>
          <a:p>
            <a:pPr marL="12700" marR="5080">
              <a:lnSpc>
                <a:spcPct val="100000"/>
              </a:lnSpc>
              <a:spcBef>
                <a:spcPts val="100"/>
              </a:spcBef>
            </a:pPr>
            <a:r>
              <a:rPr sz="1800" spc="-5" dirty="0">
                <a:latin typeface="Arial"/>
                <a:cs typeface="Arial"/>
              </a:rPr>
              <a:t>Variabilité en</a:t>
            </a:r>
            <a:r>
              <a:rPr sz="1800" spc="-70" dirty="0">
                <a:latin typeface="Arial"/>
                <a:cs typeface="Arial"/>
              </a:rPr>
              <a:t> </a:t>
            </a:r>
            <a:r>
              <a:rPr sz="1800" spc="-5" dirty="0">
                <a:latin typeface="Arial"/>
                <a:cs typeface="Arial"/>
              </a:rPr>
              <a:t>Biologie  Individus</a:t>
            </a:r>
            <a:endParaRPr sz="1800">
              <a:latin typeface="Arial"/>
              <a:cs typeface="Arial"/>
            </a:endParaRPr>
          </a:p>
          <a:p>
            <a:pPr marL="12700">
              <a:lnSpc>
                <a:spcPct val="100000"/>
              </a:lnSpc>
            </a:pPr>
            <a:r>
              <a:rPr sz="1800" spc="-5" dirty="0">
                <a:latin typeface="Arial"/>
                <a:cs typeface="Arial"/>
              </a:rPr>
              <a:t>Groupes similaires</a:t>
            </a:r>
            <a:endParaRPr sz="1800">
              <a:latin typeface="Arial"/>
              <a:cs typeface="Arial"/>
            </a:endParaRPr>
          </a:p>
        </p:txBody>
      </p:sp>
      <p:sp>
        <p:nvSpPr>
          <p:cNvPr id="12" name="object 12"/>
          <p:cNvSpPr txBox="1"/>
          <p:nvPr/>
        </p:nvSpPr>
        <p:spPr>
          <a:xfrm>
            <a:off x="4327039" y="5189346"/>
            <a:ext cx="4418965" cy="1068070"/>
          </a:xfrm>
          <a:prstGeom prst="rect">
            <a:avLst/>
          </a:prstGeom>
        </p:spPr>
        <p:txBody>
          <a:bodyPr vert="horz" wrap="square" lIns="0" tIns="12700" rIns="0" bIns="0" rtlCol="0">
            <a:spAutoFit/>
          </a:bodyPr>
          <a:lstStyle/>
          <a:p>
            <a:pPr marL="12700">
              <a:lnSpc>
                <a:spcPct val="100000"/>
              </a:lnSpc>
              <a:spcBef>
                <a:spcPts val="100"/>
              </a:spcBef>
              <a:tabLst>
                <a:tab pos="1092835" algn="l"/>
              </a:tabLst>
            </a:pPr>
            <a:r>
              <a:rPr sz="1800" dirty="0">
                <a:latin typeface="Arial"/>
                <a:cs typeface="Arial"/>
              </a:rPr>
              <a:t>………	</a:t>
            </a:r>
            <a:r>
              <a:rPr sz="1800" spc="-5" dirty="0">
                <a:latin typeface="Arial"/>
                <a:cs typeface="Arial"/>
              </a:rPr>
              <a:t>Toujours</a:t>
            </a:r>
            <a:endParaRPr sz="1800">
              <a:latin typeface="Arial"/>
              <a:cs typeface="Arial"/>
            </a:endParaRPr>
          </a:p>
          <a:p>
            <a:pPr marL="26034">
              <a:lnSpc>
                <a:spcPct val="100000"/>
              </a:lnSpc>
              <a:tabLst>
                <a:tab pos="1092835" algn="l"/>
              </a:tabLst>
            </a:pPr>
            <a:r>
              <a:rPr sz="1800" dirty="0">
                <a:latin typeface="Arial"/>
                <a:cs typeface="Arial"/>
              </a:rPr>
              <a:t>………	</a:t>
            </a:r>
            <a:r>
              <a:rPr sz="1800" spc="-5" dirty="0">
                <a:latin typeface="Arial"/>
                <a:cs typeface="Arial"/>
              </a:rPr>
              <a:t>Tous</a:t>
            </a:r>
            <a:r>
              <a:rPr sz="1800" spc="-15" dirty="0">
                <a:latin typeface="Arial"/>
                <a:cs typeface="Arial"/>
              </a:rPr>
              <a:t> </a:t>
            </a:r>
            <a:r>
              <a:rPr sz="1800" spc="-5" dirty="0">
                <a:latin typeface="Arial"/>
                <a:cs typeface="Arial"/>
              </a:rPr>
              <a:t>différents</a:t>
            </a:r>
            <a:endParaRPr sz="1800">
              <a:latin typeface="Arial"/>
              <a:cs typeface="Arial"/>
            </a:endParaRPr>
          </a:p>
          <a:p>
            <a:pPr marL="23495">
              <a:lnSpc>
                <a:spcPts val="1945"/>
              </a:lnSpc>
              <a:tabLst>
                <a:tab pos="1092835" algn="l"/>
              </a:tabLst>
            </a:pPr>
            <a:r>
              <a:rPr sz="1800" dirty="0">
                <a:latin typeface="Arial"/>
                <a:cs typeface="Arial"/>
              </a:rPr>
              <a:t>………	</a:t>
            </a:r>
            <a:r>
              <a:rPr sz="1800" spc="-5" dirty="0">
                <a:latin typeface="Arial"/>
                <a:cs typeface="Arial"/>
              </a:rPr>
              <a:t>Résultats comparables mais</a:t>
            </a:r>
            <a:r>
              <a:rPr sz="1800" spc="5" dirty="0">
                <a:latin typeface="Arial"/>
                <a:cs typeface="Arial"/>
              </a:rPr>
              <a:t> </a:t>
            </a:r>
            <a:r>
              <a:rPr sz="1800" spc="-5" dirty="0">
                <a:latin typeface="Arial"/>
                <a:cs typeface="Arial"/>
              </a:rPr>
              <a:t>non</a:t>
            </a:r>
            <a:endParaRPr sz="1800">
              <a:latin typeface="Arial"/>
              <a:cs typeface="Arial"/>
            </a:endParaRPr>
          </a:p>
          <a:p>
            <a:pPr marL="2007235">
              <a:lnSpc>
                <a:spcPts val="1945"/>
              </a:lnSpc>
            </a:pPr>
            <a:r>
              <a:rPr sz="1800" spc="-5" dirty="0">
                <a:latin typeface="Arial"/>
                <a:cs typeface="Arial"/>
              </a:rPr>
              <a:t>identiques</a:t>
            </a:r>
            <a:r>
              <a:rPr sz="1700" spc="-5" dirty="0">
                <a:latin typeface="Arial"/>
                <a:cs typeface="Arial"/>
              </a:rPr>
              <a:t>.</a:t>
            </a:r>
            <a:endParaRPr sz="1700">
              <a:latin typeface="Arial"/>
              <a:cs typeface="Arial"/>
            </a:endParaRPr>
          </a:p>
        </p:txBody>
      </p:sp>
      <p:sp>
        <p:nvSpPr>
          <p:cNvPr id="15" name="object 1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6" name="object 16"/>
          <p:cNvSpPr/>
          <p:nvPr/>
        </p:nvSpPr>
        <p:spPr>
          <a:xfrm>
            <a:off x="5514213" y="4005198"/>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875"/>
                </a:lnTo>
                <a:lnTo>
                  <a:pt x="424688" y="75437"/>
                </a:lnTo>
                <a:lnTo>
                  <a:pt x="298831" y="0"/>
                </a:lnTo>
                <a:close/>
              </a:path>
            </a:pathLst>
          </a:custGeom>
          <a:solidFill>
            <a:srgbClr val="33CCCC"/>
          </a:solidFill>
        </p:spPr>
        <p:txBody>
          <a:bodyPr wrap="square" lIns="0" tIns="0" rIns="0" bIns="0" rtlCol="0"/>
          <a:lstStyle/>
          <a:p>
            <a:endParaRPr/>
          </a:p>
        </p:txBody>
      </p:sp>
      <p:sp>
        <p:nvSpPr>
          <p:cNvPr id="17" name="object 17"/>
          <p:cNvSpPr/>
          <p:nvPr/>
        </p:nvSpPr>
        <p:spPr>
          <a:xfrm>
            <a:off x="5467096" y="4042949"/>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18" name="object 18"/>
          <p:cNvSpPr/>
          <p:nvPr/>
        </p:nvSpPr>
        <p:spPr>
          <a:xfrm>
            <a:off x="5514213" y="4005198"/>
            <a:ext cx="424815" cy="151130"/>
          </a:xfrm>
          <a:custGeom>
            <a:avLst/>
            <a:gdLst/>
            <a:ahLst/>
            <a:cxnLst/>
            <a:rect l="l" t="t" r="r" b="b"/>
            <a:pathLst>
              <a:path w="424814" h="151129">
                <a:moveTo>
                  <a:pt x="298831" y="0"/>
                </a:moveTo>
                <a:lnTo>
                  <a:pt x="298831" y="37718"/>
                </a:lnTo>
                <a:lnTo>
                  <a:pt x="0" y="37718"/>
                </a:lnTo>
                <a:lnTo>
                  <a:pt x="0" y="113156"/>
                </a:lnTo>
                <a:lnTo>
                  <a:pt x="298831" y="113156"/>
                </a:lnTo>
                <a:lnTo>
                  <a:pt x="298831" y="150875"/>
                </a:lnTo>
                <a:lnTo>
                  <a:pt x="424688" y="75437"/>
                </a:lnTo>
                <a:lnTo>
                  <a:pt x="298831" y="0"/>
                </a:lnTo>
                <a:close/>
              </a:path>
            </a:pathLst>
          </a:custGeom>
          <a:ln w="9524">
            <a:solidFill>
              <a:srgbClr val="000000"/>
            </a:solidFill>
          </a:ln>
        </p:spPr>
        <p:txBody>
          <a:bodyPr wrap="square" lIns="0" tIns="0" rIns="0" bIns="0" rtlCol="0"/>
          <a:lstStyle/>
          <a:p>
            <a:endParaRPr/>
          </a:p>
        </p:txBody>
      </p:sp>
      <p:sp>
        <p:nvSpPr>
          <p:cNvPr id="19" name="object 19"/>
          <p:cNvSpPr/>
          <p:nvPr/>
        </p:nvSpPr>
        <p:spPr>
          <a:xfrm>
            <a:off x="5467096" y="4042949"/>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20" name="object 20"/>
          <p:cNvSpPr/>
          <p:nvPr/>
        </p:nvSpPr>
        <p:spPr>
          <a:xfrm>
            <a:off x="5435600" y="4042949"/>
            <a:ext cx="15875" cy="75565"/>
          </a:xfrm>
          <a:custGeom>
            <a:avLst/>
            <a:gdLst/>
            <a:ahLst/>
            <a:cxnLst/>
            <a:rect l="l" t="t" r="r" b="b"/>
            <a:pathLst>
              <a:path w="15875" h="75564">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
        <p:nvSpPr>
          <p:cNvPr id="21" name="object 21"/>
          <p:cNvSpPr/>
          <p:nvPr/>
        </p:nvSpPr>
        <p:spPr>
          <a:xfrm>
            <a:off x="5514213" y="3429000"/>
            <a:ext cx="424815" cy="151130"/>
          </a:xfrm>
          <a:custGeom>
            <a:avLst/>
            <a:gdLst/>
            <a:ahLst/>
            <a:cxnLst/>
            <a:rect l="l" t="t" r="r" b="b"/>
            <a:pathLst>
              <a:path w="424814" h="151129">
                <a:moveTo>
                  <a:pt x="298831" y="0"/>
                </a:moveTo>
                <a:lnTo>
                  <a:pt x="298831" y="37719"/>
                </a:lnTo>
                <a:lnTo>
                  <a:pt x="0" y="37719"/>
                </a:lnTo>
                <a:lnTo>
                  <a:pt x="0" y="113157"/>
                </a:lnTo>
                <a:lnTo>
                  <a:pt x="298831" y="113157"/>
                </a:lnTo>
                <a:lnTo>
                  <a:pt x="298831" y="150749"/>
                </a:lnTo>
                <a:lnTo>
                  <a:pt x="424688" y="75437"/>
                </a:lnTo>
                <a:lnTo>
                  <a:pt x="298831" y="0"/>
                </a:lnTo>
                <a:close/>
              </a:path>
            </a:pathLst>
          </a:custGeom>
          <a:solidFill>
            <a:srgbClr val="33CCCC"/>
          </a:solidFill>
        </p:spPr>
        <p:txBody>
          <a:bodyPr wrap="square" lIns="0" tIns="0" rIns="0" bIns="0" rtlCol="0"/>
          <a:lstStyle/>
          <a:p>
            <a:endParaRPr/>
          </a:p>
        </p:txBody>
      </p:sp>
      <p:sp>
        <p:nvSpPr>
          <p:cNvPr id="22" name="object 22"/>
          <p:cNvSpPr/>
          <p:nvPr/>
        </p:nvSpPr>
        <p:spPr>
          <a:xfrm>
            <a:off x="5467096" y="3466750"/>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solidFill>
            <a:srgbClr val="33CCCC"/>
          </a:solidFill>
        </p:spPr>
        <p:txBody>
          <a:bodyPr wrap="square" lIns="0" tIns="0" rIns="0" bIns="0" rtlCol="0"/>
          <a:lstStyle/>
          <a:p>
            <a:endParaRPr/>
          </a:p>
        </p:txBody>
      </p:sp>
      <p:sp>
        <p:nvSpPr>
          <p:cNvPr id="23" name="object 23"/>
          <p:cNvSpPr/>
          <p:nvPr/>
        </p:nvSpPr>
        <p:spPr>
          <a:xfrm>
            <a:off x="5514213" y="3429000"/>
            <a:ext cx="424815" cy="151130"/>
          </a:xfrm>
          <a:custGeom>
            <a:avLst/>
            <a:gdLst/>
            <a:ahLst/>
            <a:cxnLst/>
            <a:rect l="l" t="t" r="r" b="b"/>
            <a:pathLst>
              <a:path w="424814" h="151129">
                <a:moveTo>
                  <a:pt x="298831" y="0"/>
                </a:moveTo>
                <a:lnTo>
                  <a:pt x="298831" y="37719"/>
                </a:lnTo>
                <a:lnTo>
                  <a:pt x="0" y="37719"/>
                </a:lnTo>
                <a:lnTo>
                  <a:pt x="0" y="113157"/>
                </a:lnTo>
                <a:lnTo>
                  <a:pt x="298831" y="113157"/>
                </a:lnTo>
                <a:lnTo>
                  <a:pt x="298831" y="150749"/>
                </a:lnTo>
                <a:lnTo>
                  <a:pt x="424688" y="75437"/>
                </a:lnTo>
                <a:lnTo>
                  <a:pt x="298831" y="0"/>
                </a:lnTo>
                <a:close/>
              </a:path>
            </a:pathLst>
          </a:custGeom>
          <a:ln w="9524">
            <a:solidFill>
              <a:srgbClr val="000000"/>
            </a:solidFill>
          </a:ln>
        </p:spPr>
        <p:txBody>
          <a:bodyPr wrap="square" lIns="0" tIns="0" rIns="0" bIns="0" rtlCol="0"/>
          <a:lstStyle/>
          <a:p>
            <a:endParaRPr/>
          </a:p>
        </p:txBody>
      </p:sp>
      <p:sp>
        <p:nvSpPr>
          <p:cNvPr id="24" name="object 24"/>
          <p:cNvSpPr/>
          <p:nvPr/>
        </p:nvSpPr>
        <p:spPr>
          <a:xfrm>
            <a:off x="5467096" y="3466750"/>
            <a:ext cx="31750" cy="75565"/>
          </a:xfrm>
          <a:custGeom>
            <a:avLst/>
            <a:gdLst/>
            <a:ahLst/>
            <a:cxnLst/>
            <a:rect l="l" t="t" r="r" b="b"/>
            <a:pathLst>
              <a:path w="31750" h="75564">
                <a:moveTo>
                  <a:pt x="0" y="75406"/>
                </a:moveTo>
                <a:lnTo>
                  <a:pt x="31452" y="75406"/>
                </a:lnTo>
                <a:lnTo>
                  <a:pt x="31452" y="0"/>
                </a:lnTo>
                <a:lnTo>
                  <a:pt x="0" y="0"/>
                </a:lnTo>
                <a:lnTo>
                  <a:pt x="0" y="75406"/>
                </a:lnTo>
                <a:close/>
              </a:path>
            </a:pathLst>
          </a:custGeom>
          <a:ln w="9525">
            <a:solidFill>
              <a:srgbClr val="000000"/>
            </a:solidFill>
          </a:ln>
        </p:spPr>
        <p:txBody>
          <a:bodyPr wrap="square" lIns="0" tIns="0" rIns="0" bIns="0" rtlCol="0"/>
          <a:lstStyle/>
          <a:p>
            <a:endParaRPr/>
          </a:p>
        </p:txBody>
      </p:sp>
      <p:sp>
        <p:nvSpPr>
          <p:cNvPr id="25" name="object 25"/>
          <p:cNvSpPr/>
          <p:nvPr/>
        </p:nvSpPr>
        <p:spPr>
          <a:xfrm>
            <a:off x="5435600" y="3466750"/>
            <a:ext cx="15875" cy="75565"/>
          </a:xfrm>
          <a:custGeom>
            <a:avLst/>
            <a:gdLst/>
            <a:ahLst/>
            <a:cxnLst/>
            <a:rect l="l" t="t" r="r" b="b"/>
            <a:pathLst>
              <a:path w="15875" h="75564">
                <a:moveTo>
                  <a:pt x="0" y="75406"/>
                </a:moveTo>
                <a:lnTo>
                  <a:pt x="15726" y="75406"/>
                </a:lnTo>
                <a:lnTo>
                  <a:pt x="15726" y="0"/>
                </a:lnTo>
                <a:lnTo>
                  <a:pt x="0" y="0"/>
                </a:lnTo>
                <a:lnTo>
                  <a:pt x="0" y="75406"/>
                </a:lnTo>
                <a:close/>
              </a:path>
            </a:pathLst>
          </a:custGeom>
          <a:ln w="9525">
            <a:solidFill>
              <a:srgbClr val="000000"/>
            </a:solidFill>
          </a:ln>
        </p:spPr>
        <p:txBody>
          <a:bodyPr wrap="square" lIns="0" tIns="0" rIns="0" bIns="0" rtlCol="0"/>
          <a:lstStyle/>
          <a:p>
            <a:endParaRPr/>
          </a:p>
        </p:txBody>
      </p:sp>
      <p:sp>
        <p:nvSpPr>
          <p:cNvPr id="26" name="object 26"/>
          <p:cNvSpPr/>
          <p:nvPr/>
        </p:nvSpPr>
        <p:spPr>
          <a:xfrm>
            <a:off x="1080516" y="112776"/>
            <a:ext cx="443484" cy="457200"/>
          </a:xfrm>
          <a:prstGeom prst="rect">
            <a:avLst/>
          </a:prstGeom>
          <a:blipFill>
            <a:blip r:embed="rId3" cstate="print"/>
            <a:stretch>
              <a:fillRect/>
            </a:stretch>
          </a:blipFill>
        </p:spPr>
        <p:txBody>
          <a:bodyPr wrap="square" lIns="0" tIns="0" rIns="0" bIns="0" rtlCol="0"/>
          <a:lstStyle/>
          <a:p>
            <a:endParaRPr/>
          </a:p>
        </p:txBody>
      </p:sp>
      <p:sp>
        <p:nvSpPr>
          <p:cNvPr id="27" name="object 27"/>
          <p:cNvSpPr/>
          <p:nvPr/>
        </p:nvSpPr>
        <p:spPr>
          <a:xfrm>
            <a:off x="1249680" y="112776"/>
            <a:ext cx="341375" cy="457200"/>
          </a:xfrm>
          <a:prstGeom prst="rect">
            <a:avLst/>
          </a:prstGeom>
          <a:blipFill>
            <a:blip r:embed="rId4" cstate="print"/>
            <a:stretch>
              <a:fillRect/>
            </a:stretch>
          </a:blipFill>
        </p:spPr>
        <p:txBody>
          <a:bodyPr wrap="square" lIns="0" tIns="0" rIns="0" bIns="0" rtlCol="0"/>
          <a:lstStyle/>
          <a:p>
            <a:endParaRPr/>
          </a:p>
        </p:txBody>
      </p:sp>
      <p:sp>
        <p:nvSpPr>
          <p:cNvPr id="28" name="object 28"/>
          <p:cNvSpPr/>
          <p:nvPr/>
        </p:nvSpPr>
        <p:spPr>
          <a:xfrm>
            <a:off x="1316736" y="112776"/>
            <a:ext cx="333756" cy="457200"/>
          </a:xfrm>
          <a:prstGeom prst="rect">
            <a:avLst/>
          </a:prstGeom>
          <a:blipFill>
            <a:blip r:embed="rId5" cstate="print"/>
            <a:stretch>
              <a:fillRect/>
            </a:stretch>
          </a:blipFill>
        </p:spPr>
        <p:txBody>
          <a:bodyPr wrap="square" lIns="0" tIns="0" rIns="0" bIns="0" rtlCol="0"/>
          <a:lstStyle/>
          <a:p>
            <a:endParaRPr/>
          </a:p>
        </p:txBody>
      </p:sp>
      <p:sp>
        <p:nvSpPr>
          <p:cNvPr id="29" name="object 29"/>
          <p:cNvSpPr/>
          <p:nvPr/>
        </p:nvSpPr>
        <p:spPr>
          <a:xfrm>
            <a:off x="1376172" y="112776"/>
            <a:ext cx="2459736" cy="457200"/>
          </a:xfrm>
          <a:prstGeom prst="rect">
            <a:avLst/>
          </a:prstGeom>
          <a:blipFill>
            <a:blip r:embed="rId6" cstate="print"/>
            <a:stretch>
              <a:fillRect/>
            </a:stretch>
          </a:blipFill>
        </p:spPr>
        <p:txBody>
          <a:bodyPr wrap="square" lIns="0" tIns="0" rIns="0" bIns="0" rtlCol="0"/>
          <a:lstStyle/>
          <a:p>
            <a:endParaRPr/>
          </a:p>
        </p:txBody>
      </p:sp>
      <p:sp>
        <p:nvSpPr>
          <p:cNvPr id="30" name="object 30"/>
          <p:cNvSpPr/>
          <p:nvPr/>
        </p:nvSpPr>
        <p:spPr>
          <a:xfrm>
            <a:off x="3561588" y="112776"/>
            <a:ext cx="330708" cy="457200"/>
          </a:xfrm>
          <a:prstGeom prst="rect">
            <a:avLst/>
          </a:prstGeom>
          <a:blipFill>
            <a:blip r:embed="rId7" cstate="print"/>
            <a:stretch>
              <a:fillRect/>
            </a:stretch>
          </a:blipFill>
        </p:spPr>
        <p:txBody>
          <a:bodyPr wrap="square" lIns="0" tIns="0" rIns="0" bIns="0" rtlCol="0"/>
          <a:lstStyle/>
          <a:p>
            <a:endParaRPr/>
          </a:p>
        </p:txBody>
      </p:sp>
      <p:sp>
        <p:nvSpPr>
          <p:cNvPr id="31" name="object 31"/>
          <p:cNvSpPr txBox="1"/>
          <p:nvPr/>
        </p:nvSpPr>
        <p:spPr>
          <a:xfrm>
            <a:off x="1194917" y="162560"/>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323850" y="4508500"/>
            <a:ext cx="8425180" cy="1657350"/>
          </a:xfrm>
          <a:custGeom>
            <a:avLst/>
            <a:gdLst/>
            <a:ahLst/>
            <a:cxnLst/>
            <a:rect l="l" t="t" r="r" b="b"/>
            <a:pathLst>
              <a:path w="8425180" h="1657350">
                <a:moveTo>
                  <a:pt x="0" y="1657350"/>
                </a:moveTo>
                <a:lnTo>
                  <a:pt x="8424926" y="1657350"/>
                </a:lnTo>
                <a:lnTo>
                  <a:pt x="8424926" y="0"/>
                </a:lnTo>
                <a:lnTo>
                  <a:pt x="0" y="0"/>
                </a:lnTo>
                <a:lnTo>
                  <a:pt x="0" y="1657350"/>
                </a:lnTo>
                <a:close/>
              </a:path>
            </a:pathLst>
          </a:custGeom>
          <a:solidFill>
            <a:srgbClr val="FFCC00"/>
          </a:solidFill>
        </p:spPr>
        <p:txBody>
          <a:bodyPr wrap="square" lIns="0" tIns="0" rIns="0" bIns="0" rtlCol="0"/>
          <a:lstStyle/>
          <a:p>
            <a:endParaRPr/>
          </a:p>
        </p:txBody>
      </p:sp>
      <p:sp>
        <p:nvSpPr>
          <p:cNvPr id="5" name="object 5"/>
          <p:cNvSpPr/>
          <p:nvPr/>
        </p:nvSpPr>
        <p:spPr>
          <a:xfrm>
            <a:off x="323850" y="4508500"/>
            <a:ext cx="8425180" cy="1657350"/>
          </a:xfrm>
          <a:custGeom>
            <a:avLst/>
            <a:gdLst/>
            <a:ahLst/>
            <a:cxnLst/>
            <a:rect l="l" t="t" r="r" b="b"/>
            <a:pathLst>
              <a:path w="8425180" h="1657350">
                <a:moveTo>
                  <a:pt x="0" y="1657350"/>
                </a:moveTo>
                <a:lnTo>
                  <a:pt x="8424926" y="1657350"/>
                </a:lnTo>
                <a:lnTo>
                  <a:pt x="8424926" y="0"/>
                </a:lnTo>
                <a:lnTo>
                  <a:pt x="0" y="0"/>
                </a:lnTo>
                <a:lnTo>
                  <a:pt x="0" y="1657350"/>
                </a:lnTo>
                <a:close/>
              </a:path>
            </a:pathLst>
          </a:custGeom>
          <a:ln w="9525">
            <a:solidFill>
              <a:srgbClr val="000000"/>
            </a:solidFill>
            <a:prstDash val="sysDot"/>
          </a:ln>
        </p:spPr>
        <p:txBody>
          <a:bodyPr wrap="square" lIns="0" tIns="0" rIns="0" bIns="0" rtlCol="0"/>
          <a:lstStyle/>
          <a:p>
            <a:endParaRPr/>
          </a:p>
        </p:txBody>
      </p:sp>
      <p:sp>
        <p:nvSpPr>
          <p:cNvPr id="6" name="object 6"/>
          <p:cNvSpPr txBox="1"/>
          <p:nvPr/>
        </p:nvSpPr>
        <p:spPr>
          <a:xfrm>
            <a:off x="684212" y="1341500"/>
            <a:ext cx="8229600" cy="574675"/>
          </a:xfrm>
          <a:prstGeom prst="rect">
            <a:avLst/>
          </a:prstGeom>
          <a:ln w="9525">
            <a:solidFill>
              <a:srgbClr val="006666"/>
            </a:solidFill>
          </a:ln>
        </p:spPr>
        <p:txBody>
          <a:bodyPr vert="horz" wrap="square" lIns="0" tIns="6985" rIns="0" bIns="0" rtlCol="0">
            <a:spAutoFit/>
          </a:bodyPr>
          <a:lstStyle/>
          <a:p>
            <a:pPr algn="ctr">
              <a:lnSpc>
                <a:spcPct val="100000"/>
              </a:lnSpc>
              <a:spcBef>
                <a:spcPts val="55"/>
              </a:spcBef>
            </a:pPr>
            <a:r>
              <a:rPr sz="1800" b="1" spc="-5" dirty="0">
                <a:solidFill>
                  <a:srgbClr val="006666"/>
                </a:solidFill>
                <a:latin typeface="Arial"/>
                <a:cs typeface="Arial"/>
              </a:rPr>
              <a:t>Problème </a:t>
            </a:r>
            <a:r>
              <a:rPr sz="1800" b="1" dirty="0">
                <a:solidFill>
                  <a:srgbClr val="006666"/>
                </a:solidFill>
                <a:latin typeface="Arial"/>
                <a:cs typeface="Arial"/>
              </a:rPr>
              <a:t>: </a:t>
            </a:r>
            <a:r>
              <a:rPr sz="1800" b="1" spc="-5" dirty="0">
                <a:solidFill>
                  <a:srgbClr val="006666"/>
                </a:solidFill>
                <a:latin typeface="Arial"/>
                <a:cs typeface="Arial"/>
              </a:rPr>
              <a:t>déterminer </a:t>
            </a:r>
            <a:r>
              <a:rPr sz="1800" b="1" dirty="0">
                <a:solidFill>
                  <a:srgbClr val="006666"/>
                </a:solidFill>
                <a:latin typeface="Arial"/>
                <a:cs typeface="Arial"/>
              </a:rPr>
              <a:t>un </a:t>
            </a:r>
            <a:r>
              <a:rPr sz="1800" b="1" spc="-5" dirty="0">
                <a:solidFill>
                  <a:srgbClr val="006666"/>
                </a:solidFill>
                <a:latin typeface="Arial"/>
                <a:cs typeface="Arial"/>
              </a:rPr>
              <a:t>paramètre au </a:t>
            </a:r>
            <a:r>
              <a:rPr sz="1800" b="1" spc="-10" dirty="0">
                <a:solidFill>
                  <a:srgbClr val="006666"/>
                </a:solidFill>
                <a:latin typeface="Arial"/>
                <a:cs typeface="Arial"/>
              </a:rPr>
              <a:t>niveau </a:t>
            </a:r>
            <a:r>
              <a:rPr sz="1800" b="1" dirty="0">
                <a:solidFill>
                  <a:srgbClr val="006666"/>
                </a:solidFill>
                <a:latin typeface="Arial"/>
                <a:cs typeface="Arial"/>
              </a:rPr>
              <a:t>d’une</a:t>
            </a:r>
            <a:r>
              <a:rPr sz="1800" b="1" spc="40" dirty="0">
                <a:solidFill>
                  <a:srgbClr val="006666"/>
                </a:solidFill>
                <a:latin typeface="Arial"/>
                <a:cs typeface="Arial"/>
              </a:rPr>
              <a:t> </a:t>
            </a:r>
            <a:r>
              <a:rPr sz="1800" b="1" dirty="0">
                <a:solidFill>
                  <a:srgbClr val="006666"/>
                </a:solidFill>
                <a:latin typeface="Arial"/>
                <a:cs typeface="Arial"/>
              </a:rPr>
              <a:t>population</a:t>
            </a:r>
            <a:endParaRPr sz="1800">
              <a:latin typeface="Arial"/>
              <a:cs typeface="Arial"/>
            </a:endParaRPr>
          </a:p>
          <a:p>
            <a:pPr algn="ctr">
              <a:lnSpc>
                <a:spcPct val="100000"/>
              </a:lnSpc>
            </a:pPr>
            <a:r>
              <a:rPr sz="1800" b="1" dirty="0">
                <a:solidFill>
                  <a:srgbClr val="006666"/>
                </a:solidFill>
                <a:latin typeface="Arial"/>
                <a:cs typeface="Arial"/>
              </a:rPr>
              <a:t>à </a:t>
            </a:r>
            <a:r>
              <a:rPr sz="1800" b="1" spc="-5" dirty="0">
                <a:solidFill>
                  <a:srgbClr val="006666"/>
                </a:solidFill>
                <a:latin typeface="Arial"/>
                <a:cs typeface="Arial"/>
              </a:rPr>
              <a:t>partir d’observations </a:t>
            </a:r>
            <a:r>
              <a:rPr sz="1800" b="1" spc="-10" dirty="0">
                <a:solidFill>
                  <a:srgbClr val="006666"/>
                </a:solidFill>
                <a:latin typeface="Arial"/>
                <a:cs typeface="Arial"/>
              </a:rPr>
              <a:t>réalisées </a:t>
            </a:r>
            <a:r>
              <a:rPr sz="1800" b="1" spc="-5" dirty="0">
                <a:solidFill>
                  <a:srgbClr val="006666"/>
                </a:solidFill>
                <a:latin typeface="Arial"/>
                <a:cs typeface="Arial"/>
              </a:rPr>
              <a:t>sur </a:t>
            </a:r>
            <a:r>
              <a:rPr sz="1800" b="1" dirty="0">
                <a:solidFill>
                  <a:srgbClr val="006666"/>
                </a:solidFill>
                <a:latin typeface="Arial"/>
                <a:cs typeface="Arial"/>
              </a:rPr>
              <a:t>un </a:t>
            </a:r>
            <a:r>
              <a:rPr sz="1800" b="1" spc="-5" dirty="0">
                <a:solidFill>
                  <a:srgbClr val="006666"/>
                </a:solidFill>
                <a:latin typeface="Arial"/>
                <a:cs typeface="Arial"/>
              </a:rPr>
              <a:t>échantillon </a:t>
            </a:r>
            <a:r>
              <a:rPr sz="1800" b="1" dirty="0">
                <a:solidFill>
                  <a:srgbClr val="006666"/>
                </a:solidFill>
                <a:latin typeface="Arial"/>
                <a:cs typeface="Arial"/>
              </a:rPr>
              <a:t>de </a:t>
            </a:r>
            <a:r>
              <a:rPr sz="1800" b="1" spc="-5" dirty="0">
                <a:solidFill>
                  <a:srgbClr val="006666"/>
                </a:solidFill>
                <a:latin typeface="Arial"/>
                <a:cs typeface="Arial"/>
              </a:rPr>
              <a:t>cette</a:t>
            </a:r>
            <a:r>
              <a:rPr sz="1800" b="1" spc="60" dirty="0">
                <a:solidFill>
                  <a:srgbClr val="006666"/>
                </a:solidFill>
                <a:latin typeface="Arial"/>
                <a:cs typeface="Arial"/>
              </a:rPr>
              <a:t> </a:t>
            </a:r>
            <a:r>
              <a:rPr sz="1800" b="1" dirty="0">
                <a:solidFill>
                  <a:srgbClr val="006666"/>
                </a:solidFill>
                <a:latin typeface="Arial"/>
                <a:cs typeface="Arial"/>
              </a:rPr>
              <a:t>population.</a:t>
            </a:r>
            <a:endParaRPr sz="1800">
              <a:latin typeface="Arial"/>
              <a:cs typeface="Arial"/>
            </a:endParaRPr>
          </a:p>
        </p:txBody>
      </p:sp>
      <p:sp>
        <p:nvSpPr>
          <p:cNvPr id="7" name="object 7"/>
          <p:cNvSpPr txBox="1"/>
          <p:nvPr/>
        </p:nvSpPr>
        <p:spPr>
          <a:xfrm>
            <a:off x="5011928"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
        <p:nvSpPr>
          <p:cNvPr id="10" name="object 10"/>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1143000" y="82296"/>
            <a:ext cx="443484" cy="457200"/>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1312163" y="82296"/>
            <a:ext cx="341375" cy="457200"/>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379219" y="82296"/>
            <a:ext cx="333756" cy="457200"/>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1438655" y="82296"/>
            <a:ext cx="2459736" cy="457200"/>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624071" y="82296"/>
            <a:ext cx="330708" cy="457200"/>
          </a:xfrm>
          <a:prstGeom prst="rect">
            <a:avLst/>
          </a:prstGeom>
          <a:blipFill>
            <a:blip r:embed="rId7" cstate="print"/>
            <a:stretch>
              <a:fillRect/>
            </a:stretch>
          </a:blipFill>
        </p:spPr>
        <p:txBody>
          <a:bodyPr wrap="square" lIns="0" tIns="0" rIns="0" bIns="0" rtlCol="0"/>
          <a:lstStyle/>
          <a:p>
            <a:endParaRPr/>
          </a:p>
        </p:txBody>
      </p:sp>
      <p:sp>
        <p:nvSpPr>
          <p:cNvPr id="16" name="object 16"/>
          <p:cNvSpPr txBox="1"/>
          <p:nvPr/>
        </p:nvSpPr>
        <p:spPr>
          <a:xfrm>
            <a:off x="1258569"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7" name="object 17"/>
          <p:cNvSpPr txBox="1"/>
          <p:nvPr/>
        </p:nvSpPr>
        <p:spPr>
          <a:xfrm>
            <a:off x="672490" y="2036191"/>
            <a:ext cx="7822565" cy="751840"/>
          </a:xfrm>
          <a:prstGeom prst="rect">
            <a:avLst/>
          </a:prstGeom>
        </p:spPr>
        <p:txBody>
          <a:bodyPr vert="horz" wrap="square" lIns="0" tIns="63500" rIns="0" bIns="0" rtlCol="0">
            <a:spAutoFit/>
          </a:bodyPr>
          <a:lstStyle/>
          <a:p>
            <a:pPr marL="1369060" marR="5080" indent="-1356995">
              <a:lnSpc>
                <a:spcPts val="1630"/>
              </a:lnSpc>
              <a:spcBef>
                <a:spcPts val="500"/>
              </a:spcBef>
            </a:pPr>
            <a:r>
              <a:rPr sz="1700" b="1" i="1" dirty="0">
                <a:latin typeface="Arial"/>
                <a:cs typeface="Arial"/>
              </a:rPr>
              <a:t>Exemples : </a:t>
            </a:r>
            <a:r>
              <a:rPr sz="1700" dirty="0">
                <a:latin typeface="Arial"/>
                <a:cs typeface="Arial"/>
              </a:rPr>
              <a:t>- durée de séjour </a:t>
            </a:r>
            <a:r>
              <a:rPr sz="1700" spc="-5" dirty="0">
                <a:latin typeface="Arial"/>
                <a:cs typeface="Arial"/>
              </a:rPr>
              <a:t>moyenne </a:t>
            </a:r>
            <a:r>
              <a:rPr sz="1700" dirty="0">
                <a:latin typeface="Arial"/>
                <a:cs typeface="Arial"/>
              </a:rPr>
              <a:t>des patients hospitalisés en France, pour  une pathologie</a:t>
            </a:r>
            <a:r>
              <a:rPr sz="1700" spc="5" dirty="0">
                <a:latin typeface="Arial"/>
                <a:cs typeface="Arial"/>
              </a:rPr>
              <a:t> </a:t>
            </a:r>
            <a:r>
              <a:rPr sz="1700" dirty="0">
                <a:latin typeface="Arial"/>
                <a:cs typeface="Arial"/>
              </a:rPr>
              <a:t>donnée?</a:t>
            </a:r>
            <a:endParaRPr sz="1700">
              <a:latin typeface="Arial"/>
              <a:cs typeface="Arial"/>
            </a:endParaRPr>
          </a:p>
          <a:p>
            <a:pPr marL="1187450">
              <a:lnSpc>
                <a:spcPct val="100000"/>
              </a:lnSpc>
              <a:spcBef>
                <a:spcPts val="15"/>
              </a:spcBef>
            </a:pPr>
            <a:r>
              <a:rPr sz="1700" dirty="0">
                <a:latin typeface="Arial"/>
                <a:cs typeface="Arial"/>
              </a:rPr>
              <a:t>- </a:t>
            </a:r>
            <a:r>
              <a:rPr sz="1700" spc="-5" dirty="0">
                <a:latin typeface="Arial"/>
                <a:cs typeface="Arial"/>
              </a:rPr>
              <a:t>durée moyenne d’attente aux urgences d’un hôpital</a:t>
            </a:r>
            <a:r>
              <a:rPr sz="1700" spc="75" dirty="0">
                <a:latin typeface="Arial"/>
                <a:cs typeface="Arial"/>
              </a:rPr>
              <a:t> </a:t>
            </a:r>
            <a:r>
              <a:rPr sz="1700" dirty="0">
                <a:latin typeface="Arial"/>
                <a:cs typeface="Arial"/>
              </a:rPr>
              <a:t>?</a:t>
            </a:r>
            <a:endParaRPr sz="1700">
              <a:latin typeface="Arial"/>
              <a:cs typeface="Arial"/>
            </a:endParaRPr>
          </a:p>
        </p:txBody>
      </p:sp>
      <p:sp>
        <p:nvSpPr>
          <p:cNvPr id="18" name="object 18"/>
          <p:cNvSpPr txBox="1"/>
          <p:nvPr/>
        </p:nvSpPr>
        <p:spPr>
          <a:xfrm>
            <a:off x="329590" y="2990164"/>
            <a:ext cx="3001010" cy="285750"/>
          </a:xfrm>
          <a:prstGeom prst="rect">
            <a:avLst/>
          </a:prstGeom>
        </p:spPr>
        <p:txBody>
          <a:bodyPr vert="horz" wrap="square" lIns="0" tIns="13335" rIns="0" bIns="0" rtlCol="0">
            <a:spAutoFit/>
          </a:bodyPr>
          <a:lstStyle/>
          <a:p>
            <a:pPr marL="355600" indent="-342900">
              <a:lnSpc>
                <a:spcPct val="100000"/>
              </a:lnSpc>
              <a:spcBef>
                <a:spcPts val="105"/>
              </a:spcBef>
              <a:buSzPct val="70588"/>
              <a:buFont typeface="Wingdings"/>
              <a:buChar char=""/>
              <a:tabLst>
                <a:tab pos="354965" algn="l"/>
                <a:tab pos="355600" algn="l"/>
              </a:tabLst>
            </a:pPr>
            <a:r>
              <a:rPr sz="1700" b="1" spc="-5" dirty="0">
                <a:solidFill>
                  <a:srgbClr val="006666"/>
                </a:solidFill>
                <a:latin typeface="Arial"/>
                <a:cs typeface="Arial"/>
              </a:rPr>
              <a:t>Estimation</a:t>
            </a:r>
            <a:r>
              <a:rPr sz="1700" b="1" spc="-35" dirty="0">
                <a:solidFill>
                  <a:srgbClr val="006666"/>
                </a:solidFill>
                <a:latin typeface="Arial"/>
                <a:cs typeface="Arial"/>
              </a:rPr>
              <a:t> </a:t>
            </a:r>
            <a:r>
              <a:rPr sz="1700" b="1" dirty="0">
                <a:solidFill>
                  <a:srgbClr val="006666"/>
                </a:solidFill>
                <a:latin typeface="Arial"/>
                <a:cs typeface="Arial"/>
              </a:rPr>
              <a:t>PONCTUELLE</a:t>
            </a:r>
            <a:endParaRPr sz="1700">
              <a:latin typeface="Arial"/>
              <a:cs typeface="Arial"/>
            </a:endParaRPr>
          </a:p>
        </p:txBody>
      </p:sp>
      <p:sp>
        <p:nvSpPr>
          <p:cNvPr id="19" name="object 19"/>
          <p:cNvSpPr txBox="1"/>
          <p:nvPr/>
        </p:nvSpPr>
        <p:spPr>
          <a:xfrm>
            <a:off x="329590" y="3456813"/>
            <a:ext cx="3286760" cy="285115"/>
          </a:xfrm>
          <a:prstGeom prst="rect">
            <a:avLst/>
          </a:prstGeom>
        </p:spPr>
        <p:txBody>
          <a:bodyPr vert="horz" wrap="square" lIns="0" tIns="13335" rIns="0" bIns="0" rtlCol="0">
            <a:spAutoFit/>
          </a:bodyPr>
          <a:lstStyle/>
          <a:p>
            <a:pPr marL="355600" indent="-342900">
              <a:lnSpc>
                <a:spcPct val="100000"/>
              </a:lnSpc>
              <a:spcBef>
                <a:spcPts val="105"/>
              </a:spcBef>
              <a:buSzPct val="67647"/>
              <a:buFont typeface="Wingdings"/>
              <a:buChar char=""/>
              <a:tabLst>
                <a:tab pos="354965" algn="l"/>
                <a:tab pos="355600" algn="l"/>
              </a:tabLst>
            </a:pPr>
            <a:r>
              <a:rPr sz="1700" b="1" spc="-5" dirty="0">
                <a:solidFill>
                  <a:srgbClr val="006666"/>
                </a:solidFill>
                <a:latin typeface="Arial"/>
                <a:cs typeface="Arial"/>
              </a:rPr>
              <a:t>Estimation </a:t>
            </a:r>
            <a:r>
              <a:rPr sz="1700" b="1" dirty="0">
                <a:solidFill>
                  <a:srgbClr val="006666"/>
                </a:solidFill>
                <a:latin typeface="Arial"/>
                <a:cs typeface="Arial"/>
              </a:rPr>
              <a:t>par</a:t>
            </a:r>
            <a:r>
              <a:rPr sz="1700" b="1" spc="5" dirty="0">
                <a:solidFill>
                  <a:srgbClr val="006666"/>
                </a:solidFill>
                <a:latin typeface="Arial"/>
                <a:cs typeface="Arial"/>
              </a:rPr>
              <a:t> </a:t>
            </a:r>
            <a:r>
              <a:rPr sz="1700" b="1" spc="-5" dirty="0">
                <a:solidFill>
                  <a:srgbClr val="006666"/>
                </a:solidFill>
                <a:latin typeface="Arial"/>
                <a:cs typeface="Arial"/>
              </a:rPr>
              <a:t>INTERVALLE</a:t>
            </a:r>
            <a:endParaRPr sz="1700">
              <a:latin typeface="Arial"/>
              <a:cs typeface="Arial"/>
            </a:endParaRPr>
          </a:p>
        </p:txBody>
      </p:sp>
      <p:sp>
        <p:nvSpPr>
          <p:cNvPr id="20" name="object 20"/>
          <p:cNvSpPr txBox="1"/>
          <p:nvPr/>
        </p:nvSpPr>
        <p:spPr>
          <a:xfrm>
            <a:off x="3905503" y="2990164"/>
            <a:ext cx="4547870" cy="959485"/>
          </a:xfrm>
          <a:prstGeom prst="rect">
            <a:avLst/>
          </a:prstGeom>
        </p:spPr>
        <p:txBody>
          <a:bodyPr vert="horz" wrap="square" lIns="0" tIns="13335" rIns="0" bIns="0" rtlCol="0">
            <a:spAutoFit/>
          </a:bodyPr>
          <a:lstStyle/>
          <a:p>
            <a:pPr marL="12700">
              <a:lnSpc>
                <a:spcPts val="1835"/>
              </a:lnSpc>
              <a:spcBef>
                <a:spcPts val="105"/>
              </a:spcBef>
            </a:pPr>
            <a:r>
              <a:rPr sz="1700" b="1" dirty="0">
                <a:latin typeface="Arial"/>
                <a:cs typeface="Arial"/>
              </a:rPr>
              <a:t>Valeur, jugée </a:t>
            </a:r>
            <a:r>
              <a:rPr sz="1700" b="1" spc="-5" dirty="0">
                <a:latin typeface="Arial"/>
                <a:cs typeface="Arial"/>
              </a:rPr>
              <a:t>la meilleure </a:t>
            </a:r>
            <a:r>
              <a:rPr sz="1700" b="1" dirty="0">
                <a:latin typeface="Arial"/>
                <a:cs typeface="Arial"/>
              </a:rPr>
              <a:t>à un instant t</a:t>
            </a:r>
            <a:r>
              <a:rPr sz="1700" b="1" spc="10" dirty="0">
                <a:latin typeface="Arial"/>
                <a:cs typeface="Arial"/>
              </a:rPr>
              <a:t> </a:t>
            </a:r>
            <a:r>
              <a:rPr sz="1700" b="1" dirty="0">
                <a:latin typeface="Arial"/>
                <a:cs typeface="Arial"/>
              </a:rPr>
              <a:t>(peu</a:t>
            </a:r>
            <a:endParaRPr sz="1700">
              <a:latin typeface="Arial"/>
              <a:cs typeface="Arial"/>
            </a:endParaRPr>
          </a:p>
          <a:p>
            <a:pPr marL="94615">
              <a:lnSpc>
                <a:spcPts val="1835"/>
              </a:lnSpc>
            </a:pPr>
            <a:r>
              <a:rPr sz="1700" b="1" dirty="0">
                <a:latin typeface="Arial"/>
                <a:cs typeface="Arial"/>
              </a:rPr>
              <a:t>fiable)</a:t>
            </a:r>
            <a:endParaRPr sz="1700">
              <a:latin typeface="Arial"/>
              <a:cs typeface="Arial"/>
            </a:endParaRPr>
          </a:p>
          <a:p>
            <a:pPr marL="94615" marR="372110" indent="-35560">
              <a:lnSpc>
                <a:spcPts val="1630"/>
              </a:lnSpc>
              <a:spcBef>
                <a:spcPts val="395"/>
              </a:spcBef>
            </a:pPr>
            <a:r>
              <a:rPr sz="1700" b="1" spc="-5" dirty="0">
                <a:latin typeface="Arial"/>
                <a:cs typeface="Arial"/>
              </a:rPr>
              <a:t>Intervalle </a:t>
            </a:r>
            <a:r>
              <a:rPr sz="1700" b="1" dirty="0">
                <a:latin typeface="Arial"/>
                <a:cs typeface="Arial"/>
              </a:rPr>
              <a:t>de </a:t>
            </a:r>
            <a:r>
              <a:rPr sz="1700" b="1" spc="-10" dirty="0">
                <a:latin typeface="Arial"/>
                <a:cs typeface="Arial"/>
              </a:rPr>
              <a:t>valeurs </a:t>
            </a:r>
            <a:r>
              <a:rPr sz="1700" b="1" dirty="0">
                <a:latin typeface="Arial"/>
                <a:cs typeface="Arial"/>
              </a:rPr>
              <a:t>contenant </a:t>
            </a:r>
            <a:r>
              <a:rPr sz="1700" b="1" spc="-5" dirty="0">
                <a:latin typeface="Arial"/>
                <a:cs typeface="Arial"/>
              </a:rPr>
              <a:t>la </a:t>
            </a:r>
            <a:r>
              <a:rPr sz="1700" b="1" spc="-10" dirty="0">
                <a:latin typeface="Arial"/>
                <a:cs typeface="Arial"/>
              </a:rPr>
              <a:t>valeur  </a:t>
            </a:r>
            <a:r>
              <a:rPr sz="1700" b="1" dirty="0">
                <a:latin typeface="Arial"/>
                <a:cs typeface="Arial"/>
              </a:rPr>
              <a:t>recherchée</a:t>
            </a:r>
            <a:endParaRPr sz="1700">
              <a:latin typeface="Arial"/>
              <a:cs typeface="Arial"/>
            </a:endParaRPr>
          </a:p>
        </p:txBody>
      </p:sp>
      <p:sp>
        <p:nvSpPr>
          <p:cNvPr id="21" name="object 21"/>
          <p:cNvSpPr txBox="1"/>
          <p:nvPr/>
        </p:nvSpPr>
        <p:spPr>
          <a:xfrm>
            <a:off x="1113231" y="4182236"/>
            <a:ext cx="6792595" cy="803910"/>
          </a:xfrm>
          <a:prstGeom prst="rect">
            <a:avLst/>
          </a:prstGeom>
        </p:spPr>
        <p:txBody>
          <a:bodyPr vert="horz" wrap="square" lIns="0" tIns="12700" rIns="0" bIns="0" rtlCol="0">
            <a:spAutoFit/>
          </a:bodyPr>
          <a:lstStyle/>
          <a:p>
            <a:pPr marL="12700">
              <a:lnSpc>
                <a:spcPct val="100000"/>
              </a:lnSpc>
              <a:spcBef>
                <a:spcPts val="100"/>
              </a:spcBef>
            </a:pPr>
            <a:r>
              <a:rPr sz="1700" b="1" spc="-5" dirty="0">
                <a:solidFill>
                  <a:srgbClr val="006666"/>
                </a:solidFill>
                <a:latin typeface="Arial"/>
                <a:cs typeface="Arial"/>
              </a:rPr>
              <a:t>Intervalle </a:t>
            </a:r>
            <a:r>
              <a:rPr sz="1700" b="1" dirty="0">
                <a:solidFill>
                  <a:srgbClr val="006666"/>
                </a:solidFill>
                <a:latin typeface="Arial"/>
                <a:cs typeface="Arial"/>
              </a:rPr>
              <a:t>de confiance autour de </a:t>
            </a:r>
            <a:r>
              <a:rPr sz="1700" b="1" spc="-5" dirty="0">
                <a:solidFill>
                  <a:srgbClr val="006666"/>
                </a:solidFill>
                <a:latin typeface="Arial"/>
                <a:cs typeface="Arial"/>
              </a:rPr>
              <a:t>la </a:t>
            </a:r>
            <a:r>
              <a:rPr sz="1700" b="1" spc="-10" dirty="0">
                <a:solidFill>
                  <a:srgbClr val="006666"/>
                </a:solidFill>
                <a:latin typeface="Arial"/>
                <a:cs typeface="Arial"/>
              </a:rPr>
              <a:t>valeur </a:t>
            </a:r>
            <a:r>
              <a:rPr sz="1700" b="1" dirty="0">
                <a:solidFill>
                  <a:srgbClr val="006666"/>
                </a:solidFill>
                <a:latin typeface="Arial"/>
                <a:cs typeface="Arial"/>
              </a:rPr>
              <a:t>inconnue du</a:t>
            </a:r>
            <a:r>
              <a:rPr sz="1700" b="1" spc="80" dirty="0">
                <a:solidFill>
                  <a:srgbClr val="006666"/>
                </a:solidFill>
                <a:latin typeface="Arial"/>
                <a:cs typeface="Arial"/>
              </a:rPr>
              <a:t> </a:t>
            </a:r>
            <a:r>
              <a:rPr sz="1700" b="1" dirty="0">
                <a:solidFill>
                  <a:srgbClr val="006666"/>
                </a:solidFill>
                <a:latin typeface="Arial"/>
                <a:cs typeface="Arial"/>
              </a:rPr>
              <a:t>paramètre</a:t>
            </a:r>
            <a:endParaRPr sz="1700" dirty="0">
              <a:latin typeface="Arial"/>
              <a:cs typeface="Arial"/>
            </a:endParaRPr>
          </a:p>
          <a:p>
            <a:pPr>
              <a:lnSpc>
                <a:spcPct val="100000"/>
              </a:lnSpc>
              <a:spcBef>
                <a:spcPts val="30"/>
              </a:spcBef>
            </a:pPr>
            <a:endParaRPr sz="1750" dirty="0">
              <a:latin typeface="Times New Roman"/>
              <a:cs typeface="Times New Roman"/>
            </a:endParaRPr>
          </a:p>
          <a:p>
            <a:pPr marL="1057910">
              <a:lnSpc>
                <a:spcPct val="100000"/>
              </a:lnSpc>
              <a:spcBef>
                <a:spcPts val="5"/>
              </a:spcBef>
            </a:pPr>
            <a:r>
              <a:rPr sz="1700" b="1" dirty="0">
                <a:latin typeface="Arial"/>
                <a:cs typeface="Arial"/>
              </a:rPr>
              <a:t>Méthodologie</a:t>
            </a:r>
            <a:r>
              <a:rPr sz="1700" b="1" spc="-25" dirty="0">
                <a:latin typeface="Arial"/>
                <a:cs typeface="Arial"/>
              </a:rPr>
              <a:t> </a:t>
            </a:r>
            <a:r>
              <a:rPr sz="1700" b="1" dirty="0">
                <a:latin typeface="Arial"/>
                <a:cs typeface="Arial"/>
              </a:rPr>
              <a:t>:</a:t>
            </a:r>
            <a:endParaRPr sz="1700" dirty="0">
              <a:latin typeface="Arial"/>
              <a:cs typeface="Arial"/>
            </a:endParaRPr>
          </a:p>
        </p:txBody>
      </p:sp>
      <p:sp>
        <p:nvSpPr>
          <p:cNvPr id="22" name="object 22"/>
          <p:cNvSpPr txBox="1"/>
          <p:nvPr/>
        </p:nvSpPr>
        <p:spPr>
          <a:xfrm>
            <a:off x="685190" y="5206492"/>
            <a:ext cx="132715" cy="802640"/>
          </a:xfrm>
          <a:prstGeom prst="rect">
            <a:avLst/>
          </a:prstGeom>
        </p:spPr>
        <p:txBody>
          <a:bodyPr vert="horz" wrap="square" lIns="0" tIns="95250" rIns="0" bIns="0" rtlCol="0">
            <a:spAutoFit/>
          </a:bodyPr>
          <a:lstStyle/>
          <a:p>
            <a:pPr>
              <a:lnSpc>
                <a:spcPct val="100000"/>
              </a:lnSpc>
              <a:spcBef>
                <a:spcPts val="750"/>
              </a:spcBef>
            </a:pPr>
            <a:r>
              <a:rPr sz="1150" spc="30" dirty="0">
                <a:solidFill>
                  <a:srgbClr val="006666"/>
                </a:solidFill>
                <a:latin typeface="Wingdings"/>
                <a:cs typeface="Wingdings"/>
              </a:rPr>
              <a:t></a:t>
            </a:r>
            <a:endParaRPr sz="1150">
              <a:latin typeface="Wingdings"/>
              <a:cs typeface="Wingdings"/>
            </a:endParaRPr>
          </a:p>
          <a:p>
            <a:pPr>
              <a:lnSpc>
                <a:spcPct val="100000"/>
              </a:lnSpc>
              <a:spcBef>
                <a:spcPts val="660"/>
              </a:spcBef>
            </a:pPr>
            <a:r>
              <a:rPr sz="1150" spc="30" dirty="0">
                <a:solidFill>
                  <a:srgbClr val="006666"/>
                </a:solidFill>
                <a:latin typeface="Wingdings"/>
                <a:cs typeface="Wingdings"/>
              </a:rPr>
              <a:t></a:t>
            </a:r>
            <a:endParaRPr sz="1150">
              <a:latin typeface="Wingdings"/>
              <a:cs typeface="Wingdings"/>
            </a:endParaRPr>
          </a:p>
          <a:p>
            <a:pPr>
              <a:lnSpc>
                <a:spcPct val="100000"/>
              </a:lnSpc>
              <a:spcBef>
                <a:spcPts val="660"/>
              </a:spcBef>
            </a:pPr>
            <a:r>
              <a:rPr sz="1150" spc="30" dirty="0">
                <a:solidFill>
                  <a:srgbClr val="006666"/>
                </a:solidFill>
                <a:latin typeface="Wingdings"/>
                <a:cs typeface="Wingdings"/>
              </a:rPr>
              <a:t></a:t>
            </a:r>
            <a:endParaRPr sz="1150">
              <a:latin typeface="Wingdings"/>
              <a:cs typeface="Wingdings"/>
            </a:endParaRPr>
          </a:p>
        </p:txBody>
      </p:sp>
      <p:sp>
        <p:nvSpPr>
          <p:cNvPr id="23" name="object 23"/>
          <p:cNvSpPr txBox="1"/>
          <p:nvPr/>
        </p:nvSpPr>
        <p:spPr>
          <a:xfrm>
            <a:off x="1256995" y="5218938"/>
            <a:ext cx="6718934" cy="803275"/>
          </a:xfrm>
          <a:prstGeom prst="rect">
            <a:avLst/>
          </a:prstGeom>
        </p:spPr>
        <p:txBody>
          <a:bodyPr vert="horz" wrap="square" lIns="0" tIns="12700" rIns="0" bIns="0" rtlCol="0">
            <a:spAutoFit/>
          </a:bodyPr>
          <a:lstStyle/>
          <a:p>
            <a:pPr marR="5080">
              <a:lnSpc>
                <a:spcPct val="100000"/>
              </a:lnSpc>
              <a:spcBef>
                <a:spcPts val="100"/>
              </a:spcBef>
            </a:pPr>
            <a:r>
              <a:rPr sz="1700" b="1" dirty="0">
                <a:latin typeface="Arial"/>
                <a:cs typeface="Arial"/>
              </a:rPr>
              <a:t>Détermination précise de </a:t>
            </a:r>
            <a:r>
              <a:rPr sz="1700" b="1" spc="-5" dirty="0">
                <a:latin typeface="Arial"/>
                <a:cs typeface="Arial"/>
              </a:rPr>
              <a:t>la </a:t>
            </a:r>
            <a:r>
              <a:rPr sz="1700" b="1" dirty="0">
                <a:latin typeface="Arial"/>
                <a:cs typeface="Arial"/>
              </a:rPr>
              <a:t>population étudiée = population</a:t>
            </a:r>
            <a:r>
              <a:rPr sz="1700" b="1" spc="-75" dirty="0">
                <a:latin typeface="Arial"/>
                <a:cs typeface="Arial"/>
              </a:rPr>
              <a:t> </a:t>
            </a:r>
            <a:r>
              <a:rPr sz="1700" b="1" spc="-5" dirty="0">
                <a:latin typeface="Arial"/>
                <a:cs typeface="Arial"/>
              </a:rPr>
              <a:t>cible  </a:t>
            </a:r>
            <a:r>
              <a:rPr sz="1700" b="1" dirty="0">
                <a:latin typeface="Arial"/>
                <a:cs typeface="Arial"/>
              </a:rPr>
              <a:t>Tirage au sort n sujets </a:t>
            </a:r>
            <a:r>
              <a:rPr sz="1700" b="1" dirty="0">
                <a:latin typeface="Wingdings"/>
                <a:cs typeface="Wingdings"/>
              </a:rPr>
              <a:t></a:t>
            </a:r>
            <a:r>
              <a:rPr sz="1700" b="1" dirty="0">
                <a:latin typeface="Times New Roman"/>
                <a:cs typeface="Times New Roman"/>
              </a:rPr>
              <a:t> </a:t>
            </a:r>
            <a:r>
              <a:rPr sz="1700" b="1" dirty="0">
                <a:latin typeface="Arial"/>
                <a:cs typeface="Arial"/>
              </a:rPr>
              <a:t>Echantillon</a:t>
            </a:r>
            <a:r>
              <a:rPr sz="1700" b="1" spc="25" dirty="0">
                <a:latin typeface="Arial"/>
                <a:cs typeface="Arial"/>
              </a:rPr>
              <a:t> </a:t>
            </a:r>
            <a:r>
              <a:rPr sz="1700" b="1" dirty="0">
                <a:latin typeface="Arial"/>
                <a:cs typeface="Arial"/>
              </a:rPr>
              <a:t>représentatif</a:t>
            </a:r>
            <a:endParaRPr sz="1700" dirty="0">
              <a:latin typeface="Arial"/>
              <a:cs typeface="Arial"/>
            </a:endParaRPr>
          </a:p>
          <a:p>
            <a:pPr>
              <a:lnSpc>
                <a:spcPct val="100000"/>
              </a:lnSpc>
            </a:pPr>
            <a:r>
              <a:rPr sz="1700" b="1" dirty="0">
                <a:latin typeface="Arial"/>
                <a:cs typeface="Arial"/>
              </a:rPr>
              <a:t>Calcul de </a:t>
            </a:r>
            <a:r>
              <a:rPr sz="1700" b="1" spc="-5" dirty="0">
                <a:solidFill>
                  <a:srgbClr val="006666"/>
                </a:solidFill>
                <a:latin typeface="Arial"/>
                <a:cs typeface="Arial"/>
              </a:rPr>
              <a:t>l'intervalle </a:t>
            </a:r>
            <a:r>
              <a:rPr sz="1700" b="1" dirty="0">
                <a:solidFill>
                  <a:srgbClr val="006666"/>
                </a:solidFill>
                <a:latin typeface="Arial"/>
                <a:cs typeface="Arial"/>
              </a:rPr>
              <a:t>de</a:t>
            </a:r>
            <a:r>
              <a:rPr sz="1700" b="1" spc="60" dirty="0">
                <a:solidFill>
                  <a:srgbClr val="006666"/>
                </a:solidFill>
                <a:latin typeface="Arial"/>
                <a:cs typeface="Arial"/>
              </a:rPr>
              <a:t> </a:t>
            </a:r>
            <a:r>
              <a:rPr sz="1700" b="1" dirty="0">
                <a:solidFill>
                  <a:srgbClr val="006666"/>
                </a:solidFill>
                <a:latin typeface="Arial"/>
                <a:cs typeface="Arial"/>
              </a:rPr>
              <a:t>confiance</a:t>
            </a:r>
            <a:endParaRPr sz="1700" dirty="0">
              <a:latin typeface="Arial"/>
              <a:cs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ppt_x"/>
                                          </p:val>
                                        </p:tav>
                                        <p:tav tm="100000">
                                          <p:val>
                                            <p:strVal val="#ppt_x"/>
                                          </p:val>
                                        </p:tav>
                                      </p:tavLst>
                                    </p:anim>
                                    <p:anim calcmode="lin" valueType="num">
                                      <p:cBhvr additive="base">
                                        <p:cTn id="22" dur="5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ppt_x"/>
                                          </p:val>
                                        </p:tav>
                                        <p:tav tm="100000">
                                          <p:val>
                                            <p:strVal val="#ppt_x"/>
                                          </p:val>
                                        </p:tav>
                                      </p:tavLst>
                                    </p:anim>
                                    <p:anim calcmode="lin" valueType="num">
                                      <p:cBhvr additive="base">
                                        <p:cTn id="3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p:bldP spid="19" grpId="0"/>
      <p:bldP spid="20" grpId="0"/>
      <p:bldP spid="21" grpId="0"/>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1143000" y="82296"/>
            <a:ext cx="443484" cy="457200"/>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312163" y="82296"/>
            <a:ext cx="341375" cy="4572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379219" y="82296"/>
            <a:ext cx="333756" cy="457200"/>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438655" y="82296"/>
            <a:ext cx="2459736" cy="457200"/>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3624071" y="82296"/>
            <a:ext cx="330708" cy="457200"/>
          </a:xfrm>
          <a:prstGeom prst="rect">
            <a:avLst/>
          </a:prstGeom>
          <a:blipFill>
            <a:blip r:embed="rId7" cstate="print"/>
            <a:stretch>
              <a:fillRect/>
            </a:stretch>
          </a:blipFill>
        </p:spPr>
        <p:txBody>
          <a:bodyPr wrap="square" lIns="0" tIns="0" rIns="0" bIns="0" rtlCol="0"/>
          <a:lstStyle/>
          <a:p>
            <a:endParaRPr/>
          </a:p>
        </p:txBody>
      </p:sp>
      <p:sp>
        <p:nvSpPr>
          <p:cNvPr id="11" name="object 11"/>
          <p:cNvSpPr txBox="1"/>
          <p:nvPr/>
        </p:nvSpPr>
        <p:spPr>
          <a:xfrm>
            <a:off x="1258569"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2" name="object 12"/>
          <p:cNvSpPr txBox="1"/>
          <p:nvPr/>
        </p:nvSpPr>
        <p:spPr>
          <a:xfrm>
            <a:off x="1989201" y="427100"/>
            <a:ext cx="5519420" cy="952500"/>
          </a:xfrm>
          <a:prstGeom prst="rect">
            <a:avLst/>
          </a:prstGeom>
        </p:spPr>
        <p:txBody>
          <a:bodyPr vert="horz" wrap="square" lIns="0" tIns="12065" rIns="0" bIns="0" rtlCol="0">
            <a:spAutoFit/>
          </a:bodyPr>
          <a:lstStyle/>
          <a:p>
            <a:pPr marL="30353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a:lnSpc>
                <a:spcPct val="100000"/>
              </a:lnSpc>
            </a:pPr>
            <a:endParaRPr sz="1800">
              <a:latin typeface="Times New Roman"/>
              <a:cs typeface="Times New Roman"/>
            </a:endParaRPr>
          </a:p>
          <a:p>
            <a:pPr marL="12700">
              <a:lnSpc>
                <a:spcPct val="100000"/>
              </a:lnSpc>
              <a:spcBef>
                <a:spcPts val="1155"/>
              </a:spcBef>
            </a:pPr>
            <a:r>
              <a:rPr sz="1800" spc="-5" dirty="0">
                <a:latin typeface="Arial"/>
                <a:cs typeface="Arial"/>
              </a:rPr>
              <a:t>Nous </a:t>
            </a:r>
            <a:r>
              <a:rPr sz="1800" spc="-10" dirty="0">
                <a:latin typeface="Arial"/>
                <a:cs typeface="Arial"/>
              </a:rPr>
              <a:t>allons étudier </a:t>
            </a:r>
            <a:r>
              <a:rPr sz="1800" spc="-5" dirty="0">
                <a:latin typeface="Arial"/>
                <a:cs typeface="Arial"/>
              </a:rPr>
              <a:t>dans</a:t>
            </a:r>
            <a:r>
              <a:rPr sz="1800" spc="40" dirty="0">
                <a:latin typeface="Arial"/>
                <a:cs typeface="Arial"/>
              </a:rPr>
              <a:t> </a:t>
            </a:r>
            <a:r>
              <a:rPr sz="1800" spc="-5" dirty="0">
                <a:latin typeface="Arial"/>
                <a:cs typeface="Arial"/>
              </a:rPr>
              <a:t>l’ordre...</a:t>
            </a:r>
            <a:endParaRPr sz="1800">
              <a:latin typeface="Arial"/>
              <a:cs typeface="Arial"/>
            </a:endParaRPr>
          </a:p>
        </p:txBody>
      </p:sp>
      <p:sp>
        <p:nvSpPr>
          <p:cNvPr id="13" name="object 13"/>
          <p:cNvSpPr txBox="1"/>
          <p:nvPr/>
        </p:nvSpPr>
        <p:spPr>
          <a:xfrm>
            <a:off x="151587" y="1474088"/>
            <a:ext cx="7277100" cy="413448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31</a:t>
            </a:r>
            <a:endParaRPr sz="2000">
              <a:latin typeface="Arial"/>
              <a:cs typeface="Arial"/>
            </a:endParaRPr>
          </a:p>
          <a:p>
            <a:pPr>
              <a:lnSpc>
                <a:spcPct val="100000"/>
              </a:lnSpc>
              <a:spcBef>
                <a:spcPts val="45"/>
              </a:spcBef>
            </a:pPr>
            <a:endParaRPr sz="1900">
              <a:latin typeface="Times New Roman"/>
              <a:cs typeface="Times New Roman"/>
            </a:endParaRPr>
          </a:p>
          <a:p>
            <a:pPr marL="1254125" indent="-342900">
              <a:lnSpc>
                <a:spcPct val="100000"/>
              </a:lnSpc>
              <a:spcBef>
                <a:spcPts val="5"/>
              </a:spcBef>
              <a:buAutoNum type="alphaLcParenR"/>
              <a:tabLst>
                <a:tab pos="1254125" algn="l"/>
                <a:tab pos="1254760" algn="l"/>
                <a:tab pos="3945890" algn="l"/>
              </a:tabLst>
            </a:pPr>
            <a:r>
              <a:rPr sz="1800" b="1" spc="-5" dirty="0">
                <a:solidFill>
                  <a:srgbClr val="5F5F5F"/>
                </a:solidFill>
                <a:latin typeface="Arial"/>
                <a:cs typeface="Arial"/>
              </a:rPr>
              <a:t>Données</a:t>
            </a:r>
            <a:r>
              <a:rPr sz="1800" b="1" spc="15" dirty="0">
                <a:solidFill>
                  <a:srgbClr val="5F5F5F"/>
                </a:solidFill>
                <a:latin typeface="Arial"/>
                <a:cs typeface="Arial"/>
              </a:rPr>
              <a:t> </a:t>
            </a:r>
            <a:r>
              <a:rPr sz="1800" b="1" spc="-5" dirty="0">
                <a:solidFill>
                  <a:srgbClr val="5F5F5F"/>
                </a:solidFill>
                <a:latin typeface="Arial"/>
                <a:cs typeface="Arial"/>
              </a:rPr>
              <a:t>quantitatives	</a:t>
            </a:r>
            <a:r>
              <a:rPr sz="1800" b="1" dirty="0">
                <a:solidFill>
                  <a:srgbClr val="5F5F5F"/>
                </a:solidFill>
                <a:latin typeface="Arial"/>
                <a:cs typeface="Arial"/>
              </a:rPr>
              <a:t>: </a:t>
            </a:r>
            <a:r>
              <a:rPr sz="1800" b="1" spc="-5" dirty="0">
                <a:solidFill>
                  <a:srgbClr val="5F5F5F"/>
                </a:solidFill>
                <a:latin typeface="Arial"/>
                <a:cs typeface="Arial"/>
              </a:rPr>
              <a:t>Estimation de la</a:t>
            </a:r>
            <a:r>
              <a:rPr sz="1800" b="1" spc="-10" dirty="0">
                <a:solidFill>
                  <a:srgbClr val="5F5F5F"/>
                </a:solidFill>
                <a:latin typeface="Arial"/>
                <a:cs typeface="Arial"/>
              </a:rPr>
              <a:t> </a:t>
            </a:r>
            <a:r>
              <a:rPr sz="1800" b="1" spc="-5" dirty="0">
                <a:solidFill>
                  <a:srgbClr val="5F5F5F"/>
                </a:solidFill>
                <a:latin typeface="Arial"/>
                <a:cs typeface="Arial"/>
              </a:rPr>
              <a:t>moyenne</a:t>
            </a:r>
            <a:endParaRPr sz="1800">
              <a:latin typeface="Arial"/>
              <a:cs typeface="Arial"/>
            </a:endParaRPr>
          </a:p>
          <a:p>
            <a:pPr>
              <a:lnSpc>
                <a:spcPct val="100000"/>
              </a:lnSpc>
              <a:spcBef>
                <a:spcPts val="30"/>
              </a:spcBef>
              <a:buClr>
                <a:srgbClr val="5F5F5F"/>
              </a:buClr>
              <a:buFont typeface="Arial"/>
              <a:buAutoNum type="alphaLcParenR"/>
            </a:pPr>
            <a:endParaRPr sz="1850">
              <a:latin typeface="Times New Roman"/>
              <a:cs typeface="Times New Roman"/>
            </a:endParaRPr>
          </a:p>
          <a:p>
            <a:pPr marL="3039110">
              <a:lnSpc>
                <a:spcPct val="100000"/>
              </a:lnSpc>
              <a:spcBef>
                <a:spcPts val="5"/>
              </a:spcBef>
            </a:pPr>
            <a:r>
              <a:rPr sz="1800" b="1" i="1" spc="-5" dirty="0">
                <a:solidFill>
                  <a:srgbClr val="5F5F5F"/>
                </a:solidFill>
                <a:latin typeface="Arial"/>
                <a:cs typeface="Arial"/>
              </a:rPr>
              <a:t>Diapo 32 </a:t>
            </a:r>
            <a:r>
              <a:rPr sz="1800" b="1" i="1" dirty="0">
                <a:solidFill>
                  <a:srgbClr val="5F5F5F"/>
                </a:solidFill>
                <a:latin typeface="Arial"/>
                <a:cs typeface="Arial"/>
              </a:rPr>
              <a:t>à 46</a:t>
            </a:r>
            <a:r>
              <a:rPr sz="1800" b="1" i="1" spc="-15" dirty="0">
                <a:solidFill>
                  <a:srgbClr val="5F5F5F"/>
                </a:solidFill>
                <a:latin typeface="Arial"/>
                <a:cs typeface="Arial"/>
              </a:rPr>
              <a:t> </a:t>
            </a:r>
            <a:r>
              <a:rPr sz="1800" b="1" i="1" dirty="0">
                <a:solidFill>
                  <a:srgbClr val="5F5F5F"/>
                </a:solidFill>
                <a:latin typeface="Arial"/>
                <a:cs typeface="Arial"/>
              </a:rPr>
              <a:t>inclus</a:t>
            </a:r>
            <a:endParaRPr sz="1800">
              <a:latin typeface="Arial"/>
              <a:cs typeface="Arial"/>
            </a:endParaRPr>
          </a:p>
          <a:p>
            <a:pPr>
              <a:lnSpc>
                <a:spcPct val="100000"/>
              </a:lnSpc>
            </a:pPr>
            <a:endParaRPr sz="2000">
              <a:latin typeface="Times New Roman"/>
              <a:cs typeface="Times New Roman"/>
            </a:endParaRPr>
          </a:p>
          <a:p>
            <a:pPr>
              <a:lnSpc>
                <a:spcPct val="100000"/>
              </a:lnSpc>
              <a:spcBef>
                <a:spcPts val="50"/>
              </a:spcBef>
            </a:pPr>
            <a:endParaRPr sz="2850">
              <a:latin typeface="Times New Roman"/>
              <a:cs typeface="Times New Roman"/>
            </a:endParaRPr>
          </a:p>
          <a:p>
            <a:pPr marL="1254125" indent="-342900">
              <a:lnSpc>
                <a:spcPct val="100000"/>
              </a:lnSpc>
              <a:buAutoNum type="alphaLcParenR" startAt="2"/>
              <a:tabLst>
                <a:tab pos="1254760" algn="l"/>
                <a:tab pos="3920490" algn="l"/>
              </a:tabLst>
            </a:pPr>
            <a:r>
              <a:rPr sz="1800" b="1" spc="-5" dirty="0">
                <a:solidFill>
                  <a:srgbClr val="5F5F5F"/>
                </a:solidFill>
                <a:latin typeface="Arial"/>
                <a:cs typeface="Arial"/>
              </a:rPr>
              <a:t>Données</a:t>
            </a:r>
            <a:r>
              <a:rPr sz="1800" b="1" spc="25" dirty="0">
                <a:solidFill>
                  <a:srgbClr val="5F5F5F"/>
                </a:solidFill>
                <a:latin typeface="Arial"/>
                <a:cs typeface="Arial"/>
              </a:rPr>
              <a:t> </a:t>
            </a:r>
            <a:r>
              <a:rPr sz="1800" b="1" spc="-5" dirty="0">
                <a:solidFill>
                  <a:srgbClr val="5F5F5F"/>
                </a:solidFill>
                <a:latin typeface="Arial"/>
                <a:cs typeface="Arial"/>
              </a:rPr>
              <a:t>qualitatives	</a:t>
            </a:r>
            <a:r>
              <a:rPr sz="1800" b="1" dirty="0">
                <a:solidFill>
                  <a:srgbClr val="5F5F5F"/>
                </a:solidFill>
                <a:latin typeface="Arial"/>
                <a:cs typeface="Arial"/>
              </a:rPr>
              <a:t>: </a:t>
            </a:r>
            <a:r>
              <a:rPr sz="1800" b="1" spc="-5" dirty="0">
                <a:solidFill>
                  <a:srgbClr val="5F5F5F"/>
                </a:solidFill>
                <a:latin typeface="Arial"/>
                <a:cs typeface="Arial"/>
              </a:rPr>
              <a:t>Estimation </a:t>
            </a:r>
            <a:r>
              <a:rPr sz="1800" b="1" dirty="0">
                <a:solidFill>
                  <a:srgbClr val="5F5F5F"/>
                </a:solidFill>
                <a:latin typeface="Arial"/>
                <a:cs typeface="Arial"/>
              </a:rPr>
              <a:t>d'un</a:t>
            </a:r>
            <a:r>
              <a:rPr sz="1800" b="1" spc="-25" dirty="0">
                <a:solidFill>
                  <a:srgbClr val="5F5F5F"/>
                </a:solidFill>
                <a:latin typeface="Arial"/>
                <a:cs typeface="Arial"/>
              </a:rPr>
              <a:t> </a:t>
            </a:r>
            <a:r>
              <a:rPr sz="1800" b="1" spc="-5" dirty="0">
                <a:solidFill>
                  <a:srgbClr val="5F5F5F"/>
                </a:solidFill>
                <a:latin typeface="Arial"/>
                <a:cs typeface="Arial"/>
              </a:rPr>
              <a:t>pourcentage</a:t>
            </a:r>
            <a:endParaRPr sz="1800">
              <a:latin typeface="Arial"/>
              <a:cs typeface="Arial"/>
            </a:endParaRPr>
          </a:p>
          <a:p>
            <a:pPr marL="3159760">
              <a:lnSpc>
                <a:spcPct val="100000"/>
              </a:lnSpc>
              <a:spcBef>
                <a:spcPts val="1080"/>
              </a:spcBef>
            </a:pPr>
            <a:r>
              <a:rPr sz="1800" b="1" i="1" spc="-5" dirty="0">
                <a:solidFill>
                  <a:srgbClr val="5F5F5F"/>
                </a:solidFill>
                <a:latin typeface="Arial"/>
                <a:cs typeface="Arial"/>
              </a:rPr>
              <a:t>Diapo </a:t>
            </a:r>
            <a:r>
              <a:rPr sz="1800" b="1" i="1" spc="-10" dirty="0">
                <a:solidFill>
                  <a:srgbClr val="5F5F5F"/>
                </a:solidFill>
                <a:latin typeface="Arial"/>
                <a:cs typeface="Arial"/>
              </a:rPr>
              <a:t>47 </a:t>
            </a:r>
            <a:r>
              <a:rPr sz="1800" b="1" i="1" spc="-5" dirty="0">
                <a:solidFill>
                  <a:srgbClr val="5F5F5F"/>
                </a:solidFill>
                <a:latin typeface="Arial"/>
                <a:cs typeface="Arial"/>
              </a:rPr>
              <a:t>à </a:t>
            </a:r>
            <a:r>
              <a:rPr sz="1800" b="1" i="1" spc="-10" dirty="0">
                <a:solidFill>
                  <a:srgbClr val="5F5F5F"/>
                </a:solidFill>
                <a:latin typeface="Arial"/>
                <a:cs typeface="Arial"/>
              </a:rPr>
              <a:t>55</a:t>
            </a:r>
            <a:r>
              <a:rPr sz="1800" b="1" i="1" spc="15" dirty="0">
                <a:solidFill>
                  <a:srgbClr val="5F5F5F"/>
                </a:solidFill>
                <a:latin typeface="Arial"/>
                <a:cs typeface="Arial"/>
              </a:rPr>
              <a:t> </a:t>
            </a:r>
            <a:r>
              <a:rPr sz="1800" b="1" i="1" dirty="0">
                <a:solidFill>
                  <a:srgbClr val="5F5F5F"/>
                </a:solidFill>
                <a:latin typeface="Arial"/>
                <a:cs typeface="Arial"/>
              </a:rPr>
              <a:t>inclus</a:t>
            </a:r>
            <a:endParaRPr sz="1800">
              <a:latin typeface="Arial"/>
              <a:cs typeface="Arial"/>
            </a:endParaRPr>
          </a:p>
          <a:p>
            <a:pPr>
              <a:lnSpc>
                <a:spcPct val="100000"/>
              </a:lnSpc>
            </a:pPr>
            <a:endParaRPr sz="2000">
              <a:latin typeface="Times New Roman"/>
              <a:cs typeface="Times New Roman"/>
            </a:endParaRPr>
          </a:p>
          <a:p>
            <a:pPr>
              <a:lnSpc>
                <a:spcPct val="100000"/>
              </a:lnSpc>
              <a:spcBef>
                <a:spcPts val="25"/>
              </a:spcBef>
            </a:pPr>
            <a:endParaRPr sz="2150">
              <a:latin typeface="Times New Roman"/>
              <a:cs typeface="Times New Roman"/>
            </a:endParaRPr>
          </a:p>
          <a:p>
            <a:pPr marL="1254125" indent="-342900">
              <a:lnSpc>
                <a:spcPct val="100000"/>
              </a:lnSpc>
              <a:buAutoNum type="alphaLcParenR" startAt="3"/>
              <a:tabLst>
                <a:tab pos="1254125" algn="l"/>
                <a:tab pos="1254760" algn="l"/>
              </a:tabLst>
            </a:pPr>
            <a:r>
              <a:rPr sz="1800" b="1" spc="-5" dirty="0">
                <a:solidFill>
                  <a:srgbClr val="5F5F5F"/>
                </a:solidFill>
                <a:latin typeface="Arial"/>
                <a:cs typeface="Arial"/>
              </a:rPr>
              <a:t>Synthèse</a:t>
            </a:r>
            <a:r>
              <a:rPr sz="1800" b="1" dirty="0">
                <a:solidFill>
                  <a:srgbClr val="5F5F5F"/>
                </a:solidFill>
                <a:latin typeface="Arial"/>
                <a:cs typeface="Arial"/>
              </a:rPr>
              <a:t> </a:t>
            </a:r>
            <a:r>
              <a:rPr sz="1800" b="1" spc="-5" dirty="0">
                <a:solidFill>
                  <a:srgbClr val="5F5F5F"/>
                </a:solidFill>
                <a:latin typeface="Arial"/>
                <a:cs typeface="Arial"/>
              </a:rPr>
              <a:t>Estimation</a:t>
            </a:r>
            <a:endParaRPr sz="1800">
              <a:latin typeface="Arial"/>
              <a:cs typeface="Arial"/>
            </a:endParaRPr>
          </a:p>
          <a:p>
            <a:pPr marL="3159760">
              <a:lnSpc>
                <a:spcPct val="100000"/>
              </a:lnSpc>
              <a:spcBef>
                <a:spcPts val="1085"/>
              </a:spcBef>
            </a:pPr>
            <a:r>
              <a:rPr sz="1800" b="1" i="1" spc="-5" dirty="0">
                <a:solidFill>
                  <a:srgbClr val="5F5F5F"/>
                </a:solidFill>
                <a:latin typeface="Arial"/>
                <a:cs typeface="Arial"/>
              </a:rPr>
              <a:t>Diapo 56 </a:t>
            </a:r>
            <a:r>
              <a:rPr sz="1800" b="1" i="1" dirty="0">
                <a:solidFill>
                  <a:srgbClr val="5F5F5F"/>
                </a:solidFill>
                <a:latin typeface="Arial"/>
                <a:cs typeface="Arial"/>
              </a:rPr>
              <a:t>à 60</a:t>
            </a:r>
            <a:r>
              <a:rPr sz="1800" b="1" i="1" spc="-15" dirty="0">
                <a:solidFill>
                  <a:srgbClr val="5F5F5F"/>
                </a:solidFill>
                <a:latin typeface="Arial"/>
                <a:cs typeface="Arial"/>
              </a:rPr>
              <a:t> </a:t>
            </a:r>
            <a:r>
              <a:rPr sz="1800" b="1" i="1" dirty="0">
                <a:solidFill>
                  <a:srgbClr val="5F5F5F"/>
                </a:solidFill>
                <a:latin typeface="Arial"/>
                <a:cs typeface="Arial"/>
              </a:rPr>
              <a:t>inclus</a:t>
            </a:r>
            <a:endParaRPr sz="1800">
              <a:latin typeface="Arial"/>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051808" y="2492121"/>
            <a:ext cx="1413510" cy="299720"/>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006666"/>
                </a:solidFill>
                <a:latin typeface="Arial"/>
                <a:cs typeface="Arial"/>
              </a:rPr>
              <a:t>EST</a:t>
            </a:r>
            <a:r>
              <a:rPr sz="1800" b="1" spc="5" dirty="0">
                <a:solidFill>
                  <a:srgbClr val="006666"/>
                </a:solidFill>
                <a:latin typeface="Arial"/>
                <a:cs typeface="Arial"/>
              </a:rPr>
              <a:t>I</a:t>
            </a:r>
            <a:r>
              <a:rPr sz="1800" b="1" dirty="0">
                <a:solidFill>
                  <a:srgbClr val="006666"/>
                </a:solidFill>
                <a:latin typeface="Arial"/>
                <a:cs typeface="Arial"/>
              </a:rPr>
              <a:t>M</a:t>
            </a:r>
            <a:r>
              <a:rPr sz="1800" b="1" spc="-190" dirty="0">
                <a:solidFill>
                  <a:srgbClr val="006666"/>
                </a:solidFill>
                <a:latin typeface="Arial"/>
                <a:cs typeface="Arial"/>
              </a:rPr>
              <a:t>A</a:t>
            </a:r>
            <a:r>
              <a:rPr sz="1800" b="1" dirty="0">
                <a:solidFill>
                  <a:srgbClr val="006666"/>
                </a:solidFill>
                <a:latin typeface="Arial"/>
                <a:cs typeface="Arial"/>
              </a:rPr>
              <a:t>T</a:t>
            </a:r>
            <a:r>
              <a:rPr sz="1800" b="1" spc="5" dirty="0">
                <a:solidFill>
                  <a:srgbClr val="006666"/>
                </a:solidFill>
                <a:latin typeface="Arial"/>
                <a:cs typeface="Arial"/>
              </a:rPr>
              <a:t>I</a:t>
            </a:r>
            <a:r>
              <a:rPr sz="1800" b="1" spc="-5" dirty="0">
                <a:solidFill>
                  <a:srgbClr val="006666"/>
                </a:solidFill>
                <a:latin typeface="Arial"/>
                <a:cs typeface="Arial"/>
              </a:rPr>
              <a:t>ON</a:t>
            </a:r>
            <a:endParaRPr sz="1800">
              <a:latin typeface="Arial"/>
              <a:cs typeface="Arial"/>
            </a:endParaRPr>
          </a:p>
        </p:txBody>
      </p:sp>
      <p:sp>
        <p:nvSpPr>
          <p:cNvPr id="3" name="object 3"/>
          <p:cNvSpPr txBox="1"/>
          <p:nvPr/>
        </p:nvSpPr>
        <p:spPr>
          <a:xfrm>
            <a:off x="1218387" y="1943480"/>
            <a:ext cx="1518285" cy="1122680"/>
          </a:xfrm>
          <a:prstGeom prst="rect">
            <a:avLst/>
          </a:prstGeom>
        </p:spPr>
        <p:txBody>
          <a:bodyPr vert="horz" wrap="square" lIns="0" tIns="12700" rIns="0" bIns="0" rtlCol="0">
            <a:spAutoFit/>
          </a:bodyPr>
          <a:lstStyle/>
          <a:p>
            <a:pPr marL="38100" marR="5080" indent="-26034">
              <a:lnSpc>
                <a:spcPct val="100000"/>
              </a:lnSpc>
              <a:spcBef>
                <a:spcPts val="100"/>
              </a:spcBef>
            </a:pPr>
            <a:r>
              <a:rPr sz="1800" b="1" spc="-5" dirty="0">
                <a:solidFill>
                  <a:srgbClr val="006666"/>
                </a:solidFill>
                <a:latin typeface="Arial"/>
                <a:cs typeface="Arial"/>
              </a:rPr>
              <a:t>Echantillon  </a:t>
            </a:r>
            <a:r>
              <a:rPr sz="1800" b="1" spc="-5" dirty="0">
                <a:latin typeface="Arial"/>
                <a:cs typeface="Arial"/>
              </a:rPr>
              <a:t>effectif </a:t>
            </a:r>
            <a:r>
              <a:rPr sz="1800" b="1" dirty="0">
                <a:latin typeface="Arial"/>
                <a:cs typeface="Arial"/>
              </a:rPr>
              <a:t>= n  </a:t>
            </a:r>
            <a:r>
              <a:rPr sz="1800" b="1" spc="-5" dirty="0">
                <a:latin typeface="Arial"/>
                <a:cs typeface="Arial"/>
              </a:rPr>
              <a:t>moyenne </a:t>
            </a:r>
            <a:r>
              <a:rPr sz="1800" b="1" dirty="0">
                <a:latin typeface="Arial"/>
                <a:cs typeface="Arial"/>
              </a:rPr>
              <a:t>=</a:t>
            </a:r>
            <a:r>
              <a:rPr sz="1800" b="1" spc="-65" dirty="0">
                <a:latin typeface="Arial"/>
                <a:cs typeface="Arial"/>
              </a:rPr>
              <a:t> </a:t>
            </a:r>
            <a:r>
              <a:rPr sz="1800" b="1" spc="-5" dirty="0">
                <a:latin typeface="Arial"/>
                <a:cs typeface="Arial"/>
              </a:rPr>
              <a:t>m  écart </a:t>
            </a:r>
            <a:r>
              <a:rPr sz="1800" b="1" spc="-10" dirty="0">
                <a:latin typeface="Arial"/>
                <a:cs typeface="Arial"/>
              </a:rPr>
              <a:t>type </a:t>
            </a:r>
            <a:r>
              <a:rPr sz="1800" b="1" dirty="0">
                <a:latin typeface="Arial"/>
                <a:cs typeface="Arial"/>
              </a:rPr>
              <a:t>=</a:t>
            </a:r>
            <a:r>
              <a:rPr sz="1800" b="1" spc="-40" dirty="0">
                <a:latin typeface="Arial"/>
                <a:cs typeface="Arial"/>
              </a:rPr>
              <a:t> </a:t>
            </a:r>
            <a:r>
              <a:rPr sz="1800" b="1" spc="-5" dirty="0">
                <a:latin typeface="Arial"/>
                <a:cs typeface="Arial"/>
              </a:rPr>
              <a:t>s</a:t>
            </a:r>
            <a:endParaRPr sz="1800">
              <a:latin typeface="Arial"/>
              <a:cs typeface="Arial"/>
            </a:endParaRPr>
          </a:p>
        </p:txBody>
      </p:sp>
      <p:sp>
        <p:nvSpPr>
          <p:cNvPr id="4" name="object 4"/>
          <p:cNvSpPr txBox="1"/>
          <p:nvPr/>
        </p:nvSpPr>
        <p:spPr>
          <a:xfrm>
            <a:off x="6388734" y="1943480"/>
            <a:ext cx="1890395" cy="1122680"/>
          </a:xfrm>
          <a:prstGeom prst="rect">
            <a:avLst/>
          </a:prstGeom>
        </p:spPr>
        <p:txBody>
          <a:bodyPr vert="horz" wrap="square" lIns="0" tIns="12700" rIns="0" bIns="0" rtlCol="0">
            <a:spAutoFit/>
          </a:bodyPr>
          <a:lstStyle/>
          <a:p>
            <a:pPr marL="391795" marR="5080" indent="-379730">
              <a:lnSpc>
                <a:spcPct val="100000"/>
              </a:lnSpc>
              <a:spcBef>
                <a:spcPts val="100"/>
              </a:spcBef>
            </a:pPr>
            <a:r>
              <a:rPr sz="1800" b="1" dirty="0">
                <a:solidFill>
                  <a:srgbClr val="006666"/>
                </a:solidFill>
                <a:latin typeface="Arial"/>
                <a:cs typeface="Arial"/>
              </a:rPr>
              <a:t>Population cible  </a:t>
            </a:r>
            <a:r>
              <a:rPr sz="1800" b="1" spc="-5" dirty="0">
                <a:latin typeface="Arial"/>
                <a:cs typeface="Arial"/>
              </a:rPr>
              <a:t>effectif </a:t>
            </a:r>
            <a:r>
              <a:rPr sz="1800" b="1" dirty="0">
                <a:latin typeface="Arial"/>
                <a:cs typeface="Arial"/>
              </a:rPr>
              <a:t>= </a:t>
            </a:r>
            <a:r>
              <a:rPr sz="1800" b="1" spc="-5" dirty="0">
                <a:latin typeface="Arial"/>
                <a:cs typeface="Arial"/>
              </a:rPr>
              <a:t>N  moyenne </a:t>
            </a:r>
            <a:r>
              <a:rPr sz="1800" b="1" dirty="0">
                <a:latin typeface="Arial"/>
                <a:cs typeface="Arial"/>
              </a:rPr>
              <a:t>= </a:t>
            </a:r>
            <a:r>
              <a:rPr sz="1800" b="1" i="1" spc="-5" dirty="0">
                <a:latin typeface="Symbol"/>
                <a:cs typeface="Symbol"/>
              </a:rPr>
              <a:t></a:t>
            </a:r>
            <a:r>
              <a:rPr sz="1800" b="1" i="1" spc="-5" dirty="0">
                <a:latin typeface="Times New Roman"/>
                <a:cs typeface="Times New Roman"/>
              </a:rPr>
              <a:t> </a:t>
            </a:r>
            <a:r>
              <a:rPr sz="1800" b="1" spc="-5" dirty="0">
                <a:latin typeface="Arial"/>
                <a:cs typeface="Arial"/>
              </a:rPr>
              <a:t>écart </a:t>
            </a:r>
            <a:r>
              <a:rPr sz="1800" b="1" spc="-10" dirty="0">
                <a:latin typeface="Arial"/>
                <a:cs typeface="Arial"/>
              </a:rPr>
              <a:t>type </a:t>
            </a:r>
            <a:r>
              <a:rPr sz="1800" b="1" dirty="0">
                <a:latin typeface="Arial"/>
                <a:cs typeface="Arial"/>
              </a:rPr>
              <a:t>=</a:t>
            </a:r>
            <a:r>
              <a:rPr sz="1800" b="1" spc="15" dirty="0">
                <a:latin typeface="Arial"/>
                <a:cs typeface="Arial"/>
              </a:rPr>
              <a:t> </a:t>
            </a:r>
            <a:r>
              <a:rPr sz="1800" b="1" i="1" spc="-5" dirty="0">
                <a:latin typeface="Symbol"/>
                <a:cs typeface="Symbol"/>
              </a:rPr>
              <a:t></a:t>
            </a:r>
            <a:endParaRPr sz="1800">
              <a:latin typeface="Symbol"/>
              <a:cs typeface="Symbol"/>
            </a:endParaRPr>
          </a:p>
        </p:txBody>
      </p:sp>
      <p:sp>
        <p:nvSpPr>
          <p:cNvPr id="5" name="object 5"/>
          <p:cNvSpPr txBox="1"/>
          <p:nvPr/>
        </p:nvSpPr>
        <p:spPr>
          <a:xfrm>
            <a:off x="3290936" y="3469133"/>
            <a:ext cx="445770" cy="360680"/>
          </a:xfrm>
          <a:prstGeom prst="rect">
            <a:avLst/>
          </a:prstGeom>
        </p:spPr>
        <p:txBody>
          <a:bodyPr vert="horz" wrap="square" lIns="0" tIns="12065" rIns="0" bIns="0" rtlCol="0">
            <a:spAutoFit/>
          </a:bodyPr>
          <a:lstStyle/>
          <a:p>
            <a:pPr marL="12700">
              <a:lnSpc>
                <a:spcPct val="100000"/>
              </a:lnSpc>
              <a:spcBef>
                <a:spcPts val="95"/>
              </a:spcBef>
            </a:pPr>
            <a:r>
              <a:rPr sz="2200" b="1" spc="2080" dirty="0">
                <a:latin typeface="Arial"/>
                <a:cs typeface="Arial"/>
              </a:rPr>
              <a:t>x</a:t>
            </a:r>
            <a:endParaRPr sz="2200">
              <a:latin typeface="Arial"/>
              <a:cs typeface="Arial"/>
            </a:endParaRPr>
          </a:p>
        </p:txBody>
      </p:sp>
      <p:sp>
        <p:nvSpPr>
          <p:cNvPr id="6" name="object 6"/>
          <p:cNvSpPr txBox="1"/>
          <p:nvPr/>
        </p:nvSpPr>
        <p:spPr>
          <a:xfrm>
            <a:off x="2526263" y="3251193"/>
            <a:ext cx="282575" cy="212090"/>
          </a:xfrm>
          <a:prstGeom prst="rect">
            <a:avLst/>
          </a:prstGeom>
        </p:spPr>
        <p:txBody>
          <a:bodyPr vert="horz" wrap="square" lIns="0" tIns="15240" rIns="0" bIns="0" rtlCol="0">
            <a:spAutoFit/>
          </a:bodyPr>
          <a:lstStyle/>
          <a:p>
            <a:pPr marL="12700">
              <a:lnSpc>
                <a:spcPct val="100000"/>
              </a:lnSpc>
              <a:spcBef>
                <a:spcPts val="120"/>
              </a:spcBef>
            </a:pPr>
            <a:r>
              <a:rPr sz="1200" b="1" spc="1285" dirty="0">
                <a:latin typeface="Arial"/>
                <a:cs typeface="Arial"/>
              </a:rPr>
              <a:t>n</a:t>
            </a:r>
            <a:endParaRPr sz="1200">
              <a:latin typeface="Arial"/>
              <a:cs typeface="Arial"/>
            </a:endParaRPr>
          </a:p>
        </p:txBody>
      </p:sp>
      <p:sp>
        <p:nvSpPr>
          <p:cNvPr id="7" name="object 7"/>
          <p:cNvSpPr txBox="1"/>
          <p:nvPr/>
        </p:nvSpPr>
        <p:spPr>
          <a:xfrm>
            <a:off x="3733773" y="3662487"/>
            <a:ext cx="142240" cy="212090"/>
          </a:xfrm>
          <a:prstGeom prst="rect">
            <a:avLst/>
          </a:prstGeom>
        </p:spPr>
        <p:txBody>
          <a:bodyPr vert="horz" wrap="square" lIns="0" tIns="15240" rIns="0" bIns="0" rtlCol="0">
            <a:spAutoFit/>
          </a:bodyPr>
          <a:lstStyle/>
          <a:p>
            <a:pPr marL="12700">
              <a:lnSpc>
                <a:spcPct val="100000"/>
              </a:lnSpc>
              <a:spcBef>
                <a:spcPts val="120"/>
              </a:spcBef>
            </a:pPr>
            <a:r>
              <a:rPr sz="1200" b="1" spc="585" dirty="0">
                <a:latin typeface="Arial"/>
                <a:cs typeface="Arial"/>
              </a:rPr>
              <a:t>i</a:t>
            </a:r>
            <a:endParaRPr sz="1200">
              <a:latin typeface="Arial"/>
              <a:cs typeface="Arial"/>
            </a:endParaRPr>
          </a:p>
        </p:txBody>
      </p:sp>
      <p:sp>
        <p:nvSpPr>
          <p:cNvPr id="8" name="object 8"/>
          <p:cNvSpPr txBox="1"/>
          <p:nvPr/>
        </p:nvSpPr>
        <p:spPr>
          <a:xfrm>
            <a:off x="2131007" y="3309477"/>
            <a:ext cx="1073150" cy="676910"/>
          </a:xfrm>
          <a:prstGeom prst="rect">
            <a:avLst/>
          </a:prstGeom>
        </p:spPr>
        <p:txBody>
          <a:bodyPr vert="horz" wrap="square" lIns="0" tIns="15240" rIns="0" bIns="0" rtlCol="0">
            <a:spAutoFit/>
          </a:bodyPr>
          <a:lstStyle/>
          <a:p>
            <a:pPr marL="12700">
              <a:lnSpc>
                <a:spcPct val="100000"/>
              </a:lnSpc>
              <a:spcBef>
                <a:spcPts val="120"/>
              </a:spcBef>
            </a:pPr>
            <a:r>
              <a:rPr sz="4250" b="1" i="1" spc="5215" dirty="0">
                <a:latin typeface="Symbol"/>
                <a:cs typeface="Symbol"/>
              </a:rPr>
              <a:t></a:t>
            </a:r>
            <a:endParaRPr sz="4250">
              <a:latin typeface="Symbol"/>
              <a:cs typeface="Symbol"/>
            </a:endParaRPr>
          </a:p>
        </p:txBody>
      </p:sp>
      <p:sp>
        <p:nvSpPr>
          <p:cNvPr id="9" name="object 9"/>
          <p:cNvSpPr txBox="1"/>
          <p:nvPr/>
        </p:nvSpPr>
        <p:spPr>
          <a:xfrm>
            <a:off x="614065" y="3882338"/>
            <a:ext cx="1289050" cy="360680"/>
          </a:xfrm>
          <a:prstGeom prst="rect">
            <a:avLst/>
          </a:prstGeom>
        </p:spPr>
        <p:txBody>
          <a:bodyPr vert="horz" wrap="square" lIns="0" tIns="12065" rIns="0" bIns="0" rtlCol="0">
            <a:spAutoFit/>
          </a:bodyPr>
          <a:lstStyle/>
          <a:p>
            <a:pPr marL="12700">
              <a:lnSpc>
                <a:spcPct val="100000"/>
              </a:lnSpc>
              <a:spcBef>
                <a:spcPts val="95"/>
              </a:spcBef>
              <a:tabLst>
                <a:tab pos="861060" algn="l"/>
              </a:tabLst>
            </a:pPr>
            <a:r>
              <a:rPr sz="2200" b="1" spc="3329" dirty="0">
                <a:latin typeface="Arial"/>
                <a:cs typeface="Arial"/>
              </a:rPr>
              <a:t>m	</a:t>
            </a:r>
            <a:r>
              <a:rPr sz="2200" b="1" i="1" spc="2055" dirty="0">
                <a:latin typeface="Symbol"/>
                <a:cs typeface="Symbol"/>
              </a:rPr>
              <a:t></a:t>
            </a:r>
            <a:endParaRPr sz="2200">
              <a:latin typeface="Symbol"/>
              <a:cs typeface="Symbol"/>
            </a:endParaRPr>
          </a:p>
        </p:txBody>
      </p:sp>
      <p:sp>
        <p:nvSpPr>
          <p:cNvPr id="10" name="object 10"/>
          <p:cNvSpPr txBox="1"/>
          <p:nvPr/>
        </p:nvSpPr>
        <p:spPr>
          <a:xfrm>
            <a:off x="2111337" y="3902918"/>
            <a:ext cx="1844039" cy="550545"/>
          </a:xfrm>
          <a:prstGeom prst="rect">
            <a:avLst/>
          </a:prstGeom>
        </p:spPr>
        <p:txBody>
          <a:bodyPr vert="horz" wrap="square" lIns="0" tIns="15240" rIns="0" bIns="0" rtlCol="0">
            <a:spAutoFit/>
          </a:bodyPr>
          <a:lstStyle/>
          <a:p>
            <a:pPr algn="ctr">
              <a:lnSpc>
                <a:spcPct val="100000"/>
              </a:lnSpc>
              <a:spcBef>
                <a:spcPts val="120"/>
              </a:spcBef>
              <a:tabLst>
                <a:tab pos="440690" algn="l"/>
                <a:tab pos="1817370" algn="l"/>
              </a:tabLst>
            </a:pPr>
            <a:r>
              <a:rPr sz="1200" b="1" u="sng" spc="525" dirty="0">
                <a:uFill>
                  <a:solidFill>
                    <a:srgbClr val="000000"/>
                  </a:solidFill>
                </a:uFill>
                <a:latin typeface="Times New Roman"/>
                <a:cs typeface="Times New Roman"/>
              </a:rPr>
              <a:t> 	</a:t>
            </a:r>
            <a:r>
              <a:rPr sz="1200" b="1" u="sng" spc="1050" dirty="0">
                <a:uFill>
                  <a:solidFill>
                    <a:srgbClr val="000000"/>
                  </a:solidFill>
                </a:uFill>
                <a:latin typeface="Times New Roman"/>
                <a:cs typeface="Times New Roman"/>
              </a:rPr>
              <a:t>1	</a:t>
            </a:r>
            <a:endParaRPr sz="1200">
              <a:latin typeface="Times New Roman"/>
              <a:cs typeface="Times New Roman"/>
            </a:endParaRPr>
          </a:p>
          <a:p>
            <a:pPr marR="3810" algn="ctr">
              <a:lnSpc>
                <a:spcPct val="100000"/>
              </a:lnSpc>
              <a:spcBef>
                <a:spcPts val="35"/>
              </a:spcBef>
            </a:pPr>
            <a:r>
              <a:rPr sz="2200" b="1" spc="2285" dirty="0">
                <a:latin typeface="Arial"/>
                <a:cs typeface="Arial"/>
              </a:rPr>
              <a:t>n</a:t>
            </a:r>
            <a:endParaRPr sz="2200">
              <a:latin typeface="Arial"/>
              <a:cs typeface="Arial"/>
            </a:endParaRPr>
          </a:p>
        </p:txBody>
      </p:sp>
      <p:sp>
        <p:nvSpPr>
          <p:cNvPr id="11" name="object 11"/>
          <p:cNvSpPr/>
          <p:nvPr/>
        </p:nvSpPr>
        <p:spPr>
          <a:xfrm>
            <a:off x="1380397" y="5069846"/>
            <a:ext cx="55880" cy="19050"/>
          </a:xfrm>
          <a:custGeom>
            <a:avLst/>
            <a:gdLst/>
            <a:ahLst/>
            <a:cxnLst/>
            <a:rect l="l" t="t" r="r" b="b"/>
            <a:pathLst>
              <a:path w="55880" h="19050">
                <a:moveTo>
                  <a:pt x="0" y="19016"/>
                </a:moveTo>
                <a:lnTo>
                  <a:pt x="55427" y="0"/>
                </a:lnTo>
              </a:path>
            </a:pathLst>
          </a:custGeom>
          <a:ln w="7489">
            <a:solidFill>
              <a:srgbClr val="000000"/>
            </a:solidFill>
          </a:ln>
        </p:spPr>
        <p:txBody>
          <a:bodyPr wrap="square" lIns="0" tIns="0" rIns="0" bIns="0" rtlCol="0"/>
          <a:lstStyle/>
          <a:p>
            <a:endParaRPr/>
          </a:p>
        </p:txBody>
      </p:sp>
      <p:sp>
        <p:nvSpPr>
          <p:cNvPr id="12" name="object 12"/>
          <p:cNvSpPr/>
          <p:nvPr/>
        </p:nvSpPr>
        <p:spPr>
          <a:xfrm>
            <a:off x="1435824" y="5073367"/>
            <a:ext cx="81280" cy="400685"/>
          </a:xfrm>
          <a:custGeom>
            <a:avLst/>
            <a:gdLst/>
            <a:ahLst/>
            <a:cxnLst/>
            <a:rect l="l" t="t" r="r" b="b"/>
            <a:pathLst>
              <a:path w="81280" h="400685">
                <a:moveTo>
                  <a:pt x="0" y="0"/>
                </a:moveTo>
                <a:lnTo>
                  <a:pt x="80866" y="400404"/>
                </a:lnTo>
              </a:path>
            </a:pathLst>
          </a:custGeom>
          <a:ln w="22286">
            <a:solidFill>
              <a:srgbClr val="000000"/>
            </a:solidFill>
          </a:ln>
        </p:spPr>
        <p:txBody>
          <a:bodyPr wrap="square" lIns="0" tIns="0" rIns="0" bIns="0" rtlCol="0"/>
          <a:lstStyle/>
          <a:p>
            <a:endParaRPr/>
          </a:p>
        </p:txBody>
      </p:sp>
      <p:sp>
        <p:nvSpPr>
          <p:cNvPr id="13" name="object 13"/>
          <p:cNvSpPr/>
          <p:nvPr/>
        </p:nvSpPr>
        <p:spPr>
          <a:xfrm>
            <a:off x="1522915" y="4434199"/>
            <a:ext cx="97790" cy="1040130"/>
          </a:xfrm>
          <a:custGeom>
            <a:avLst/>
            <a:gdLst/>
            <a:ahLst/>
            <a:cxnLst/>
            <a:rect l="l" t="t" r="r" b="b"/>
            <a:pathLst>
              <a:path w="97790" h="1040129">
                <a:moveTo>
                  <a:pt x="0" y="1039572"/>
                </a:moveTo>
                <a:lnTo>
                  <a:pt x="97275" y="0"/>
                </a:lnTo>
              </a:path>
            </a:pathLst>
          </a:custGeom>
          <a:ln w="11273">
            <a:solidFill>
              <a:srgbClr val="000000"/>
            </a:solidFill>
          </a:ln>
        </p:spPr>
        <p:txBody>
          <a:bodyPr wrap="square" lIns="0" tIns="0" rIns="0" bIns="0" rtlCol="0"/>
          <a:lstStyle/>
          <a:p>
            <a:endParaRPr/>
          </a:p>
        </p:txBody>
      </p:sp>
      <p:sp>
        <p:nvSpPr>
          <p:cNvPr id="14" name="object 14"/>
          <p:cNvSpPr/>
          <p:nvPr/>
        </p:nvSpPr>
        <p:spPr>
          <a:xfrm>
            <a:off x="1620191" y="4434199"/>
            <a:ext cx="2172970" cy="0"/>
          </a:xfrm>
          <a:custGeom>
            <a:avLst/>
            <a:gdLst/>
            <a:ahLst/>
            <a:cxnLst/>
            <a:rect l="l" t="t" r="r" b="b"/>
            <a:pathLst>
              <a:path w="2172970">
                <a:moveTo>
                  <a:pt x="0" y="0"/>
                </a:moveTo>
                <a:lnTo>
                  <a:pt x="2172860" y="0"/>
                </a:lnTo>
              </a:path>
            </a:pathLst>
          </a:custGeom>
          <a:ln w="7039">
            <a:solidFill>
              <a:srgbClr val="000000"/>
            </a:solidFill>
          </a:ln>
        </p:spPr>
        <p:txBody>
          <a:bodyPr wrap="square" lIns="0" tIns="0" rIns="0" bIns="0" rtlCol="0"/>
          <a:lstStyle/>
          <a:p>
            <a:endParaRPr/>
          </a:p>
        </p:txBody>
      </p:sp>
      <p:sp>
        <p:nvSpPr>
          <p:cNvPr id="15" name="object 15"/>
          <p:cNvSpPr txBox="1"/>
          <p:nvPr/>
        </p:nvSpPr>
        <p:spPr>
          <a:xfrm>
            <a:off x="1651037" y="4476323"/>
            <a:ext cx="597535" cy="624840"/>
          </a:xfrm>
          <a:prstGeom prst="rect">
            <a:avLst/>
          </a:prstGeom>
        </p:spPr>
        <p:txBody>
          <a:bodyPr vert="horz" wrap="square" lIns="0" tIns="16510" rIns="0" bIns="0" rtlCol="0">
            <a:spAutoFit/>
          </a:bodyPr>
          <a:lstStyle/>
          <a:p>
            <a:pPr marL="12700">
              <a:lnSpc>
                <a:spcPct val="100000"/>
              </a:lnSpc>
              <a:spcBef>
                <a:spcPts val="130"/>
              </a:spcBef>
            </a:pPr>
            <a:r>
              <a:rPr sz="3900" b="1" i="1" spc="1714" dirty="0">
                <a:latin typeface="Symbol"/>
                <a:cs typeface="Symbol"/>
              </a:rPr>
              <a:t></a:t>
            </a:r>
            <a:endParaRPr sz="3900">
              <a:latin typeface="Symbol"/>
              <a:cs typeface="Symbol"/>
            </a:endParaRPr>
          </a:p>
        </p:txBody>
      </p:sp>
      <p:sp>
        <p:nvSpPr>
          <p:cNvPr id="16" name="object 16"/>
          <p:cNvSpPr txBox="1"/>
          <p:nvPr/>
        </p:nvSpPr>
        <p:spPr>
          <a:xfrm>
            <a:off x="1640286" y="5022353"/>
            <a:ext cx="2143125" cy="508634"/>
          </a:xfrm>
          <a:prstGeom prst="rect">
            <a:avLst/>
          </a:prstGeom>
        </p:spPr>
        <p:txBody>
          <a:bodyPr vert="horz" wrap="square" lIns="0" tIns="15240" rIns="0" bIns="0" rtlCol="0">
            <a:spAutoFit/>
          </a:bodyPr>
          <a:lstStyle/>
          <a:p>
            <a:pPr algn="ctr">
              <a:lnSpc>
                <a:spcPct val="100000"/>
              </a:lnSpc>
              <a:spcBef>
                <a:spcPts val="120"/>
              </a:spcBef>
              <a:tabLst>
                <a:tab pos="239395" algn="l"/>
                <a:tab pos="2117090" algn="l"/>
              </a:tabLst>
            </a:pPr>
            <a:r>
              <a:rPr sz="1100" b="1" u="sng" spc="175" dirty="0">
                <a:uFill>
                  <a:solidFill>
                    <a:srgbClr val="000000"/>
                  </a:solidFill>
                </a:uFill>
                <a:latin typeface="Times New Roman"/>
                <a:cs typeface="Times New Roman"/>
              </a:rPr>
              <a:t> 	</a:t>
            </a:r>
            <a:r>
              <a:rPr sz="1100" b="1" u="sng" spc="350" dirty="0">
                <a:uFill>
                  <a:solidFill>
                    <a:srgbClr val="000000"/>
                  </a:solidFill>
                </a:uFill>
                <a:latin typeface="Times New Roman"/>
                <a:cs typeface="Times New Roman"/>
              </a:rPr>
              <a:t>1	</a:t>
            </a:r>
            <a:endParaRPr sz="1100">
              <a:latin typeface="Times New Roman"/>
              <a:cs typeface="Times New Roman"/>
            </a:endParaRPr>
          </a:p>
          <a:p>
            <a:pPr algn="ctr">
              <a:lnSpc>
                <a:spcPct val="100000"/>
              </a:lnSpc>
              <a:spcBef>
                <a:spcPts val="60"/>
              </a:spcBef>
            </a:pPr>
            <a:r>
              <a:rPr sz="2000" b="1" spc="760" dirty="0">
                <a:latin typeface="Arial"/>
                <a:cs typeface="Arial"/>
              </a:rPr>
              <a:t>n</a:t>
            </a:r>
            <a:r>
              <a:rPr sz="2000" b="1" spc="-95" dirty="0">
                <a:latin typeface="Arial"/>
                <a:cs typeface="Arial"/>
              </a:rPr>
              <a:t> </a:t>
            </a:r>
            <a:r>
              <a:rPr sz="2000" b="1" i="1" spc="680" dirty="0">
                <a:latin typeface="Symbol"/>
                <a:cs typeface="Symbol"/>
              </a:rPr>
              <a:t></a:t>
            </a:r>
            <a:r>
              <a:rPr sz="2000" b="1" i="1" spc="-35" dirty="0">
                <a:latin typeface="Times New Roman"/>
                <a:cs typeface="Times New Roman"/>
              </a:rPr>
              <a:t> </a:t>
            </a:r>
            <a:r>
              <a:rPr sz="2000" b="1" spc="620" dirty="0">
                <a:latin typeface="Times New Roman"/>
                <a:cs typeface="Times New Roman"/>
              </a:rPr>
              <a:t>1</a:t>
            </a:r>
            <a:endParaRPr sz="2000">
              <a:latin typeface="Times New Roman"/>
              <a:cs typeface="Times New Roman"/>
            </a:endParaRPr>
          </a:p>
        </p:txBody>
      </p:sp>
      <p:sp>
        <p:nvSpPr>
          <p:cNvPr id="17" name="object 17"/>
          <p:cNvSpPr txBox="1"/>
          <p:nvPr/>
        </p:nvSpPr>
        <p:spPr>
          <a:xfrm>
            <a:off x="2260107" y="4623061"/>
            <a:ext cx="1510665" cy="333375"/>
          </a:xfrm>
          <a:prstGeom prst="rect">
            <a:avLst/>
          </a:prstGeom>
        </p:spPr>
        <p:txBody>
          <a:bodyPr vert="horz" wrap="square" lIns="0" tIns="15240" rIns="0" bIns="0" rtlCol="0">
            <a:spAutoFit/>
          </a:bodyPr>
          <a:lstStyle/>
          <a:p>
            <a:pPr marL="12700">
              <a:lnSpc>
                <a:spcPct val="100000"/>
              </a:lnSpc>
              <a:spcBef>
                <a:spcPts val="120"/>
              </a:spcBef>
              <a:tabLst>
                <a:tab pos="579120" algn="l"/>
              </a:tabLst>
            </a:pPr>
            <a:r>
              <a:rPr sz="2000" b="1" spc="615" dirty="0">
                <a:latin typeface="Times New Roman"/>
                <a:cs typeface="Times New Roman"/>
              </a:rPr>
              <a:t>(</a:t>
            </a:r>
            <a:r>
              <a:rPr sz="2000" b="1" spc="615" dirty="0">
                <a:latin typeface="Arial"/>
                <a:cs typeface="Arial"/>
              </a:rPr>
              <a:t>x	</a:t>
            </a:r>
            <a:r>
              <a:rPr sz="2000" b="1" i="1" spc="680" dirty="0">
                <a:latin typeface="Symbol"/>
                <a:cs typeface="Symbol"/>
              </a:rPr>
              <a:t></a:t>
            </a:r>
            <a:r>
              <a:rPr sz="2000" b="1" i="1" spc="-60" dirty="0">
                <a:latin typeface="Times New Roman"/>
                <a:cs typeface="Times New Roman"/>
              </a:rPr>
              <a:t> </a:t>
            </a:r>
            <a:r>
              <a:rPr sz="2000" b="1" spc="625" dirty="0">
                <a:latin typeface="Arial"/>
                <a:cs typeface="Arial"/>
              </a:rPr>
              <a:t>m</a:t>
            </a:r>
            <a:r>
              <a:rPr sz="2000" b="1" spc="625" dirty="0">
                <a:latin typeface="Times New Roman"/>
                <a:cs typeface="Times New Roman"/>
              </a:rPr>
              <a:t>)²</a:t>
            </a:r>
            <a:endParaRPr sz="2000">
              <a:latin typeface="Times New Roman"/>
              <a:cs typeface="Times New Roman"/>
            </a:endParaRPr>
          </a:p>
        </p:txBody>
      </p:sp>
      <p:sp>
        <p:nvSpPr>
          <p:cNvPr id="18" name="object 18"/>
          <p:cNvSpPr txBox="1"/>
          <p:nvPr/>
        </p:nvSpPr>
        <p:spPr>
          <a:xfrm>
            <a:off x="710535" y="5003392"/>
            <a:ext cx="568325" cy="333375"/>
          </a:xfrm>
          <a:prstGeom prst="rect">
            <a:avLst/>
          </a:prstGeom>
        </p:spPr>
        <p:txBody>
          <a:bodyPr vert="horz" wrap="square" lIns="0" tIns="15240" rIns="0" bIns="0" rtlCol="0">
            <a:spAutoFit/>
          </a:bodyPr>
          <a:lstStyle/>
          <a:p>
            <a:pPr marL="12700">
              <a:lnSpc>
                <a:spcPct val="100000"/>
              </a:lnSpc>
              <a:spcBef>
                <a:spcPts val="120"/>
              </a:spcBef>
            </a:pPr>
            <a:r>
              <a:rPr sz="2000" b="1" spc="690" dirty="0">
                <a:latin typeface="Arial"/>
                <a:cs typeface="Arial"/>
              </a:rPr>
              <a:t>s</a:t>
            </a:r>
            <a:r>
              <a:rPr sz="2000" b="1" spc="40" dirty="0">
                <a:latin typeface="Arial"/>
                <a:cs typeface="Arial"/>
              </a:rPr>
              <a:t> </a:t>
            </a:r>
            <a:r>
              <a:rPr sz="2000" b="1" i="1" spc="680" dirty="0">
                <a:latin typeface="Symbol"/>
                <a:cs typeface="Symbol"/>
              </a:rPr>
              <a:t></a:t>
            </a:r>
            <a:endParaRPr sz="2000">
              <a:latin typeface="Symbol"/>
              <a:cs typeface="Symbol"/>
            </a:endParaRPr>
          </a:p>
        </p:txBody>
      </p:sp>
      <p:sp>
        <p:nvSpPr>
          <p:cNvPr id="19" name="object 19"/>
          <p:cNvSpPr txBox="1"/>
          <p:nvPr/>
        </p:nvSpPr>
        <p:spPr>
          <a:xfrm>
            <a:off x="1865935" y="4422626"/>
            <a:ext cx="165735" cy="196850"/>
          </a:xfrm>
          <a:prstGeom prst="rect">
            <a:avLst/>
          </a:prstGeom>
        </p:spPr>
        <p:txBody>
          <a:bodyPr vert="horz" wrap="square" lIns="0" tIns="15240" rIns="0" bIns="0" rtlCol="0">
            <a:spAutoFit/>
          </a:bodyPr>
          <a:lstStyle/>
          <a:p>
            <a:pPr marL="12700">
              <a:lnSpc>
                <a:spcPct val="100000"/>
              </a:lnSpc>
              <a:spcBef>
                <a:spcPts val="120"/>
              </a:spcBef>
            </a:pPr>
            <a:r>
              <a:rPr sz="1100" b="1" spc="425" dirty="0">
                <a:latin typeface="Arial"/>
                <a:cs typeface="Arial"/>
              </a:rPr>
              <a:t>n</a:t>
            </a:r>
            <a:endParaRPr sz="1100">
              <a:latin typeface="Arial"/>
              <a:cs typeface="Arial"/>
            </a:endParaRPr>
          </a:p>
        </p:txBody>
      </p:sp>
      <p:sp>
        <p:nvSpPr>
          <p:cNvPr id="20" name="object 20"/>
          <p:cNvSpPr txBox="1"/>
          <p:nvPr/>
        </p:nvSpPr>
        <p:spPr>
          <a:xfrm>
            <a:off x="2655434" y="4801197"/>
            <a:ext cx="89535" cy="196850"/>
          </a:xfrm>
          <a:prstGeom prst="rect">
            <a:avLst/>
          </a:prstGeom>
        </p:spPr>
        <p:txBody>
          <a:bodyPr vert="horz" wrap="square" lIns="0" tIns="15240" rIns="0" bIns="0" rtlCol="0">
            <a:spAutoFit/>
          </a:bodyPr>
          <a:lstStyle/>
          <a:p>
            <a:pPr marL="12700">
              <a:lnSpc>
                <a:spcPct val="100000"/>
              </a:lnSpc>
              <a:spcBef>
                <a:spcPts val="120"/>
              </a:spcBef>
            </a:pPr>
            <a:r>
              <a:rPr sz="1100" b="1" spc="195" dirty="0">
                <a:latin typeface="Arial"/>
                <a:cs typeface="Arial"/>
              </a:rPr>
              <a:t>i</a:t>
            </a:r>
            <a:endParaRPr sz="1100">
              <a:latin typeface="Arial"/>
              <a:cs typeface="Arial"/>
            </a:endParaRPr>
          </a:p>
        </p:txBody>
      </p:sp>
      <p:sp>
        <p:nvSpPr>
          <p:cNvPr id="21" name="object 21"/>
          <p:cNvSpPr txBox="1"/>
          <p:nvPr/>
        </p:nvSpPr>
        <p:spPr>
          <a:xfrm>
            <a:off x="4723003" y="3700983"/>
            <a:ext cx="3252470" cy="269240"/>
          </a:xfrm>
          <a:prstGeom prst="rect">
            <a:avLst/>
          </a:prstGeom>
        </p:spPr>
        <p:txBody>
          <a:bodyPr vert="horz" wrap="square" lIns="0" tIns="12065" rIns="0" bIns="0" rtlCol="0">
            <a:spAutoFit/>
          </a:bodyPr>
          <a:lstStyle/>
          <a:p>
            <a:pPr marL="12700">
              <a:lnSpc>
                <a:spcPct val="100000"/>
              </a:lnSpc>
              <a:spcBef>
                <a:spcPts val="95"/>
              </a:spcBef>
            </a:pPr>
            <a:r>
              <a:rPr sz="1600" b="1" spc="-5" dirty="0">
                <a:latin typeface="Arial"/>
                <a:cs typeface="Arial"/>
              </a:rPr>
              <a:t>Estimateur de la </a:t>
            </a:r>
            <a:r>
              <a:rPr sz="1600" b="1" spc="-10" dirty="0">
                <a:latin typeface="Arial"/>
                <a:cs typeface="Arial"/>
              </a:rPr>
              <a:t>moyenne vraie</a:t>
            </a:r>
            <a:r>
              <a:rPr sz="1600" b="1" spc="120" dirty="0">
                <a:latin typeface="Arial"/>
                <a:cs typeface="Arial"/>
              </a:rPr>
              <a:t> </a:t>
            </a:r>
            <a:r>
              <a:rPr sz="1600" b="1" i="1" spc="-5" dirty="0">
                <a:latin typeface="Symbol"/>
                <a:cs typeface="Symbol"/>
              </a:rPr>
              <a:t></a:t>
            </a:r>
            <a:endParaRPr sz="1600">
              <a:latin typeface="Symbol"/>
              <a:cs typeface="Symbol"/>
            </a:endParaRPr>
          </a:p>
        </p:txBody>
      </p:sp>
      <p:sp>
        <p:nvSpPr>
          <p:cNvPr id="22" name="object 22"/>
          <p:cNvSpPr txBox="1"/>
          <p:nvPr/>
        </p:nvSpPr>
        <p:spPr>
          <a:xfrm>
            <a:off x="4723003" y="4819015"/>
            <a:ext cx="3091180" cy="269240"/>
          </a:xfrm>
          <a:prstGeom prst="rect">
            <a:avLst/>
          </a:prstGeom>
        </p:spPr>
        <p:txBody>
          <a:bodyPr vert="horz" wrap="square" lIns="0" tIns="12065" rIns="0" bIns="0" rtlCol="0">
            <a:spAutoFit/>
          </a:bodyPr>
          <a:lstStyle/>
          <a:p>
            <a:pPr marL="12700">
              <a:lnSpc>
                <a:spcPct val="100000"/>
              </a:lnSpc>
              <a:spcBef>
                <a:spcPts val="95"/>
              </a:spcBef>
            </a:pPr>
            <a:r>
              <a:rPr sz="1600" b="1" spc="-5" dirty="0">
                <a:latin typeface="Arial"/>
                <a:cs typeface="Arial"/>
              </a:rPr>
              <a:t>Estimateur de l'écart </a:t>
            </a:r>
            <a:r>
              <a:rPr sz="1600" b="1" spc="-15" dirty="0">
                <a:latin typeface="Arial"/>
                <a:cs typeface="Arial"/>
              </a:rPr>
              <a:t>type vrai</a:t>
            </a:r>
            <a:r>
              <a:rPr sz="1600" b="1" spc="150" dirty="0">
                <a:latin typeface="Arial"/>
                <a:cs typeface="Arial"/>
              </a:rPr>
              <a:t> </a:t>
            </a:r>
            <a:r>
              <a:rPr sz="1600" b="1" i="1" spc="-5" dirty="0">
                <a:latin typeface="Symbol"/>
                <a:cs typeface="Symbol"/>
              </a:rPr>
              <a:t></a:t>
            </a:r>
            <a:endParaRPr sz="1600">
              <a:latin typeface="Symbol"/>
              <a:cs typeface="Symbol"/>
            </a:endParaRPr>
          </a:p>
        </p:txBody>
      </p:sp>
      <p:sp>
        <p:nvSpPr>
          <p:cNvPr id="23" name="object 23"/>
          <p:cNvSpPr/>
          <p:nvPr/>
        </p:nvSpPr>
        <p:spPr>
          <a:xfrm>
            <a:off x="3276600" y="2421001"/>
            <a:ext cx="372745" cy="395605"/>
          </a:xfrm>
          <a:custGeom>
            <a:avLst/>
            <a:gdLst/>
            <a:ahLst/>
            <a:cxnLst/>
            <a:rect l="l" t="t" r="r" b="b"/>
            <a:pathLst>
              <a:path w="372745" h="395605">
                <a:moveTo>
                  <a:pt x="279400" y="0"/>
                </a:moveTo>
                <a:lnTo>
                  <a:pt x="279400" y="98806"/>
                </a:lnTo>
                <a:lnTo>
                  <a:pt x="0" y="98806"/>
                </a:lnTo>
                <a:lnTo>
                  <a:pt x="0" y="296418"/>
                </a:lnTo>
                <a:lnTo>
                  <a:pt x="279400" y="296418"/>
                </a:lnTo>
                <a:lnTo>
                  <a:pt x="279400" y="395224"/>
                </a:lnTo>
                <a:lnTo>
                  <a:pt x="372490" y="197612"/>
                </a:lnTo>
                <a:lnTo>
                  <a:pt x="279400" y="0"/>
                </a:lnTo>
                <a:close/>
              </a:path>
            </a:pathLst>
          </a:custGeom>
          <a:solidFill>
            <a:srgbClr val="33CCCC"/>
          </a:solidFill>
        </p:spPr>
        <p:txBody>
          <a:bodyPr wrap="square" lIns="0" tIns="0" rIns="0" bIns="0" rtlCol="0"/>
          <a:lstStyle/>
          <a:p>
            <a:endParaRPr/>
          </a:p>
        </p:txBody>
      </p:sp>
      <p:sp>
        <p:nvSpPr>
          <p:cNvPr id="24" name="object 24"/>
          <p:cNvSpPr/>
          <p:nvPr/>
        </p:nvSpPr>
        <p:spPr>
          <a:xfrm>
            <a:off x="3276600" y="2421001"/>
            <a:ext cx="372745" cy="395605"/>
          </a:xfrm>
          <a:custGeom>
            <a:avLst/>
            <a:gdLst/>
            <a:ahLst/>
            <a:cxnLst/>
            <a:rect l="l" t="t" r="r" b="b"/>
            <a:pathLst>
              <a:path w="372745" h="395605">
                <a:moveTo>
                  <a:pt x="0" y="98806"/>
                </a:moveTo>
                <a:lnTo>
                  <a:pt x="279400" y="98806"/>
                </a:lnTo>
                <a:lnTo>
                  <a:pt x="279400" y="0"/>
                </a:lnTo>
                <a:lnTo>
                  <a:pt x="372490" y="197612"/>
                </a:lnTo>
                <a:lnTo>
                  <a:pt x="279400" y="395224"/>
                </a:lnTo>
                <a:lnTo>
                  <a:pt x="279400" y="296418"/>
                </a:lnTo>
                <a:lnTo>
                  <a:pt x="0" y="296418"/>
                </a:lnTo>
                <a:lnTo>
                  <a:pt x="0" y="98806"/>
                </a:lnTo>
                <a:close/>
              </a:path>
            </a:pathLst>
          </a:custGeom>
          <a:ln w="9525">
            <a:solidFill>
              <a:srgbClr val="000000"/>
            </a:solidFill>
          </a:ln>
        </p:spPr>
        <p:txBody>
          <a:bodyPr wrap="square" lIns="0" tIns="0" rIns="0" bIns="0" rtlCol="0"/>
          <a:lstStyle/>
          <a:p>
            <a:endParaRPr/>
          </a:p>
        </p:txBody>
      </p:sp>
      <p:sp>
        <p:nvSpPr>
          <p:cNvPr id="25" name="object 25"/>
          <p:cNvSpPr/>
          <p:nvPr/>
        </p:nvSpPr>
        <p:spPr>
          <a:xfrm>
            <a:off x="5783834" y="2421001"/>
            <a:ext cx="372745" cy="395605"/>
          </a:xfrm>
          <a:custGeom>
            <a:avLst/>
            <a:gdLst/>
            <a:ahLst/>
            <a:cxnLst/>
            <a:rect l="l" t="t" r="r" b="b"/>
            <a:pathLst>
              <a:path w="372745" h="395605">
                <a:moveTo>
                  <a:pt x="279400" y="0"/>
                </a:moveTo>
                <a:lnTo>
                  <a:pt x="279400" y="98806"/>
                </a:lnTo>
                <a:lnTo>
                  <a:pt x="0" y="98806"/>
                </a:lnTo>
                <a:lnTo>
                  <a:pt x="0" y="296418"/>
                </a:lnTo>
                <a:lnTo>
                  <a:pt x="279400" y="296418"/>
                </a:lnTo>
                <a:lnTo>
                  <a:pt x="279400" y="395224"/>
                </a:lnTo>
                <a:lnTo>
                  <a:pt x="372490" y="197612"/>
                </a:lnTo>
                <a:lnTo>
                  <a:pt x="279400" y="0"/>
                </a:lnTo>
                <a:close/>
              </a:path>
            </a:pathLst>
          </a:custGeom>
          <a:solidFill>
            <a:srgbClr val="33CCCC"/>
          </a:solidFill>
        </p:spPr>
        <p:txBody>
          <a:bodyPr wrap="square" lIns="0" tIns="0" rIns="0" bIns="0" rtlCol="0"/>
          <a:lstStyle/>
          <a:p>
            <a:endParaRPr/>
          </a:p>
        </p:txBody>
      </p:sp>
      <p:sp>
        <p:nvSpPr>
          <p:cNvPr id="26" name="object 26"/>
          <p:cNvSpPr/>
          <p:nvPr/>
        </p:nvSpPr>
        <p:spPr>
          <a:xfrm>
            <a:off x="5783834" y="2421001"/>
            <a:ext cx="372745" cy="395605"/>
          </a:xfrm>
          <a:custGeom>
            <a:avLst/>
            <a:gdLst/>
            <a:ahLst/>
            <a:cxnLst/>
            <a:rect l="l" t="t" r="r" b="b"/>
            <a:pathLst>
              <a:path w="372745" h="395605">
                <a:moveTo>
                  <a:pt x="0" y="98806"/>
                </a:moveTo>
                <a:lnTo>
                  <a:pt x="279400" y="98806"/>
                </a:lnTo>
                <a:lnTo>
                  <a:pt x="279400" y="0"/>
                </a:lnTo>
                <a:lnTo>
                  <a:pt x="372490" y="197612"/>
                </a:lnTo>
                <a:lnTo>
                  <a:pt x="279400" y="395224"/>
                </a:lnTo>
                <a:lnTo>
                  <a:pt x="279400" y="296418"/>
                </a:lnTo>
                <a:lnTo>
                  <a:pt x="0" y="296418"/>
                </a:lnTo>
                <a:lnTo>
                  <a:pt x="0" y="98806"/>
                </a:lnTo>
                <a:close/>
              </a:path>
            </a:pathLst>
          </a:custGeom>
          <a:ln w="9525">
            <a:solidFill>
              <a:srgbClr val="000000"/>
            </a:solidFill>
          </a:ln>
        </p:spPr>
        <p:txBody>
          <a:bodyPr wrap="square" lIns="0" tIns="0" rIns="0" bIns="0" rtlCol="0"/>
          <a:lstStyle/>
          <a:p>
            <a:endParaRPr/>
          </a:p>
        </p:txBody>
      </p:sp>
      <p:sp>
        <p:nvSpPr>
          <p:cNvPr id="29" name="object 29"/>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30" name="object 30"/>
          <p:cNvSpPr txBox="1"/>
          <p:nvPr/>
        </p:nvSpPr>
        <p:spPr>
          <a:xfrm>
            <a:off x="1122070" y="5617565"/>
            <a:ext cx="304038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 </a:t>
            </a:r>
            <a:r>
              <a:rPr sz="1800" i="1" spc="-5" dirty="0">
                <a:latin typeface="Arial"/>
                <a:cs typeface="Arial"/>
              </a:rPr>
              <a:t>racine carrée de la</a:t>
            </a:r>
            <a:r>
              <a:rPr sz="1800" i="1" spc="-10" dirty="0">
                <a:latin typeface="Arial"/>
                <a:cs typeface="Arial"/>
              </a:rPr>
              <a:t> </a:t>
            </a:r>
            <a:r>
              <a:rPr sz="1800" i="1" spc="-5" dirty="0">
                <a:latin typeface="Arial"/>
                <a:cs typeface="Arial"/>
              </a:rPr>
              <a:t>variance</a:t>
            </a:r>
            <a:endParaRPr sz="1800">
              <a:latin typeface="Arial"/>
              <a:cs typeface="Arial"/>
            </a:endParaRPr>
          </a:p>
        </p:txBody>
      </p:sp>
      <p:sp>
        <p:nvSpPr>
          <p:cNvPr id="31" name="object 31"/>
          <p:cNvSpPr/>
          <p:nvPr/>
        </p:nvSpPr>
        <p:spPr>
          <a:xfrm>
            <a:off x="1341119" y="82296"/>
            <a:ext cx="443483" cy="457200"/>
          </a:xfrm>
          <a:prstGeom prst="rect">
            <a:avLst/>
          </a:prstGeom>
          <a:blipFill>
            <a:blip r:embed="rId3" cstate="print"/>
            <a:stretch>
              <a:fillRect/>
            </a:stretch>
          </a:blipFill>
        </p:spPr>
        <p:txBody>
          <a:bodyPr wrap="square" lIns="0" tIns="0" rIns="0" bIns="0" rtlCol="0"/>
          <a:lstStyle/>
          <a:p>
            <a:endParaRPr/>
          </a:p>
        </p:txBody>
      </p:sp>
      <p:sp>
        <p:nvSpPr>
          <p:cNvPr id="32" name="object 32"/>
          <p:cNvSpPr/>
          <p:nvPr/>
        </p:nvSpPr>
        <p:spPr>
          <a:xfrm>
            <a:off x="1510283" y="82296"/>
            <a:ext cx="341376" cy="457200"/>
          </a:xfrm>
          <a:prstGeom prst="rect">
            <a:avLst/>
          </a:prstGeom>
          <a:blipFill>
            <a:blip r:embed="rId4" cstate="print"/>
            <a:stretch>
              <a:fillRect/>
            </a:stretch>
          </a:blipFill>
        </p:spPr>
        <p:txBody>
          <a:bodyPr wrap="square" lIns="0" tIns="0" rIns="0" bIns="0" rtlCol="0"/>
          <a:lstStyle/>
          <a:p>
            <a:endParaRPr/>
          </a:p>
        </p:txBody>
      </p:sp>
      <p:sp>
        <p:nvSpPr>
          <p:cNvPr id="33" name="object 33"/>
          <p:cNvSpPr/>
          <p:nvPr/>
        </p:nvSpPr>
        <p:spPr>
          <a:xfrm>
            <a:off x="1577339" y="82296"/>
            <a:ext cx="333756" cy="457200"/>
          </a:xfrm>
          <a:prstGeom prst="rect">
            <a:avLst/>
          </a:prstGeom>
          <a:blipFill>
            <a:blip r:embed="rId5" cstate="print"/>
            <a:stretch>
              <a:fillRect/>
            </a:stretch>
          </a:blipFill>
        </p:spPr>
        <p:txBody>
          <a:bodyPr wrap="square" lIns="0" tIns="0" rIns="0" bIns="0" rtlCol="0"/>
          <a:lstStyle/>
          <a:p>
            <a:endParaRPr/>
          </a:p>
        </p:txBody>
      </p:sp>
      <p:sp>
        <p:nvSpPr>
          <p:cNvPr id="34" name="object 34"/>
          <p:cNvSpPr/>
          <p:nvPr/>
        </p:nvSpPr>
        <p:spPr>
          <a:xfrm>
            <a:off x="1636776" y="82296"/>
            <a:ext cx="2459736" cy="457200"/>
          </a:xfrm>
          <a:prstGeom prst="rect">
            <a:avLst/>
          </a:prstGeom>
          <a:blipFill>
            <a:blip r:embed="rId6" cstate="print"/>
            <a:stretch>
              <a:fillRect/>
            </a:stretch>
          </a:blipFill>
        </p:spPr>
        <p:txBody>
          <a:bodyPr wrap="square" lIns="0" tIns="0" rIns="0" bIns="0" rtlCol="0"/>
          <a:lstStyle/>
          <a:p>
            <a:endParaRPr/>
          </a:p>
        </p:txBody>
      </p:sp>
      <p:sp>
        <p:nvSpPr>
          <p:cNvPr id="35" name="object 35"/>
          <p:cNvSpPr/>
          <p:nvPr/>
        </p:nvSpPr>
        <p:spPr>
          <a:xfrm>
            <a:off x="3822191" y="82296"/>
            <a:ext cx="330708" cy="457200"/>
          </a:xfrm>
          <a:prstGeom prst="rect">
            <a:avLst/>
          </a:prstGeom>
          <a:blipFill>
            <a:blip r:embed="rId7" cstate="print"/>
            <a:stretch>
              <a:fillRect/>
            </a:stretch>
          </a:blipFill>
        </p:spPr>
        <p:txBody>
          <a:bodyPr wrap="square" lIns="0" tIns="0" rIns="0" bIns="0" rtlCol="0"/>
          <a:lstStyle/>
          <a:p>
            <a:endParaRPr/>
          </a:p>
        </p:txBody>
      </p:sp>
      <p:sp>
        <p:nvSpPr>
          <p:cNvPr id="36" name="object 36"/>
          <p:cNvSpPr txBox="1"/>
          <p:nvPr/>
        </p:nvSpPr>
        <p:spPr>
          <a:xfrm>
            <a:off x="151587" y="3073"/>
            <a:ext cx="8259445" cy="1802130"/>
          </a:xfrm>
          <a:prstGeom prst="rect">
            <a:avLst/>
          </a:prstGeom>
        </p:spPr>
        <p:txBody>
          <a:bodyPr vert="horz" wrap="square" lIns="0" tIns="140970" rIns="0" bIns="0" rtlCol="0">
            <a:spAutoFit/>
          </a:bodyPr>
          <a:lstStyle/>
          <a:p>
            <a:pPr marL="1317625">
              <a:lnSpc>
                <a:spcPct val="100000"/>
              </a:lnSpc>
              <a:spcBef>
                <a:spcPts val="1110"/>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1007110">
              <a:lnSpc>
                <a:spcPct val="100000"/>
              </a:lnSpc>
              <a:spcBef>
                <a:spcPts val="1015"/>
              </a:spcBef>
              <a:tabLst>
                <a:tab pos="5024755" algn="l"/>
                <a:tab pos="8246109" algn="l"/>
              </a:tabLst>
            </a:pPr>
            <a:r>
              <a:rPr sz="1600" b="1" u="sng" spc="-5" dirty="0">
                <a:solidFill>
                  <a:srgbClr val="006666"/>
                </a:solidFill>
                <a:uFill>
                  <a:solidFill>
                    <a:srgbClr val="99CCCC"/>
                  </a:solidFill>
                </a:uFill>
                <a:latin typeface="Arial"/>
                <a:cs typeface="Arial"/>
              </a:rPr>
              <a:t> 	2.2 Estimation</a:t>
            </a:r>
            <a:r>
              <a:rPr sz="1600" b="1" u="sng" dirty="0">
                <a:solidFill>
                  <a:srgbClr val="006666"/>
                </a:solidFill>
                <a:uFill>
                  <a:solidFill>
                    <a:srgbClr val="99CCCC"/>
                  </a:solidFill>
                </a:uFill>
                <a:latin typeface="Arial"/>
                <a:cs typeface="Arial"/>
              </a:rPr>
              <a:t> </a:t>
            </a:r>
            <a:r>
              <a:rPr sz="1600" b="1" u="sng" spc="-5" dirty="0">
                <a:solidFill>
                  <a:srgbClr val="006666"/>
                </a:solidFill>
                <a:uFill>
                  <a:solidFill>
                    <a:srgbClr val="99CCCC"/>
                  </a:solidFill>
                </a:uFill>
                <a:latin typeface="Arial"/>
                <a:cs typeface="Arial"/>
              </a:rPr>
              <a:t>Statistique	</a:t>
            </a:r>
            <a:endParaRPr sz="1600">
              <a:latin typeface="Arial"/>
              <a:cs typeface="Arial"/>
            </a:endParaRPr>
          </a:p>
          <a:p>
            <a:pPr>
              <a:lnSpc>
                <a:spcPct val="100000"/>
              </a:lnSpc>
              <a:spcBef>
                <a:spcPts val="10"/>
              </a:spcBef>
            </a:pPr>
            <a:endParaRPr sz="2000">
              <a:latin typeface="Times New Roman"/>
              <a:cs typeface="Times New Roman"/>
            </a:endParaRPr>
          </a:p>
          <a:p>
            <a:pPr marL="982980">
              <a:lnSpc>
                <a:spcPct val="100000"/>
              </a:lnSpc>
              <a:tabLst>
                <a:tab pos="3941445" algn="l"/>
                <a:tab pos="4208145" algn="l"/>
              </a:tabLst>
            </a:pPr>
            <a:r>
              <a:rPr sz="1800" b="1" spc="-5" dirty="0">
                <a:solidFill>
                  <a:srgbClr val="5F5F5F"/>
                </a:solidFill>
                <a:latin typeface="Arial"/>
                <a:cs typeface="Arial"/>
              </a:rPr>
              <a:t>a)</a:t>
            </a:r>
            <a:r>
              <a:rPr sz="1800" b="1" spc="15" dirty="0">
                <a:solidFill>
                  <a:srgbClr val="5F5F5F"/>
                </a:solidFill>
                <a:latin typeface="Arial"/>
                <a:cs typeface="Arial"/>
              </a:rPr>
              <a:t> </a:t>
            </a:r>
            <a:r>
              <a:rPr sz="1800" b="1" spc="-5" dirty="0">
                <a:solidFill>
                  <a:srgbClr val="5F5F5F"/>
                </a:solidFill>
                <a:latin typeface="Arial"/>
                <a:cs typeface="Arial"/>
              </a:rPr>
              <a:t>Données</a:t>
            </a:r>
            <a:r>
              <a:rPr sz="1800" b="1" spc="15" dirty="0">
                <a:solidFill>
                  <a:srgbClr val="5F5F5F"/>
                </a:solidFill>
                <a:latin typeface="Arial"/>
                <a:cs typeface="Arial"/>
              </a:rPr>
              <a:t> </a:t>
            </a:r>
            <a:r>
              <a:rPr sz="1800" b="1" spc="-5" dirty="0">
                <a:solidFill>
                  <a:srgbClr val="5F5F5F"/>
                </a:solidFill>
                <a:latin typeface="Arial"/>
                <a:cs typeface="Arial"/>
              </a:rPr>
              <a:t>quantitatives	</a:t>
            </a:r>
            <a:r>
              <a:rPr sz="1800" b="1" dirty="0">
                <a:solidFill>
                  <a:srgbClr val="5F5F5F"/>
                </a:solidFill>
                <a:latin typeface="Arial"/>
                <a:cs typeface="Arial"/>
              </a:rPr>
              <a:t>:	</a:t>
            </a:r>
            <a:r>
              <a:rPr sz="1800" b="1" spc="-5" dirty="0">
                <a:solidFill>
                  <a:srgbClr val="5F5F5F"/>
                </a:solidFill>
                <a:latin typeface="Arial"/>
                <a:cs typeface="Arial"/>
              </a:rPr>
              <a:t>Estimation de </a:t>
            </a:r>
            <a:r>
              <a:rPr sz="1800" b="1" dirty="0">
                <a:solidFill>
                  <a:srgbClr val="5F5F5F"/>
                </a:solidFill>
                <a:latin typeface="Arial"/>
                <a:cs typeface="Arial"/>
              </a:rPr>
              <a:t>la</a:t>
            </a:r>
            <a:r>
              <a:rPr sz="1800" b="1" spc="-15" dirty="0">
                <a:solidFill>
                  <a:srgbClr val="5F5F5F"/>
                </a:solidFill>
                <a:latin typeface="Arial"/>
                <a:cs typeface="Arial"/>
              </a:rPr>
              <a:t> </a:t>
            </a:r>
            <a:r>
              <a:rPr sz="1800" b="1" spc="-5" dirty="0">
                <a:solidFill>
                  <a:srgbClr val="5F5F5F"/>
                </a:solidFill>
                <a:latin typeface="Arial"/>
                <a:cs typeface="Arial"/>
              </a:rPr>
              <a:t>moyenne</a:t>
            </a:r>
            <a:endParaRPr sz="1800">
              <a:latin typeface="Arial"/>
              <a:cs typeface="Arial"/>
            </a:endParaRPr>
          </a:p>
          <a:p>
            <a:pPr marL="12700">
              <a:lnSpc>
                <a:spcPct val="100000"/>
              </a:lnSpc>
              <a:spcBef>
                <a:spcPts val="1250"/>
              </a:spcBef>
            </a:pPr>
            <a:r>
              <a:rPr sz="2000" b="1" dirty="0">
                <a:solidFill>
                  <a:srgbClr val="FFFFFF"/>
                </a:solidFill>
                <a:latin typeface="Arial"/>
                <a:cs typeface="Arial"/>
              </a:rPr>
              <a:t>32</a:t>
            </a:r>
            <a:endParaRPr sz="2000">
              <a:latin typeface="Arial"/>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051050" y="1773237"/>
            <a:ext cx="5616575" cy="576580"/>
          </a:xfrm>
          <a:custGeom>
            <a:avLst/>
            <a:gdLst/>
            <a:ahLst/>
            <a:cxnLst/>
            <a:rect l="l" t="t" r="r" b="b"/>
            <a:pathLst>
              <a:path w="5616575" h="576580">
                <a:moveTo>
                  <a:pt x="0" y="576262"/>
                </a:moveTo>
                <a:lnTo>
                  <a:pt x="5616575" y="576262"/>
                </a:lnTo>
                <a:lnTo>
                  <a:pt x="5616575" y="0"/>
                </a:lnTo>
                <a:lnTo>
                  <a:pt x="0" y="0"/>
                </a:lnTo>
                <a:lnTo>
                  <a:pt x="0" y="576262"/>
                </a:lnTo>
                <a:close/>
              </a:path>
            </a:pathLst>
          </a:custGeom>
          <a:solidFill>
            <a:srgbClr val="FFCC00"/>
          </a:solidFill>
        </p:spPr>
        <p:txBody>
          <a:bodyPr wrap="square" lIns="0" tIns="0" rIns="0" bIns="0" rtlCol="0"/>
          <a:lstStyle/>
          <a:p>
            <a:endParaRPr/>
          </a:p>
        </p:txBody>
      </p:sp>
      <p:sp>
        <p:nvSpPr>
          <p:cNvPr id="5" name="object 5"/>
          <p:cNvSpPr/>
          <p:nvPr/>
        </p:nvSpPr>
        <p:spPr>
          <a:xfrm>
            <a:off x="2051050" y="1773237"/>
            <a:ext cx="5616575" cy="576580"/>
          </a:xfrm>
          <a:custGeom>
            <a:avLst/>
            <a:gdLst/>
            <a:ahLst/>
            <a:cxnLst/>
            <a:rect l="l" t="t" r="r" b="b"/>
            <a:pathLst>
              <a:path w="5616575" h="576580">
                <a:moveTo>
                  <a:pt x="0" y="576262"/>
                </a:moveTo>
                <a:lnTo>
                  <a:pt x="5616575" y="576262"/>
                </a:lnTo>
                <a:lnTo>
                  <a:pt x="5616575" y="0"/>
                </a:lnTo>
                <a:lnTo>
                  <a:pt x="0" y="0"/>
                </a:lnTo>
                <a:lnTo>
                  <a:pt x="0" y="576262"/>
                </a:lnTo>
                <a:close/>
              </a:path>
            </a:pathLst>
          </a:custGeom>
          <a:ln w="9525">
            <a:solidFill>
              <a:srgbClr val="000000"/>
            </a:solidFill>
          </a:ln>
        </p:spPr>
        <p:txBody>
          <a:bodyPr wrap="square" lIns="0" tIns="0" rIns="0" bIns="0" rtlCol="0"/>
          <a:lstStyle/>
          <a:p>
            <a:endParaRPr/>
          </a:p>
        </p:txBody>
      </p:sp>
      <p:sp>
        <p:nvSpPr>
          <p:cNvPr id="6" name="object 6"/>
          <p:cNvSpPr/>
          <p:nvPr/>
        </p:nvSpPr>
        <p:spPr>
          <a:xfrm>
            <a:off x="3660084" y="2208446"/>
            <a:ext cx="27940" cy="17145"/>
          </a:xfrm>
          <a:custGeom>
            <a:avLst/>
            <a:gdLst/>
            <a:ahLst/>
            <a:cxnLst/>
            <a:rect l="l" t="t" r="r" b="b"/>
            <a:pathLst>
              <a:path w="27939" h="17144">
                <a:moveTo>
                  <a:pt x="0" y="16549"/>
                </a:moveTo>
                <a:lnTo>
                  <a:pt x="27346" y="0"/>
                </a:lnTo>
              </a:path>
            </a:pathLst>
          </a:custGeom>
          <a:ln w="11106">
            <a:solidFill>
              <a:srgbClr val="000000"/>
            </a:solidFill>
          </a:ln>
        </p:spPr>
        <p:txBody>
          <a:bodyPr wrap="square" lIns="0" tIns="0" rIns="0" bIns="0" rtlCol="0"/>
          <a:lstStyle/>
          <a:p>
            <a:endParaRPr/>
          </a:p>
        </p:txBody>
      </p:sp>
      <p:sp>
        <p:nvSpPr>
          <p:cNvPr id="7" name="object 7"/>
          <p:cNvSpPr/>
          <p:nvPr/>
        </p:nvSpPr>
        <p:spPr>
          <a:xfrm>
            <a:off x="3687430" y="2213785"/>
            <a:ext cx="38735" cy="75565"/>
          </a:xfrm>
          <a:custGeom>
            <a:avLst/>
            <a:gdLst/>
            <a:ahLst/>
            <a:cxnLst/>
            <a:rect l="l" t="t" r="r" b="b"/>
            <a:pathLst>
              <a:path w="38735" h="75564">
                <a:moveTo>
                  <a:pt x="0" y="0"/>
                </a:moveTo>
                <a:lnTo>
                  <a:pt x="38179" y="75275"/>
                </a:lnTo>
              </a:path>
            </a:pathLst>
          </a:custGeom>
          <a:ln w="21821">
            <a:solidFill>
              <a:srgbClr val="000000"/>
            </a:solidFill>
          </a:ln>
        </p:spPr>
        <p:txBody>
          <a:bodyPr wrap="square" lIns="0" tIns="0" rIns="0" bIns="0" rtlCol="0"/>
          <a:lstStyle/>
          <a:p>
            <a:endParaRPr/>
          </a:p>
        </p:txBody>
      </p:sp>
      <p:sp>
        <p:nvSpPr>
          <p:cNvPr id="8" name="object 8"/>
          <p:cNvSpPr/>
          <p:nvPr/>
        </p:nvSpPr>
        <p:spPr>
          <a:xfrm>
            <a:off x="3730768" y="2059497"/>
            <a:ext cx="54610" cy="229870"/>
          </a:xfrm>
          <a:custGeom>
            <a:avLst/>
            <a:gdLst/>
            <a:ahLst/>
            <a:cxnLst/>
            <a:rect l="l" t="t" r="r" b="b"/>
            <a:pathLst>
              <a:path w="54610" h="229869">
                <a:moveTo>
                  <a:pt x="0" y="229562"/>
                </a:moveTo>
                <a:lnTo>
                  <a:pt x="54173" y="0"/>
                </a:lnTo>
              </a:path>
            </a:pathLst>
          </a:custGeom>
          <a:ln w="10854">
            <a:solidFill>
              <a:srgbClr val="000000"/>
            </a:solidFill>
          </a:ln>
        </p:spPr>
        <p:txBody>
          <a:bodyPr wrap="square" lIns="0" tIns="0" rIns="0" bIns="0" rtlCol="0"/>
          <a:lstStyle/>
          <a:p>
            <a:endParaRPr/>
          </a:p>
        </p:txBody>
      </p:sp>
      <p:sp>
        <p:nvSpPr>
          <p:cNvPr id="9" name="object 9"/>
          <p:cNvSpPr/>
          <p:nvPr/>
        </p:nvSpPr>
        <p:spPr>
          <a:xfrm>
            <a:off x="3784942" y="2059497"/>
            <a:ext cx="140970" cy="0"/>
          </a:xfrm>
          <a:custGeom>
            <a:avLst/>
            <a:gdLst/>
            <a:ahLst/>
            <a:cxnLst/>
            <a:rect l="l" t="t" r="r" b="b"/>
            <a:pathLst>
              <a:path w="140970">
                <a:moveTo>
                  <a:pt x="0" y="0"/>
                </a:moveTo>
                <a:lnTo>
                  <a:pt x="140853" y="0"/>
                </a:lnTo>
              </a:path>
            </a:pathLst>
          </a:custGeom>
          <a:ln w="11205">
            <a:solidFill>
              <a:srgbClr val="000000"/>
            </a:solidFill>
          </a:ln>
        </p:spPr>
        <p:txBody>
          <a:bodyPr wrap="square" lIns="0" tIns="0" rIns="0" bIns="0" rtlCol="0"/>
          <a:lstStyle/>
          <a:p>
            <a:endParaRPr/>
          </a:p>
        </p:txBody>
      </p:sp>
      <p:sp>
        <p:nvSpPr>
          <p:cNvPr id="10" name="object 10"/>
          <p:cNvSpPr/>
          <p:nvPr/>
        </p:nvSpPr>
        <p:spPr>
          <a:xfrm>
            <a:off x="3632741" y="2020525"/>
            <a:ext cx="314960" cy="0"/>
          </a:xfrm>
          <a:custGeom>
            <a:avLst/>
            <a:gdLst/>
            <a:ahLst/>
            <a:cxnLst/>
            <a:rect l="l" t="t" r="r" b="b"/>
            <a:pathLst>
              <a:path w="314960">
                <a:moveTo>
                  <a:pt x="0" y="0"/>
                </a:moveTo>
                <a:lnTo>
                  <a:pt x="314714" y="0"/>
                </a:lnTo>
              </a:path>
            </a:pathLst>
          </a:custGeom>
          <a:ln w="11205">
            <a:solidFill>
              <a:srgbClr val="000000"/>
            </a:solidFill>
          </a:ln>
        </p:spPr>
        <p:txBody>
          <a:bodyPr wrap="square" lIns="0" tIns="0" rIns="0" bIns="0" rtlCol="0"/>
          <a:lstStyle/>
          <a:p>
            <a:endParaRPr/>
          </a:p>
        </p:txBody>
      </p:sp>
      <p:sp>
        <p:nvSpPr>
          <p:cNvPr id="11" name="object 11"/>
          <p:cNvSpPr txBox="1"/>
          <p:nvPr/>
        </p:nvSpPr>
        <p:spPr>
          <a:xfrm>
            <a:off x="3772242" y="2044234"/>
            <a:ext cx="156210" cy="290830"/>
          </a:xfrm>
          <a:prstGeom prst="rect">
            <a:avLst/>
          </a:prstGeom>
        </p:spPr>
        <p:txBody>
          <a:bodyPr vert="horz" wrap="square" lIns="0" tIns="17780" rIns="0" bIns="0" rtlCol="0">
            <a:spAutoFit/>
          </a:bodyPr>
          <a:lstStyle/>
          <a:p>
            <a:pPr marL="12700">
              <a:lnSpc>
                <a:spcPct val="100000"/>
              </a:lnSpc>
              <a:spcBef>
                <a:spcPts val="140"/>
              </a:spcBef>
            </a:pPr>
            <a:r>
              <a:rPr sz="1700" b="1" spc="-15" dirty="0">
                <a:latin typeface="Arial"/>
                <a:cs typeface="Arial"/>
              </a:rPr>
              <a:t>n</a:t>
            </a:r>
            <a:endParaRPr sz="1700">
              <a:latin typeface="Arial"/>
              <a:cs typeface="Arial"/>
            </a:endParaRPr>
          </a:p>
        </p:txBody>
      </p:sp>
      <p:sp>
        <p:nvSpPr>
          <p:cNvPr id="12" name="object 12"/>
          <p:cNvSpPr txBox="1"/>
          <p:nvPr/>
        </p:nvSpPr>
        <p:spPr>
          <a:xfrm>
            <a:off x="329590" y="2761614"/>
            <a:ext cx="8479155" cy="951865"/>
          </a:xfrm>
          <a:prstGeom prst="rect">
            <a:avLst/>
          </a:prstGeom>
        </p:spPr>
        <p:txBody>
          <a:bodyPr vert="horz" wrap="square" lIns="0" tIns="12065" rIns="0" bIns="0" rtlCol="0">
            <a:spAutoFit/>
          </a:bodyPr>
          <a:lstStyle/>
          <a:p>
            <a:pPr marL="1841500">
              <a:lnSpc>
                <a:spcPct val="100000"/>
              </a:lnSpc>
              <a:spcBef>
                <a:spcPts val="95"/>
              </a:spcBef>
            </a:pPr>
            <a:r>
              <a:rPr sz="1600" b="1" i="1" spc="-5" dirty="0">
                <a:solidFill>
                  <a:srgbClr val="006666"/>
                </a:solidFill>
                <a:latin typeface="Symbol"/>
                <a:cs typeface="Symbol"/>
              </a:rPr>
              <a:t></a:t>
            </a:r>
            <a:r>
              <a:rPr sz="1600" b="1" i="1" spc="-5" dirty="0">
                <a:solidFill>
                  <a:srgbClr val="006666"/>
                </a:solidFill>
                <a:latin typeface="Times New Roman"/>
                <a:cs typeface="Times New Roman"/>
              </a:rPr>
              <a:t> </a:t>
            </a:r>
            <a:r>
              <a:rPr sz="1600" spc="-5" dirty="0">
                <a:solidFill>
                  <a:srgbClr val="006666"/>
                </a:solidFill>
                <a:latin typeface="Arial"/>
                <a:cs typeface="Arial"/>
              </a:rPr>
              <a:t>: </a:t>
            </a:r>
            <a:r>
              <a:rPr sz="1600" spc="-5" dirty="0">
                <a:latin typeface="Arial"/>
                <a:cs typeface="Arial"/>
              </a:rPr>
              <a:t>Probabilité de se tromper dans l'estimation de</a:t>
            </a:r>
            <a:r>
              <a:rPr sz="1600" spc="80" dirty="0">
                <a:latin typeface="Arial"/>
                <a:cs typeface="Arial"/>
              </a:rPr>
              <a:t> </a:t>
            </a:r>
            <a:r>
              <a:rPr sz="1600" b="1" i="1" spc="-5" dirty="0">
                <a:latin typeface="Symbol"/>
                <a:cs typeface="Symbol"/>
              </a:rPr>
              <a:t></a:t>
            </a:r>
            <a:endParaRPr sz="1600">
              <a:latin typeface="Symbol"/>
              <a:cs typeface="Symbol"/>
            </a:endParaRPr>
          </a:p>
          <a:p>
            <a:pPr>
              <a:lnSpc>
                <a:spcPct val="100000"/>
              </a:lnSpc>
              <a:spcBef>
                <a:spcPts val="20"/>
              </a:spcBef>
            </a:pPr>
            <a:endParaRPr sz="1650">
              <a:latin typeface="Times New Roman"/>
              <a:cs typeface="Times New Roman"/>
            </a:endParaRPr>
          </a:p>
          <a:p>
            <a:pPr marL="147955">
              <a:lnSpc>
                <a:spcPts val="1730"/>
              </a:lnSpc>
            </a:pPr>
            <a:r>
              <a:rPr sz="1600" spc="-5" dirty="0">
                <a:latin typeface="Arial"/>
                <a:cs typeface="Arial"/>
              </a:rPr>
              <a:t>Plus </a:t>
            </a:r>
            <a:r>
              <a:rPr sz="1600" b="1" i="1" spc="-5" dirty="0">
                <a:latin typeface="Symbol"/>
                <a:cs typeface="Symbol"/>
              </a:rPr>
              <a:t></a:t>
            </a:r>
            <a:r>
              <a:rPr sz="1600" b="1" i="1" spc="-5" dirty="0">
                <a:latin typeface="Times New Roman"/>
                <a:cs typeface="Times New Roman"/>
              </a:rPr>
              <a:t> </a:t>
            </a:r>
            <a:r>
              <a:rPr sz="1600" spc="-5" dirty="0">
                <a:latin typeface="Arial"/>
                <a:cs typeface="Arial"/>
              </a:rPr>
              <a:t>est petit, plus l'intervalle de confiance est grand : on réussi plus souvent. </a:t>
            </a:r>
            <a:r>
              <a:rPr sz="1600" spc="-10" dirty="0">
                <a:latin typeface="Arial"/>
                <a:cs typeface="Arial"/>
              </a:rPr>
              <a:t>On</a:t>
            </a:r>
            <a:r>
              <a:rPr sz="1600" spc="235" dirty="0">
                <a:latin typeface="Arial"/>
                <a:cs typeface="Arial"/>
              </a:rPr>
              <a:t> </a:t>
            </a:r>
            <a:r>
              <a:rPr sz="1600" spc="-5" dirty="0">
                <a:latin typeface="Arial"/>
                <a:cs typeface="Arial"/>
              </a:rPr>
              <a:t>s'expose</a:t>
            </a:r>
            <a:endParaRPr sz="1600">
              <a:latin typeface="Arial"/>
              <a:cs typeface="Arial"/>
            </a:endParaRPr>
          </a:p>
          <a:p>
            <a:pPr marL="12700">
              <a:lnSpc>
                <a:spcPts val="1730"/>
              </a:lnSpc>
              <a:tabLst>
                <a:tab pos="6633845" algn="l"/>
              </a:tabLst>
            </a:pPr>
            <a:r>
              <a:rPr sz="1600" dirty="0">
                <a:latin typeface="Arial"/>
                <a:cs typeface="Arial"/>
              </a:rPr>
              <a:t>aussi </a:t>
            </a:r>
            <a:r>
              <a:rPr sz="1600" spc="-5" dirty="0">
                <a:latin typeface="Arial"/>
                <a:cs typeface="Arial"/>
              </a:rPr>
              <a:t>au  risque de rater la "bonne" estimation.</a:t>
            </a:r>
            <a:r>
              <a:rPr sz="1600" spc="180" dirty="0">
                <a:latin typeface="Arial"/>
                <a:cs typeface="Arial"/>
              </a:rPr>
              <a:t> </a:t>
            </a:r>
            <a:r>
              <a:rPr sz="1600" b="1" spc="-5" dirty="0">
                <a:solidFill>
                  <a:srgbClr val="006666"/>
                </a:solidFill>
                <a:latin typeface="Arial"/>
                <a:cs typeface="Arial"/>
              </a:rPr>
              <a:t>Compromis</a:t>
            </a:r>
            <a:r>
              <a:rPr sz="1600" b="1" spc="40" dirty="0">
                <a:solidFill>
                  <a:srgbClr val="006666"/>
                </a:solidFill>
                <a:latin typeface="Arial"/>
                <a:cs typeface="Arial"/>
              </a:rPr>
              <a:t> </a:t>
            </a:r>
            <a:r>
              <a:rPr sz="1600" b="1" spc="-10" dirty="0">
                <a:solidFill>
                  <a:srgbClr val="006666"/>
                </a:solidFill>
                <a:latin typeface="Arial"/>
                <a:cs typeface="Arial"/>
              </a:rPr>
              <a:t>universel	</a:t>
            </a:r>
            <a:r>
              <a:rPr sz="1600" b="1" i="1" spc="-5" dirty="0">
                <a:solidFill>
                  <a:srgbClr val="006666"/>
                </a:solidFill>
                <a:latin typeface="Symbol"/>
                <a:cs typeface="Symbol"/>
              </a:rPr>
              <a:t></a:t>
            </a:r>
            <a:r>
              <a:rPr sz="1600" b="1" i="1" spc="-5" dirty="0">
                <a:solidFill>
                  <a:srgbClr val="006666"/>
                </a:solidFill>
                <a:latin typeface="Times New Roman"/>
                <a:cs typeface="Times New Roman"/>
              </a:rPr>
              <a:t> </a:t>
            </a:r>
            <a:r>
              <a:rPr sz="1600" b="1" spc="-5" dirty="0">
                <a:solidFill>
                  <a:srgbClr val="006666"/>
                </a:solidFill>
                <a:latin typeface="Arial"/>
                <a:cs typeface="Arial"/>
              </a:rPr>
              <a:t>=</a:t>
            </a:r>
            <a:r>
              <a:rPr sz="1600" b="1" spc="55" dirty="0">
                <a:solidFill>
                  <a:srgbClr val="006666"/>
                </a:solidFill>
                <a:latin typeface="Arial"/>
                <a:cs typeface="Arial"/>
              </a:rPr>
              <a:t> </a:t>
            </a:r>
            <a:r>
              <a:rPr sz="1600" b="1" spc="-10" dirty="0">
                <a:solidFill>
                  <a:srgbClr val="006666"/>
                </a:solidFill>
                <a:latin typeface="Arial"/>
                <a:cs typeface="Arial"/>
              </a:rPr>
              <a:t>5%</a:t>
            </a:r>
            <a:endParaRPr sz="1600">
              <a:latin typeface="Arial"/>
              <a:cs typeface="Arial"/>
            </a:endParaRPr>
          </a:p>
        </p:txBody>
      </p:sp>
      <p:graphicFrame>
        <p:nvGraphicFramePr>
          <p:cNvPr id="13" name="object 13"/>
          <p:cNvGraphicFramePr>
            <a:graphicFrameLocks noGrp="1"/>
          </p:cNvGraphicFramePr>
          <p:nvPr/>
        </p:nvGraphicFramePr>
        <p:xfrm>
          <a:off x="331876" y="3943912"/>
          <a:ext cx="7700008" cy="1466312"/>
        </p:xfrm>
        <a:graphic>
          <a:graphicData uri="http://schemas.openxmlformats.org/drawingml/2006/table">
            <a:tbl>
              <a:tblPr firstRow="1" bandRow="1">
                <a:tableStyleId>{2D5ABB26-0587-4C30-8999-92F81FD0307C}</a:tableStyleId>
              </a:tblPr>
              <a:tblGrid>
                <a:gridCol w="2924810">
                  <a:extLst>
                    <a:ext uri="{9D8B030D-6E8A-4147-A177-3AD203B41FA5}">
                      <a16:colId xmlns:a16="http://schemas.microsoft.com/office/drawing/2014/main" val="20000"/>
                    </a:ext>
                  </a:extLst>
                </a:gridCol>
                <a:gridCol w="596264">
                  <a:extLst>
                    <a:ext uri="{9D8B030D-6E8A-4147-A177-3AD203B41FA5}">
                      <a16:colId xmlns:a16="http://schemas.microsoft.com/office/drawing/2014/main" val="20001"/>
                    </a:ext>
                  </a:extLst>
                </a:gridCol>
                <a:gridCol w="4178934">
                  <a:extLst>
                    <a:ext uri="{9D8B030D-6E8A-4147-A177-3AD203B41FA5}">
                      <a16:colId xmlns:a16="http://schemas.microsoft.com/office/drawing/2014/main" val="20002"/>
                    </a:ext>
                  </a:extLst>
                </a:gridCol>
              </a:tblGrid>
              <a:tr h="246078">
                <a:tc>
                  <a:txBody>
                    <a:bodyPr/>
                    <a:lstStyle/>
                    <a:p>
                      <a:pPr marL="31750">
                        <a:lnSpc>
                          <a:spcPts val="1835"/>
                        </a:lnSpc>
                        <a:spcBef>
                          <a:spcPts val="5"/>
                        </a:spcBef>
                      </a:pPr>
                      <a:r>
                        <a:rPr sz="1600" b="1" spc="-10" dirty="0">
                          <a:latin typeface="Arial"/>
                          <a:cs typeface="Arial"/>
                        </a:rPr>
                        <a:t>Intervalle </a:t>
                      </a:r>
                      <a:r>
                        <a:rPr sz="1600" b="1" spc="-5" dirty="0">
                          <a:latin typeface="Arial"/>
                          <a:cs typeface="Arial"/>
                        </a:rPr>
                        <a:t>de confiance</a:t>
                      </a:r>
                      <a:r>
                        <a:rPr sz="1600" b="1" spc="95" dirty="0">
                          <a:latin typeface="Arial"/>
                          <a:cs typeface="Arial"/>
                        </a:rPr>
                        <a:t> </a:t>
                      </a:r>
                      <a:r>
                        <a:rPr sz="1600" b="1" spc="-5" dirty="0">
                          <a:latin typeface="Arial"/>
                          <a:cs typeface="Arial"/>
                        </a:rPr>
                        <a:t>à</a:t>
                      </a:r>
                      <a:endParaRPr sz="1600">
                        <a:latin typeface="Arial"/>
                        <a:cs typeface="Arial"/>
                      </a:endParaRPr>
                    </a:p>
                  </a:txBody>
                  <a:tcPr marL="0" marR="0" marT="635" marB="0"/>
                </a:tc>
                <a:tc>
                  <a:txBody>
                    <a:bodyPr/>
                    <a:lstStyle/>
                    <a:p>
                      <a:pPr>
                        <a:lnSpc>
                          <a:spcPct val="100000"/>
                        </a:lnSpc>
                      </a:pPr>
                      <a:endParaRPr sz="1500">
                        <a:latin typeface="Times New Roman"/>
                        <a:cs typeface="Times New Roman"/>
                      </a:endParaRPr>
                    </a:p>
                  </a:txBody>
                  <a:tcPr marL="0" marR="0" marT="0" marB="0"/>
                </a:tc>
                <a:tc>
                  <a:txBody>
                    <a:bodyPr/>
                    <a:lstStyle/>
                    <a:p>
                      <a:pPr marL="1062355">
                        <a:lnSpc>
                          <a:spcPts val="1835"/>
                        </a:lnSpc>
                        <a:spcBef>
                          <a:spcPts val="5"/>
                        </a:spcBef>
                        <a:tabLst>
                          <a:tab pos="1976755" algn="l"/>
                        </a:tabLst>
                      </a:pPr>
                      <a:r>
                        <a:rPr sz="1600" b="1" i="1" spc="-5" dirty="0">
                          <a:latin typeface="Symbol"/>
                          <a:cs typeface="Symbol"/>
                        </a:rPr>
                        <a:t></a:t>
                      </a:r>
                      <a:r>
                        <a:rPr sz="1600" b="1" i="1" spc="55" dirty="0">
                          <a:latin typeface="Times New Roman"/>
                          <a:cs typeface="Times New Roman"/>
                        </a:rPr>
                        <a:t> </a:t>
                      </a:r>
                      <a:r>
                        <a:rPr sz="1600" b="1" spc="-5" dirty="0">
                          <a:latin typeface="Arial"/>
                          <a:cs typeface="Arial"/>
                        </a:rPr>
                        <a:t>= 5%	</a:t>
                      </a:r>
                      <a:r>
                        <a:rPr sz="1600" b="1" i="1" spc="-5" dirty="0">
                          <a:latin typeface="Symbol"/>
                          <a:cs typeface="Symbol"/>
                        </a:rPr>
                        <a:t></a:t>
                      </a:r>
                      <a:r>
                        <a:rPr sz="1600" b="1" i="1" spc="-5" dirty="0">
                          <a:latin typeface="Times New Roman"/>
                          <a:cs typeface="Times New Roman"/>
                        </a:rPr>
                        <a:t> </a:t>
                      </a:r>
                      <a:r>
                        <a:rPr sz="1600" b="1" spc="-5" dirty="0">
                          <a:latin typeface="Arial"/>
                          <a:cs typeface="Arial"/>
                        </a:rPr>
                        <a:t>=</a:t>
                      </a:r>
                      <a:r>
                        <a:rPr sz="1600" b="1" spc="45" dirty="0">
                          <a:latin typeface="Arial"/>
                          <a:cs typeface="Arial"/>
                        </a:rPr>
                        <a:t> </a:t>
                      </a:r>
                      <a:r>
                        <a:rPr sz="1600" b="1" spc="-5" dirty="0">
                          <a:latin typeface="Arial"/>
                          <a:cs typeface="Arial"/>
                        </a:rPr>
                        <a:t>1,96</a:t>
                      </a:r>
                      <a:endParaRPr sz="1600">
                        <a:latin typeface="Arial"/>
                        <a:cs typeface="Arial"/>
                      </a:endParaRPr>
                    </a:p>
                  </a:txBody>
                  <a:tcPr marL="0" marR="0" marT="635" marB="0"/>
                </a:tc>
                <a:extLst>
                  <a:ext uri="{0D108BD9-81ED-4DB2-BD59-A6C34878D82A}">
                    <a16:rowId xmlns:a16="http://schemas.microsoft.com/office/drawing/2014/main" val="10000"/>
                  </a:ext>
                </a:extLst>
              </a:tr>
              <a:tr h="618952">
                <a:tc>
                  <a:txBody>
                    <a:bodyPr/>
                    <a:lstStyle/>
                    <a:p>
                      <a:pPr>
                        <a:lnSpc>
                          <a:spcPct val="100000"/>
                        </a:lnSpc>
                        <a:spcBef>
                          <a:spcPts val="5"/>
                        </a:spcBef>
                      </a:pPr>
                      <a:endParaRPr sz="1650">
                        <a:latin typeface="Times New Roman"/>
                        <a:cs typeface="Times New Roman"/>
                      </a:endParaRPr>
                    </a:p>
                    <a:p>
                      <a:pPr marL="31750">
                        <a:lnSpc>
                          <a:spcPct val="100000"/>
                        </a:lnSpc>
                        <a:spcBef>
                          <a:spcPts val="5"/>
                        </a:spcBef>
                      </a:pPr>
                      <a:r>
                        <a:rPr sz="1600" b="1" i="1" u="heavy" spc="-5" dirty="0">
                          <a:solidFill>
                            <a:srgbClr val="006666"/>
                          </a:solidFill>
                          <a:uFill>
                            <a:solidFill>
                              <a:srgbClr val="006666"/>
                            </a:solidFill>
                          </a:uFill>
                          <a:latin typeface="Arial"/>
                          <a:cs typeface="Arial"/>
                        </a:rPr>
                        <a:t>Remarques</a:t>
                      </a:r>
                      <a:endParaRPr sz="1600">
                        <a:latin typeface="Arial"/>
                        <a:cs typeface="Arial"/>
                      </a:endParaRPr>
                    </a:p>
                  </a:txBody>
                  <a:tcPr marL="0" marR="0" marT="635" marB="0"/>
                </a:tc>
                <a:tc>
                  <a:txBody>
                    <a:bodyPr/>
                    <a:lstStyle/>
                    <a:p>
                      <a:pPr>
                        <a:lnSpc>
                          <a:spcPct val="100000"/>
                        </a:lnSpc>
                      </a:pPr>
                      <a:endParaRPr sz="1600">
                        <a:latin typeface="Times New Roman"/>
                        <a:cs typeface="Times New Roman"/>
                      </a:endParaRPr>
                    </a:p>
                  </a:txBody>
                  <a:tcPr marL="0" marR="0" marT="0" marB="0"/>
                </a:tc>
                <a:tc>
                  <a:txBody>
                    <a:bodyPr/>
                    <a:lstStyle/>
                    <a:p>
                      <a:pPr marL="1062355">
                        <a:lnSpc>
                          <a:spcPts val="1905"/>
                        </a:lnSpc>
                        <a:tabLst>
                          <a:tab pos="1976755" algn="l"/>
                        </a:tabLst>
                      </a:pPr>
                      <a:r>
                        <a:rPr sz="1600" b="1" i="1" spc="-5" dirty="0">
                          <a:latin typeface="Symbol"/>
                          <a:cs typeface="Symbol"/>
                        </a:rPr>
                        <a:t></a:t>
                      </a:r>
                      <a:r>
                        <a:rPr sz="1600" b="1" i="1" spc="5" dirty="0">
                          <a:latin typeface="Times New Roman"/>
                          <a:cs typeface="Times New Roman"/>
                        </a:rPr>
                        <a:t> </a:t>
                      </a:r>
                      <a:r>
                        <a:rPr sz="1600" b="1" spc="-5" dirty="0">
                          <a:latin typeface="Arial"/>
                          <a:cs typeface="Arial"/>
                        </a:rPr>
                        <a:t>= 1%	</a:t>
                      </a:r>
                      <a:r>
                        <a:rPr sz="1600" b="1" i="1" spc="-5" dirty="0">
                          <a:latin typeface="Symbol"/>
                          <a:cs typeface="Symbol"/>
                        </a:rPr>
                        <a:t></a:t>
                      </a:r>
                      <a:r>
                        <a:rPr sz="1600" b="1" i="1" spc="-5" dirty="0">
                          <a:latin typeface="Times New Roman"/>
                          <a:cs typeface="Times New Roman"/>
                        </a:rPr>
                        <a:t> </a:t>
                      </a:r>
                      <a:r>
                        <a:rPr sz="1600" b="1" spc="-5" dirty="0">
                          <a:latin typeface="Arial"/>
                          <a:cs typeface="Arial"/>
                        </a:rPr>
                        <a:t>=</a:t>
                      </a:r>
                      <a:r>
                        <a:rPr sz="1600" b="1" spc="65" dirty="0">
                          <a:latin typeface="Arial"/>
                          <a:cs typeface="Arial"/>
                        </a:rPr>
                        <a:t> </a:t>
                      </a:r>
                      <a:r>
                        <a:rPr sz="1600" b="1" spc="-5" dirty="0">
                          <a:latin typeface="Arial"/>
                          <a:cs typeface="Arial"/>
                        </a:rPr>
                        <a:t>2,6</a:t>
                      </a:r>
                      <a:endParaRPr sz="1600">
                        <a:latin typeface="Arial"/>
                        <a:cs typeface="Arial"/>
                      </a:endParaRPr>
                    </a:p>
                  </a:txBody>
                  <a:tcPr marL="0" marR="0" marT="0" marB="0"/>
                </a:tc>
                <a:extLst>
                  <a:ext uri="{0D108BD9-81ED-4DB2-BD59-A6C34878D82A}">
                    <a16:rowId xmlns:a16="http://schemas.microsoft.com/office/drawing/2014/main" val="10001"/>
                  </a:ext>
                </a:extLst>
              </a:tr>
              <a:tr h="365950">
                <a:tc>
                  <a:txBody>
                    <a:bodyPr/>
                    <a:lstStyle/>
                    <a:p>
                      <a:pPr marL="31750">
                        <a:lnSpc>
                          <a:spcPts val="1910"/>
                        </a:lnSpc>
                        <a:spcBef>
                          <a:spcPts val="869"/>
                        </a:spcBef>
                      </a:pPr>
                      <a:r>
                        <a:rPr sz="1600" b="1" spc="-5" dirty="0">
                          <a:solidFill>
                            <a:srgbClr val="006666"/>
                          </a:solidFill>
                          <a:latin typeface="Arial"/>
                          <a:cs typeface="Arial"/>
                        </a:rPr>
                        <a:t>Différents</a:t>
                      </a:r>
                      <a:r>
                        <a:rPr sz="1600" b="1" spc="25" dirty="0">
                          <a:solidFill>
                            <a:srgbClr val="006666"/>
                          </a:solidFill>
                          <a:latin typeface="Arial"/>
                          <a:cs typeface="Arial"/>
                        </a:rPr>
                        <a:t> </a:t>
                      </a:r>
                      <a:r>
                        <a:rPr sz="1600" b="1" spc="-5" dirty="0">
                          <a:solidFill>
                            <a:srgbClr val="006666"/>
                          </a:solidFill>
                          <a:latin typeface="Arial"/>
                          <a:cs typeface="Arial"/>
                        </a:rPr>
                        <a:t>échantillons</a:t>
                      </a:r>
                      <a:endParaRPr sz="1600">
                        <a:latin typeface="Arial"/>
                        <a:cs typeface="Arial"/>
                      </a:endParaRPr>
                    </a:p>
                  </a:txBody>
                  <a:tcPr marL="0" marR="0" marT="110489" marB="0"/>
                </a:tc>
                <a:tc>
                  <a:txBody>
                    <a:bodyPr/>
                    <a:lstStyle/>
                    <a:p>
                      <a:pPr marR="142875" algn="r">
                        <a:lnSpc>
                          <a:spcPts val="1910"/>
                        </a:lnSpc>
                        <a:spcBef>
                          <a:spcPts val="869"/>
                        </a:spcBef>
                      </a:pPr>
                      <a:r>
                        <a:rPr sz="1600" b="1" dirty="0">
                          <a:solidFill>
                            <a:srgbClr val="006666"/>
                          </a:solidFill>
                          <a:latin typeface="Wingdings"/>
                          <a:cs typeface="Wingdings"/>
                        </a:rPr>
                        <a:t></a:t>
                      </a:r>
                      <a:endParaRPr sz="1600">
                        <a:latin typeface="Wingdings"/>
                        <a:cs typeface="Wingdings"/>
                      </a:endParaRPr>
                    </a:p>
                  </a:txBody>
                  <a:tcPr marL="0" marR="0" marT="110489" marB="0"/>
                </a:tc>
                <a:tc>
                  <a:txBody>
                    <a:bodyPr/>
                    <a:lstStyle/>
                    <a:p>
                      <a:pPr marL="147320">
                        <a:lnSpc>
                          <a:spcPts val="1910"/>
                        </a:lnSpc>
                        <a:spcBef>
                          <a:spcPts val="869"/>
                        </a:spcBef>
                      </a:pPr>
                      <a:r>
                        <a:rPr sz="1600" b="1" spc="-5" dirty="0">
                          <a:solidFill>
                            <a:srgbClr val="006666"/>
                          </a:solidFill>
                          <a:latin typeface="Arial"/>
                          <a:cs typeface="Arial"/>
                        </a:rPr>
                        <a:t>Différentes</a:t>
                      </a:r>
                      <a:r>
                        <a:rPr sz="1600" b="1" spc="25" dirty="0">
                          <a:solidFill>
                            <a:srgbClr val="006666"/>
                          </a:solidFill>
                          <a:latin typeface="Arial"/>
                          <a:cs typeface="Arial"/>
                        </a:rPr>
                        <a:t> </a:t>
                      </a:r>
                      <a:r>
                        <a:rPr sz="1600" b="1" spc="-5" dirty="0">
                          <a:solidFill>
                            <a:srgbClr val="006666"/>
                          </a:solidFill>
                          <a:latin typeface="Arial"/>
                          <a:cs typeface="Arial"/>
                        </a:rPr>
                        <a:t>estimations</a:t>
                      </a:r>
                      <a:endParaRPr sz="1600">
                        <a:latin typeface="Arial"/>
                        <a:cs typeface="Arial"/>
                      </a:endParaRPr>
                    </a:p>
                  </a:txBody>
                  <a:tcPr marL="0" marR="0" marT="110489" marB="0"/>
                </a:tc>
                <a:extLst>
                  <a:ext uri="{0D108BD9-81ED-4DB2-BD59-A6C34878D82A}">
                    <a16:rowId xmlns:a16="http://schemas.microsoft.com/office/drawing/2014/main" val="10002"/>
                  </a:ext>
                </a:extLst>
              </a:tr>
              <a:tr h="235332">
                <a:tc>
                  <a:txBody>
                    <a:bodyPr/>
                    <a:lstStyle/>
                    <a:p>
                      <a:pPr marL="31750">
                        <a:lnSpc>
                          <a:spcPts val="1755"/>
                        </a:lnSpc>
                      </a:pPr>
                      <a:r>
                        <a:rPr sz="1600" b="1" spc="-5" dirty="0">
                          <a:solidFill>
                            <a:srgbClr val="006666"/>
                          </a:solidFill>
                          <a:latin typeface="Arial"/>
                          <a:cs typeface="Arial"/>
                        </a:rPr>
                        <a:t>Taille échantillon</a:t>
                      </a:r>
                      <a:r>
                        <a:rPr sz="1600" b="1" spc="45" dirty="0">
                          <a:solidFill>
                            <a:srgbClr val="006666"/>
                          </a:solidFill>
                          <a:latin typeface="Arial"/>
                          <a:cs typeface="Arial"/>
                        </a:rPr>
                        <a:t> </a:t>
                      </a:r>
                      <a:r>
                        <a:rPr sz="1600" b="1" spc="-5" dirty="0">
                          <a:solidFill>
                            <a:srgbClr val="006666"/>
                          </a:solidFill>
                          <a:latin typeface="Arial"/>
                          <a:cs typeface="Arial"/>
                        </a:rPr>
                        <a:t>augmente</a:t>
                      </a:r>
                      <a:endParaRPr sz="1600">
                        <a:latin typeface="Arial"/>
                        <a:cs typeface="Arial"/>
                      </a:endParaRPr>
                    </a:p>
                  </a:txBody>
                  <a:tcPr marL="0" marR="0" marT="0" marB="0"/>
                </a:tc>
                <a:tc>
                  <a:txBody>
                    <a:bodyPr/>
                    <a:lstStyle/>
                    <a:p>
                      <a:pPr marR="139700" algn="r">
                        <a:lnSpc>
                          <a:spcPts val="1755"/>
                        </a:lnSpc>
                      </a:pPr>
                      <a:r>
                        <a:rPr sz="1600" b="1" dirty="0">
                          <a:solidFill>
                            <a:srgbClr val="006666"/>
                          </a:solidFill>
                          <a:latin typeface="Wingdings"/>
                          <a:cs typeface="Wingdings"/>
                        </a:rPr>
                        <a:t></a:t>
                      </a:r>
                      <a:endParaRPr sz="1600">
                        <a:latin typeface="Wingdings"/>
                        <a:cs typeface="Wingdings"/>
                      </a:endParaRPr>
                    </a:p>
                  </a:txBody>
                  <a:tcPr marL="0" marR="0" marT="0" marB="0"/>
                </a:tc>
                <a:tc>
                  <a:txBody>
                    <a:bodyPr/>
                    <a:lstStyle/>
                    <a:p>
                      <a:pPr marL="147320">
                        <a:lnSpc>
                          <a:spcPts val="1755"/>
                        </a:lnSpc>
                      </a:pPr>
                      <a:r>
                        <a:rPr sz="1600" b="1" spc="-5" dirty="0">
                          <a:solidFill>
                            <a:srgbClr val="006666"/>
                          </a:solidFill>
                          <a:latin typeface="Arial"/>
                          <a:cs typeface="Arial"/>
                        </a:rPr>
                        <a:t>Estimation tend </a:t>
                      </a:r>
                      <a:r>
                        <a:rPr sz="1600" b="1" spc="-15" dirty="0">
                          <a:solidFill>
                            <a:srgbClr val="006666"/>
                          </a:solidFill>
                          <a:latin typeface="Arial"/>
                          <a:cs typeface="Arial"/>
                        </a:rPr>
                        <a:t>vers </a:t>
                      </a:r>
                      <a:r>
                        <a:rPr sz="1600" b="1" spc="-5" dirty="0">
                          <a:solidFill>
                            <a:srgbClr val="006666"/>
                          </a:solidFill>
                          <a:latin typeface="Arial"/>
                          <a:cs typeface="Arial"/>
                        </a:rPr>
                        <a:t>la </a:t>
                      </a:r>
                      <a:r>
                        <a:rPr sz="1600" b="1" spc="-15" dirty="0">
                          <a:solidFill>
                            <a:srgbClr val="006666"/>
                          </a:solidFill>
                          <a:latin typeface="Arial"/>
                          <a:cs typeface="Arial"/>
                        </a:rPr>
                        <a:t>moyenne vraie</a:t>
                      </a:r>
                      <a:r>
                        <a:rPr sz="1600" b="1" spc="240" dirty="0">
                          <a:solidFill>
                            <a:srgbClr val="006666"/>
                          </a:solidFill>
                          <a:latin typeface="Arial"/>
                          <a:cs typeface="Arial"/>
                        </a:rPr>
                        <a:t> </a:t>
                      </a:r>
                      <a:r>
                        <a:rPr sz="1600" b="1" spc="-5" dirty="0">
                          <a:solidFill>
                            <a:srgbClr val="006666"/>
                          </a:solidFill>
                          <a:latin typeface="Arial"/>
                          <a:cs typeface="Arial"/>
                        </a:rPr>
                        <a:t>m.</a:t>
                      </a:r>
                      <a:endParaRPr sz="1600">
                        <a:latin typeface="Arial"/>
                        <a:cs typeface="Arial"/>
                      </a:endParaRPr>
                    </a:p>
                  </a:txBody>
                  <a:tcPr marL="0" marR="0" marT="0" marB="0"/>
                </a:tc>
                <a:extLst>
                  <a:ext uri="{0D108BD9-81ED-4DB2-BD59-A6C34878D82A}">
                    <a16:rowId xmlns:a16="http://schemas.microsoft.com/office/drawing/2014/main" val="10003"/>
                  </a:ext>
                </a:extLst>
              </a:tr>
            </a:tbl>
          </a:graphicData>
        </a:graphic>
      </p:graphicFrame>
      <p:sp>
        <p:nvSpPr>
          <p:cNvPr id="14" name="object 14"/>
          <p:cNvSpPr txBox="1"/>
          <p:nvPr/>
        </p:nvSpPr>
        <p:spPr>
          <a:xfrm>
            <a:off x="1501902" y="5639511"/>
            <a:ext cx="6253480" cy="269240"/>
          </a:xfrm>
          <a:prstGeom prst="rect">
            <a:avLst/>
          </a:prstGeom>
        </p:spPr>
        <p:txBody>
          <a:bodyPr vert="horz" wrap="square" lIns="0" tIns="12065" rIns="0" bIns="0" rtlCol="0">
            <a:spAutoFit/>
          </a:bodyPr>
          <a:lstStyle/>
          <a:p>
            <a:pPr marL="12700">
              <a:lnSpc>
                <a:spcPct val="100000"/>
              </a:lnSpc>
              <a:spcBef>
                <a:spcPts val="95"/>
              </a:spcBef>
            </a:pPr>
            <a:r>
              <a:rPr sz="1600" b="1" spc="-10" dirty="0">
                <a:solidFill>
                  <a:srgbClr val="006666"/>
                </a:solidFill>
                <a:latin typeface="Arial"/>
                <a:cs typeface="Arial"/>
              </a:rPr>
              <a:t>C’est </a:t>
            </a:r>
            <a:r>
              <a:rPr sz="1600" b="1" spc="-5" dirty="0">
                <a:solidFill>
                  <a:srgbClr val="006666"/>
                </a:solidFill>
                <a:latin typeface="Arial"/>
                <a:cs typeface="Arial"/>
              </a:rPr>
              <a:t>la </a:t>
            </a:r>
            <a:r>
              <a:rPr sz="1600" b="1" spc="-10" dirty="0">
                <a:solidFill>
                  <a:srgbClr val="006666"/>
                </a:solidFill>
                <a:latin typeface="Arial"/>
                <a:cs typeface="Arial"/>
              </a:rPr>
              <a:t>méthode </a:t>
            </a:r>
            <a:r>
              <a:rPr sz="1600" b="1" spc="-5" dirty="0">
                <a:solidFill>
                  <a:srgbClr val="006666"/>
                </a:solidFill>
                <a:latin typeface="Arial"/>
                <a:cs typeface="Arial"/>
              </a:rPr>
              <a:t>de </a:t>
            </a:r>
            <a:r>
              <a:rPr sz="1600" b="1" spc="-10" dirty="0">
                <a:solidFill>
                  <a:srgbClr val="006666"/>
                </a:solidFill>
                <a:latin typeface="Arial"/>
                <a:cs typeface="Arial"/>
              </a:rPr>
              <a:t>calcul </a:t>
            </a:r>
            <a:r>
              <a:rPr sz="1600" b="1" spc="-5" dirty="0">
                <a:solidFill>
                  <a:srgbClr val="006666"/>
                </a:solidFill>
                <a:latin typeface="Arial"/>
                <a:cs typeface="Arial"/>
              </a:rPr>
              <a:t>des </a:t>
            </a:r>
            <a:r>
              <a:rPr sz="1600" b="1" spc="-10" dirty="0">
                <a:solidFill>
                  <a:srgbClr val="006666"/>
                </a:solidFill>
                <a:latin typeface="Arial"/>
                <a:cs typeface="Arial"/>
              </a:rPr>
              <a:t>normes </a:t>
            </a:r>
            <a:r>
              <a:rPr sz="1600" b="1" spc="-5" dirty="0">
                <a:solidFill>
                  <a:srgbClr val="006666"/>
                </a:solidFill>
                <a:latin typeface="Arial"/>
                <a:cs typeface="Arial"/>
              </a:rPr>
              <a:t>des </a:t>
            </a:r>
            <a:r>
              <a:rPr sz="1600" b="1" spc="-10" dirty="0">
                <a:solidFill>
                  <a:srgbClr val="006666"/>
                </a:solidFill>
                <a:latin typeface="Arial"/>
                <a:cs typeface="Arial"/>
              </a:rPr>
              <a:t>dosages</a:t>
            </a:r>
            <a:r>
              <a:rPr sz="1600" b="1" spc="225" dirty="0">
                <a:solidFill>
                  <a:srgbClr val="006666"/>
                </a:solidFill>
                <a:latin typeface="Arial"/>
                <a:cs typeface="Arial"/>
              </a:rPr>
              <a:t> </a:t>
            </a:r>
            <a:r>
              <a:rPr sz="1600" b="1" spc="-10" dirty="0">
                <a:solidFill>
                  <a:srgbClr val="006666"/>
                </a:solidFill>
                <a:latin typeface="Arial"/>
                <a:cs typeface="Arial"/>
              </a:rPr>
              <a:t>biologiques</a:t>
            </a:r>
            <a:endParaRPr sz="1600">
              <a:latin typeface="Arial"/>
              <a:cs typeface="Arial"/>
            </a:endParaRPr>
          </a:p>
        </p:txBody>
      </p:sp>
      <p:sp>
        <p:nvSpPr>
          <p:cNvPr id="15" name="object 15"/>
          <p:cNvSpPr txBox="1"/>
          <p:nvPr/>
        </p:nvSpPr>
        <p:spPr>
          <a:xfrm>
            <a:off x="2241550" y="1308149"/>
            <a:ext cx="4417060" cy="683895"/>
          </a:xfrm>
          <a:prstGeom prst="rect">
            <a:avLst/>
          </a:prstGeom>
        </p:spPr>
        <p:txBody>
          <a:bodyPr vert="horz" wrap="square" lIns="0" tIns="73025" rIns="0" bIns="0" rtlCol="0">
            <a:spAutoFit/>
          </a:bodyPr>
          <a:lstStyle/>
          <a:p>
            <a:pPr marL="12700">
              <a:lnSpc>
                <a:spcPct val="100000"/>
              </a:lnSpc>
              <a:spcBef>
                <a:spcPts val="575"/>
              </a:spcBef>
            </a:pPr>
            <a:r>
              <a:rPr sz="1800" b="1" i="1" dirty="0">
                <a:solidFill>
                  <a:srgbClr val="006666"/>
                </a:solidFill>
                <a:latin typeface="Arial"/>
                <a:cs typeface="Arial"/>
              </a:rPr>
              <a:t>NOTION </a:t>
            </a:r>
            <a:r>
              <a:rPr sz="1800" b="1" i="1" spc="-15" dirty="0">
                <a:solidFill>
                  <a:srgbClr val="006666"/>
                </a:solidFill>
                <a:latin typeface="Arial"/>
                <a:cs typeface="Arial"/>
              </a:rPr>
              <a:t>D'INTERVALLE </a:t>
            </a:r>
            <a:r>
              <a:rPr sz="1800" b="1" i="1" spc="-5" dirty="0">
                <a:solidFill>
                  <a:srgbClr val="006666"/>
                </a:solidFill>
                <a:latin typeface="Arial"/>
                <a:cs typeface="Arial"/>
              </a:rPr>
              <a:t>DE</a:t>
            </a:r>
            <a:r>
              <a:rPr sz="1800" b="1" i="1" spc="-15" dirty="0">
                <a:solidFill>
                  <a:srgbClr val="006666"/>
                </a:solidFill>
                <a:latin typeface="Arial"/>
                <a:cs typeface="Arial"/>
              </a:rPr>
              <a:t> </a:t>
            </a:r>
            <a:r>
              <a:rPr sz="1800" b="1" i="1" spc="-5" dirty="0">
                <a:solidFill>
                  <a:srgbClr val="006666"/>
                </a:solidFill>
                <a:latin typeface="Arial"/>
                <a:cs typeface="Arial"/>
              </a:rPr>
              <a:t>CONFIANCE</a:t>
            </a:r>
            <a:endParaRPr sz="1800">
              <a:latin typeface="Arial"/>
              <a:cs typeface="Arial"/>
            </a:endParaRPr>
          </a:p>
          <a:p>
            <a:pPr marL="1441450">
              <a:lnSpc>
                <a:spcPct val="100000"/>
              </a:lnSpc>
              <a:spcBef>
                <a:spcPts val="500"/>
              </a:spcBef>
            </a:pPr>
            <a:r>
              <a:rPr sz="1700" spc="-10" dirty="0">
                <a:latin typeface="Symbol"/>
                <a:cs typeface="Symbol"/>
              </a:rPr>
              <a:t></a:t>
            </a:r>
            <a:r>
              <a:rPr sz="1700" b="1" spc="-10" dirty="0">
                <a:latin typeface="Arial"/>
                <a:cs typeface="Arial"/>
              </a:rPr>
              <a:t>s</a:t>
            </a:r>
            <a:endParaRPr sz="1700">
              <a:latin typeface="Arial"/>
              <a:cs typeface="Arial"/>
            </a:endParaRPr>
          </a:p>
        </p:txBody>
      </p:sp>
      <p:sp>
        <p:nvSpPr>
          <p:cNvPr id="16" name="object 16"/>
          <p:cNvSpPr txBox="1"/>
          <p:nvPr/>
        </p:nvSpPr>
        <p:spPr>
          <a:xfrm>
            <a:off x="4082922" y="1917319"/>
            <a:ext cx="3166110" cy="299720"/>
          </a:xfrm>
          <a:prstGeom prst="rect">
            <a:avLst/>
          </a:prstGeom>
        </p:spPr>
        <p:txBody>
          <a:bodyPr vert="horz" wrap="square" lIns="0" tIns="12700" rIns="0" bIns="0" rtlCol="0">
            <a:spAutoFit/>
          </a:bodyPr>
          <a:lstStyle/>
          <a:p>
            <a:pPr marL="12700">
              <a:lnSpc>
                <a:spcPct val="100000"/>
              </a:lnSpc>
              <a:spcBef>
                <a:spcPts val="100"/>
              </a:spcBef>
              <a:tabLst>
                <a:tab pos="340995" algn="l"/>
                <a:tab pos="862330" algn="l"/>
              </a:tabLst>
            </a:pPr>
            <a:r>
              <a:rPr sz="1800" b="1" dirty="0">
                <a:latin typeface="Arial"/>
                <a:cs typeface="Arial"/>
              </a:rPr>
              <a:t>]	=&gt;	</a:t>
            </a:r>
            <a:r>
              <a:rPr sz="1800" b="1" spc="-10" dirty="0">
                <a:latin typeface="Arial"/>
                <a:cs typeface="Arial"/>
              </a:rPr>
              <a:t>Intervalle </a:t>
            </a:r>
            <a:r>
              <a:rPr sz="1800" b="1" spc="-5" dirty="0">
                <a:latin typeface="Arial"/>
                <a:cs typeface="Arial"/>
              </a:rPr>
              <a:t>au risque</a:t>
            </a:r>
            <a:r>
              <a:rPr sz="1800" b="1" spc="40" dirty="0">
                <a:latin typeface="Arial"/>
                <a:cs typeface="Arial"/>
              </a:rPr>
              <a:t> </a:t>
            </a:r>
            <a:r>
              <a:rPr sz="1800" b="1" i="1" spc="-5" dirty="0">
                <a:latin typeface="Symbol"/>
                <a:cs typeface="Symbol"/>
              </a:rPr>
              <a:t></a:t>
            </a:r>
            <a:endParaRPr sz="1800">
              <a:latin typeface="Symbol"/>
              <a:cs typeface="Symbol"/>
            </a:endParaRPr>
          </a:p>
        </p:txBody>
      </p:sp>
      <p:sp>
        <p:nvSpPr>
          <p:cNvPr id="17" name="object 17"/>
          <p:cNvSpPr/>
          <p:nvPr/>
        </p:nvSpPr>
        <p:spPr>
          <a:xfrm>
            <a:off x="1476375" y="1484375"/>
            <a:ext cx="473075" cy="144780"/>
          </a:xfrm>
          <a:custGeom>
            <a:avLst/>
            <a:gdLst/>
            <a:ahLst/>
            <a:cxnLst/>
            <a:rect l="l" t="t" r="r" b="b"/>
            <a:pathLst>
              <a:path w="473075" h="144780">
                <a:moveTo>
                  <a:pt x="354838" y="0"/>
                </a:moveTo>
                <a:lnTo>
                  <a:pt x="354838" y="36068"/>
                </a:lnTo>
                <a:lnTo>
                  <a:pt x="0" y="36068"/>
                </a:lnTo>
                <a:lnTo>
                  <a:pt x="0" y="108331"/>
                </a:lnTo>
                <a:lnTo>
                  <a:pt x="354838" y="108331"/>
                </a:lnTo>
                <a:lnTo>
                  <a:pt x="354838" y="144399"/>
                </a:lnTo>
                <a:lnTo>
                  <a:pt x="473075" y="72136"/>
                </a:lnTo>
                <a:lnTo>
                  <a:pt x="354838" y="0"/>
                </a:lnTo>
                <a:close/>
              </a:path>
            </a:pathLst>
          </a:custGeom>
          <a:solidFill>
            <a:srgbClr val="33CCCC"/>
          </a:solidFill>
        </p:spPr>
        <p:txBody>
          <a:bodyPr wrap="square" lIns="0" tIns="0" rIns="0" bIns="0" rtlCol="0"/>
          <a:lstStyle/>
          <a:p>
            <a:endParaRPr/>
          </a:p>
        </p:txBody>
      </p:sp>
      <p:sp>
        <p:nvSpPr>
          <p:cNvPr id="18" name="object 18"/>
          <p:cNvSpPr/>
          <p:nvPr/>
        </p:nvSpPr>
        <p:spPr>
          <a:xfrm>
            <a:off x="1476375" y="1484375"/>
            <a:ext cx="473075" cy="144780"/>
          </a:xfrm>
          <a:custGeom>
            <a:avLst/>
            <a:gdLst/>
            <a:ahLst/>
            <a:cxnLst/>
            <a:rect l="l" t="t" r="r" b="b"/>
            <a:pathLst>
              <a:path w="473075" h="144780">
                <a:moveTo>
                  <a:pt x="0" y="36068"/>
                </a:moveTo>
                <a:lnTo>
                  <a:pt x="354838" y="36068"/>
                </a:lnTo>
                <a:lnTo>
                  <a:pt x="354838" y="0"/>
                </a:lnTo>
                <a:lnTo>
                  <a:pt x="473075" y="72136"/>
                </a:lnTo>
                <a:lnTo>
                  <a:pt x="354838" y="144399"/>
                </a:lnTo>
                <a:lnTo>
                  <a:pt x="354838" y="108331"/>
                </a:lnTo>
                <a:lnTo>
                  <a:pt x="0" y="108331"/>
                </a:lnTo>
                <a:lnTo>
                  <a:pt x="0" y="36068"/>
                </a:lnTo>
                <a:close/>
              </a:path>
            </a:pathLst>
          </a:custGeom>
          <a:ln w="9525">
            <a:solidFill>
              <a:srgbClr val="000000"/>
            </a:solidFill>
          </a:ln>
        </p:spPr>
        <p:txBody>
          <a:bodyPr wrap="square" lIns="0" tIns="0" rIns="0" bIns="0" rtlCol="0"/>
          <a:lstStyle/>
          <a:p>
            <a:endParaRPr/>
          </a:p>
        </p:txBody>
      </p:sp>
      <p:sp>
        <p:nvSpPr>
          <p:cNvPr id="19" name="object 19"/>
          <p:cNvSpPr txBox="1"/>
          <p:nvPr/>
        </p:nvSpPr>
        <p:spPr>
          <a:xfrm>
            <a:off x="2340610" y="1903684"/>
            <a:ext cx="1195070" cy="317500"/>
          </a:xfrm>
          <a:prstGeom prst="rect">
            <a:avLst/>
          </a:prstGeom>
        </p:spPr>
        <p:txBody>
          <a:bodyPr vert="horz" wrap="square" lIns="0" tIns="13970" rIns="0" bIns="0" rtlCol="0">
            <a:spAutoFit/>
          </a:bodyPr>
          <a:lstStyle/>
          <a:p>
            <a:pPr marL="12700">
              <a:lnSpc>
                <a:spcPct val="100000"/>
              </a:lnSpc>
              <a:spcBef>
                <a:spcPts val="110"/>
              </a:spcBef>
              <a:tabLst>
                <a:tab pos="346710" algn="l"/>
              </a:tabLst>
            </a:pPr>
            <a:r>
              <a:rPr sz="1800" b="1" i="1" spc="-5" dirty="0">
                <a:latin typeface="Symbol"/>
                <a:cs typeface="Symbol"/>
              </a:rPr>
              <a:t></a:t>
            </a:r>
            <a:r>
              <a:rPr sz="1800" spc="-5" dirty="0">
                <a:latin typeface="Times New Roman"/>
                <a:cs typeface="Times New Roman"/>
              </a:rPr>
              <a:t>	</a:t>
            </a:r>
            <a:r>
              <a:rPr sz="1900" spc="520" dirty="0">
                <a:latin typeface="Symbol"/>
                <a:cs typeface="Symbol"/>
              </a:rPr>
              <a:t></a:t>
            </a:r>
            <a:r>
              <a:rPr sz="1800" b="1" spc="520" dirty="0">
                <a:latin typeface="Arial"/>
                <a:cs typeface="Arial"/>
              </a:rPr>
              <a:t>[</a:t>
            </a:r>
            <a:r>
              <a:rPr sz="1800" b="1" spc="-100" dirty="0">
                <a:latin typeface="Arial"/>
                <a:cs typeface="Arial"/>
              </a:rPr>
              <a:t> </a:t>
            </a:r>
            <a:r>
              <a:rPr sz="1800" b="1" spc="-5" dirty="0">
                <a:latin typeface="Arial"/>
                <a:cs typeface="Arial"/>
              </a:rPr>
              <a:t>m </a:t>
            </a:r>
            <a:r>
              <a:rPr sz="1800" b="1" dirty="0">
                <a:latin typeface="Arial"/>
                <a:cs typeface="Arial"/>
              </a:rPr>
              <a:t>±</a:t>
            </a:r>
            <a:endParaRPr sz="1800">
              <a:latin typeface="Arial"/>
              <a:cs typeface="Arial"/>
            </a:endParaRPr>
          </a:p>
        </p:txBody>
      </p:sp>
      <p:sp>
        <p:nvSpPr>
          <p:cNvPr id="22" name="object 22"/>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23" name="object 23"/>
          <p:cNvSpPr/>
          <p:nvPr/>
        </p:nvSpPr>
        <p:spPr>
          <a:xfrm>
            <a:off x="1341119" y="82296"/>
            <a:ext cx="443483" cy="457200"/>
          </a:xfrm>
          <a:prstGeom prst="rect">
            <a:avLst/>
          </a:prstGeom>
          <a:blipFill>
            <a:blip r:embed="rId4" cstate="print"/>
            <a:stretch>
              <a:fillRect/>
            </a:stretch>
          </a:blipFill>
        </p:spPr>
        <p:txBody>
          <a:bodyPr wrap="square" lIns="0" tIns="0" rIns="0" bIns="0" rtlCol="0"/>
          <a:lstStyle/>
          <a:p>
            <a:endParaRPr/>
          </a:p>
        </p:txBody>
      </p:sp>
      <p:sp>
        <p:nvSpPr>
          <p:cNvPr id="24" name="object 24"/>
          <p:cNvSpPr/>
          <p:nvPr/>
        </p:nvSpPr>
        <p:spPr>
          <a:xfrm>
            <a:off x="1510283" y="82296"/>
            <a:ext cx="341376" cy="457200"/>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1577339" y="82296"/>
            <a:ext cx="333756" cy="457200"/>
          </a:xfrm>
          <a:prstGeom prst="rect">
            <a:avLst/>
          </a:prstGeom>
          <a:blipFill>
            <a:blip r:embed="rId6" cstate="print"/>
            <a:stretch>
              <a:fillRect/>
            </a:stretch>
          </a:blipFill>
        </p:spPr>
        <p:txBody>
          <a:bodyPr wrap="square" lIns="0" tIns="0" rIns="0" bIns="0" rtlCol="0"/>
          <a:lstStyle/>
          <a:p>
            <a:endParaRPr/>
          </a:p>
        </p:txBody>
      </p:sp>
      <p:sp>
        <p:nvSpPr>
          <p:cNvPr id="26" name="object 26"/>
          <p:cNvSpPr/>
          <p:nvPr/>
        </p:nvSpPr>
        <p:spPr>
          <a:xfrm>
            <a:off x="1636776" y="82296"/>
            <a:ext cx="2459736" cy="457200"/>
          </a:xfrm>
          <a:prstGeom prst="rect">
            <a:avLst/>
          </a:prstGeom>
          <a:blipFill>
            <a:blip r:embed="rId7" cstate="print"/>
            <a:stretch>
              <a:fillRect/>
            </a:stretch>
          </a:blipFill>
        </p:spPr>
        <p:txBody>
          <a:bodyPr wrap="square" lIns="0" tIns="0" rIns="0" bIns="0" rtlCol="0"/>
          <a:lstStyle/>
          <a:p>
            <a:endParaRPr/>
          </a:p>
        </p:txBody>
      </p:sp>
      <p:sp>
        <p:nvSpPr>
          <p:cNvPr id="27" name="object 27"/>
          <p:cNvSpPr/>
          <p:nvPr/>
        </p:nvSpPr>
        <p:spPr>
          <a:xfrm>
            <a:off x="3822191" y="82296"/>
            <a:ext cx="330708" cy="457200"/>
          </a:xfrm>
          <a:prstGeom prst="rect">
            <a:avLst/>
          </a:prstGeom>
          <a:blipFill>
            <a:blip r:embed="rId8" cstate="print"/>
            <a:stretch>
              <a:fillRect/>
            </a:stretch>
          </a:blipFill>
        </p:spPr>
        <p:txBody>
          <a:bodyPr wrap="square" lIns="0" tIns="0" rIns="0" bIns="0" rtlCol="0"/>
          <a:lstStyle/>
          <a:p>
            <a:endParaRPr/>
          </a:p>
        </p:txBody>
      </p:sp>
      <p:sp>
        <p:nvSpPr>
          <p:cNvPr id="28" name="object 28"/>
          <p:cNvSpPr txBox="1"/>
          <p:nvPr/>
        </p:nvSpPr>
        <p:spPr>
          <a:xfrm>
            <a:off x="1194917" y="80797"/>
            <a:ext cx="6313805" cy="1044575"/>
          </a:xfrm>
          <a:prstGeom prst="rect">
            <a:avLst/>
          </a:prstGeom>
        </p:spPr>
        <p:txBody>
          <a:bodyPr vert="horz" wrap="square" lIns="0" tIns="63500" rIns="0" bIns="0" rtlCol="0">
            <a:spAutoFit/>
          </a:bodyPr>
          <a:lstStyle/>
          <a:p>
            <a:pPr marL="274320">
              <a:lnSpc>
                <a:spcPct val="100000"/>
              </a:lnSpc>
              <a:spcBef>
                <a:spcPts val="500"/>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829685">
              <a:lnSpc>
                <a:spcPct val="100000"/>
              </a:lnSpc>
              <a:spcBef>
                <a:spcPts val="400"/>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12700">
              <a:lnSpc>
                <a:spcPct val="100000"/>
              </a:lnSpc>
              <a:spcBef>
                <a:spcPts val="1220"/>
              </a:spcBef>
              <a:tabLst>
                <a:tab pos="2703830" algn="l"/>
                <a:tab pos="2970530" algn="l"/>
              </a:tabLst>
            </a:pPr>
            <a:r>
              <a:rPr sz="1800" b="1" spc="-5" dirty="0">
                <a:solidFill>
                  <a:srgbClr val="5F5F5F"/>
                </a:solidFill>
                <a:latin typeface="Arial"/>
                <a:cs typeface="Arial"/>
              </a:rPr>
              <a:t>Données</a:t>
            </a:r>
            <a:r>
              <a:rPr sz="1800" b="1" spc="15" dirty="0">
                <a:solidFill>
                  <a:srgbClr val="5F5F5F"/>
                </a:solidFill>
                <a:latin typeface="Arial"/>
                <a:cs typeface="Arial"/>
              </a:rPr>
              <a:t> </a:t>
            </a:r>
            <a:r>
              <a:rPr sz="1800" b="1" spc="-5" dirty="0">
                <a:solidFill>
                  <a:srgbClr val="5F5F5F"/>
                </a:solidFill>
                <a:latin typeface="Arial"/>
                <a:cs typeface="Arial"/>
              </a:rPr>
              <a:t>quantitatives	</a:t>
            </a:r>
            <a:r>
              <a:rPr sz="1800" b="1" dirty="0">
                <a:solidFill>
                  <a:srgbClr val="5F5F5F"/>
                </a:solidFill>
                <a:latin typeface="Arial"/>
                <a:cs typeface="Arial"/>
              </a:rPr>
              <a:t>:	</a:t>
            </a:r>
            <a:r>
              <a:rPr sz="1800" b="1" spc="-5" dirty="0">
                <a:solidFill>
                  <a:srgbClr val="5F5F5F"/>
                </a:solidFill>
                <a:latin typeface="Arial"/>
                <a:cs typeface="Arial"/>
              </a:rPr>
              <a:t>Estimation de </a:t>
            </a:r>
            <a:r>
              <a:rPr sz="1800" b="1" dirty="0">
                <a:solidFill>
                  <a:srgbClr val="5F5F5F"/>
                </a:solidFill>
                <a:latin typeface="Arial"/>
                <a:cs typeface="Arial"/>
              </a:rPr>
              <a:t>la</a:t>
            </a:r>
            <a:r>
              <a:rPr sz="1800" b="1" spc="-15" dirty="0">
                <a:solidFill>
                  <a:srgbClr val="5F5F5F"/>
                </a:solidFill>
                <a:latin typeface="Arial"/>
                <a:cs typeface="Arial"/>
              </a:rPr>
              <a:t> </a:t>
            </a:r>
            <a:r>
              <a:rPr sz="1800" b="1" spc="-5" dirty="0">
                <a:solidFill>
                  <a:srgbClr val="5F5F5F"/>
                </a:solidFill>
                <a:latin typeface="Arial"/>
                <a:cs typeface="Arial"/>
              </a:rPr>
              <a:t>moyenne</a:t>
            </a:r>
            <a:endParaRPr sz="1800">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34</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5394705" y="1722882"/>
            <a:ext cx="2964815" cy="848360"/>
          </a:xfrm>
          <a:prstGeom prst="rect">
            <a:avLst/>
          </a:prstGeom>
        </p:spPr>
        <p:txBody>
          <a:bodyPr vert="horz" wrap="square" lIns="0" tIns="12700" rIns="0" bIns="0" rtlCol="0">
            <a:spAutoFit/>
          </a:bodyPr>
          <a:lstStyle/>
          <a:p>
            <a:pPr marL="12700" marR="5080" algn="ctr">
              <a:lnSpc>
                <a:spcPct val="100000"/>
              </a:lnSpc>
              <a:spcBef>
                <a:spcPts val="100"/>
              </a:spcBef>
              <a:tabLst>
                <a:tab pos="1313815" algn="l"/>
              </a:tabLst>
            </a:pPr>
            <a:r>
              <a:rPr sz="1800" b="1" spc="-5" dirty="0">
                <a:latin typeface="Arial"/>
                <a:cs typeface="Arial"/>
              </a:rPr>
              <a:t>Resserré</a:t>
            </a:r>
            <a:r>
              <a:rPr sz="1800" b="1" spc="15" dirty="0">
                <a:latin typeface="Arial"/>
                <a:cs typeface="Arial"/>
              </a:rPr>
              <a:t> </a:t>
            </a:r>
            <a:r>
              <a:rPr sz="1800" b="1" dirty="0">
                <a:latin typeface="Arial"/>
                <a:cs typeface="Arial"/>
              </a:rPr>
              <a:t>=	</a:t>
            </a:r>
            <a:r>
              <a:rPr sz="1800" b="1" spc="-5" dirty="0">
                <a:latin typeface="Arial"/>
                <a:cs typeface="Arial"/>
              </a:rPr>
              <a:t>risque de</a:t>
            </a:r>
            <a:r>
              <a:rPr sz="1800" b="1" spc="-55" dirty="0">
                <a:latin typeface="Arial"/>
                <a:cs typeface="Arial"/>
              </a:rPr>
              <a:t> </a:t>
            </a:r>
            <a:r>
              <a:rPr sz="1800" b="1" spc="-20" dirty="0">
                <a:latin typeface="Arial"/>
                <a:cs typeface="Arial"/>
              </a:rPr>
              <a:t>rater,  </a:t>
            </a:r>
            <a:r>
              <a:rPr sz="1800" b="1" spc="-5" dirty="0">
                <a:latin typeface="Arial"/>
                <a:cs typeface="Arial"/>
              </a:rPr>
              <a:t>meilleure précision de  l’estimation</a:t>
            </a:r>
            <a:endParaRPr sz="1800">
              <a:latin typeface="Arial"/>
              <a:cs typeface="Arial"/>
            </a:endParaRPr>
          </a:p>
        </p:txBody>
      </p:sp>
      <p:sp>
        <p:nvSpPr>
          <p:cNvPr id="8" name="object 8"/>
          <p:cNvSpPr txBox="1"/>
          <p:nvPr/>
        </p:nvSpPr>
        <p:spPr>
          <a:xfrm>
            <a:off x="944676" y="1584401"/>
            <a:ext cx="3365500" cy="848994"/>
          </a:xfrm>
          <a:prstGeom prst="rect">
            <a:avLst/>
          </a:prstGeom>
        </p:spPr>
        <p:txBody>
          <a:bodyPr vert="horz" wrap="square" lIns="0" tIns="12700" rIns="0" bIns="0" rtlCol="0">
            <a:spAutoFit/>
          </a:bodyPr>
          <a:lstStyle/>
          <a:p>
            <a:pPr marL="12700" marR="5080" indent="127000" algn="ctr">
              <a:lnSpc>
                <a:spcPct val="100000"/>
              </a:lnSpc>
              <a:spcBef>
                <a:spcPts val="100"/>
              </a:spcBef>
            </a:pPr>
            <a:r>
              <a:rPr sz="1800" b="1" spc="-5" dirty="0">
                <a:latin typeface="Arial"/>
                <a:cs typeface="Arial"/>
              </a:rPr>
              <a:t>Large </a:t>
            </a:r>
            <a:r>
              <a:rPr sz="1800" b="1" dirty="0">
                <a:latin typeface="Arial"/>
                <a:cs typeface="Arial"/>
              </a:rPr>
              <a:t>= plus de </a:t>
            </a:r>
            <a:r>
              <a:rPr sz="1800" b="1" spc="-5" dirty="0">
                <a:latin typeface="Arial"/>
                <a:cs typeface="Arial"/>
              </a:rPr>
              <a:t>chances </a:t>
            </a:r>
            <a:r>
              <a:rPr sz="1800" b="1" dirty="0">
                <a:latin typeface="Arial"/>
                <a:cs typeface="Arial"/>
              </a:rPr>
              <a:t>de  </a:t>
            </a:r>
            <a:r>
              <a:rPr sz="1800" b="1" spc="-5" dirty="0">
                <a:latin typeface="Arial"/>
                <a:cs typeface="Arial"/>
              </a:rPr>
              <a:t>l’atteindre, </a:t>
            </a:r>
            <a:r>
              <a:rPr sz="1800" b="1" spc="-10" dirty="0">
                <a:latin typeface="Arial"/>
                <a:cs typeface="Arial"/>
              </a:rPr>
              <a:t>mauvaise </a:t>
            </a:r>
            <a:r>
              <a:rPr sz="1800" b="1" spc="-5" dirty="0">
                <a:latin typeface="Arial"/>
                <a:cs typeface="Arial"/>
              </a:rPr>
              <a:t>précision  </a:t>
            </a:r>
            <a:r>
              <a:rPr sz="1800" b="1" dirty="0">
                <a:latin typeface="Arial"/>
                <a:cs typeface="Arial"/>
              </a:rPr>
              <a:t>de</a:t>
            </a:r>
            <a:r>
              <a:rPr sz="1800" b="1" spc="-5" dirty="0">
                <a:latin typeface="Arial"/>
                <a:cs typeface="Arial"/>
              </a:rPr>
              <a:t> l’estimation</a:t>
            </a:r>
            <a:endParaRPr sz="1800">
              <a:latin typeface="Arial"/>
              <a:cs typeface="Arial"/>
            </a:endParaRPr>
          </a:p>
        </p:txBody>
      </p:sp>
      <p:sp>
        <p:nvSpPr>
          <p:cNvPr id="9" name="object 9"/>
          <p:cNvSpPr txBox="1"/>
          <p:nvPr/>
        </p:nvSpPr>
        <p:spPr>
          <a:xfrm>
            <a:off x="223215" y="4624577"/>
            <a:ext cx="7872730" cy="1485022"/>
          </a:xfrm>
          <a:prstGeom prst="rect">
            <a:avLst/>
          </a:prstGeom>
        </p:spPr>
        <p:txBody>
          <a:bodyPr vert="horz" wrap="square" lIns="0" tIns="12700" rIns="0" bIns="0" rtlCol="0">
            <a:spAutoFit/>
          </a:bodyPr>
          <a:lstStyle/>
          <a:p>
            <a:pPr marL="355600" indent="-342900">
              <a:lnSpc>
                <a:spcPts val="2390"/>
              </a:lnSpc>
              <a:spcBef>
                <a:spcPts val="100"/>
              </a:spcBef>
              <a:buAutoNum type="alphaLcParenR"/>
              <a:tabLst>
                <a:tab pos="354965" algn="l"/>
                <a:tab pos="355600" algn="l"/>
                <a:tab pos="4966335" algn="l"/>
                <a:tab pos="7424420" algn="l"/>
              </a:tabLst>
            </a:pPr>
            <a:r>
              <a:rPr sz="1800" b="1" dirty="0">
                <a:solidFill>
                  <a:srgbClr val="006666"/>
                </a:solidFill>
                <a:latin typeface="Arial"/>
                <a:cs typeface="Arial"/>
              </a:rPr>
              <a:t>Indice </a:t>
            </a:r>
            <a:r>
              <a:rPr sz="1800" b="1" dirty="0">
                <a:latin typeface="Arial"/>
                <a:cs typeface="Arial"/>
              </a:rPr>
              <a:t>qui </a:t>
            </a:r>
            <a:r>
              <a:rPr sz="1800" b="1" spc="-5" dirty="0">
                <a:latin typeface="Arial"/>
                <a:cs typeface="Arial"/>
              </a:rPr>
              <a:t>permet de calculer</a:t>
            </a:r>
            <a:r>
              <a:rPr sz="1800" b="1" spc="65" dirty="0">
                <a:latin typeface="Arial"/>
                <a:cs typeface="Arial"/>
              </a:rPr>
              <a:t> </a:t>
            </a:r>
            <a:r>
              <a:rPr sz="1800" b="1" spc="-5" dirty="0">
                <a:solidFill>
                  <a:srgbClr val="006666"/>
                </a:solidFill>
                <a:latin typeface="Arial"/>
                <a:cs typeface="Arial"/>
              </a:rPr>
              <a:t>la</a:t>
            </a:r>
            <a:r>
              <a:rPr sz="1800" b="1" spc="15" dirty="0">
                <a:solidFill>
                  <a:srgbClr val="006666"/>
                </a:solidFill>
                <a:latin typeface="Arial"/>
                <a:cs typeface="Arial"/>
              </a:rPr>
              <a:t> </a:t>
            </a:r>
            <a:r>
              <a:rPr sz="1800" b="1" spc="-5" dirty="0">
                <a:solidFill>
                  <a:srgbClr val="006666"/>
                </a:solidFill>
                <a:latin typeface="Arial"/>
                <a:cs typeface="Arial"/>
              </a:rPr>
              <a:t>précision	</a:t>
            </a:r>
            <a:r>
              <a:rPr sz="1800" b="1" dirty="0">
                <a:latin typeface="Arial"/>
                <a:cs typeface="Arial"/>
              </a:rPr>
              <a:t>de </a:t>
            </a:r>
            <a:r>
              <a:rPr sz="1800" b="1" spc="-5" dirty="0">
                <a:latin typeface="Arial"/>
                <a:cs typeface="Arial"/>
              </a:rPr>
              <a:t>l’estimation</a:t>
            </a:r>
            <a:r>
              <a:rPr sz="1800" b="1" spc="10" dirty="0">
                <a:latin typeface="Arial"/>
                <a:cs typeface="Arial"/>
              </a:rPr>
              <a:t> </a:t>
            </a:r>
            <a:r>
              <a:rPr sz="1800" b="1" dirty="0">
                <a:latin typeface="Arial"/>
                <a:cs typeface="Arial"/>
              </a:rPr>
              <a:t>de </a:t>
            </a:r>
            <a:r>
              <a:rPr sz="1800" b="1" spc="15" dirty="0">
                <a:latin typeface="Arial"/>
                <a:cs typeface="Arial"/>
              </a:rPr>
              <a:t> </a:t>
            </a:r>
            <a:r>
              <a:rPr sz="2000" b="1" i="1" dirty="0">
                <a:latin typeface="Symbol"/>
                <a:cs typeface="Symbol"/>
              </a:rPr>
              <a:t></a:t>
            </a:r>
            <a:r>
              <a:rPr lang="fr-FR" sz="2000" b="1" i="1" dirty="0">
                <a:latin typeface="Symbol"/>
                <a:cs typeface="Symbol"/>
              </a:rPr>
              <a:t>:</a:t>
            </a:r>
            <a:r>
              <a:rPr sz="2000" dirty="0">
                <a:latin typeface="Times New Roman"/>
                <a:cs typeface="Times New Roman"/>
              </a:rPr>
              <a:t>	</a:t>
            </a:r>
            <a:r>
              <a:rPr sz="1800" b="1" dirty="0">
                <a:latin typeface="Arial"/>
                <a:cs typeface="Arial"/>
              </a:rPr>
              <a:t>i =</a:t>
            </a:r>
            <a:r>
              <a:rPr sz="1800" b="1" spc="-100" dirty="0">
                <a:latin typeface="Arial"/>
                <a:cs typeface="Arial"/>
              </a:rPr>
              <a:t> </a:t>
            </a:r>
            <a:r>
              <a:rPr sz="2000" b="1" i="1" dirty="0">
                <a:latin typeface="Symbol"/>
                <a:cs typeface="Symbol"/>
              </a:rPr>
              <a:t></a:t>
            </a:r>
            <a:endParaRPr sz="2000" dirty="0">
              <a:latin typeface="Symbol"/>
              <a:cs typeface="Symbol"/>
            </a:endParaRPr>
          </a:p>
          <a:p>
            <a:pPr marL="355600">
              <a:lnSpc>
                <a:spcPts val="2150"/>
              </a:lnSpc>
            </a:pPr>
            <a:r>
              <a:rPr sz="1800" b="1" spc="-5" dirty="0">
                <a:latin typeface="Arial"/>
                <a:cs typeface="Arial"/>
              </a:rPr>
              <a:t>Cette </a:t>
            </a:r>
            <a:r>
              <a:rPr sz="1800" b="1" spc="-15" dirty="0">
                <a:latin typeface="Arial"/>
                <a:cs typeface="Arial"/>
              </a:rPr>
              <a:t>valeur </a:t>
            </a:r>
            <a:r>
              <a:rPr sz="1800" b="1" spc="-5" dirty="0">
                <a:latin typeface="Arial"/>
                <a:cs typeface="Arial"/>
              </a:rPr>
              <a:t>est </a:t>
            </a:r>
            <a:r>
              <a:rPr sz="1800" b="1" dirty="0">
                <a:latin typeface="Arial"/>
                <a:cs typeface="Arial"/>
              </a:rPr>
              <a:t>la </a:t>
            </a:r>
            <a:r>
              <a:rPr sz="1800" b="1" spc="-5" dirty="0">
                <a:latin typeface="Arial"/>
                <a:cs typeface="Arial"/>
              </a:rPr>
              <a:t>largeur </a:t>
            </a:r>
            <a:r>
              <a:rPr sz="1800" b="1" dirty="0">
                <a:latin typeface="Arial"/>
                <a:cs typeface="Arial"/>
              </a:rPr>
              <a:t>de </a:t>
            </a:r>
            <a:r>
              <a:rPr sz="1800" b="1" spc="-10" dirty="0">
                <a:latin typeface="Arial"/>
                <a:cs typeface="Arial"/>
              </a:rPr>
              <a:t>l’intervalle </a:t>
            </a:r>
            <a:r>
              <a:rPr sz="1800" b="1" dirty="0">
                <a:latin typeface="Arial"/>
                <a:cs typeface="Arial"/>
              </a:rPr>
              <a:t>de</a:t>
            </a:r>
            <a:r>
              <a:rPr sz="1800" b="1" spc="105" dirty="0">
                <a:latin typeface="Arial"/>
                <a:cs typeface="Arial"/>
              </a:rPr>
              <a:t> </a:t>
            </a:r>
            <a:r>
              <a:rPr sz="1800" b="1" spc="-5" dirty="0">
                <a:latin typeface="Arial"/>
                <a:cs typeface="Arial"/>
              </a:rPr>
              <a:t>confiance.</a:t>
            </a:r>
            <a:endParaRPr sz="1800" dirty="0">
              <a:latin typeface="Arial"/>
              <a:cs typeface="Arial"/>
            </a:endParaRPr>
          </a:p>
          <a:p>
            <a:pPr marL="2251710">
              <a:lnSpc>
                <a:spcPct val="100000"/>
              </a:lnSpc>
              <a:tabLst>
                <a:tab pos="3648075" algn="l"/>
                <a:tab pos="3971925" algn="l"/>
              </a:tabLst>
            </a:pPr>
            <a:r>
              <a:rPr sz="1800" b="1" dirty="0">
                <a:solidFill>
                  <a:srgbClr val="006666"/>
                </a:solidFill>
                <a:latin typeface="Arial"/>
                <a:cs typeface="Arial"/>
              </a:rPr>
              <a:t>Indice</a:t>
            </a:r>
            <a:r>
              <a:rPr sz="1800" b="1" spc="-20" dirty="0">
                <a:solidFill>
                  <a:srgbClr val="006666"/>
                </a:solidFill>
                <a:latin typeface="Arial"/>
                <a:cs typeface="Arial"/>
              </a:rPr>
              <a:t> </a:t>
            </a:r>
            <a:r>
              <a:rPr sz="1800" b="1" dirty="0">
                <a:solidFill>
                  <a:srgbClr val="006666"/>
                </a:solidFill>
                <a:latin typeface="Arial"/>
                <a:cs typeface="Arial"/>
              </a:rPr>
              <a:t>petit	=	</a:t>
            </a:r>
            <a:r>
              <a:rPr sz="1800" b="1" spc="-5" dirty="0">
                <a:solidFill>
                  <a:srgbClr val="006666"/>
                </a:solidFill>
                <a:latin typeface="Arial"/>
                <a:cs typeface="Arial"/>
              </a:rPr>
              <a:t>meilleure</a:t>
            </a:r>
            <a:r>
              <a:rPr sz="1800" b="1" dirty="0">
                <a:solidFill>
                  <a:srgbClr val="006666"/>
                </a:solidFill>
                <a:latin typeface="Arial"/>
                <a:cs typeface="Arial"/>
              </a:rPr>
              <a:t> </a:t>
            </a:r>
            <a:r>
              <a:rPr sz="1800" b="1" spc="-5" dirty="0">
                <a:solidFill>
                  <a:srgbClr val="006666"/>
                </a:solidFill>
                <a:latin typeface="Arial"/>
                <a:cs typeface="Arial"/>
              </a:rPr>
              <a:t>précision</a:t>
            </a:r>
            <a:endParaRPr sz="1800" dirty="0">
              <a:latin typeface="Arial"/>
              <a:cs typeface="Arial"/>
            </a:endParaRPr>
          </a:p>
          <a:p>
            <a:pPr>
              <a:lnSpc>
                <a:spcPct val="100000"/>
              </a:lnSpc>
              <a:spcBef>
                <a:spcPts val="50"/>
              </a:spcBef>
            </a:pPr>
            <a:endParaRPr sz="1850" dirty="0">
              <a:latin typeface="Times New Roman"/>
              <a:cs typeface="Times New Roman"/>
            </a:endParaRPr>
          </a:p>
          <a:p>
            <a:pPr marL="355600" indent="-342900">
              <a:lnSpc>
                <a:spcPct val="100000"/>
              </a:lnSpc>
              <a:buAutoNum type="alphaLcParenR" startAt="2"/>
              <a:tabLst>
                <a:tab pos="354965" algn="l"/>
                <a:tab pos="356235" algn="l"/>
              </a:tabLst>
            </a:pPr>
            <a:r>
              <a:rPr sz="1800" b="1" spc="-5" dirty="0">
                <a:latin typeface="Arial"/>
                <a:cs typeface="Arial"/>
              </a:rPr>
              <a:t>Nombre </a:t>
            </a:r>
            <a:r>
              <a:rPr sz="1800" b="1" dirty="0">
                <a:latin typeface="Arial"/>
                <a:cs typeface="Arial"/>
              </a:rPr>
              <a:t>de </a:t>
            </a:r>
            <a:r>
              <a:rPr sz="1800" b="1" spc="-5" dirty="0">
                <a:latin typeface="Arial"/>
                <a:cs typeface="Arial"/>
              </a:rPr>
              <a:t>sujets nécessaires </a:t>
            </a:r>
            <a:r>
              <a:rPr sz="1800" b="1" dirty="0">
                <a:latin typeface="Arial"/>
                <a:cs typeface="Arial"/>
              </a:rPr>
              <a:t>pour une </a:t>
            </a:r>
            <a:r>
              <a:rPr sz="1800" b="1" spc="-5" dirty="0">
                <a:latin typeface="Arial"/>
                <a:cs typeface="Arial"/>
              </a:rPr>
              <a:t>précision </a:t>
            </a:r>
            <a:r>
              <a:rPr sz="1800" b="1" dirty="0">
                <a:latin typeface="Arial"/>
                <a:cs typeface="Arial"/>
              </a:rPr>
              <a:t>donnée n =</a:t>
            </a:r>
            <a:r>
              <a:rPr sz="1800" b="1" spc="20" dirty="0">
                <a:latin typeface="Arial"/>
                <a:cs typeface="Arial"/>
              </a:rPr>
              <a:t> </a:t>
            </a:r>
            <a:r>
              <a:rPr sz="2000" b="1" i="1" dirty="0">
                <a:latin typeface="Symbol"/>
                <a:cs typeface="Symbol"/>
              </a:rPr>
              <a:t></a:t>
            </a:r>
            <a:r>
              <a:rPr sz="1800" b="1" baseline="25462" dirty="0">
                <a:latin typeface="Arial"/>
                <a:cs typeface="Arial"/>
              </a:rPr>
              <a:t>2</a:t>
            </a:r>
            <a:endParaRPr sz="1800" baseline="25462" dirty="0">
              <a:latin typeface="Arial"/>
              <a:cs typeface="Arial"/>
            </a:endParaRPr>
          </a:p>
        </p:txBody>
      </p:sp>
      <p:sp>
        <p:nvSpPr>
          <p:cNvPr id="10" name="object 10"/>
          <p:cNvSpPr/>
          <p:nvPr/>
        </p:nvSpPr>
        <p:spPr>
          <a:xfrm>
            <a:off x="8292941" y="5069402"/>
            <a:ext cx="35560" cy="21590"/>
          </a:xfrm>
          <a:custGeom>
            <a:avLst/>
            <a:gdLst/>
            <a:ahLst/>
            <a:cxnLst/>
            <a:rect l="l" t="t" r="r" b="b"/>
            <a:pathLst>
              <a:path w="35559" h="21589">
                <a:moveTo>
                  <a:pt x="0" y="21001"/>
                </a:moveTo>
                <a:lnTo>
                  <a:pt x="35228" y="0"/>
                </a:lnTo>
              </a:path>
            </a:pathLst>
          </a:custGeom>
          <a:ln w="7833">
            <a:solidFill>
              <a:srgbClr val="000000"/>
            </a:solidFill>
          </a:ln>
        </p:spPr>
        <p:txBody>
          <a:bodyPr wrap="square" lIns="0" tIns="0" rIns="0" bIns="0" rtlCol="0"/>
          <a:lstStyle/>
          <a:p>
            <a:endParaRPr/>
          </a:p>
        </p:txBody>
      </p:sp>
      <p:sp>
        <p:nvSpPr>
          <p:cNvPr id="11" name="object 11"/>
          <p:cNvSpPr/>
          <p:nvPr/>
        </p:nvSpPr>
        <p:spPr>
          <a:xfrm>
            <a:off x="8328170" y="5073602"/>
            <a:ext cx="51435" cy="92075"/>
          </a:xfrm>
          <a:custGeom>
            <a:avLst/>
            <a:gdLst/>
            <a:ahLst/>
            <a:cxnLst/>
            <a:rect l="l" t="t" r="r" b="b"/>
            <a:pathLst>
              <a:path w="51434" h="92075">
                <a:moveTo>
                  <a:pt x="0" y="0"/>
                </a:moveTo>
                <a:lnTo>
                  <a:pt x="51272" y="92025"/>
                </a:lnTo>
              </a:path>
            </a:pathLst>
          </a:custGeom>
          <a:ln w="14619">
            <a:solidFill>
              <a:srgbClr val="000000"/>
            </a:solidFill>
          </a:ln>
        </p:spPr>
        <p:txBody>
          <a:bodyPr wrap="square" lIns="0" tIns="0" rIns="0" bIns="0" rtlCol="0"/>
          <a:lstStyle/>
          <a:p>
            <a:endParaRPr/>
          </a:p>
        </p:txBody>
      </p:sp>
      <p:sp>
        <p:nvSpPr>
          <p:cNvPr id="12" name="object 12"/>
          <p:cNvSpPr/>
          <p:nvPr/>
        </p:nvSpPr>
        <p:spPr>
          <a:xfrm>
            <a:off x="8383280" y="4902916"/>
            <a:ext cx="62230" cy="262890"/>
          </a:xfrm>
          <a:custGeom>
            <a:avLst/>
            <a:gdLst/>
            <a:ahLst/>
            <a:cxnLst/>
            <a:rect l="l" t="t" r="r" b="b"/>
            <a:pathLst>
              <a:path w="62229" h="262889">
                <a:moveTo>
                  <a:pt x="0" y="262710"/>
                </a:moveTo>
                <a:lnTo>
                  <a:pt x="61735" y="0"/>
                </a:lnTo>
              </a:path>
            </a:pathLst>
          </a:custGeom>
          <a:ln w="7360">
            <a:solidFill>
              <a:srgbClr val="000000"/>
            </a:solidFill>
          </a:ln>
        </p:spPr>
        <p:txBody>
          <a:bodyPr wrap="square" lIns="0" tIns="0" rIns="0" bIns="0" rtlCol="0"/>
          <a:lstStyle/>
          <a:p>
            <a:endParaRPr/>
          </a:p>
        </p:txBody>
      </p:sp>
      <p:sp>
        <p:nvSpPr>
          <p:cNvPr id="13" name="object 13"/>
          <p:cNvSpPr/>
          <p:nvPr/>
        </p:nvSpPr>
        <p:spPr>
          <a:xfrm>
            <a:off x="8445016" y="4902916"/>
            <a:ext cx="157480" cy="0"/>
          </a:xfrm>
          <a:custGeom>
            <a:avLst/>
            <a:gdLst/>
            <a:ahLst/>
            <a:cxnLst/>
            <a:rect l="l" t="t" r="r" b="b"/>
            <a:pathLst>
              <a:path w="157479">
                <a:moveTo>
                  <a:pt x="0" y="0"/>
                </a:moveTo>
                <a:lnTo>
                  <a:pt x="157298" y="0"/>
                </a:lnTo>
              </a:path>
            </a:pathLst>
          </a:custGeom>
          <a:ln w="8014">
            <a:solidFill>
              <a:srgbClr val="000000"/>
            </a:solidFill>
          </a:ln>
        </p:spPr>
        <p:txBody>
          <a:bodyPr wrap="square" lIns="0" tIns="0" rIns="0" bIns="0" rtlCol="0"/>
          <a:lstStyle/>
          <a:p>
            <a:endParaRPr/>
          </a:p>
        </p:txBody>
      </p:sp>
      <p:sp>
        <p:nvSpPr>
          <p:cNvPr id="14" name="object 14"/>
          <p:cNvSpPr/>
          <p:nvPr/>
        </p:nvSpPr>
        <p:spPr>
          <a:xfrm>
            <a:off x="8274805" y="4869696"/>
            <a:ext cx="342265" cy="0"/>
          </a:xfrm>
          <a:custGeom>
            <a:avLst/>
            <a:gdLst/>
            <a:ahLst/>
            <a:cxnLst/>
            <a:rect l="l" t="t" r="r" b="b"/>
            <a:pathLst>
              <a:path w="342265">
                <a:moveTo>
                  <a:pt x="0" y="0"/>
                </a:moveTo>
                <a:lnTo>
                  <a:pt x="341816" y="0"/>
                </a:lnTo>
              </a:path>
            </a:pathLst>
          </a:custGeom>
          <a:ln w="8014">
            <a:solidFill>
              <a:srgbClr val="000000"/>
            </a:solidFill>
          </a:ln>
        </p:spPr>
        <p:txBody>
          <a:bodyPr wrap="square" lIns="0" tIns="0" rIns="0" bIns="0" rtlCol="0"/>
          <a:lstStyle/>
          <a:p>
            <a:endParaRPr/>
          </a:p>
        </p:txBody>
      </p:sp>
      <p:sp>
        <p:nvSpPr>
          <p:cNvPr id="15" name="object 15"/>
          <p:cNvSpPr txBox="1"/>
          <p:nvPr/>
        </p:nvSpPr>
        <p:spPr>
          <a:xfrm>
            <a:off x="8432665" y="4864006"/>
            <a:ext cx="182880" cy="363220"/>
          </a:xfrm>
          <a:prstGeom prst="rect">
            <a:avLst/>
          </a:prstGeom>
        </p:spPr>
        <p:txBody>
          <a:bodyPr vert="horz" wrap="square" lIns="0" tIns="14605" rIns="0" bIns="0" rtlCol="0">
            <a:spAutoFit/>
          </a:bodyPr>
          <a:lstStyle/>
          <a:p>
            <a:pPr marL="12700">
              <a:lnSpc>
                <a:spcPct val="100000"/>
              </a:lnSpc>
              <a:spcBef>
                <a:spcPts val="115"/>
              </a:spcBef>
            </a:pPr>
            <a:r>
              <a:rPr sz="2200" b="1" spc="-110" dirty="0">
                <a:latin typeface="Arial"/>
                <a:cs typeface="Arial"/>
              </a:rPr>
              <a:t>n</a:t>
            </a:r>
            <a:endParaRPr sz="2200">
              <a:latin typeface="Arial"/>
              <a:cs typeface="Arial"/>
            </a:endParaRPr>
          </a:p>
        </p:txBody>
      </p:sp>
      <p:sp>
        <p:nvSpPr>
          <p:cNvPr id="16" name="object 16"/>
          <p:cNvSpPr txBox="1"/>
          <p:nvPr/>
        </p:nvSpPr>
        <p:spPr>
          <a:xfrm>
            <a:off x="8363604" y="4471849"/>
            <a:ext cx="168910" cy="363220"/>
          </a:xfrm>
          <a:prstGeom prst="rect">
            <a:avLst/>
          </a:prstGeom>
        </p:spPr>
        <p:txBody>
          <a:bodyPr vert="horz" wrap="square" lIns="0" tIns="14605" rIns="0" bIns="0" rtlCol="0">
            <a:spAutoFit/>
          </a:bodyPr>
          <a:lstStyle/>
          <a:p>
            <a:pPr marL="12700">
              <a:lnSpc>
                <a:spcPct val="100000"/>
              </a:lnSpc>
              <a:spcBef>
                <a:spcPts val="115"/>
              </a:spcBef>
            </a:pPr>
            <a:r>
              <a:rPr sz="2200" b="1" spc="-100" dirty="0">
                <a:latin typeface="Arial"/>
                <a:cs typeface="Arial"/>
              </a:rPr>
              <a:t>s</a:t>
            </a:r>
            <a:endParaRPr sz="2200" dirty="0">
              <a:latin typeface="Arial"/>
              <a:cs typeface="Arial"/>
            </a:endParaRPr>
          </a:p>
        </p:txBody>
      </p:sp>
      <p:sp>
        <p:nvSpPr>
          <p:cNvPr id="17" name="object 17"/>
          <p:cNvSpPr/>
          <p:nvPr/>
        </p:nvSpPr>
        <p:spPr>
          <a:xfrm>
            <a:off x="7701651" y="5988074"/>
            <a:ext cx="285115" cy="0"/>
          </a:xfrm>
          <a:custGeom>
            <a:avLst/>
            <a:gdLst/>
            <a:ahLst/>
            <a:cxnLst/>
            <a:rect l="l" t="t" r="r" b="b"/>
            <a:pathLst>
              <a:path w="285115">
                <a:moveTo>
                  <a:pt x="0" y="0"/>
                </a:moveTo>
                <a:lnTo>
                  <a:pt x="285056" y="0"/>
                </a:lnTo>
              </a:path>
            </a:pathLst>
          </a:custGeom>
          <a:ln w="8466">
            <a:solidFill>
              <a:srgbClr val="000000"/>
            </a:solidFill>
          </a:ln>
        </p:spPr>
        <p:txBody>
          <a:bodyPr wrap="square" lIns="0" tIns="0" rIns="0" bIns="0" rtlCol="0"/>
          <a:lstStyle/>
          <a:p>
            <a:endParaRPr/>
          </a:p>
        </p:txBody>
      </p:sp>
      <p:sp>
        <p:nvSpPr>
          <p:cNvPr id="18" name="object 18"/>
          <p:cNvSpPr txBox="1"/>
          <p:nvPr/>
        </p:nvSpPr>
        <p:spPr>
          <a:xfrm>
            <a:off x="7734965" y="5981974"/>
            <a:ext cx="204470" cy="381635"/>
          </a:xfrm>
          <a:prstGeom prst="rect">
            <a:avLst/>
          </a:prstGeom>
        </p:spPr>
        <p:txBody>
          <a:bodyPr vert="horz" wrap="square" lIns="0" tIns="17145" rIns="0" bIns="0" rtlCol="0">
            <a:spAutoFit/>
          </a:bodyPr>
          <a:lstStyle/>
          <a:p>
            <a:pPr marL="12700">
              <a:lnSpc>
                <a:spcPct val="100000"/>
              </a:lnSpc>
              <a:spcBef>
                <a:spcPts val="135"/>
              </a:spcBef>
            </a:pPr>
            <a:r>
              <a:rPr sz="2300" b="1" spc="10" dirty="0">
                <a:latin typeface="Arial"/>
                <a:cs typeface="Arial"/>
              </a:rPr>
              <a:t>i</a:t>
            </a:r>
            <a:r>
              <a:rPr sz="2300" b="1" spc="-15" dirty="0">
                <a:latin typeface="Arial"/>
                <a:cs typeface="Arial"/>
              </a:rPr>
              <a:t>²</a:t>
            </a:r>
            <a:endParaRPr sz="2300">
              <a:latin typeface="Arial"/>
              <a:cs typeface="Arial"/>
            </a:endParaRPr>
          </a:p>
        </p:txBody>
      </p:sp>
      <p:sp>
        <p:nvSpPr>
          <p:cNvPr id="19" name="object 19"/>
          <p:cNvSpPr txBox="1"/>
          <p:nvPr/>
        </p:nvSpPr>
        <p:spPr>
          <a:xfrm>
            <a:off x="7700650" y="5568910"/>
            <a:ext cx="291465" cy="381635"/>
          </a:xfrm>
          <a:prstGeom prst="rect">
            <a:avLst/>
          </a:prstGeom>
        </p:spPr>
        <p:txBody>
          <a:bodyPr vert="horz" wrap="square" lIns="0" tIns="17145" rIns="0" bIns="0" rtlCol="0">
            <a:spAutoFit/>
          </a:bodyPr>
          <a:lstStyle/>
          <a:p>
            <a:pPr marL="12700">
              <a:lnSpc>
                <a:spcPct val="100000"/>
              </a:lnSpc>
              <a:spcBef>
                <a:spcPts val="135"/>
              </a:spcBef>
            </a:pPr>
            <a:r>
              <a:rPr sz="2300" b="1" spc="55" dirty="0">
                <a:latin typeface="Arial"/>
                <a:cs typeface="Arial"/>
              </a:rPr>
              <a:t>s</a:t>
            </a:r>
            <a:r>
              <a:rPr sz="2300" b="1" spc="-15" dirty="0">
                <a:latin typeface="Arial"/>
                <a:cs typeface="Arial"/>
              </a:rPr>
              <a:t>²</a:t>
            </a:r>
            <a:endParaRPr sz="2300">
              <a:latin typeface="Arial"/>
              <a:cs typeface="Arial"/>
            </a:endParaRPr>
          </a:p>
        </p:txBody>
      </p:sp>
      <p:sp>
        <p:nvSpPr>
          <p:cNvPr id="20" name="object 20"/>
          <p:cNvSpPr/>
          <p:nvPr/>
        </p:nvSpPr>
        <p:spPr>
          <a:xfrm>
            <a:off x="1341119" y="82296"/>
            <a:ext cx="443483" cy="457200"/>
          </a:xfrm>
          <a:prstGeom prst="rect">
            <a:avLst/>
          </a:prstGeom>
          <a:blipFill>
            <a:blip r:embed="rId4" cstate="print"/>
            <a:stretch>
              <a:fillRect/>
            </a:stretch>
          </a:blipFill>
        </p:spPr>
        <p:txBody>
          <a:bodyPr wrap="square" lIns="0" tIns="0" rIns="0" bIns="0" rtlCol="0"/>
          <a:lstStyle/>
          <a:p>
            <a:endParaRPr/>
          </a:p>
        </p:txBody>
      </p:sp>
      <p:sp>
        <p:nvSpPr>
          <p:cNvPr id="21" name="object 21"/>
          <p:cNvSpPr/>
          <p:nvPr/>
        </p:nvSpPr>
        <p:spPr>
          <a:xfrm>
            <a:off x="1510283" y="82296"/>
            <a:ext cx="341376" cy="457200"/>
          </a:xfrm>
          <a:prstGeom prst="rect">
            <a:avLst/>
          </a:prstGeom>
          <a:blipFill>
            <a:blip r:embed="rId5" cstate="print"/>
            <a:stretch>
              <a:fillRect/>
            </a:stretch>
          </a:blipFill>
        </p:spPr>
        <p:txBody>
          <a:bodyPr wrap="square" lIns="0" tIns="0" rIns="0" bIns="0" rtlCol="0"/>
          <a:lstStyle/>
          <a:p>
            <a:endParaRPr/>
          </a:p>
        </p:txBody>
      </p:sp>
      <p:sp>
        <p:nvSpPr>
          <p:cNvPr id="22" name="object 22"/>
          <p:cNvSpPr/>
          <p:nvPr/>
        </p:nvSpPr>
        <p:spPr>
          <a:xfrm>
            <a:off x="1577339" y="82296"/>
            <a:ext cx="333756" cy="457200"/>
          </a:xfrm>
          <a:prstGeom prst="rect">
            <a:avLst/>
          </a:prstGeom>
          <a:blipFill>
            <a:blip r:embed="rId6" cstate="print"/>
            <a:stretch>
              <a:fillRect/>
            </a:stretch>
          </a:blipFill>
        </p:spPr>
        <p:txBody>
          <a:bodyPr wrap="square" lIns="0" tIns="0" rIns="0" bIns="0" rtlCol="0"/>
          <a:lstStyle/>
          <a:p>
            <a:endParaRPr/>
          </a:p>
        </p:txBody>
      </p:sp>
      <p:sp>
        <p:nvSpPr>
          <p:cNvPr id="23" name="object 23"/>
          <p:cNvSpPr/>
          <p:nvPr/>
        </p:nvSpPr>
        <p:spPr>
          <a:xfrm>
            <a:off x="1636776" y="82296"/>
            <a:ext cx="2459736" cy="457200"/>
          </a:xfrm>
          <a:prstGeom prst="rect">
            <a:avLst/>
          </a:prstGeom>
          <a:blipFill>
            <a:blip r:embed="rId7" cstate="print"/>
            <a:stretch>
              <a:fillRect/>
            </a:stretch>
          </a:blipFill>
        </p:spPr>
        <p:txBody>
          <a:bodyPr wrap="square" lIns="0" tIns="0" rIns="0" bIns="0" rtlCol="0"/>
          <a:lstStyle/>
          <a:p>
            <a:endParaRPr/>
          </a:p>
        </p:txBody>
      </p:sp>
      <p:sp>
        <p:nvSpPr>
          <p:cNvPr id="24" name="object 24"/>
          <p:cNvSpPr/>
          <p:nvPr/>
        </p:nvSpPr>
        <p:spPr>
          <a:xfrm>
            <a:off x="3822191" y="82296"/>
            <a:ext cx="330708" cy="457200"/>
          </a:xfrm>
          <a:prstGeom prst="rect">
            <a:avLst/>
          </a:prstGeom>
          <a:blipFill>
            <a:blip r:embed="rId8" cstate="print"/>
            <a:stretch>
              <a:fillRect/>
            </a:stretch>
          </a:blipFill>
        </p:spPr>
        <p:txBody>
          <a:bodyPr wrap="square" lIns="0" tIns="0" rIns="0" bIns="0" rtlCol="0"/>
          <a:lstStyle/>
          <a:p>
            <a:endParaRPr/>
          </a:p>
        </p:txBody>
      </p:sp>
      <p:sp>
        <p:nvSpPr>
          <p:cNvPr id="25" name="object 25"/>
          <p:cNvSpPr/>
          <p:nvPr/>
        </p:nvSpPr>
        <p:spPr>
          <a:xfrm>
            <a:off x="1422400" y="2441575"/>
            <a:ext cx="1828800" cy="1714500"/>
          </a:xfrm>
          <a:custGeom>
            <a:avLst/>
            <a:gdLst/>
            <a:ahLst/>
            <a:cxnLst/>
            <a:rect l="l" t="t" r="r" b="b"/>
            <a:pathLst>
              <a:path w="1828800" h="1714500">
                <a:moveTo>
                  <a:pt x="914400" y="0"/>
                </a:moveTo>
                <a:lnTo>
                  <a:pt x="864234" y="1268"/>
                </a:lnTo>
                <a:lnTo>
                  <a:pt x="814776" y="5030"/>
                </a:lnTo>
                <a:lnTo>
                  <a:pt x="766093" y="11219"/>
                </a:lnTo>
                <a:lnTo>
                  <a:pt x="718256" y="19771"/>
                </a:lnTo>
                <a:lnTo>
                  <a:pt x="671336" y="30621"/>
                </a:lnTo>
                <a:lnTo>
                  <a:pt x="625400" y="43702"/>
                </a:lnTo>
                <a:lnTo>
                  <a:pt x="580520" y="58949"/>
                </a:lnTo>
                <a:lnTo>
                  <a:pt x="536765" y="76298"/>
                </a:lnTo>
                <a:lnTo>
                  <a:pt x="494205" y="95682"/>
                </a:lnTo>
                <a:lnTo>
                  <a:pt x="452910" y="117037"/>
                </a:lnTo>
                <a:lnTo>
                  <a:pt x="412949" y="140297"/>
                </a:lnTo>
                <a:lnTo>
                  <a:pt x="374391" y="165396"/>
                </a:lnTo>
                <a:lnTo>
                  <a:pt x="337308" y="192270"/>
                </a:lnTo>
                <a:lnTo>
                  <a:pt x="301769" y="220852"/>
                </a:lnTo>
                <a:lnTo>
                  <a:pt x="267843" y="251078"/>
                </a:lnTo>
                <a:lnTo>
                  <a:pt x="235600" y="282883"/>
                </a:lnTo>
                <a:lnTo>
                  <a:pt x="205109" y="316200"/>
                </a:lnTo>
                <a:lnTo>
                  <a:pt x="176442" y="350965"/>
                </a:lnTo>
                <a:lnTo>
                  <a:pt x="149667" y="387111"/>
                </a:lnTo>
                <a:lnTo>
                  <a:pt x="124855" y="424575"/>
                </a:lnTo>
                <a:lnTo>
                  <a:pt x="102074" y="463289"/>
                </a:lnTo>
                <a:lnTo>
                  <a:pt x="81395" y="503190"/>
                </a:lnTo>
                <a:lnTo>
                  <a:pt x="62888" y="544212"/>
                </a:lnTo>
                <a:lnTo>
                  <a:pt x="46622" y="586288"/>
                </a:lnTo>
                <a:lnTo>
                  <a:pt x="32667" y="629355"/>
                </a:lnTo>
                <a:lnTo>
                  <a:pt x="21093" y="673346"/>
                </a:lnTo>
                <a:lnTo>
                  <a:pt x="11969" y="718197"/>
                </a:lnTo>
                <a:lnTo>
                  <a:pt x="5366" y="763841"/>
                </a:lnTo>
                <a:lnTo>
                  <a:pt x="1353" y="810214"/>
                </a:lnTo>
                <a:lnTo>
                  <a:pt x="0" y="857250"/>
                </a:lnTo>
                <a:lnTo>
                  <a:pt x="1353" y="904285"/>
                </a:lnTo>
                <a:lnTo>
                  <a:pt x="5366" y="950658"/>
                </a:lnTo>
                <a:lnTo>
                  <a:pt x="11969" y="996302"/>
                </a:lnTo>
                <a:lnTo>
                  <a:pt x="21093" y="1041153"/>
                </a:lnTo>
                <a:lnTo>
                  <a:pt x="32667" y="1085144"/>
                </a:lnTo>
                <a:lnTo>
                  <a:pt x="46622" y="1128211"/>
                </a:lnTo>
                <a:lnTo>
                  <a:pt x="62888" y="1170287"/>
                </a:lnTo>
                <a:lnTo>
                  <a:pt x="81395" y="1211309"/>
                </a:lnTo>
                <a:lnTo>
                  <a:pt x="102074" y="1251210"/>
                </a:lnTo>
                <a:lnTo>
                  <a:pt x="124855" y="1289924"/>
                </a:lnTo>
                <a:lnTo>
                  <a:pt x="149667" y="1327388"/>
                </a:lnTo>
                <a:lnTo>
                  <a:pt x="176442" y="1363534"/>
                </a:lnTo>
                <a:lnTo>
                  <a:pt x="205109" y="1398299"/>
                </a:lnTo>
                <a:lnTo>
                  <a:pt x="235600" y="1431616"/>
                </a:lnTo>
                <a:lnTo>
                  <a:pt x="267843" y="1463421"/>
                </a:lnTo>
                <a:lnTo>
                  <a:pt x="301769" y="1493647"/>
                </a:lnTo>
                <a:lnTo>
                  <a:pt x="337308" y="1522229"/>
                </a:lnTo>
                <a:lnTo>
                  <a:pt x="374391" y="1549103"/>
                </a:lnTo>
                <a:lnTo>
                  <a:pt x="412949" y="1574202"/>
                </a:lnTo>
                <a:lnTo>
                  <a:pt x="452910" y="1597462"/>
                </a:lnTo>
                <a:lnTo>
                  <a:pt x="494205" y="1618817"/>
                </a:lnTo>
                <a:lnTo>
                  <a:pt x="536765" y="1638201"/>
                </a:lnTo>
                <a:lnTo>
                  <a:pt x="580520" y="1655550"/>
                </a:lnTo>
                <a:lnTo>
                  <a:pt x="625400" y="1670797"/>
                </a:lnTo>
                <a:lnTo>
                  <a:pt x="671336" y="1683878"/>
                </a:lnTo>
                <a:lnTo>
                  <a:pt x="718256" y="1694728"/>
                </a:lnTo>
                <a:lnTo>
                  <a:pt x="766093" y="1703280"/>
                </a:lnTo>
                <a:lnTo>
                  <a:pt x="814776" y="1709469"/>
                </a:lnTo>
                <a:lnTo>
                  <a:pt x="864234" y="1713231"/>
                </a:lnTo>
                <a:lnTo>
                  <a:pt x="914400" y="1714500"/>
                </a:lnTo>
                <a:lnTo>
                  <a:pt x="964565" y="1713231"/>
                </a:lnTo>
                <a:lnTo>
                  <a:pt x="1014023" y="1709469"/>
                </a:lnTo>
                <a:lnTo>
                  <a:pt x="1062706" y="1703280"/>
                </a:lnTo>
                <a:lnTo>
                  <a:pt x="1110543" y="1694728"/>
                </a:lnTo>
                <a:lnTo>
                  <a:pt x="1157463" y="1683878"/>
                </a:lnTo>
                <a:lnTo>
                  <a:pt x="1203399" y="1670797"/>
                </a:lnTo>
                <a:lnTo>
                  <a:pt x="1248279" y="1655550"/>
                </a:lnTo>
                <a:lnTo>
                  <a:pt x="1292034" y="1638201"/>
                </a:lnTo>
                <a:lnTo>
                  <a:pt x="1334594" y="1618817"/>
                </a:lnTo>
                <a:lnTo>
                  <a:pt x="1375889" y="1597462"/>
                </a:lnTo>
                <a:lnTo>
                  <a:pt x="1415850" y="1574202"/>
                </a:lnTo>
                <a:lnTo>
                  <a:pt x="1454408" y="1549103"/>
                </a:lnTo>
                <a:lnTo>
                  <a:pt x="1491491" y="1522229"/>
                </a:lnTo>
                <a:lnTo>
                  <a:pt x="1527030" y="1493647"/>
                </a:lnTo>
                <a:lnTo>
                  <a:pt x="1560956" y="1463421"/>
                </a:lnTo>
                <a:lnTo>
                  <a:pt x="1593199" y="1431616"/>
                </a:lnTo>
                <a:lnTo>
                  <a:pt x="1623690" y="1398299"/>
                </a:lnTo>
                <a:lnTo>
                  <a:pt x="1652357" y="1363534"/>
                </a:lnTo>
                <a:lnTo>
                  <a:pt x="1679132" y="1327388"/>
                </a:lnTo>
                <a:lnTo>
                  <a:pt x="1703944" y="1289924"/>
                </a:lnTo>
                <a:lnTo>
                  <a:pt x="1726725" y="1251210"/>
                </a:lnTo>
                <a:lnTo>
                  <a:pt x="1747404" y="1211309"/>
                </a:lnTo>
                <a:lnTo>
                  <a:pt x="1765911" y="1170287"/>
                </a:lnTo>
                <a:lnTo>
                  <a:pt x="1782177" y="1128211"/>
                </a:lnTo>
                <a:lnTo>
                  <a:pt x="1796132" y="1085144"/>
                </a:lnTo>
                <a:lnTo>
                  <a:pt x="1807706" y="1041153"/>
                </a:lnTo>
                <a:lnTo>
                  <a:pt x="1816830" y="996302"/>
                </a:lnTo>
                <a:lnTo>
                  <a:pt x="1823433" y="950658"/>
                </a:lnTo>
                <a:lnTo>
                  <a:pt x="1827446" y="904285"/>
                </a:lnTo>
                <a:lnTo>
                  <a:pt x="1828800" y="857250"/>
                </a:lnTo>
                <a:lnTo>
                  <a:pt x="1827446" y="810214"/>
                </a:lnTo>
                <a:lnTo>
                  <a:pt x="1823433" y="763841"/>
                </a:lnTo>
                <a:lnTo>
                  <a:pt x="1816830" y="718197"/>
                </a:lnTo>
                <a:lnTo>
                  <a:pt x="1807706" y="673346"/>
                </a:lnTo>
                <a:lnTo>
                  <a:pt x="1796132" y="629355"/>
                </a:lnTo>
                <a:lnTo>
                  <a:pt x="1782177" y="586288"/>
                </a:lnTo>
                <a:lnTo>
                  <a:pt x="1765911" y="544212"/>
                </a:lnTo>
                <a:lnTo>
                  <a:pt x="1747404" y="503190"/>
                </a:lnTo>
                <a:lnTo>
                  <a:pt x="1726725" y="463289"/>
                </a:lnTo>
                <a:lnTo>
                  <a:pt x="1703944" y="424575"/>
                </a:lnTo>
                <a:lnTo>
                  <a:pt x="1679132" y="387111"/>
                </a:lnTo>
                <a:lnTo>
                  <a:pt x="1652357" y="350965"/>
                </a:lnTo>
                <a:lnTo>
                  <a:pt x="1623690" y="316200"/>
                </a:lnTo>
                <a:lnTo>
                  <a:pt x="1593199" y="282883"/>
                </a:lnTo>
                <a:lnTo>
                  <a:pt x="1560957" y="251078"/>
                </a:lnTo>
                <a:lnTo>
                  <a:pt x="1527030" y="220852"/>
                </a:lnTo>
                <a:lnTo>
                  <a:pt x="1491491" y="192270"/>
                </a:lnTo>
                <a:lnTo>
                  <a:pt x="1454408" y="165396"/>
                </a:lnTo>
                <a:lnTo>
                  <a:pt x="1415850" y="140297"/>
                </a:lnTo>
                <a:lnTo>
                  <a:pt x="1375889" y="117037"/>
                </a:lnTo>
                <a:lnTo>
                  <a:pt x="1334594" y="95682"/>
                </a:lnTo>
                <a:lnTo>
                  <a:pt x="1292034" y="76298"/>
                </a:lnTo>
                <a:lnTo>
                  <a:pt x="1248279" y="58949"/>
                </a:lnTo>
                <a:lnTo>
                  <a:pt x="1203399" y="43702"/>
                </a:lnTo>
                <a:lnTo>
                  <a:pt x="1157463" y="30621"/>
                </a:lnTo>
                <a:lnTo>
                  <a:pt x="1110543" y="19771"/>
                </a:lnTo>
                <a:lnTo>
                  <a:pt x="1062706" y="11219"/>
                </a:lnTo>
                <a:lnTo>
                  <a:pt x="1014023" y="5030"/>
                </a:lnTo>
                <a:lnTo>
                  <a:pt x="964565" y="1268"/>
                </a:lnTo>
                <a:lnTo>
                  <a:pt x="914400" y="0"/>
                </a:lnTo>
                <a:close/>
              </a:path>
            </a:pathLst>
          </a:custGeom>
          <a:solidFill>
            <a:srgbClr val="0000FF"/>
          </a:solidFill>
        </p:spPr>
        <p:txBody>
          <a:bodyPr wrap="square" lIns="0" tIns="0" rIns="0" bIns="0" rtlCol="0"/>
          <a:lstStyle/>
          <a:p>
            <a:endParaRPr/>
          </a:p>
        </p:txBody>
      </p:sp>
      <p:sp>
        <p:nvSpPr>
          <p:cNvPr id="26" name="object 26"/>
          <p:cNvSpPr/>
          <p:nvPr/>
        </p:nvSpPr>
        <p:spPr>
          <a:xfrm>
            <a:off x="1422400" y="2441575"/>
            <a:ext cx="1828800" cy="1714500"/>
          </a:xfrm>
          <a:custGeom>
            <a:avLst/>
            <a:gdLst/>
            <a:ahLst/>
            <a:cxnLst/>
            <a:rect l="l" t="t" r="r" b="b"/>
            <a:pathLst>
              <a:path w="1828800" h="1714500">
                <a:moveTo>
                  <a:pt x="0" y="857250"/>
                </a:moveTo>
                <a:lnTo>
                  <a:pt x="1353" y="810214"/>
                </a:lnTo>
                <a:lnTo>
                  <a:pt x="5366" y="763841"/>
                </a:lnTo>
                <a:lnTo>
                  <a:pt x="11969" y="718197"/>
                </a:lnTo>
                <a:lnTo>
                  <a:pt x="21093" y="673346"/>
                </a:lnTo>
                <a:lnTo>
                  <a:pt x="32667" y="629355"/>
                </a:lnTo>
                <a:lnTo>
                  <a:pt x="46622" y="586288"/>
                </a:lnTo>
                <a:lnTo>
                  <a:pt x="62888" y="544212"/>
                </a:lnTo>
                <a:lnTo>
                  <a:pt x="81395" y="503190"/>
                </a:lnTo>
                <a:lnTo>
                  <a:pt x="102074" y="463289"/>
                </a:lnTo>
                <a:lnTo>
                  <a:pt x="124855" y="424575"/>
                </a:lnTo>
                <a:lnTo>
                  <a:pt x="149667" y="387111"/>
                </a:lnTo>
                <a:lnTo>
                  <a:pt x="176442" y="350965"/>
                </a:lnTo>
                <a:lnTo>
                  <a:pt x="205109" y="316200"/>
                </a:lnTo>
                <a:lnTo>
                  <a:pt x="235600" y="282883"/>
                </a:lnTo>
                <a:lnTo>
                  <a:pt x="267843" y="251078"/>
                </a:lnTo>
                <a:lnTo>
                  <a:pt x="301769" y="220852"/>
                </a:lnTo>
                <a:lnTo>
                  <a:pt x="337308" y="192270"/>
                </a:lnTo>
                <a:lnTo>
                  <a:pt x="374391" y="165396"/>
                </a:lnTo>
                <a:lnTo>
                  <a:pt x="412949" y="140297"/>
                </a:lnTo>
                <a:lnTo>
                  <a:pt x="452910" y="117037"/>
                </a:lnTo>
                <a:lnTo>
                  <a:pt x="494205" y="95682"/>
                </a:lnTo>
                <a:lnTo>
                  <a:pt x="536765" y="76298"/>
                </a:lnTo>
                <a:lnTo>
                  <a:pt x="580520" y="58949"/>
                </a:lnTo>
                <a:lnTo>
                  <a:pt x="625400" y="43702"/>
                </a:lnTo>
                <a:lnTo>
                  <a:pt x="671336" y="30621"/>
                </a:lnTo>
                <a:lnTo>
                  <a:pt x="718256" y="19771"/>
                </a:lnTo>
                <a:lnTo>
                  <a:pt x="766093" y="11219"/>
                </a:lnTo>
                <a:lnTo>
                  <a:pt x="814776" y="5030"/>
                </a:lnTo>
                <a:lnTo>
                  <a:pt x="864234" y="1268"/>
                </a:lnTo>
                <a:lnTo>
                  <a:pt x="914400" y="0"/>
                </a:lnTo>
                <a:lnTo>
                  <a:pt x="964565" y="1268"/>
                </a:lnTo>
                <a:lnTo>
                  <a:pt x="1014023" y="5030"/>
                </a:lnTo>
                <a:lnTo>
                  <a:pt x="1062706" y="11219"/>
                </a:lnTo>
                <a:lnTo>
                  <a:pt x="1110543" y="19771"/>
                </a:lnTo>
                <a:lnTo>
                  <a:pt x="1157463" y="30621"/>
                </a:lnTo>
                <a:lnTo>
                  <a:pt x="1203399" y="43702"/>
                </a:lnTo>
                <a:lnTo>
                  <a:pt x="1248279" y="58949"/>
                </a:lnTo>
                <a:lnTo>
                  <a:pt x="1292034" y="76298"/>
                </a:lnTo>
                <a:lnTo>
                  <a:pt x="1334594" y="95682"/>
                </a:lnTo>
                <a:lnTo>
                  <a:pt x="1375889" y="117037"/>
                </a:lnTo>
                <a:lnTo>
                  <a:pt x="1415850" y="140297"/>
                </a:lnTo>
                <a:lnTo>
                  <a:pt x="1454408" y="165396"/>
                </a:lnTo>
                <a:lnTo>
                  <a:pt x="1491491" y="192270"/>
                </a:lnTo>
                <a:lnTo>
                  <a:pt x="1527030" y="220852"/>
                </a:lnTo>
                <a:lnTo>
                  <a:pt x="1560957" y="251078"/>
                </a:lnTo>
                <a:lnTo>
                  <a:pt x="1593199" y="282883"/>
                </a:lnTo>
                <a:lnTo>
                  <a:pt x="1623690" y="316200"/>
                </a:lnTo>
                <a:lnTo>
                  <a:pt x="1652357" y="350965"/>
                </a:lnTo>
                <a:lnTo>
                  <a:pt x="1679132" y="387111"/>
                </a:lnTo>
                <a:lnTo>
                  <a:pt x="1703944" y="424575"/>
                </a:lnTo>
                <a:lnTo>
                  <a:pt x="1726725" y="463289"/>
                </a:lnTo>
                <a:lnTo>
                  <a:pt x="1747404" y="503190"/>
                </a:lnTo>
                <a:lnTo>
                  <a:pt x="1765911" y="544212"/>
                </a:lnTo>
                <a:lnTo>
                  <a:pt x="1782177" y="586288"/>
                </a:lnTo>
                <a:lnTo>
                  <a:pt x="1796132" y="629355"/>
                </a:lnTo>
                <a:lnTo>
                  <a:pt x="1807706" y="673346"/>
                </a:lnTo>
                <a:lnTo>
                  <a:pt x="1816830" y="718197"/>
                </a:lnTo>
                <a:lnTo>
                  <a:pt x="1823433" y="763841"/>
                </a:lnTo>
                <a:lnTo>
                  <a:pt x="1827446" y="810214"/>
                </a:lnTo>
                <a:lnTo>
                  <a:pt x="1828800" y="857250"/>
                </a:lnTo>
                <a:lnTo>
                  <a:pt x="1827446" y="904285"/>
                </a:lnTo>
                <a:lnTo>
                  <a:pt x="1823433" y="950658"/>
                </a:lnTo>
                <a:lnTo>
                  <a:pt x="1816830" y="996302"/>
                </a:lnTo>
                <a:lnTo>
                  <a:pt x="1807706" y="1041153"/>
                </a:lnTo>
                <a:lnTo>
                  <a:pt x="1796132" y="1085144"/>
                </a:lnTo>
                <a:lnTo>
                  <a:pt x="1782177" y="1128211"/>
                </a:lnTo>
                <a:lnTo>
                  <a:pt x="1765911" y="1170287"/>
                </a:lnTo>
                <a:lnTo>
                  <a:pt x="1747404" y="1211309"/>
                </a:lnTo>
                <a:lnTo>
                  <a:pt x="1726725" y="1251210"/>
                </a:lnTo>
                <a:lnTo>
                  <a:pt x="1703944" y="1289924"/>
                </a:lnTo>
                <a:lnTo>
                  <a:pt x="1679132" y="1327388"/>
                </a:lnTo>
                <a:lnTo>
                  <a:pt x="1652357" y="1363534"/>
                </a:lnTo>
                <a:lnTo>
                  <a:pt x="1623690" y="1398299"/>
                </a:lnTo>
                <a:lnTo>
                  <a:pt x="1593199" y="1431616"/>
                </a:lnTo>
                <a:lnTo>
                  <a:pt x="1560956" y="1463420"/>
                </a:lnTo>
                <a:lnTo>
                  <a:pt x="1527030" y="1493647"/>
                </a:lnTo>
                <a:lnTo>
                  <a:pt x="1491491" y="1522229"/>
                </a:lnTo>
                <a:lnTo>
                  <a:pt x="1454408" y="1549103"/>
                </a:lnTo>
                <a:lnTo>
                  <a:pt x="1415850" y="1574202"/>
                </a:lnTo>
                <a:lnTo>
                  <a:pt x="1375889" y="1597462"/>
                </a:lnTo>
                <a:lnTo>
                  <a:pt x="1334594" y="1618817"/>
                </a:lnTo>
                <a:lnTo>
                  <a:pt x="1292034" y="1638201"/>
                </a:lnTo>
                <a:lnTo>
                  <a:pt x="1248279" y="1655550"/>
                </a:lnTo>
                <a:lnTo>
                  <a:pt x="1203399" y="1670797"/>
                </a:lnTo>
                <a:lnTo>
                  <a:pt x="1157463" y="1683878"/>
                </a:lnTo>
                <a:lnTo>
                  <a:pt x="1110543" y="1694728"/>
                </a:lnTo>
                <a:lnTo>
                  <a:pt x="1062706" y="1703280"/>
                </a:lnTo>
                <a:lnTo>
                  <a:pt x="1014023" y="1709469"/>
                </a:lnTo>
                <a:lnTo>
                  <a:pt x="964565" y="1713231"/>
                </a:lnTo>
                <a:lnTo>
                  <a:pt x="914400" y="1714500"/>
                </a:lnTo>
                <a:lnTo>
                  <a:pt x="864234" y="1713231"/>
                </a:lnTo>
                <a:lnTo>
                  <a:pt x="814776" y="1709469"/>
                </a:lnTo>
                <a:lnTo>
                  <a:pt x="766093" y="1703280"/>
                </a:lnTo>
                <a:lnTo>
                  <a:pt x="718256" y="1694728"/>
                </a:lnTo>
                <a:lnTo>
                  <a:pt x="671336" y="1683878"/>
                </a:lnTo>
                <a:lnTo>
                  <a:pt x="625400" y="1670797"/>
                </a:lnTo>
                <a:lnTo>
                  <a:pt x="580520" y="1655550"/>
                </a:lnTo>
                <a:lnTo>
                  <a:pt x="536765" y="1638201"/>
                </a:lnTo>
                <a:lnTo>
                  <a:pt x="494205" y="1618817"/>
                </a:lnTo>
                <a:lnTo>
                  <a:pt x="452910" y="1597462"/>
                </a:lnTo>
                <a:lnTo>
                  <a:pt x="412949" y="1574202"/>
                </a:lnTo>
                <a:lnTo>
                  <a:pt x="374391" y="1549103"/>
                </a:lnTo>
                <a:lnTo>
                  <a:pt x="337308" y="1522229"/>
                </a:lnTo>
                <a:lnTo>
                  <a:pt x="301769" y="1493647"/>
                </a:lnTo>
                <a:lnTo>
                  <a:pt x="267843" y="1463421"/>
                </a:lnTo>
                <a:lnTo>
                  <a:pt x="235600" y="1431616"/>
                </a:lnTo>
                <a:lnTo>
                  <a:pt x="205109" y="1398299"/>
                </a:lnTo>
                <a:lnTo>
                  <a:pt x="176442" y="1363534"/>
                </a:lnTo>
                <a:lnTo>
                  <a:pt x="149667" y="1327388"/>
                </a:lnTo>
                <a:lnTo>
                  <a:pt x="124855" y="1289924"/>
                </a:lnTo>
                <a:lnTo>
                  <a:pt x="102074" y="1251210"/>
                </a:lnTo>
                <a:lnTo>
                  <a:pt x="81395" y="1211309"/>
                </a:lnTo>
                <a:lnTo>
                  <a:pt x="62888" y="1170287"/>
                </a:lnTo>
                <a:lnTo>
                  <a:pt x="46622" y="1128211"/>
                </a:lnTo>
                <a:lnTo>
                  <a:pt x="32667" y="1085144"/>
                </a:lnTo>
                <a:lnTo>
                  <a:pt x="21093" y="1041153"/>
                </a:lnTo>
                <a:lnTo>
                  <a:pt x="11969" y="996302"/>
                </a:lnTo>
                <a:lnTo>
                  <a:pt x="5366" y="950658"/>
                </a:lnTo>
                <a:lnTo>
                  <a:pt x="1353" y="904285"/>
                </a:lnTo>
                <a:lnTo>
                  <a:pt x="0" y="857250"/>
                </a:lnTo>
                <a:close/>
              </a:path>
            </a:pathLst>
          </a:custGeom>
          <a:ln w="25400">
            <a:solidFill>
              <a:srgbClr val="FFFFFF"/>
            </a:solidFill>
          </a:ln>
        </p:spPr>
        <p:txBody>
          <a:bodyPr wrap="square" lIns="0" tIns="0" rIns="0" bIns="0" rtlCol="0"/>
          <a:lstStyle/>
          <a:p>
            <a:endParaRPr/>
          </a:p>
        </p:txBody>
      </p:sp>
      <p:sp>
        <p:nvSpPr>
          <p:cNvPr id="27" name="object 27"/>
          <p:cNvSpPr/>
          <p:nvPr/>
        </p:nvSpPr>
        <p:spPr>
          <a:xfrm>
            <a:off x="1787525" y="2784475"/>
            <a:ext cx="1098550" cy="1028700"/>
          </a:xfrm>
          <a:custGeom>
            <a:avLst/>
            <a:gdLst/>
            <a:ahLst/>
            <a:cxnLst/>
            <a:rect l="l" t="t" r="r" b="b"/>
            <a:pathLst>
              <a:path w="1098550" h="1028700">
                <a:moveTo>
                  <a:pt x="549275" y="0"/>
                </a:moveTo>
                <a:lnTo>
                  <a:pt x="499272" y="2101"/>
                </a:lnTo>
                <a:lnTo>
                  <a:pt x="450529" y="8285"/>
                </a:lnTo>
                <a:lnTo>
                  <a:pt x="403239" y="18370"/>
                </a:lnTo>
                <a:lnTo>
                  <a:pt x="357596" y="32175"/>
                </a:lnTo>
                <a:lnTo>
                  <a:pt x="313793" y="49517"/>
                </a:lnTo>
                <a:lnTo>
                  <a:pt x="272024" y="70216"/>
                </a:lnTo>
                <a:lnTo>
                  <a:pt x="232483" y="94090"/>
                </a:lnTo>
                <a:lnTo>
                  <a:pt x="195364" y="120958"/>
                </a:lnTo>
                <a:lnTo>
                  <a:pt x="160861" y="150637"/>
                </a:lnTo>
                <a:lnTo>
                  <a:pt x="129167" y="182947"/>
                </a:lnTo>
                <a:lnTo>
                  <a:pt x="100476" y="217707"/>
                </a:lnTo>
                <a:lnTo>
                  <a:pt x="74981" y="254733"/>
                </a:lnTo>
                <a:lnTo>
                  <a:pt x="52878" y="293846"/>
                </a:lnTo>
                <a:lnTo>
                  <a:pt x="34358" y="334863"/>
                </a:lnTo>
                <a:lnTo>
                  <a:pt x="19617" y="377604"/>
                </a:lnTo>
                <a:lnTo>
                  <a:pt x="8848" y="421886"/>
                </a:lnTo>
                <a:lnTo>
                  <a:pt x="2244" y="467529"/>
                </a:lnTo>
                <a:lnTo>
                  <a:pt x="0" y="514350"/>
                </a:lnTo>
                <a:lnTo>
                  <a:pt x="2244" y="561170"/>
                </a:lnTo>
                <a:lnTo>
                  <a:pt x="8848" y="606813"/>
                </a:lnTo>
                <a:lnTo>
                  <a:pt x="19617" y="651095"/>
                </a:lnTo>
                <a:lnTo>
                  <a:pt x="34358" y="693836"/>
                </a:lnTo>
                <a:lnTo>
                  <a:pt x="52878" y="734853"/>
                </a:lnTo>
                <a:lnTo>
                  <a:pt x="74981" y="773966"/>
                </a:lnTo>
                <a:lnTo>
                  <a:pt x="100476" y="810992"/>
                </a:lnTo>
                <a:lnTo>
                  <a:pt x="129167" y="845752"/>
                </a:lnTo>
                <a:lnTo>
                  <a:pt x="160861" y="878062"/>
                </a:lnTo>
                <a:lnTo>
                  <a:pt x="195364" y="907741"/>
                </a:lnTo>
                <a:lnTo>
                  <a:pt x="232483" y="934609"/>
                </a:lnTo>
                <a:lnTo>
                  <a:pt x="272024" y="958483"/>
                </a:lnTo>
                <a:lnTo>
                  <a:pt x="313793" y="979182"/>
                </a:lnTo>
                <a:lnTo>
                  <a:pt x="357596" y="996524"/>
                </a:lnTo>
                <a:lnTo>
                  <a:pt x="403239" y="1010329"/>
                </a:lnTo>
                <a:lnTo>
                  <a:pt x="450529" y="1020414"/>
                </a:lnTo>
                <a:lnTo>
                  <a:pt x="499272" y="1026598"/>
                </a:lnTo>
                <a:lnTo>
                  <a:pt x="549275" y="1028700"/>
                </a:lnTo>
                <a:lnTo>
                  <a:pt x="599277" y="1026598"/>
                </a:lnTo>
                <a:lnTo>
                  <a:pt x="648020" y="1020414"/>
                </a:lnTo>
                <a:lnTo>
                  <a:pt x="695310" y="1010329"/>
                </a:lnTo>
                <a:lnTo>
                  <a:pt x="740953" y="996524"/>
                </a:lnTo>
                <a:lnTo>
                  <a:pt x="784756" y="979182"/>
                </a:lnTo>
                <a:lnTo>
                  <a:pt x="826525" y="958483"/>
                </a:lnTo>
                <a:lnTo>
                  <a:pt x="866066" y="934609"/>
                </a:lnTo>
                <a:lnTo>
                  <a:pt x="903185" y="907741"/>
                </a:lnTo>
                <a:lnTo>
                  <a:pt x="937688" y="878062"/>
                </a:lnTo>
                <a:lnTo>
                  <a:pt x="969382" y="845752"/>
                </a:lnTo>
                <a:lnTo>
                  <a:pt x="998073" y="810992"/>
                </a:lnTo>
                <a:lnTo>
                  <a:pt x="1023568" y="773966"/>
                </a:lnTo>
                <a:lnTo>
                  <a:pt x="1045671" y="734853"/>
                </a:lnTo>
                <a:lnTo>
                  <a:pt x="1064191" y="693836"/>
                </a:lnTo>
                <a:lnTo>
                  <a:pt x="1078932" y="651095"/>
                </a:lnTo>
                <a:lnTo>
                  <a:pt x="1089701" y="606813"/>
                </a:lnTo>
                <a:lnTo>
                  <a:pt x="1096305" y="561170"/>
                </a:lnTo>
                <a:lnTo>
                  <a:pt x="1098550" y="514350"/>
                </a:lnTo>
                <a:lnTo>
                  <a:pt x="1096305" y="467529"/>
                </a:lnTo>
                <a:lnTo>
                  <a:pt x="1089701" y="421886"/>
                </a:lnTo>
                <a:lnTo>
                  <a:pt x="1078932" y="377604"/>
                </a:lnTo>
                <a:lnTo>
                  <a:pt x="1064191" y="334863"/>
                </a:lnTo>
                <a:lnTo>
                  <a:pt x="1045671" y="293846"/>
                </a:lnTo>
                <a:lnTo>
                  <a:pt x="1023568" y="254733"/>
                </a:lnTo>
                <a:lnTo>
                  <a:pt x="998073" y="217707"/>
                </a:lnTo>
                <a:lnTo>
                  <a:pt x="969382" y="182947"/>
                </a:lnTo>
                <a:lnTo>
                  <a:pt x="937688" y="150637"/>
                </a:lnTo>
                <a:lnTo>
                  <a:pt x="903185" y="120958"/>
                </a:lnTo>
                <a:lnTo>
                  <a:pt x="866066" y="94090"/>
                </a:lnTo>
                <a:lnTo>
                  <a:pt x="826525" y="70216"/>
                </a:lnTo>
                <a:lnTo>
                  <a:pt x="784756" y="49517"/>
                </a:lnTo>
                <a:lnTo>
                  <a:pt x="740953" y="32175"/>
                </a:lnTo>
                <a:lnTo>
                  <a:pt x="695310" y="18370"/>
                </a:lnTo>
                <a:lnTo>
                  <a:pt x="648020" y="8285"/>
                </a:lnTo>
                <a:lnTo>
                  <a:pt x="599277" y="2101"/>
                </a:lnTo>
                <a:lnTo>
                  <a:pt x="549275" y="0"/>
                </a:lnTo>
                <a:close/>
              </a:path>
            </a:pathLst>
          </a:custGeom>
          <a:solidFill>
            <a:srgbClr val="FFFF00"/>
          </a:solidFill>
        </p:spPr>
        <p:txBody>
          <a:bodyPr wrap="square" lIns="0" tIns="0" rIns="0" bIns="0" rtlCol="0"/>
          <a:lstStyle/>
          <a:p>
            <a:endParaRPr/>
          </a:p>
        </p:txBody>
      </p:sp>
      <p:sp>
        <p:nvSpPr>
          <p:cNvPr id="28" name="object 28"/>
          <p:cNvSpPr/>
          <p:nvPr/>
        </p:nvSpPr>
        <p:spPr>
          <a:xfrm>
            <a:off x="1787525" y="2784475"/>
            <a:ext cx="1098550" cy="1028700"/>
          </a:xfrm>
          <a:custGeom>
            <a:avLst/>
            <a:gdLst/>
            <a:ahLst/>
            <a:cxnLst/>
            <a:rect l="l" t="t" r="r" b="b"/>
            <a:pathLst>
              <a:path w="1098550" h="1028700">
                <a:moveTo>
                  <a:pt x="0" y="514350"/>
                </a:moveTo>
                <a:lnTo>
                  <a:pt x="2244" y="467529"/>
                </a:lnTo>
                <a:lnTo>
                  <a:pt x="8848" y="421886"/>
                </a:lnTo>
                <a:lnTo>
                  <a:pt x="19617" y="377604"/>
                </a:lnTo>
                <a:lnTo>
                  <a:pt x="34358" y="334863"/>
                </a:lnTo>
                <a:lnTo>
                  <a:pt x="52878" y="293846"/>
                </a:lnTo>
                <a:lnTo>
                  <a:pt x="74981" y="254733"/>
                </a:lnTo>
                <a:lnTo>
                  <a:pt x="100476" y="217707"/>
                </a:lnTo>
                <a:lnTo>
                  <a:pt x="129167" y="182947"/>
                </a:lnTo>
                <a:lnTo>
                  <a:pt x="160861" y="150637"/>
                </a:lnTo>
                <a:lnTo>
                  <a:pt x="195364" y="120958"/>
                </a:lnTo>
                <a:lnTo>
                  <a:pt x="232483" y="94090"/>
                </a:lnTo>
                <a:lnTo>
                  <a:pt x="272024" y="70216"/>
                </a:lnTo>
                <a:lnTo>
                  <a:pt x="313793" y="49517"/>
                </a:lnTo>
                <a:lnTo>
                  <a:pt x="357596" y="32175"/>
                </a:lnTo>
                <a:lnTo>
                  <a:pt x="403239" y="18370"/>
                </a:lnTo>
                <a:lnTo>
                  <a:pt x="450529" y="8285"/>
                </a:lnTo>
                <a:lnTo>
                  <a:pt x="499272" y="2101"/>
                </a:lnTo>
                <a:lnTo>
                  <a:pt x="549275" y="0"/>
                </a:lnTo>
                <a:lnTo>
                  <a:pt x="599277" y="2101"/>
                </a:lnTo>
                <a:lnTo>
                  <a:pt x="648020" y="8285"/>
                </a:lnTo>
                <a:lnTo>
                  <a:pt x="695310" y="18370"/>
                </a:lnTo>
                <a:lnTo>
                  <a:pt x="740953" y="32175"/>
                </a:lnTo>
                <a:lnTo>
                  <a:pt x="784756" y="49517"/>
                </a:lnTo>
                <a:lnTo>
                  <a:pt x="826525" y="70216"/>
                </a:lnTo>
                <a:lnTo>
                  <a:pt x="866066" y="94090"/>
                </a:lnTo>
                <a:lnTo>
                  <a:pt x="903185" y="120958"/>
                </a:lnTo>
                <a:lnTo>
                  <a:pt x="937688" y="150637"/>
                </a:lnTo>
                <a:lnTo>
                  <a:pt x="969382" y="182947"/>
                </a:lnTo>
                <a:lnTo>
                  <a:pt x="998073" y="217707"/>
                </a:lnTo>
                <a:lnTo>
                  <a:pt x="1023568" y="254733"/>
                </a:lnTo>
                <a:lnTo>
                  <a:pt x="1045671" y="293846"/>
                </a:lnTo>
                <a:lnTo>
                  <a:pt x="1064191" y="334863"/>
                </a:lnTo>
                <a:lnTo>
                  <a:pt x="1078932" y="377604"/>
                </a:lnTo>
                <a:lnTo>
                  <a:pt x="1089701" y="421886"/>
                </a:lnTo>
                <a:lnTo>
                  <a:pt x="1096305" y="467529"/>
                </a:lnTo>
                <a:lnTo>
                  <a:pt x="1098550" y="514350"/>
                </a:lnTo>
                <a:lnTo>
                  <a:pt x="1096305" y="561170"/>
                </a:lnTo>
                <a:lnTo>
                  <a:pt x="1089701" y="606813"/>
                </a:lnTo>
                <a:lnTo>
                  <a:pt x="1078932" y="651095"/>
                </a:lnTo>
                <a:lnTo>
                  <a:pt x="1064191" y="693836"/>
                </a:lnTo>
                <a:lnTo>
                  <a:pt x="1045671" y="734853"/>
                </a:lnTo>
                <a:lnTo>
                  <a:pt x="1023568" y="773966"/>
                </a:lnTo>
                <a:lnTo>
                  <a:pt x="998073" y="810992"/>
                </a:lnTo>
                <a:lnTo>
                  <a:pt x="969382" y="845752"/>
                </a:lnTo>
                <a:lnTo>
                  <a:pt x="937688" y="878062"/>
                </a:lnTo>
                <a:lnTo>
                  <a:pt x="903185" y="907741"/>
                </a:lnTo>
                <a:lnTo>
                  <a:pt x="866066" y="934609"/>
                </a:lnTo>
                <a:lnTo>
                  <a:pt x="826525" y="958483"/>
                </a:lnTo>
                <a:lnTo>
                  <a:pt x="784756" y="979182"/>
                </a:lnTo>
                <a:lnTo>
                  <a:pt x="740953" y="996524"/>
                </a:lnTo>
                <a:lnTo>
                  <a:pt x="695310" y="1010329"/>
                </a:lnTo>
                <a:lnTo>
                  <a:pt x="648020" y="1020414"/>
                </a:lnTo>
                <a:lnTo>
                  <a:pt x="599277" y="1026598"/>
                </a:lnTo>
                <a:lnTo>
                  <a:pt x="549275" y="1028700"/>
                </a:lnTo>
                <a:lnTo>
                  <a:pt x="499272" y="1026598"/>
                </a:lnTo>
                <a:lnTo>
                  <a:pt x="450529" y="1020414"/>
                </a:lnTo>
                <a:lnTo>
                  <a:pt x="403239" y="1010329"/>
                </a:lnTo>
                <a:lnTo>
                  <a:pt x="357596" y="996524"/>
                </a:lnTo>
                <a:lnTo>
                  <a:pt x="313793" y="979182"/>
                </a:lnTo>
                <a:lnTo>
                  <a:pt x="272024" y="958483"/>
                </a:lnTo>
                <a:lnTo>
                  <a:pt x="232483" y="934609"/>
                </a:lnTo>
                <a:lnTo>
                  <a:pt x="195364" y="907741"/>
                </a:lnTo>
                <a:lnTo>
                  <a:pt x="160861" y="878062"/>
                </a:lnTo>
                <a:lnTo>
                  <a:pt x="129167" y="845752"/>
                </a:lnTo>
                <a:lnTo>
                  <a:pt x="100476" y="810992"/>
                </a:lnTo>
                <a:lnTo>
                  <a:pt x="74981" y="773966"/>
                </a:lnTo>
                <a:lnTo>
                  <a:pt x="52878" y="734853"/>
                </a:lnTo>
                <a:lnTo>
                  <a:pt x="34358" y="693836"/>
                </a:lnTo>
                <a:lnTo>
                  <a:pt x="19617" y="651095"/>
                </a:lnTo>
                <a:lnTo>
                  <a:pt x="8848" y="606813"/>
                </a:lnTo>
                <a:lnTo>
                  <a:pt x="2244" y="561170"/>
                </a:lnTo>
                <a:lnTo>
                  <a:pt x="0" y="514350"/>
                </a:lnTo>
                <a:close/>
              </a:path>
            </a:pathLst>
          </a:custGeom>
          <a:ln w="25400">
            <a:solidFill>
              <a:srgbClr val="FFFFFF"/>
            </a:solidFill>
          </a:ln>
        </p:spPr>
        <p:txBody>
          <a:bodyPr wrap="square" lIns="0" tIns="0" rIns="0" bIns="0" rtlCol="0"/>
          <a:lstStyle/>
          <a:p>
            <a:endParaRPr/>
          </a:p>
        </p:txBody>
      </p:sp>
      <p:sp>
        <p:nvSpPr>
          <p:cNvPr id="29" name="object 29"/>
          <p:cNvSpPr/>
          <p:nvPr/>
        </p:nvSpPr>
        <p:spPr>
          <a:xfrm>
            <a:off x="2154301" y="3127375"/>
            <a:ext cx="365125" cy="342900"/>
          </a:xfrm>
          <a:custGeom>
            <a:avLst/>
            <a:gdLst/>
            <a:ahLst/>
            <a:cxnLst/>
            <a:rect l="l" t="t" r="r" b="b"/>
            <a:pathLst>
              <a:path w="365125" h="342900">
                <a:moveTo>
                  <a:pt x="182499" y="0"/>
                </a:moveTo>
                <a:lnTo>
                  <a:pt x="133967" y="6120"/>
                </a:lnTo>
                <a:lnTo>
                  <a:pt x="90367" y="23396"/>
                </a:lnTo>
                <a:lnTo>
                  <a:pt x="53435" y="50196"/>
                </a:lnTo>
                <a:lnTo>
                  <a:pt x="24906" y="84892"/>
                </a:lnTo>
                <a:lnTo>
                  <a:pt x="6515" y="125853"/>
                </a:lnTo>
                <a:lnTo>
                  <a:pt x="0" y="171450"/>
                </a:lnTo>
                <a:lnTo>
                  <a:pt x="6515" y="217046"/>
                </a:lnTo>
                <a:lnTo>
                  <a:pt x="24906" y="258007"/>
                </a:lnTo>
                <a:lnTo>
                  <a:pt x="53435" y="292703"/>
                </a:lnTo>
                <a:lnTo>
                  <a:pt x="90367" y="319503"/>
                </a:lnTo>
                <a:lnTo>
                  <a:pt x="133967" y="336779"/>
                </a:lnTo>
                <a:lnTo>
                  <a:pt x="182499" y="342900"/>
                </a:lnTo>
                <a:lnTo>
                  <a:pt x="231040" y="336779"/>
                </a:lnTo>
                <a:lnTo>
                  <a:pt x="274663" y="319503"/>
                </a:lnTo>
                <a:lnTo>
                  <a:pt x="311626" y="292703"/>
                </a:lnTo>
                <a:lnTo>
                  <a:pt x="340185" y="258007"/>
                </a:lnTo>
                <a:lnTo>
                  <a:pt x="358599" y="217046"/>
                </a:lnTo>
                <a:lnTo>
                  <a:pt x="365125" y="171450"/>
                </a:lnTo>
                <a:lnTo>
                  <a:pt x="358599" y="125853"/>
                </a:lnTo>
                <a:lnTo>
                  <a:pt x="340185" y="84892"/>
                </a:lnTo>
                <a:lnTo>
                  <a:pt x="311626" y="50196"/>
                </a:lnTo>
                <a:lnTo>
                  <a:pt x="274663" y="23396"/>
                </a:lnTo>
                <a:lnTo>
                  <a:pt x="231040" y="6120"/>
                </a:lnTo>
                <a:lnTo>
                  <a:pt x="182499" y="0"/>
                </a:lnTo>
                <a:close/>
              </a:path>
            </a:pathLst>
          </a:custGeom>
          <a:solidFill>
            <a:srgbClr val="FF0000"/>
          </a:solidFill>
        </p:spPr>
        <p:txBody>
          <a:bodyPr wrap="square" lIns="0" tIns="0" rIns="0" bIns="0" rtlCol="0"/>
          <a:lstStyle/>
          <a:p>
            <a:endParaRPr/>
          </a:p>
        </p:txBody>
      </p:sp>
      <p:sp>
        <p:nvSpPr>
          <p:cNvPr id="30" name="object 30"/>
          <p:cNvSpPr/>
          <p:nvPr/>
        </p:nvSpPr>
        <p:spPr>
          <a:xfrm>
            <a:off x="2154301" y="3127375"/>
            <a:ext cx="365125" cy="342900"/>
          </a:xfrm>
          <a:custGeom>
            <a:avLst/>
            <a:gdLst/>
            <a:ahLst/>
            <a:cxnLst/>
            <a:rect l="l" t="t" r="r" b="b"/>
            <a:pathLst>
              <a:path w="365125" h="342900">
                <a:moveTo>
                  <a:pt x="0" y="171450"/>
                </a:moveTo>
                <a:lnTo>
                  <a:pt x="6515" y="125853"/>
                </a:lnTo>
                <a:lnTo>
                  <a:pt x="24906" y="84892"/>
                </a:lnTo>
                <a:lnTo>
                  <a:pt x="53435" y="50196"/>
                </a:lnTo>
                <a:lnTo>
                  <a:pt x="90367" y="23396"/>
                </a:lnTo>
                <a:lnTo>
                  <a:pt x="133967" y="6120"/>
                </a:lnTo>
                <a:lnTo>
                  <a:pt x="182499" y="0"/>
                </a:lnTo>
                <a:lnTo>
                  <a:pt x="231040" y="6120"/>
                </a:lnTo>
                <a:lnTo>
                  <a:pt x="274663" y="23396"/>
                </a:lnTo>
                <a:lnTo>
                  <a:pt x="311626" y="50196"/>
                </a:lnTo>
                <a:lnTo>
                  <a:pt x="340185" y="84892"/>
                </a:lnTo>
                <a:lnTo>
                  <a:pt x="358599" y="125853"/>
                </a:lnTo>
                <a:lnTo>
                  <a:pt x="365125" y="171450"/>
                </a:lnTo>
                <a:lnTo>
                  <a:pt x="358599" y="217046"/>
                </a:lnTo>
                <a:lnTo>
                  <a:pt x="340185" y="258007"/>
                </a:lnTo>
                <a:lnTo>
                  <a:pt x="311626" y="292703"/>
                </a:lnTo>
                <a:lnTo>
                  <a:pt x="274663" y="319503"/>
                </a:lnTo>
                <a:lnTo>
                  <a:pt x="231040" y="336779"/>
                </a:lnTo>
                <a:lnTo>
                  <a:pt x="182499" y="342900"/>
                </a:lnTo>
                <a:lnTo>
                  <a:pt x="133967" y="336779"/>
                </a:lnTo>
                <a:lnTo>
                  <a:pt x="90367" y="319503"/>
                </a:lnTo>
                <a:lnTo>
                  <a:pt x="53435" y="292703"/>
                </a:lnTo>
                <a:lnTo>
                  <a:pt x="24906" y="258007"/>
                </a:lnTo>
                <a:lnTo>
                  <a:pt x="6515" y="217046"/>
                </a:lnTo>
                <a:lnTo>
                  <a:pt x="0" y="171450"/>
                </a:lnTo>
                <a:close/>
              </a:path>
            </a:pathLst>
          </a:custGeom>
          <a:ln w="25400">
            <a:solidFill>
              <a:srgbClr val="FFFFFF"/>
            </a:solidFill>
          </a:ln>
        </p:spPr>
        <p:txBody>
          <a:bodyPr wrap="square" lIns="0" tIns="0" rIns="0" bIns="0" rtlCol="0"/>
          <a:lstStyle/>
          <a:p>
            <a:endParaRPr/>
          </a:p>
        </p:txBody>
      </p:sp>
      <p:sp>
        <p:nvSpPr>
          <p:cNvPr id="31" name="object 31"/>
          <p:cNvSpPr/>
          <p:nvPr/>
        </p:nvSpPr>
        <p:spPr>
          <a:xfrm>
            <a:off x="2294001" y="2636837"/>
            <a:ext cx="549275" cy="573087"/>
          </a:xfrm>
          <a:prstGeom prst="rect">
            <a:avLst/>
          </a:prstGeom>
          <a:blipFill>
            <a:blip r:embed="rId9" cstate="print"/>
            <a:stretch>
              <a:fillRect/>
            </a:stretch>
          </a:blipFill>
        </p:spPr>
        <p:txBody>
          <a:bodyPr wrap="square" lIns="0" tIns="0" rIns="0" bIns="0" rtlCol="0"/>
          <a:lstStyle/>
          <a:p>
            <a:endParaRPr/>
          </a:p>
        </p:txBody>
      </p:sp>
      <p:sp>
        <p:nvSpPr>
          <p:cNvPr id="32" name="object 32"/>
          <p:cNvSpPr txBox="1"/>
          <p:nvPr/>
        </p:nvSpPr>
        <p:spPr>
          <a:xfrm>
            <a:off x="1080617" y="80797"/>
            <a:ext cx="6428105" cy="1442085"/>
          </a:xfrm>
          <a:prstGeom prst="rect">
            <a:avLst/>
          </a:prstGeom>
        </p:spPr>
        <p:txBody>
          <a:bodyPr vert="horz" wrap="square" lIns="0" tIns="63500" rIns="0" bIns="0" rtlCol="0">
            <a:spAutoFit/>
          </a:bodyPr>
          <a:lstStyle/>
          <a:p>
            <a:pPr marL="388620">
              <a:lnSpc>
                <a:spcPct val="100000"/>
              </a:lnSpc>
              <a:spcBef>
                <a:spcPts val="500"/>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943985">
              <a:lnSpc>
                <a:spcPct val="100000"/>
              </a:lnSpc>
              <a:spcBef>
                <a:spcPts val="400"/>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12700">
              <a:lnSpc>
                <a:spcPct val="100000"/>
              </a:lnSpc>
              <a:spcBef>
                <a:spcPts val="1510"/>
              </a:spcBef>
            </a:pPr>
            <a:r>
              <a:rPr sz="1800" b="1" spc="-5" dirty="0">
                <a:solidFill>
                  <a:srgbClr val="5F5F5F"/>
                </a:solidFill>
                <a:latin typeface="Arial"/>
                <a:cs typeface="Arial"/>
              </a:rPr>
              <a:t>Précision </a:t>
            </a:r>
            <a:r>
              <a:rPr sz="1800" b="1" dirty="0">
                <a:solidFill>
                  <a:srgbClr val="5F5F5F"/>
                </a:solidFill>
                <a:latin typeface="Arial"/>
                <a:cs typeface="Arial"/>
              </a:rPr>
              <a:t>de</a:t>
            </a:r>
            <a:r>
              <a:rPr sz="1800" b="1" spc="-5" dirty="0">
                <a:solidFill>
                  <a:srgbClr val="5F5F5F"/>
                </a:solidFill>
                <a:latin typeface="Arial"/>
                <a:cs typeface="Arial"/>
              </a:rPr>
              <a:t> l’estimation</a:t>
            </a:r>
            <a:endParaRPr sz="1800">
              <a:latin typeface="Arial"/>
              <a:cs typeface="Arial"/>
            </a:endParaRPr>
          </a:p>
          <a:p>
            <a:pPr marL="434975">
              <a:lnSpc>
                <a:spcPct val="100000"/>
              </a:lnSpc>
              <a:spcBef>
                <a:spcPts val="680"/>
              </a:spcBef>
            </a:pPr>
            <a:r>
              <a:rPr sz="1800" b="1" spc="-10" dirty="0">
                <a:solidFill>
                  <a:srgbClr val="006666"/>
                </a:solidFill>
                <a:latin typeface="Arial"/>
                <a:cs typeface="Arial"/>
              </a:rPr>
              <a:t>Intervalle </a:t>
            </a:r>
            <a:r>
              <a:rPr sz="1800" b="1" spc="-5" dirty="0">
                <a:solidFill>
                  <a:srgbClr val="006666"/>
                </a:solidFill>
                <a:latin typeface="Arial"/>
                <a:cs typeface="Arial"/>
              </a:rPr>
              <a:t>de </a:t>
            </a:r>
            <a:r>
              <a:rPr sz="1800" b="1" dirty="0">
                <a:solidFill>
                  <a:srgbClr val="006666"/>
                </a:solidFill>
                <a:latin typeface="Arial"/>
                <a:cs typeface="Arial"/>
              </a:rPr>
              <a:t>confiance peut </a:t>
            </a:r>
            <a:r>
              <a:rPr sz="1800" b="1" spc="-5" dirty="0">
                <a:solidFill>
                  <a:srgbClr val="006666"/>
                </a:solidFill>
                <a:latin typeface="Arial"/>
                <a:cs typeface="Arial"/>
              </a:rPr>
              <a:t>être </a:t>
            </a:r>
            <a:r>
              <a:rPr sz="1800" b="1" spc="-25" dirty="0">
                <a:solidFill>
                  <a:srgbClr val="006666"/>
                </a:solidFill>
                <a:latin typeface="Arial"/>
                <a:cs typeface="Arial"/>
              </a:rPr>
              <a:t>vu </a:t>
            </a:r>
            <a:r>
              <a:rPr sz="1800" b="1" spc="-5" dirty="0">
                <a:solidFill>
                  <a:srgbClr val="006666"/>
                </a:solidFill>
                <a:latin typeface="Arial"/>
                <a:cs typeface="Arial"/>
              </a:rPr>
              <a:t>comme </a:t>
            </a:r>
            <a:r>
              <a:rPr sz="1800" b="1" dirty="0">
                <a:solidFill>
                  <a:srgbClr val="006666"/>
                </a:solidFill>
                <a:latin typeface="Arial"/>
                <a:cs typeface="Arial"/>
              </a:rPr>
              <a:t>une</a:t>
            </a:r>
            <a:r>
              <a:rPr sz="1800" b="1" spc="100" dirty="0">
                <a:solidFill>
                  <a:srgbClr val="006666"/>
                </a:solidFill>
                <a:latin typeface="Arial"/>
                <a:cs typeface="Arial"/>
              </a:rPr>
              <a:t> </a:t>
            </a:r>
            <a:r>
              <a:rPr sz="1800" b="1" dirty="0">
                <a:solidFill>
                  <a:srgbClr val="006666"/>
                </a:solidFill>
                <a:latin typeface="Arial"/>
                <a:cs typeface="Arial"/>
              </a:rPr>
              <a:t>cible</a:t>
            </a:r>
            <a:endParaRPr sz="1800">
              <a:latin typeface="Arial"/>
              <a:cs typeface="Arial"/>
            </a:endParaRPr>
          </a:p>
        </p:txBody>
      </p:sp>
      <p:sp>
        <p:nvSpPr>
          <p:cNvPr id="33" name="object 33"/>
          <p:cNvSpPr/>
          <p:nvPr/>
        </p:nvSpPr>
        <p:spPr>
          <a:xfrm>
            <a:off x="6269101" y="2265426"/>
            <a:ext cx="2146300" cy="1547749"/>
          </a:xfrm>
          <a:prstGeom prst="rect">
            <a:avLst/>
          </a:prstGeom>
          <a:blipFill>
            <a:blip r:embed="rId10" cstate="print"/>
            <a:stretch>
              <a:fillRect/>
            </a:stretch>
          </a:blipFill>
        </p:spPr>
        <p:txBody>
          <a:bodyPr wrap="square" lIns="0" tIns="0" rIns="0" bIns="0" rtlCol="0"/>
          <a:lstStyle/>
          <a:p>
            <a:endParaRPr/>
          </a:p>
        </p:txBody>
      </p:sp>
      <p:sp>
        <p:nvSpPr>
          <p:cNvPr id="34" name="object 34"/>
          <p:cNvSpPr/>
          <p:nvPr/>
        </p:nvSpPr>
        <p:spPr>
          <a:xfrm>
            <a:off x="7475601" y="2857500"/>
            <a:ext cx="79375" cy="79375"/>
          </a:xfrm>
          <a:prstGeom prst="rect">
            <a:avLst/>
          </a:prstGeom>
          <a:blipFill>
            <a:blip r:embed="rId11" cstate="print"/>
            <a:stretch>
              <a:fillRect/>
            </a:stretch>
          </a:blipFill>
        </p:spPr>
        <p:txBody>
          <a:bodyPr wrap="square" lIns="0" tIns="0" rIns="0" bIns="0" rtlCol="0"/>
          <a:lstStyle/>
          <a:p>
            <a:endParaRPr/>
          </a:p>
        </p:txBody>
      </p:sp>
      <p:sp>
        <p:nvSpPr>
          <p:cNvPr id="35" name="object 35"/>
          <p:cNvSpPr/>
          <p:nvPr/>
        </p:nvSpPr>
        <p:spPr>
          <a:xfrm>
            <a:off x="7628001" y="3009900"/>
            <a:ext cx="79375" cy="79375"/>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7197753" y="892555"/>
            <a:ext cx="870585" cy="299720"/>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006666"/>
                </a:solidFill>
                <a:latin typeface="Arial"/>
                <a:cs typeface="Arial"/>
              </a:rPr>
              <a:t>= </a:t>
            </a:r>
            <a:r>
              <a:rPr sz="1800" b="1" spc="-5" dirty="0">
                <a:solidFill>
                  <a:srgbClr val="006666"/>
                </a:solidFill>
                <a:latin typeface="Arial"/>
                <a:cs typeface="Arial"/>
              </a:rPr>
              <a:t>0,1</a:t>
            </a:r>
            <a:r>
              <a:rPr sz="1800" b="1" spc="-85" dirty="0">
                <a:solidFill>
                  <a:srgbClr val="006666"/>
                </a:solidFill>
                <a:latin typeface="Arial"/>
                <a:cs typeface="Arial"/>
              </a:rPr>
              <a:t> </a:t>
            </a:r>
            <a:r>
              <a:rPr sz="1800" b="1" dirty="0">
                <a:solidFill>
                  <a:srgbClr val="006666"/>
                </a:solidFill>
                <a:latin typeface="Arial"/>
                <a:cs typeface="Arial"/>
              </a:rPr>
              <a:t>g/l</a:t>
            </a:r>
            <a:endParaRPr sz="1800">
              <a:latin typeface="Arial"/>
              <a:cs typeface="Arial"/>
            </a:endParaRPr>
          </a:p>
        </p:txBody>
      </p:sp>
      <p:sp>
        <p:nvSpPr>
          <p:cNvPr id="5" name="object 5"/>
          <p:cNvSpPr txBox="1"/>
          <p:nvPr/>
        </p:nvSpPr>
        <p:spPr>
          <a:xfrm>
            <a:off x="694436" y="755629"/>
            <a:ext cx="4224020" cy="848994"/>
          </a:xfrm>
          <a:prstGeom prst="rect">
            <a:avLst/>
          </a:prstGeom>
        </p:spPr>
        <p:txBody>
          <a:bodyPr vert="horz" wrap="square" lIns="0" tIns="149225" rIns="0" bIns="0" rtlCol="0">
            <a:spAutoFit/>
          </a:bodyPr>
          <a:lstStyle/>
          <a:p>
            <a:pPr marL="12700">
              <a:lnSpc>
                <a:spcPct val="100000"/>
              </a:lnSpc>
              <a:spcBef>
                <a:spcPts val="1175"/>
              </a:spcBef>
            </a:pPr>
            <a:r>
              <a:rPr sz="1800" b="1" spc="-5" dirty="0">
                <a:solidFill>
                  <a:srgbClr val="5F5F5F"/>
                </a:solidFill>
                <a:latin typeface="Arial"/>
                <a:cs typeface="Arial"/>
              </a:rPr>
              <a:t>Exercice </a:t>
            </a:r>
            <a:r>
              <a:rPr sz="1800" b="1" dirty="0">
                <a:solidFill>
                  <a:srgbClr val="5F5F5F"/>
                </a:solidFill>
                <a:latin typeface="Arial"/>
                <a:cs typeface="Arial"/>
              </a:rPr>
              <a:t>: </a:t>
            </a:r>
            <a:r>
              <a:rPr sz="1800" b="1" spc="-5" dirty="0">
                <a:solidFill>
                  <a:srgbClr val="5F5F5F"/>
                </a:solidFill>
                <a:latin typeface="Arial"/>
                <a:cs typeface="Arial"/>
              </a:rPr>
              <a:t>Précision</a:t>
            </a:r>
            <a:r>
              <a:rPr sz="1800" b="1" spc="15" dirty="0">
                <a:solidFill>
                  <a:srgbClr val="5F5F5F"/>
                </a:solidFill>
                <a:latin typeface="Arial"/>
                <a:cs typeface="Arial"/>
              </a:rPr>
              <a:t> </a:t>
            </a:r>
            <a:r>
              <a:rPr sz="1800" b="1" spc="-5" dirty="0">
                <a:solidFill>
                  <a:srgbClr val="5F5F5F"/>
                </a:solidFill>
                <a:latin typeface="Arial"/>
                <a:cs typeface="Arial"/>
              </a:rPr>
              <a:t>estimation</a:t>
            </a:r>
            <a:endParaRPr sz="1800">
              <a:latin typeface="Arial"/>
              <a:cs typeface="Arial"/>
            </a:endParaRPr>
          </a:p>
          <a:p>
            <a:pPr marL="12700">
              <a:lnSpc>
                <a:spcPct val="100000"/>
              </a:lnSpc>
              <a:spcBef>
                <a:spcPts val="1085"/>
              </a:spcBef>
              <a:tabLst>
                <a:tab pos="2336165" algn="l"/>
                <a:tab pos="2786380" algn="l"/>
              </a:tabLst>
            </a:pPr>
            <a:r>
              <a:rPr sz="1800" b="1" spc="-5" dirty="0">
                <a:solidFill>
                  <a:srgbClr val="006666"/>
                </a:solidFill>
                <a:latin typeface="Arial"/>
                <a:cs typeface="Arial"/>
              </a:rPr>
              <a:t>Cas </a:t>
            </a:r>
            <a:r>
              <a:rPr sz="1800" b="1" dirty="0">
                <a:solidFill>
                  <a:srgbClr val="006666"/>
                </a:solidFill>
                <a:latin typeface="Arial"/>
                <a:cs typeface="Arial"/>
              </a:rPr>
              <a:t>1 :</a:t>
            </a:r>
            <a:r>
              <a:rPr sz="1800" b="1" spc="10" dirty="0">
                <a:solidFill>
                  <a:srgbClr val="006666"/>
                </a:solidFill>
                <a:latin typeface="Arial"/>
                <a:cs typeface="Arial"/>
              </a:rPr>
              <a:t> </a:t>
            </a:r>
            <a:r>
              <a:rPr sz="1800" b="1" dirty="0">
                <a:solidFill>
                  <a:srgbClr val="006666"/>
                </a:solidFill>
                <a:latin typeface="Arial"/>
                <a:cs typeface="Arial"/>
              </a:rPr>
              <a:t>2 </a:t>
            </a:r>
            <a:r>
              <a:rPr sz="1800" b="1" spc="-5" dirty="0">
                <a:solidFill>
                  <a:srgbClr val="006666"/>
                </a:solidFill>
                <a:latin typeface="Arial"/>
                <a:cs typeface="Arial"/>
              </a:rPr>
              <a:t>mesures	</a:t>
            </a:r>
            <a:r>
              <a:rPr sz="1800" b="1" dirty="0">
                <a:solidFill>
                  <a:srgbClr val="006666"/>
                </a:solidFill>
                <a:latin typeface="Arial"/>
                <a:cs typeface="Arial"/>
              </a:rPr>
              <a:t>=	</a:t>
            </a:r>
            <a:r>
              <a:rPr sz="1800" b="1" spc="-5" dirty="0">
                <a:solidFill>
                  <a:srgbClr val="006666"/>
                </a:solidFill>
                <a:latin typeface="Arial"/>
                <a:cs typeface="Arial"/>
              </a:rPr>
              <a:t>0,90 </a:t>
            </a:r>
            <a:r>
              <a:rPr sz="1800" b="1" dirty="0">
                <a:solidFill>
                  <a:srgbClr val="006666"/>
                </a:solidFill>
                <a:latin typeface="Arial"/>
                <a:cs typeface="Arial"/>
              </a:rPr>
              <a:t>; </a:t>
            </a:r>
            <a:r>
              <a:rPr sz="1800" b="1" spc="-5" dirty="0">
                <a:solidFill>
                  <a:srgbClr val="006666"/>
                </a:solidFill>
                <a:latin typeface="Arial"/>
                <a:cs typeface="Arial"/>
              </a:rPr>
              <a:t>0,96</a:t>
            </a:r>
            <a:r>
              <a:rPr sz="1800" b="1" spc="-70" dirty="0">
                <a:solidFill>
                  <a:srgbClr val="006666"/>
                </a:solidFill>
                <a:latin typeface="Arial"/>
                <a:cs typeface="Arial"/>
              </a:rPr>
              <a:t> </a:t>
            </a:r>
            <a:r>
              <a:rPr sz="1800" b="1" dirty="0">
                <a:solidFill>
                  <a:srgbClr val="006666"/>
                </a:solidFill>
                <a:latin typeface="Arial"/>
                <a:cs typeface="Arial"/>
              </a:rPr>
              <a:t>g/l</a:t>
            </a:r>
            <a:endParaRPr sz="1800">
              <a:latin typeface="Arial"/>
              <a:cs typeface="Arial"/>
            </a:endParaRPr>
          </a:p>
        </p:txBody>
      </p:sp>
      <p:sp>
        <p:nvSpPr>
          <p:cNvPr id="6" name="object 6"/>
          <p:cNvSpPr txBox="1"/>
          <p:nvPr/>
        </p:nvSpPr>
        <p:spPr>
          <a:xfrm>
            <a:off x="2361692" y="1848358"/>
            <a:ext cx="332740" cy="208279"/>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Arial"/>
                <a:cs typeface="Arial"/>
              </a:rPr>
              <a:t>95%</a:t>
            </a:r>
            <a:endParaRPr sz="1200">
              <a:latin typeface="Arial"/>
              <a:cs typeface="Arial"/>
            </a:endParaRPr>
          </a:p>
        </p:txBody>
      </p:sp>
      <p:sp>
        <p:nvSpPr>
          <p:cNvPr id="9" name="object 9"/>
          <p:cNvSpPr/>
          <p:nvPr/>
        </p:nvSpPr>
        <p:spPr>
          <a:xfrm>
            <a:off x="463550" y="2560637"/>
            <a:ext cx="296862" cy="225425"/>
          </a:xfrm>
          <a:prstGeom prst="rect">
            <a:avLst/>
          </a:prstGeom>
          <a:blipFill>
            <a:blip r:embed="rId2" cstate="print"/>
            <a:stretch>
              <a:fillRect/>
            </a:stretch>
          </a:blipFill>
        </p:spPr>
        <p:txBody>
          <a:bodyPr wrap="square" lIns="0" tIns="0" rIns="0" bIns="0" rtlCol="0"/>
          <a:lstStyle/>
          <a:p>
            <a:endParaRPr/>
          </a:p>
        </p:txBody>
      </p:sp>
      <p:sp>
        <p:nvSpPr>
          <p:cNvPr id="10" name="object 10"/>
          <p:cNvSpPr txBox="1"/>
          <p:nvPr/>
        </p:nvSpPr>
        <p:spPr>
          <a:xfrm>
            <a:off x="422249" y="4688204"/>
            <a:ext cx="7459980" cy="848360"/>
          </a:xfrm>
          <a:prstGeom prst="rect">
            <a:avLst/>
          </a:prstGeom>
        </p:spPr>
        <p:txBody>
          <a:bodyPr vert="horz" wrap="square" lIns="0" tIns="149860" rIns="0" bIns="0" rtlCol="0">
            <a:spAutoFit/>
          </a:bodyPr>
          <a:lstStyle/>
          <a:p>
            <a:pPr marL="12700">
              <a:lnSpc>
                <a:spcPct val="100000"/>
              </a:lnSpc>
              <a:spcBef>
                <a:spcPts val="1180"/>
              </a:spcBef>
            </a:pPr>
            <a:r>
              <a:rPr sz="1800" b="1" spc="-5" dirty="0">
                <a:solidFill>
                  <a:srgbClr val="006666"/>
                </a:solidFill>
                <a:latin typeface="Arial"/>
                <a:cs typeface="Arial"/>
              </a:rPr>
              <a:t>Cas 3 </a:t>
            </a:r>
            <a:r>
              <a:rPr sz="1800" b="1" dirty="0">
                <a:solidFill>
                  <a:srgbClr val="006666"/>
                </a:solidFill>
                <a:latin typeface="Arial"/>
                <a:cs typeface="Arial"/>
              </a:rPr>
              <a:t>: </a:t>
            </a:r>
            <a:r>
              <a:rPr sz="1800" b="1" spc="-5" dirty="0">
                <a:solidFill>
                  <a:srgbClr val="006666"/>
                </a:solidFill>
                <a:latin typeface="Arial"/>
                <a:cs typeface="Arial"/>
              </a:rPr>
              <a:t>10 mesures m </a:t>
            </a:r>
            <a:r>
              <a:rPr sz="1800" b="1" dirty="0">
                <a:solidFill>
                  <a:srgbClr val="006666"/>
                </a:solidFill>
                <a:latin typeface="Arial"/>
                <a:cs typeface="Arial"/>
              </a:rPr>
              <a:t>=</a:t>
            </a:r>
            <a:r>
              <a:rPr sz="1800" b="1" spc="25" dirty="0">
                <a:solidFill>
                  <a:srgbClr val="006666"/>
                </a:solidFill>
                <a:latin typeface="Arial"/>
                <a:cs typeface="Arial"/>
              </a:rPr>
              <a:t> </a:t>
            </a:r>
            <a:r>
              <a:rPr sz="1800" b="1" spc="-5" dirty="0">
                <a:solidFill>
                  <a:srgbClr val="006666"/>
                </a:solidFill>
                <a:latin typeface="Arial"/>
                <a:cs typeface="Arial"/>
              </a:rPr>
              <a:t>0,93</a:t>
            </a:r>
            <a:endParaRPr sz="1800">
              <a:latin typeface="Arial"/>
              <a:cs typeface="Arial"/>
            </a:endParaRPr>
          </a:p>
          <a:p>
            <a:pPr marL="652780">
              <a:lnSpc>
                <a:spcPct val="100000"/>
              </a:lnSpc>
              <a:spcBef>
                <a:spcPts val="1080"/>
              </a:spcBef>
              <a:tabLst>
                <a:tab pos="3796665" algn="l"/>
              </a:tabLst>
            </a:pPr>
            <a:r>
              <a:rPr sz="1800" b="1" spc="-5" dirty="0">
                <a:latin typeface="Arial"/>
                <a:cs typeface="Arial"/>
              </a:rPr>
              <a:t>IC </a:t>
            </a:r>
            <a:r>
              <a:rPr sz="1800" b="1" spc="-7" baseline="-20833" dirty="0">
                <a:latin typeface="Arial"/>
                <a:cs typeface="Arial"/>
              </a:rPr>
              <a:t>95%  </a:t>
            </a:r>
            <a:r>
              <a:rPr sz="1800" b="1" spc="-5" dirty="0">
                <a:latin typeface="Arial"/>
                <a:cs typeface="Arial"/>
              </a:rPr>
              <a:t>(</a:t>
            </a:r>
            <a:r>
              <a:rPr sz="1800" b="1" i="1" spc="-5" dirty="0">
                <a:latin typeface="Symbol"/>
                <a:cs typeface="Symbol"/>
              </a:rPr>
              <a:t></a:t>
            </a:r>
            <a:r>
              <a:rPr sz="1800" b="1" spc="-5" dirty="0">
                <a:latin typeface="Arial"/>
                <a:cs typeface="Arial"/>
              </a:rPr>
              <a:t>) </a:t>
            </a:r>
            <a:r>
              <a:rPr sz="1800" dirty="0">
                <a:latin typeface="Arial"/>
                <a:cs typeface="Arial"/>
              </a:rPr>
              <a:t>= </a:t>
            </a:r>
            <a:r>
              <a:rPr sz="1800" b="1" spc="-5" dirty="0">
                <a:latin typeface="Arial"/>
                <a:cs typeface="Arial"/>
              </a:rPr>
              <a:t>[0,87</a:t>
            </a:r>
            <a:r>
              <a:rPr sz="1800" b="1" spc="-155" dirty="0">
                <a:latin typeface="Arial"/>
                <a:cs typeface="Arial"/>
              </a:rPr>
              <a:t> </a:t>
            </a:r>
            <a:r>
              <a:rPr sz="1800" b="1" dirty="0">
                <a:latin typeface="Arial"/>
                <a:cs typeface="Arial"/>
              </a:rPr>
              <a:t>;</a:t>
            </a:r>
            <a:r>
              <a:rPr sz="1800" b="1" spc="-5" dirty="0">
                <a:latin typeface="Arial"/>
                <a:cs typeface="Arial"/>
              </a:rPr>
              <a:t> 0,99]	Précision </a:t>
            </a:r>
            <a:r>
              <a:rPr sz="1800" b="1" dirty="0">
                <a:latin typeface="Arial"/>
                <a:cs typeface="Arial"/>
              </a:rPr>
              <a:t>de </a:t>
            </a:r>
            <a:r>
              <a:rPr sz="1800" b="1" spc="-5" dirty="0">
                <a:latin typeface="Arial"/>
                <a:cs typeface="Arial"/>
              </a:rPr>
              <a:t>l’estimation </a:t>
            </a:r>
            <a:r>
              <a:rPr sz="1800" b="1" dirty="0">
                <a:latin typeface="Arial"/>
                <a:cs typeface="Arial"/>
              </a:rPr>
              <a:t>i=</a:t>
            </a:r>
            <a:r>
              <a:rPr sz="1800" b="1" spc="-5" dirty="0">
                <a:latin typeface="Arial"/>
                <a:cs typeface="Arial"/>
              </a:rPr>
              <a:t> </a:t>
            </a:r>
            <a:r>
              <a:rPr sz="1800" b="1" spc="-10" dirty="0">
                <a:latin typeface="Arial"/>
                <a:cs typeface="Arial"/>
              </a:rPr>
              <a:t>0,062</a:t>
            </a:r>
            <a:endParaRPr sz="1800">
              <a:latin typeface="Arial"/>
              <a:cs typeface="Arial"/>
            </a:endParaRPr>
          </a:p>
        </p:txBody>
      </p:sp>
      <p:sp>
        <p:nvSpPr>
          <p:cNvPr id="11" name="object 11"/>
          <p:cNvSpPr/>
          <p:nvPr/>
        </p:nvSpPr>
        <p:spPr>
          <a:xfrm>
            <a:off x="463550" y="5152961"/>
            <a:ext cx="296849" cy="225297"/>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4449674" y="2204340"/>
            <a:ext cx="29209" cy="17145"/>
          </a:xfrm>
          <a:custGeom>
            <a:avLst/>
            <a:gdLst/>
            <a:ahLst/>
            <a:cxnLst/>
            <a:rect l="l" t="t" r="r" b="b"/>
            <a:pathLst>
              <a:path w="29210" h="17144">
                <a:moveTo>
                  <a:pt x="0" y="16695"/>
                </a:moveTo>
                <a:lnTo>
                  <a:pt x="29093" y="0"/>
                </a:lnTo>
              </a:path>
            </a:pathLst>
          </a:custGeom>
          <a:ln w="9687">
            <a:solidFill>
              <a:srgbClr val="000000"/>
            </a:solidFill>
          </a:ln>
        </p:spPr>
        <p:txBody>
          <a:bodyPr wrap="square" lIns="0" tIns="0" rIns="0" bIns="0" rtlCol="0"/>
          <a:lstStyle/>
          <a:p>
            <a:endParaRPr/>
          </a:p>
        </p:txBody>
      </p:sp>
      <p:sp>
        <p:nvSpPr>
          <p:cNvPr id="13" name="object 13"/>
          <p:cNvSpPr/>
          <p:nvPr/>
        </p:nvSpPr>
        <p:spPr>
          <a:xfrm>
            <a:off x="4478768" y="2209442"/>
            <a:ext cx="43180" cy="77470"/>
          </a:xfrm>
          <a:custGeom>
            <a:avLst/>
            <a:gdLst/>
            <a:ahLst/>
            <a:cxnLst/>
            <a:rect l="l" t="t" r="r" b="b"/>
            <a:pathLst>
              <a:path w="43179" h="77469">
                <a:moveTo>
                  <a:pt x="0" y="0"/>
                </a:moveTo>
                <a:lnTo>
                  <a:pt x="42733" y="77449"/>
                </a:lnTo>
              </a:path>
            </a:pathLst>
          </a:custGeom>
          <a:ln w="19181">
            <a:solidFill>
              <a:srgbClr val="000000"/>
            </a:solidFill>
          </a:ln>
        </p:spPr>
        <p:txBody>
          <a:bodyPr wrap="square" lIns="0" tIns="0" rIns="0" bIns="0" rtlCol="0"/>
          <a:lstStyle/>
          <a:p>
            <a:endParaRPr/>
          </a:p>
        </p:txBody>
      </p:sp>
      <p:sp>
        <p:nvSpPr>
          <p:cNvPr id="14" name="object 14"/>
          <p:cNvSpPr/>
          <p:nvPr/>
        </p:nvSpPr>
        <p:spPr>
          <a:xfrm>
            <a:off x="4526048" y="2055007"/>
            <a:ext cx="56515" cy="232410"/>
          </a:xfrm>
          <a:custGeom>
            <a:avLst/>
            <a:gdLst/>
            <a:ahLst/>
            <a:cxnLst/>
            <a:rect l="l" t="t" r="r" b="b"/>
            <a:pathLst>
              <a:path w="56514" h="232410">
                <a:moveTo>
                  <a:pt x="0" y="231883"/>
                </a:moveTo>
                <a:lnTo>
                  <a:pt x="55919" y="0"/>
                </a:lnTo>
              </a:path>
            </a:pathLst>
          </a:custGeom>
          <a:ln w="9556">
            <a:solidFill>
              <a:srgbClr val="000000"/>
            </a:solidFill>
          </a:ln>
        </p:spPr>
        <p:txBody>
          <a:bodyPr wrap="square" lIns="0" tIns="0" rIns="0" bIns="0" rtlCol="0"/>
          <a:lstStyle/>
          <a:p>
            <a:endParaRPr/>
          </a:p>
        </p:txBody>
      </p:sp>
      <p:sp>
        <p:nvSpPr>
          <p:cNvPr id="15" name="object 15"/>
          <p:cNvSpPr/>
          <p:nvPr/>
        </p:nvSpPr>
        <p:spPr>
          <a:xfrm>
            <a:off x="4581967" y="2055007"/>
            <a:ext cx="137795" cy="0"/>
          </a:xfrm>
          <a:custGeom>
            <a:avLst/>
            <a:gdLst/>
            <a:ahLst/>
            <a:cxnLst/>
            <a:rect l="l" t="t" r="r" b="b"/>
            <a:pathLst>
              <a:path w="137795">
                <a:moveTo>
                  <a:pt x="0" y="0"/>
                </a:moveTo>
                <a:lnTo>
                  <a:pt x="137283" y="0"/>
                </a:lnTo>
              </a:path>
            </a:pathLst>
          </a:custGeom>
          <a:ln w="9734">
            <a:solidFill>
              <a:srgbClr val="000000"/>
            </a:solidFill>
          </a:ln>
        </p:spPr>
        <p:txBody>
          <a:bodyPr wrap="square" lIns="0" tIns="0" rIns="0" bIns="0" rtlCol="0"/>
          <a:lstStyle/>
          <a:p>
            <a:endParaRPr/>
          </a:p>
        </p:txBody>
      </p:sp>
      <p:sp>
        <p:nvSpPr>
          <p:cNvPr id="16" name="object 16"/>
          <p:cNvSpPr/>
          <p:nvPr/>
        </p:nvSpPr>
        <p:spPr>
          <a:xfrm>
            <a:off x="4426036" y="2021616"/>
            <a:ext cx="312420" cy="0"/>
          </a:xfrm>
          <a:custGeom>
            <a:avLst/>
            <a:gdLst/>
            <a:ahLst/>
            <a:cxnLst/>
            <a:rect l="l" t="t" r="r" b="b"/>
            <a:pathLst>
              <a:path w="312420">
                <a:moveTo>
                  <a:pt x="0" y="0"/>
                </a:moveTo>
                <a:lnTo>
                  <a:pt x="311861" y="0"/>
                </a:lnTo>
              </a:path>
            </a:pathLst>
          </a:custGeom>
          <a:ln w="9734">
            <a:solidFill>
              <a:srgbClr val="000000"/>
            </a:solidFill>
          </a:ln>
        </p:spPr>
        <p:txBody>
          <a:bodyPr wrap="square" lIns="0" tIns="0" rIns="0" bIns="0" rtlCol="0"/>
          <a:lstStyle/>
          <a:p>
            <a:endParaRPr/>
          </a:p>
        </p:txBody>
      </p:sp>
      <p:sp>
        <p:nvSpPr>
          <p:cNvPr id="17" name="object 17"/>
          <p:cNvSpPr txBox="1"/>
          <p:nvPr/>
        </p:nvSpPr>
        <p:spPr>
          <a:xfrm>
            <a:off x="4583803" y="2035462"/>
            <a:ext cx="138430" cy="300990"/>
          </a:xfrm>
          <a:prstGeom prst="rect">
            <a:avLst/>
          </a:prstGeom>
        </p:spPr>
        <p:txBody>
          <a:bodyPr vert="horz" wrap="square" lIns="0" tIns="13335" rIns="0" bIns="0" rtlCol="0">
            <a:spAutoFit/>
          </a:bodyPr>
          <a:lstStyle/>
          <a:p>
            <a:pPr marL="12700">
              <a:lnSpc>
                <a:spcPct val="100000"/>
              </a:lnSpc>
              <a:spcBef>
                <a:spcPts val="105"/>
              </a:spcBef>
            </a:pPr>
            <a:r>
              <a:rPr sz="1800" b="1" spc="-15" dirty="0">
                <a:latin typeface="Times New Roman"/>
                <a:cs typeface="Times New Roman"/>
              </a:rPr>
              <a:t>2</a:t>
            </a:r>
            <a:endParaRPr sz="1800">
              <a:latin typeface="Times New Roman"/>
              <a:cs typeface="Times New Roman"/>
            </a:endParaRPr>
          </a:p>
        </p:txBody>
      </p:sp>
      <p:sp>
        <p:nvSpPr>
          <p:cNvPr id="18" name="object 18"/>
          <p:cNvSpPr txBox="1"/>
          <p:nvPr/>
        </p:nvSpPr>
        <p:spPr>
          <a:xfrm>
            <a:off x="2069083" y="1714916"/>
            <a:ext cx="2667000" cy="300990"/>
          </a:xfrm>
          <a:prstGeom prst="rect">
            <a:avLst/>
          </a:prstGeom>
        </p:spPr>
        <p:txBody>
          <a:bodyPr vert="horz" wrap="square" lIns="0" tIns="13335" rIns="0" bIns="0" rtlCol="0">
            <a:spAutoFit/>
          </a:bodyPr>
          <a:lstStyle/>
          <a:p>
            <a:pPr marL="12700">
              <a:lnSpc>
                <a:spcPct val="100000"/>
              </a:lnSpc>
              <a:spcBef>
                <a:spcPts val="105"/>
              </a:spcBef>
              <a:tabLst>
                <a:tab pos="671195" algn="l"/>
              </a:tabLst>
            </a:pPr>
            <a:r>
              <a:rPr sz="1800" b="1" spc="-5" dirty="0">
                <a:latin typeface="Arial"/>
                <a:cs typeface="Arial"/>
              </a:rPr>
              <a:t>IC	(</a:t>
            </a:r>
            <a:r>
              <a:rPr sz="1800" b="1" i="1" spc="-5" dirty="0">
                <a:latin typeface="Symbol"/>
                <a:cs typeface="Symbol"/>
              </a:rPr>
              <a:t></a:t>
            </a:r>
            <a:r>
              <a:rPr sz="1800" b="1" spc="-5" dirty="0">
                <a:latin typeface="Arial"/>
                <a:cs typeface="Arial"/>
              </a:rPr>
              <a:t>) </a:t>
            </a:r>
            <a:r>
              <a:rPr sz="1800" b="1" dirty="0">
                <a:latin typeface="Arial"/>
                <a:cs typeface="Arial"/>
              </a:rPr>
              <a:t>= </a:t>
            </a:r>
            <a:r>
              <a:rPr sz="1800" b="1" spc="-5" dirty="0">
                <a:latin typeface="Arial"/>
                <a:cs typeface="Arial"/>
              </a:rPr>
              <a:t>[0,93 -1,96</a:t>
            </a:r>
            <a:r>
              <a:rPr sz="1800" b="1" spc="-75" dirty="0">
                <a:latin typeface="Arial"/>
                <a:cs typeface="Arial"/>
              </a:rPr>
              <a:t> </a:t>
            </a:r>
            <a:r>
              <a:rPr sz="2700" b="1" spc="-52" baseline="6172" dirty="0">
                <a:latin typeface="Times New Roman"/>
                <a:cs typeface="Times New Roman"/>
              </a:rPr>
              <a:t>0,1</a:t>
            </a:r>
            <a:endParaRPr sz="2700" baseline="6172">
              <a:latin typeface="Times New Roman"/>
              <a:cs typeface="Times New Roman"/>
            </a:endParaRPr>
          </a:p>
        </p:txBody>
      </p:sp>
      <p:sp>
        <p:nvSpPr>
          <p:cNvPr id="19" name="object 19"/>
          <p:cNvSpPr/>
          <p:nvPr/>
        </p:nvSpPr>
        <p:spPr>
          <a:xfrm>
            <a:off x="7540807" y="2824748"/>
            <a:ext cx="33655" cy="20320"/>
          </a:xfrm>
          <a:custGeom>
            <a:avLst/>
            <a:gdLst/>
            <a:ahLst/>
            <a:cxnLst/>
            <a:rect l="l" t="t" r="r" b="b"/>
            <a:pathLst>
              <a:path w="33654" h="20319">
                <a:moveTo>
                  <a:pt x="0" y="20201"/>
                </a:moveTo>
                <a:lnTo>
                  <a:pt x="33235" y="0"/>
                </a:lnTo>
              </a:path>
            </a:pathLst>
          </a:custGeom>
          <a:ln w="13540">
            <a:solidFill>
              <a:srgbClr val="000000"/>
            </a:solidFill>
          </a:ln>
        </p:spPr>
        <p:txBody>
          <a:bodyPr wrap="square" lIns="0" tIns="0" rIns="0" bIns="0" rtlCol="0"/>
          <a:lstStyle/>
          <a:p>
            <a:endParaRPr/>
          </a:p>
        </p:txBody>
      </p:sp>
      <p:sp>
        <p:nvSpPr>
          <p:cNvPr id="20" name="object 20"/>
          <p:cNvSpPr/>
          <p:nvPr/>
        </p:nvSpPr>
        <p:spPr>
          <a:xfrm>
            <a:off x="7574043" y="2831265"/>
            <a:ext cx="46990" cy="92710"/>
          </a:xfrm>
          <a:custGeom>
            <a:avLst/>
            <a:gdLst/>
            <a:ahLst/>
            <a:cxnLst/>
            <a:rect l="l" t="t" r="r" b="b"/>
            <a:pathLst>
              <a:path w="46990" h="92710">
                <a:moveTo>
                  <a:pt x="0" y="0"/>
                </a:moveTo>
                <a:lnTo>
                  <a:pt x="46403" y="92534"/>
                </a:lnTo>
              </a:path>
            </a:pathLst>
          </a:custGeom>
          <a:ln w="26541">
            <a:solidFill>
              <a:srgbClr val="000000"/>
            </a:solidFill>
          </a:ln>
        </p:spPr>
        <p:txBody>
          <a:bodyPr wrap="square" lIns="0" tIns="0" rIns="0" bIns="0" rtlCol="0"/>
          <a:lstStyle/>
          <a:p>
            <a:endParaRPr/>
          </a:p>
        </p:txBody>
      </p:sp>
      <p:sp>
        <p:nvSpPr>
          <p:cNvPr id="21" name="object 21"/>
          <p:cNvSpPr/>
          <p:nvPr/>
        </p:nvSpPr>
        <p:spPr>
          <a:xfrm>
            <a:off x="7626715" y="2639029"/>
            <a:ext cx="66040" cy="285115"/>
          </a:xfrm>
          <a:custGeom>
            <a:avLst/>
            <a:gdLst/>
            <a:ahLst/>
            <a:cxnLst/>
            <a:rect l="l" t="t" r="r" b="b"/>
            <a:pathLst>
              <a:path w="66040" h="285114">
                <a:moveTo>
                  <a:pt x="0" y="284770"/>
                </a:moveTo>
                <a:lnTo>
                  <a:pt x="65841" y="0"/>
                </a:lnTo>
              </a:path>
            </a:pathLst>
          </a:custGeom>
          <a:ln w="13194">
            <a:solidFill>
              <a:srgbClr val="000000"/>
            </a:solidFill>
          </a:ln>
        </p:spPr>
        <p:txBody>
          <a:bodyPr wrap="square" lIns="0" tIns="0" rIns="0" bIns="0" rtlCol="0"/>
          <a:lstStyle/>
          <a:p>
            <a:endParaRPr/>
          </a:p>
        </p:txBody>
      </p:sp>
      <p:sp>
        <p:nvSpPr>
          <p:cNvPr id="22" name="object 22"/>
          <p:cNvSpPr/>
          <p:nvPr/>
        </p:nvSpPr>
        <p:spPr>
          <a:xfrm>
            <a:off x="7692556" y="2639029"/>
            <a:ext cx="171450" cy="0"/>
          </a:xfrm>
          <a:custGeom>
            <a:avLst/>
            <a:gdLst/>
            <a:ahLst/>
            <a:cxnLst/>
            <a:rect l="l" t="t" r="r" b="b"/>
            <a:pathLst>
              <a:path w="171450">
                <a:moveTo>
                  <a:pt x="0" y="0"/>
                </a:moveTo>
                <a:lnTo>
                  <a:pt x="171190" y="0"/>
                </a:lnTo>
              </a:path>
            </a:pathLst>
          </a:custGeom>
          <a:ln w="13677">
            <a:solidFill>
              <a:srgbClr val="000000"/>
            </a:solidFill>
          </a:ln>
        </p:spPr>
        <p:txBody>
          <a:bodyPr wrap="square" lIns="0" tIns="0" rIns="0" bIns="0" rtlCol="0"/>
          <a:lstStyle/>
          <a:p>
            <a:endParaRPr/>
          </a:p>
        </p:txBody>
      </p:sp>
      <p:sp>
        <p:nvSpPr>
          <p:cNvPr id="23" name="object 23"/>
          <p:cNvSpPr/>
          <p:nvPr/>
        </p:nvSpPr>
        <p:spPr>
          <a:xfrm>
            <a:off x="7507574" y="2592110"/>
            <a:ext cx="382905" cy="0"/>
          </a:xfrm>
          <a:custGeom>
            <a:avLst/>
            <a:gdLst/>
            <a:ahLst/>
            <a:cxnLst/>
            <a:rect l="l" t="t" r="r" b="b"/>
            <a:pathLst>
              <a:path w="382904">
                <a:moveTo>
                  <a:pt x="0" y="0"/>
                </a:moveTo>
                <a:lnTo>
                  <a:pt x="382497" y="0"/>
                </a:lnTo>
              </a:path>
            </a:pathLst>
          </a:custGeom>
          <a:ln w="13677">
            <a:solidFill>
              <a:srgbClr val="000000"/>
            </a:solidFill>
          </a:ln>
        </p:spPr>
        <p:txBody>
          <a:bodyPr wrap="square" lIns="0" tIns="0" rIns="0" bIns="0" rtlCol="0"/>
          <a:lstStyle/>
          <a:p>
            <a:endParaRPr/>
          </a:p>
        </p:txBody>
      </p:sp>
      <p:sp>
        <p:nvSpPr>
          <p:cNvPr id="24" name="object 24"/>
          <p:cNvSpPr txBox="1"/>
          <p:nvPr/>
        </p:nvSpPr>
        <p:spPr>
          <a:xfrm>
            <a:off x="3904842" y="2204843"/>
            <a:ext cx="4571365" cy="581025"/>
          </a:xfrm>
          <a:prstGeom prst="rect">
            <a:avLst/>
          </a:prstGeom>
        </p:spPr>
        <p:txBody>
          <a:bodyPr vert="horz" wrap="square" lIns="0" tIns="15240" rIns="0" bIns="0" rtlCol="0">
            <a:spAutoFit/>
          </a:bodyPr>
          <a:lstStyle/>
          <a:p>
            <a:pPr marR="695325" algn="r">
              <a:lnSpc>
                <a:spcPts val="2175"/>
              </a:lnSpc>
              <a:spcBef>
                <a:spcPts val="120"/>
              </a:spcBef>
            </a:pPr>
            <a:r>
              <a:rPr sz="2100" b="1" spc="-35" dirty="0">
                <a:latin typeface="Arial"/>
                <a:cs typeface="Arial"/>
              </a:rPr>
              <a:t>s</a:t>
            </a:r>
            <a:endParaRPr sz="2100">
              <a:latin typeface="Arial"/>
              <a:cs typeface="Arial"/>
            </a:endParaRPr>
          </a:p>
          <a:p>
            <a:pPr marL="12700">
              <a:lnSpc>
                <a:spcPts val="2175"/>
              </a:lnSpc>
              <a:tabLst>
                <a:tab pos="3787140" algn="l"/>
              </a:tabLst>
            </a:pPr>
            <a:r>
              <a:rPr sz="1800" b="1" spc="-5" dirty="0">
                <a:latin typeface="Arial"/>
                <a:cs typeface="Arial"/>
              </a:rPr>
              <a:t>Précision </a:t>
            </a:r>
            <a:r>
              <a:rPr sz="1800" b="1" dirty="0">
                <a:latin typeface="Arial"/>
                <a:cs typeface="Arial"/>
              </a:rPr>
              <a:t>de </a:t>
            </a:r>
            <a:r>
              <a:rPr sz="1800" b="1" spc="-5" dirty="0">
                <a:latin typeface="Arial"/>
                <a:cs typeface="Arial"/>
              </a:rPr>
              <a:t>l’estimation  </a:t>
            </a:r>
            <a:r>
              <a:rPr sz="1800" b="1" dirty="0">
                <a:latin typeface="Arial"/>
                <a:cs typeface="Arial"/>
              </a:rPr>
              <a:t>i</a:t>
            </a:r>
            <a:r>
              <a:rPr sz="1800" b="1" spc="45" dirty="0">
                <a:latin typeface="Arial"/>
                <a:cs typeface="Arial"/>
              </a:rPr>
              <a:t> </a:t>
            </a:r>
            <a:r>
              <a:rPr sz="1800" b="1" dirty="0">
                <a:latin typeface="Arial"/>
                <a:cs typeface="Arial"/>
              </a:rPr>
              <a:t>=</a:t>
            </a:r>
            <a:r>
              <a:rPr sz="1800" b="1" spc="5" dirty="0">
                <a:latin typeface="Arial"/>
                <a:cs typeface="Arial"/>
              </a:rPr>
              <a:t> </a:t>
            </a:r>
            <a:r>
              <a:rPr sz="1800" b="1" spc="-5" dirty="0">
                <a:latin typeface="Arial"/>
                <a:cs typeface="Arial"/>
              </a:rPr>
              <a:t>1,96	</a:t>
            </a:r>
            <a:r>
              <a:rPr sz="3150" b="1" spc="-52" baseline="-39682" dirty="0">
                <a:latin typeface="Arial"/>
                <a:cs typeface="Arial"/>
              </a:rPr>
              <a:t>n </a:t>
            </a:r>
            <a:r>
              <a:rPr sz="1800" b="1" dirty="0">
                <a:latin typeface="Arial"/>
                <a:cs typeface="Arial"/>
              </a:rPr>
              <a:t>=</a:t>
            </a:r>
            <a:r>
              <a:rPr sz="1800" b="1" spc="125" dirty="0">
                <a:latin typeface="Arial"/>
                <a:cs typeface="Arial"/>
              </a:rPr>
              <a:t> </a:t>
            </a:r>
            <a:r>
              <a:rPr sz="1800" b="1" spc="-5" dirty="0">
                <a:latin typeface="Arial"/>
                <a:cs typeface="Arial"/>
              </a:rPr>
              <a:t>0,2</a:t>
            </a:r>
            <a:endParaRPr sz="1800">
              <a:latin typeface="Arial"/>
              <a:cs typeface="Arial"/>
            </a:endParaRPr>
          </a:p>
        </p:txBody>
      </p:sp>
      <p:sp>
        <p:nvSpPr>
          <p:cNvPr id="25" name="object 25"/>
          <p:cNvSpPr/>
          <p:nvPr/>
        </p:nvSpPr>
        <p:spPr>
          <a:xfrm>
            <a:off x="279400" y="6308725"/>
            <a:ext cx="1384300" cy="365125"/>
          </a:xfrm>
          <a:prstGeom prst="rect">
            <a:avLst/>
          </a:prstGeom>
          <a:blipFill>
            <a:blip r:embed="rId4" cstate="print"/>
            <a:stretch>
              <a:fillRect/>
            </a:stretch>
          </a:blipFill>
        </p:spPr>
        <p:txBody>
          <a:bodyPr wrap="square" lIns="0" tIns="0" rIns="0" bIns="0" rtlCol="0"/>
          <a:lstStyle/>
          <a:p>
            <a:endParaRPr/>
          </a:p>
        </p:txBody>
      </p:sp>
      <p:sp>
        <p:nvSpPr>
          <p:cNvPr id="26" name="object 26"/>
          <p:cNvSpPr/>
          <p:nvPr/>
        </p:nvSpPr>
        <p:spPr>
          <a:xfrm>
            <a:off x="907249" y="5661025"/>
            <a:ext cx="6863715" cy="576580"/>
          </a:xfrm>
          <a:custGeom>
            <a:avLst/>
            <a:gdLst/>
            <a:ahLst/>
            <a:cxnLst/>
            <a:rect l="l" t="t" r="r" b="b"/>
            <a:pathLst>
              <a:path w="6863715" h="576579">
                <a:moveTo>
                  <a:pt x="0" y="576262"/>
                </a:moveTo>
                <a:lnTo>
                  <a:pt x="6863588" y="576262"/>
                </a:lnTo>
                <a:lnTo>
                  <a:pt x="6863588" y="0"/>
                </a:lnTo>
                <a:lnTo>
                  <a:pt x="0" y="0"/>
                </a:lnTo>
                <a:lnTo>
                  <a:pt x="0" y="576262"/>
                </a:lnTo>
                <a:close/>
              </a:path>
            </a:pathLst>
          </a:custGeom>
          <a:solidFill>
            <a:srgbClr val="FFCC00"/>
          </a:solidFill>
        </p:spPr>
        <p:txBody>
          <a:bodyPr wrap="square" lIns="0" tIns="0" rIns="0" bIns="0" rtlCol="0"/>
          <a:lstStyle/>
          <a:p>
            <a:endParaRPr/>
          </a:p>
        </p:txBody>
      </p:sp>
      <p:sp>
        <p:nvSpPr>
          <p:cNvPr id="27" name="object 27"/>
          <p:cNvSpPr txBox="1"/>
          <p:nvPr/>
        </p:nvSpPr>
        <p:spPr>
          <a:xfrm>
            <a:off x="907249" y="5661025"/>
            <a:ext cx="6863715" cy="576580"/>
          </a:xfrm>
          <a:prstGeom prst="rect">
            <a:avLst/>
          </a:prstGeom>
          <a:ln w="9525">
            <a:solidFill>
              <a:srgbClr val="000000"/>
            </a:solidFill>
          </a:ln>
        </p:spPr>
        <p:txBody>
          <a:bodyPr vert="horz" wrap="square" lIns="0" tIns="111760" rIns="0" bIns="0" rtlCol="0">
            <a:spAutoFit/>
          </a:bodyPr>
          <a:lstStyle/>
          <a:p>
            <a:pPr marL="408940">
              <a:lnSpc>
                <a:spcPct val="100000"/>
              </a:lnSpc>
              <a:spcBef>
                <a:spcPts val="880"/>
              </a:spcBef>
              <a:tabLst>
                <a:tab pos="2517140" algn="l"/>
                <a:tab pos="3901440" algn="l"/>
                <a:tab pos="5006340" algn="l"/>
              </a:tabLst>
            </a:pPr>
            <a:r>
              <a:rPr sz="1800" b="1" spc="-5" dirty="0">
                <a:latin typeface="Arial"/>
                <a:cs typeface="Arial"/>
              </a:rPr>
              <a:t>Effectif	IC</a:t>
            </a:r>
            <a:r>
              <a:rPr sz="1800" b="1" dirty="0">
                <a:latin typeface="Arial"/>
                <a:cs typeface="Arial"/>
              </a:rPr>
              <a:t> </a:t>
            </a:r>
            <a:r>
              <a:rPr sz="1800" b="1" spc="-5" dirty="0">
                <a:latin typeface="Arial"/>
                <a:cs typeface="Arial"/>
              </a:rPr>
              <a:t>resserré,	</a:t>
            </a:r>
            <a:r>
              <a:rPr sz="1800" b="1" dirty="0">
                <a:latin typeface="Arial"/>
                <a:cs typeface="Arial"/>
              </a:rPr>
              <a:t>indice	</a:t>
            </a:r>
            <a:r>
              <a:rPr sz="1800" b="1" spc="-5" dirty="0">
                <a:latin typeface="Arial"/>
                <a:cs typeface="Arial"/>
              </a:rPr>
              <a:t>et précision</a:t>
            </a:r>
            <a:endParaRPr sz="1800">
              <a:latin typeface="Arial"/>
              <a:cs typeface="Arial"/>
            </a:endParaRPr>
          </a:p>
        </p:txBody>
      </p:sp>
      <p:sp>
        <p:nvSpPr>
          <p:cNvPr id="28" name="object 28"/>
          <p:cNvSpPr/>
          <p:nvPr/>
        </p:nvSpPr>
        <p:spPr>
          <a:xfrm>
            <a:off x="7209028" y="5708650"/>
            <a:ext cx="490220" cy="389255"/>
          </a:xfrm>
          <a:custGeom>
            <a:avLst/>
            <a:gdLst/>
            <a:ahLst/>
            <a:cxnLst/>
            <a:rect l="l" t="t" r="r" b="b"/>
            <a:pathLst>
              <a:path w="490220" h="389254">
                <a:moveTo>
                  <a:pt x="413535" y="41753"/>
                </a:moveTo>
                <a:lnTo>
                  <a:pt x="0" y="366585"/>
                </a:lnTo>
                <a:lnTo>
                  <a:pt x="17652" y="389064"/>
                </a:lnTo>
                <a:lnTo>
                  <a:pt x="431186" y="64221"/>
                </a:lnTo>
                <a:lnTo>
                  <a:pt x="413535" y="41753"/>
                </a:lnTo>
                <a:close/>
              </a:path>
              <a:path w="490220" h="389254">
                <a:moveTo>
                  <a:pt x="474269" y="32893"/>
                </a:moveTo>
                <a:lnTo>
                  <a:pt x="424815" y="32893"/>
                </a:lnTo>
                <a:lnTo>
                  <a:pt x="442468" y="55359"/>
                </a:lnTo>
                <a:lnTo>
                  <a:pt x="431186" y="64221"/>
                </a:lnTo>
                <a:lnTo>
                  <a:pt x="448818" y="86664"/>
                </a:lnTo>
                <a:lnTo>
                  <a:pt x="474269" y="32893"/>
                </a:lnTo>
                <a:close/>
              </a:path>
              <a:path w="490220" h="389254">
                <a:moveTo>
                  <a:pt x="424815" y="32893"/>
                </a:moveTo>
                <a:lnTo>
                  <a:pt x="413535" y="41753"/>
                </a:lnTo>
                <a:lnTo>
                  <a:pt x="431186" y="64221"/>
                </a:lnTo>
                <a:lnTo>
                  <a:pt x="442468" y="55359"/>
                </a:lnTo>
                <a:lnTo>
                  <a:pt x="424815" y="32893"/>
                </a:lnTo>
                <a:close/>
              </a:path>
              <a:path w="490220" h="389254">
                <a:moveTo>
                  <a:pt x="489839" y="0"/>
                </a:moveTo>
                <a:lnTo>
                  <a:pt x="395858" y="19253"/>
                </a:lnTo>
                <a:lnTo>
                  <a:pt x="413535" y="41753"/>
                </a:lnTo>
                <a:lnTo>
                  <a:pt x="424815" y="32893"/>
                </a:lnTo>
                <a:lnTo>
                  <a:pt x="474269" y="32893"/>
                </a:lnTo>
                <a:lnTo>
                  <a:pt x="489839" y="0"/>
                </a:lnTo>
                <a:close/>
              </a:path>
            </a:pathLst>
          </a:custGeom>
          <a:solidFill>
            <a:srgbClr val="000000"/>
          </a:solidFill>
        </p:spPr>
        <p:txBody>
          <a:bodyPr wrap="square" lIns="0" tIns="0" rIns="0" bIns="0" rtlCol="0"/>
          <a:lstStyle/>
          <a:p>
            <a:endParaRPr/>
          </a:p>
        </p:txBody>
      </p:sp>
      <p:sp>
        <p:nvSpPr>
          <p:cNvPr id="29" name="object 29"/>
          <p:cNvSpPr/>
          <p:nvPr/>
        </p:nvSpPr>
        <p:spPr>
          <a:xfrm>
            <a:off x="2001647" y="5732462"/>
            <a:ext cx="490220" cy="389255"/>
          </a:xfrm>
          <a:custGeom>
            <a:avLst/>
            <a:gdLst/>
            <a:ahLst/>
            <a:cxnLst/>
            <a:rect l="l" t="t" r="r" b="b"/>
            <a:pathLst>
              <a:path w="490219" h="389254">
                <a:moveTo>
                  <a:pt x="413613" y="41691"/>
                </a:moveTo>
                <a:lnTo>
                  <a:pt x="0" y="366585"/>
                </a:lnTo>
                <a:lnTo>
                  <a:pt x="17652" y="389064"/>
                </a:lnTo>
                <a:lnTo>
                  <a:pt x="431264" y="64159"/>
                </a:lnTo>
                <a:lnTo>
                  <a:pt x="413613" y="41691"/>
                </a:lnTo>
                <a:close/>
              </a:path>
              <a:path w="490219" h="389254">
                <a:moveTo>
                  <a:pt x="474317" y="32893"/>
                </a:moveTo>
                <a:lnTo>
                  <a:pt x="424814" y="32893"/>
                </a:lnTo>
                <a:lnTo>
                  <a:pt x="442467" y="55359"/>
                </a:lnTo>
                <a:lnTo>
                  <a:pt x="431264" y="64159"/>
                </a:lnTo>
                <a:lnTo>
                  <a:pt x="448944" y="86664"/>
                </a:lnTo>
                <a:lnTo>
                  <a:pt x="474317" y="32893"/>
                </a:lnTo>
                <a:close/>
              </a:path>
              <a:path w="490219" h="389254">
                <a:moveTo>
                  <a:pt x="424814" y="32893"/>
                </a:moveTo>
                <a:lnTo>
                  <a:pt x="413613" y="41691"/>
                </a:lnTo>
                <a:lnTo>
                  <a:pt x="431264" y="64159"/>
                </a:lnTo>
                <a:lnTo>
                  <a:pt x="442467" y="55359"/>
                </a:lnTo>
                <a:lnTo>
                  <a:pt x="424814" y="32893"/>
                </a:lnTo>
                <a:close/>
              </a:path>
              <a:path w="490219" h="389254">
                <a:moveTo>
                  <a:pt x="489838" y="0"/>
                </a:moveTo>
                <a:lnTo>
                  <a:pt x="395985" y="19253"/>
                </a:lnTo>
                <a:lnTo>
                  <a:pt x="413613" y="41691"/>
                </a:lnTo>
                <a:lnTo>
                  <a:pt x="424814" y="32893"/>
                </a:lnTo>
                <a:lnTo>
                  <a:pt x="474317" y="32893"/>
                </a:lnTo>
                <a:lnTo>
                  <a:pt x="489838" y="0"/>
                </a:lnTo>
                <a:close/>
              </a:path>
            </a:pathLst>
          </a:custGeom>
          <a:solidFill>
            <a:srgbClr val="000000"/>
          </a:solidFill>
        </p:spPr>
        <p:txBody>
          <a:bodyPr wrap="square" lIns="0" tIns="0" rIns="0" bIns="0" rtlCol="0"/>
          <a:lstStyle/>
          <a:p>
            <a:endParaRPr/>
          </a:p>
        </p:txBody>
      </p:sp>
      <p:sp>
        <p:nvSpPr>
          <p:cNvPr id="30" name="object 30"/>
          <p:cNvSpPr/>
          <p:nvPr/>
        </p:nvSpPr>
        <p:spPr>
          <a:xfrm>
            <a:off x="2610739" y="5857875"/>
            <a:ext cx="648335" cy="161925"/>
          </a:xfrm>
          <a:custGeom>
            <a:avLst/>
            <a:gdLst/>
            <a:ahLst/>
            <a:cxnLst/>
            <a:rect l="l" t="t" r="r" b="b"/>
            <a:pathLst>
              <a:path w="648335" h="161925">
                <a:moveTo>
                  <a:pt x="456184" y="0"/>
                </a:moveTo>
                <a:lnTo>
                  <a:pt x="456184" y="40474"/>
                </a:lnTo>
                <a:lnTo>
                  <a:pt x="0" y="40474"/>
                </a:lnTo>
                <a:lnTo>
                  <a:pt x="0" y="121437"/>
                </a:lnTo>
                <a:lnTo>
                  <a:pt x="456184" y="121437"/>
                </a:lnTo>
                <a:lnTo>
                  <a:pt x="456184" y="161925"/>
                </a:lnTo>
                <a:lnTo>
                  <a:pt x="648208" y="80962"/>
                </a:lnTo>
                <a:lnTo>
                  <a:pt x="456184" y="0"/>
                </a:lnTo>
                <a:close/>
              </a:path>
            </a:pathLst>
          </a:custGeom>
          <a:solidFill>
            <a:srgbClr val="33CCCC"/>
          </a:solidFill>
        </p:spPr>
        <p:txBody>
          <a:bodyPr wrap="square" lIns="0" tIns="0" rIns="0" bIns="0" rtlCol="0"/>
          <a:lstStyle/>
          <a:p>
            <a:endParaRPr/>
          </a:p>
        </p:txBody>
      </p:sp>
      <p:sp>
        <p:nvSpPr>
          <p:cNvPr id="31" name="object 31"/>
          <p:cNvSpPr/>
          <p:nvPr/>
        </p:nvSpPr>
        <p:spPr>
          <a:xfrm>
            <a:off x="2538729" y="5898350"/>
            <a:ext cx="48260" cy="81280"/>
          </a:xfrm>
          <a:custGeom>
            <a:avLst/>
            <a:gdLst/>
            <a:ahLst/>
            <a:cxnLst/>
            <a:rect l="l" t="t" r="r" b="b"/>
            <a:pathLst>
              <a:path w="48260" h="81279">
                <a:moveTo>
                  <a:pt x="0" y="80962"/>
                </a:moveTo>
                <a:lnTo>
                  <a:pt x="48018" y="80962"/>
                </a:lnTo>
                <a:lnTo>
                  <a:pt x="48018" y="0"/>
                </a:lnTo>
                <a:lnTo>
                  <a:pt x="0" y="0"/>
                </a:lnTo>
                <a:lnTo>
                  <a:pt x="0" y="80962"/>
                </a:lnTo>
                <a:close/>
              </a:path>
            </a:pathLst>
          </a:custGeom>
          <a:solidFill>
            <a:srgbClr val="33CCCC"/>
          </a:solidFill>
        </p:spPr>
        <p:txBody>
          <a:bodyPr wrap="square" lIns="0" tIns="0" rIns="0" bIns="0" rtlCol="0"/>
          <a:lstStyle/>
          <a:p>
            <a:endParaRPr/>
          </a:p>
        </p:txBody>
      </p:sp>
      <p:sp>
        <p:nvSpPr>
          <p:cNvPr id="32" name="object 32"/>
          <p:cNvSpPr/>
          <p:nvPr/>
        </p:nvSpPr>
        <p:spPr>
          <a:xfrm>
            <a:off x="2490723" y="5898350"/>
            <a:ext cx="24130" cy="81280"/>
          </a:xfrm>
          <a:custGeom>
            <a:avLst/>
            <a:gdLst/>
            <a:ahLst/>
            <a:cxnLst/>
            <a:rect l="l" t="t" r="r" b="b"/>
            <a:pathLst>
              <a:path w="24130" h="81279">
                <a:moveTo>
                  <a:pt x="0" y="80962"/>
                </a:moveTo>
                <a:lnTo>
                  <a:pt x="24009" y="80962"/>
                </a:lnTo>
                <a:lnTo>
                  <a:pt x="24009" y="0"/>
                </a:lnTo>
                <a:lnTo>
                  <a:pt x="0" y="0"/>
                </a:lnTo>
                <a:lnTo>
                  <a:pt x="0" y="80962"/>
                </a:lnTo>
                <a:close/>
              </a:path>
            </a:pathLst>
          </a:custGeom>
          <a:solidFill>
            <a:srgbClr val="33CCCC"/>
          </a:solidFill>
        </p:spPr>
        <p:txBody>
          <a:bodyPr wrap="square" lIns="0" tIns="0" rIns="0" bIns="0" rtlCol="0"/>
          <a:lstStyle/>
          <a:p>
            <a:endParaRPr/>
          </a:p>
        </p:txBody>
      </p:sp>
      <p:sp>
        <p:nvSpPr>
          <p:cNvPr id="33" name="object 33"/>
          <p:cNvSpPr/>
          <p:nvPr/>
        </p:nvSpPr>
        <p:spPr>
          <a:xfrm>
            <a:off x="2610739" y="5857875"/>
            <a:ext cx="648335" cy="161925"/>
          </a:xfrm>
          <a:custGeom>
            <a:avLst/>
            <a:gdLst/>
            <a:ahLst/>
            <a:cxnLst/>
            <a:rect l="l" t="t" r="r" b="b"/>
            <a:pathLst>
              <a:path w="648335" h="161925">
                <a:moveTo>
                  <a:pt x="456184" y="0"/>
                </a:moveTo>
                <a:lnTo>
                  <a:pt x="456184" y="40474"/>
                </a:lnTo>
                <a:lnTo>
                  <a:pt x="0" y="40474"/>
                </a:lnTo>
                <a:lnTo>
                  <a:pt x="0" y="121437"/>
                </a:lnTo>
                <a:lnTo>
                  <a:pt x="456184" y="121437"/>
                </a:lnTo>
                <a:lnTo>
                  <a:pt x="456184" y="161925"/>
                </a:lnTo>
                <a:lnTo>
                  <a:pt x="648208" y="80962"/>
                </a:lnTo>
                <a:lnTo>
                  <a:pt x="456184" y="0"/>
                </a:lnTo>
                <a:close/>
              </a:path>
            </a:pathLst>
          </a:custGeom>
          <a:ln w="9525">
            <a:solidFill>
              <a:srgbClr val="000000"/>
            </a:solidFill>
          </a:ln>
        </p:spPr>
        <p:txBody>
          <a:bodyPr wrap="square" lIns="0" tIns="0" rIns="0" bIns="0" rtlCol="0"/>
          <a:lstStyle/>
          <a:p>
            <a:endParaRPr/>
          </a:p>
        </p:txBody>
      </p:sp>
      <p:sp>
        <p:nvSpPr>
          <p:cNvPr id="34" name="object 34"/>
          <p:cNvSpPr/>
          <p:nvPr/>
        </p:nvSpPr>
        <p:spPr>
          <a:xfrm>
            <a:off x="2538729" y="5898350"/>
            <a:ext cx="48260" cy="81280"/>
          </a:xfrm>
          <a:custGeom>
            <a:avLst/>
            <a:gdLst/>
            <a:ahLst/>
            <a:cxnLst/>
            <a:rect l="l" t="t" r="r" b="b"/>
            <a:pathLst>
              <a:path w="48260" h="81279">
                <a:moveTo>
                  <a:pt x="0" y="80962"/>
                </a:moveTo>
                <a:lnTo>
                  <a:pt x="48018" y="80962"/>
                </a:lnTo>
                <a:lnTo>
                  <a:pt x="48018" y="0"/>
                </a:lnTo>
                <a:lnTo>
                  <a:pt x="0" y="0"/>
                </a:lnTo>
                <a:lnTo>
                  <a:pt x="0" y="80962"/>
                </a:lnTo>
                <a:close/>
              </a:path>
            </a:pathLst>
          </a:custGeom>
          <a:ln w="9524">
            <a:solidFill>
              <a:srgbClr val="000000"/>
            </a:solidFill>
          </a:ln>
        </p:spPr>
        <p:txBody>
          <a:bodyPr wrap="square" lIns="0" tIns="0" rIns="0" bIns="0" rtlCol="0"/>
          <a:lstStyle/>
          <a:p>
            <a:endParaRPr/>
          </a:p>
        </p:txBody>
      </p:sp>
      <p:sp>
        <p:nvSpPr>
          <p:cNvPr id="35" name="object 35"/>
          <p:cNvSpPr/>
          <p:nvPr/>
        </p:nvSpPr>
        <p:spPr>
          <a:xfrm>
            <a:off x="2490723" y="5898350"/>
            <a:ext cx="24130" cy="81280"/>
          </a:xfrm>
          <a:custGeom>
            <a:avLst/>
            <a:gdLst/>
            <a:ahLst/>
            <a:cxnLst/>
            <a:rect l="l" t="t" r="r" b="b"/>
            <a:pathLst>
              <a:path w="24130" h="81279">
                <a:moveTo>
                  <a:pt x="0" y="80962"/>
                </a:moveTo>
                <a:lnTo>
                  <a:pt x="24009" y="80962"/>
                </a:lnTo>
                <a:lnTo>
                  <a:pt x="24009" y="0"/>
                </a:lnTo>
                <a:lnTo>
                  <a:pt x="0" y="0"/>
                </a:lnTo>
                <a:lnTo>
                  <a:pt x="0" y="80962"/>
                </a:lnTo>
                <a:close/>
              </a:path>
            </a:pathLst>
          </a:custGeom>
          <a:ln w="9525">
            <a:solidFill>
              <a:srgbClr val="000000"/>
            </a:solidFill>
          </a:ln>
        </p:spPr>
        <p:txBody>
          <a:bodyPr wrap="square" lIns="0" tIns="0" rIns="0" bIns="0" rtlCol="0"/>
          <a:lstStyle/>
          <a:p>
            <a:endParaRPr/>
          </a:p>
        </p:txBody>
      </p:sp>
      <p:sp>
        <p:nvSpPr>
          <p:cNvPr id="36" name="object 36"/>
          <p:cNvSpPr/>
          <p:nvPr/>
        </p:nvSpPr>
        <p:spPr>
          <a:xfrm>
            <a:off x="5456173" y="5724016"/>
            <a:ext cx="370840" cy="375285"/>
          </a:xfrm>
          <a:custGeom>
            <a:avLst/>
            <a:gdLst/>
            <a:ahLst/>
            <a:cxnLst/>
            <a:rect l="l" t="t" r="r" b="b"/>
            <a:pathLst>
              <a:path w="370839" h="375285">
                <a:moveTo>
                  <a:pt x="300117" y="324201"/>
                </a:moveTo>
                <a:lnTo>
                  <a:pt x="279780" y="344246"/>
                </a:lnTo>
                <a:lnTo>
                  <a:pt x="370586" y="375158"/>
                </a:lnTo>
                <a:lnTo>
                  <a:pt x="357278" y="334352"/>
                </a:lnTo>
                <a:lnTo>
                  <a:pt x="310134" y="334352"/>
                </a:lnTo>
                <a:lnTo>
                  <a:pt x="300117" y="324201"/>
                </a:lnTo>
                <a:close/>
              </a:path>
              <a:path w="370839" h="375285">
                <a:moveTo>
                  <a:pt x="320524" y="304087"/>
                </a:moveTo>
                <a:lnTo>
                  <a:pt x="300117" y="324201"/>
                </a:lnTo>
                <a:lnTo>
                  <a:pt x="310134" y="334352"/>
                </a:lnTo>
                <a:lnTo>
                  <a:pt x="330580" y="314274"/>
                </a:lnTo>
                <a:lnTo>
                  <a:pt x="320524" y="304087"/>
                </a:lnTo>
                <a:close/>
              </a:path>
              <a:path w="370839" h="375285">
                <a:moveTo>
                  <a:pt x="340867" y="284035"/>
                </a:moveTo>
                <a:lnTo>
                  <a:pt x="320524" y="304087"/>
                </a:lnTo>
                <a:lnTo>
                  <a:pt x="330580" y="314274"/>
                </a:lnTo>
                <a:lnTo>
                  <a:pt x="310134" y="334352"/>
                </a:lnTo>
                <a:lnTo>
                  <a:pt x="357278" y="334352"/>
                </a:lnTo>
                <a:lnTo>
                  <a:pt x="340867" y="284035"/>
                </a:lnTo>
                <a:close/>
              </a:path>
              <a:path w="370839" h="375285">
                <a:moveTo>
                  <a:pt x="20320" y="0"/>
                </a:moveTo>
                <a:lnTo>
                  <a:pt x="0" y="20066"/>
                </a:lnTo>
                <a:lnTo>
                  <a:pt x="300117" y="324201"/>
                </a:lnTo>
                <a:lnTo>
                  <a:pt x="320524" y="304087"/>
                </a:lnTo>
                <a:lnTo>
                  <a:pt x="20320" y="0"/>
                </a:lnTo>
                <a:close/>
              </a:path>
            </a:pathLst>
          </a:custGeom>
          <a:solidFill>
            <a:srgbClr val="000000"/>
          </a:solidFill>
        </p:spPr>
        <p:txBody>
          <a:bodyPr wrap="square" lIns="0" tIns="0" rIns="0" bIns="0" rtlCol="0"/>
          <a:lstStyle/>
          <a:p>
            <a:endParaRPr/>
          </a:p>
        </p:txBody>
      </p:sp>
      <p:sp>
        <p:nvSpPr>
          <p:cNvPr id="37" name="object 37"/>
          <p:cNvSpPr/>
          <p:nvPr/>
        </p:nvSpPr>
        <p:spPr>
          <a:xfrm>
            <a:off x="1171955" y="82296"/>
            <a:ext cx="443484" cy="457200"/>
          </a:xfrm>
          <a:prstGeom prst="rect">
            <a:avLst/>
          </a:prstGeom>
          <a:blipFill>
            <a:blip r:embed="rId5" cstate="print"/>
            <a:stretch>
              <a:fillRect/>
            </a:stretch>
          </a:blipFill>
        </p:spPr>
        <p:txBody>
          <a:bodyPr wrap="square" lIns="0" tIns="0" rIns="0" bIns="0" rtlCol="0"/>
          <a:lstStyle/>
          <a:p>
            <a:endParaRPr/>
          </a:p>
        </p:txBody>
      </p:sp>
      <p:sp>
        <p:nvSpPr>
          <p:cNvPr id="38" name="object 38"/>
          <p:cNvSpPr/>
          <p:nvPr/>
        </p:nvSpPr>
        <p:spPr>
          <a:xfrm>
            <a:off x="1341119" y="82296"/>
            <a:ext cx="341375" cy="457200"/>
          </a:xfrm>
          <a:prstGeom prst="rect">
            <a:avLst/>
          </a:prstGeom>
          <a:blipFill>
            <a:blip r:embed="rId6" cstate="print"/>
            <a:stretch>
              <a:fillRect/>
            </a:stretch>
          </a:blipFill>
        </p:spPr>
        <p:txBody>
          <a:bodyPr wrap="square" lIns="0" tIns="0" rIns="0" bIns="0" rtlCol="0"/>
          <a:lstStyle/>
          <a:p>
            <a:endParaRPr/>
          </a:p>
        </p:txBody>
      </p:sp>
      <p:sp>
        <p:nvSpPr>
          <p:cNvPr id="39" name="object 39"/>
          <p:cNvSpPr/>
          <p:nvPr/>
        </p:nvSpPr>
        <p:spPr>
          <a:xfrm>
            <a:off x="1408175" y="82296"/>
            <a:ext cx="333756" cy="457200"/>
          </a:xfrm>
          <a:prstGeom prst="rect">
            <a:avLst/>
          </a:prstGeom>
          <a:blipFill>
            <a:blip r:embed="rId7" cstate="print"/>
            <a:stretch>
              <a:fillRect/>
            </a:stretch>
          </a:blipFill>
        </p:spPr>
        <p:txBody>
          <a:bodyPr wrap="square" lIns="0" tIns="0" rIns="0" bIns="0" rtlCol="0"/>
          <a:lstStyle/>
          <a:p>
            <a:endParaRPr/>
          </a:p>
        </p:txBody>
      </p:sp>
      <p:sp>
        <p:nvSpPr>
          <p:cNvPr id="40" name="object 40"/>
          <p:cNvSpPr/>
          <p:nvPr/>
        </p:nvSpPr>
        <p:spPr>
          <a:xfrm>
            <a:off x="1467611" y="82296"/>
            <a:ext cx="2459736" cy="457200"/>
          </a:xfrm>
          <a:prstGeom prst="rect">
            <a:avLst/>
          </a:prstGeom>
          <a:blipFill>
            <a:blip r:embed="rId8" cstate="print"/>
            <a:stretch>
              <a:fillRect/>
            </a:stretch>
          </a:blipFill>
        </p:spPr>
        <p:txBody>
          <a:bodyPr wrap="square" lIns="0" tIns="0" rIns="0" bIns="0" rtlCol="0"/>
          <a:lstStyle/>
          <a:p>
            <a:endParaRPr/>
          </a:p>
        </p:txBody>
      </p:sp>
      <p:sp>
        <p:nvSpPr>
          <p:cNvPr id="41" name="object 41"/>
          <p:cNvSpPr/>
          <p:nvPr/>
        </p:nvSpPr>
        <p:spPr>
          <a:xfrm>
            <a:off x="3653028" y="82296"/>
            <a:ext cx="330708" cy="457200"/>
          </a:xfrm>
          <a:prstGeom prst="rect">
            <a:avLst/>
          </a:prstGeom>
          <a:blipFill>
            <a:blip r:embed="rId9" cstate="print"/>
            <a:stretch>
              <a:fillRect/>
            </a:stretch>
          </a:blipFill>
        </p:spPr>
        <p:txBody>
          <a:bodyPr wrap="square" lIns="0" tIns="0" rIns="0" bIns="0" rtlCol="0"/>
          <a:lstStyle/>
          <a:p>
            <a:endParaRPr/>
          </a:p>
        </p:txBody>
      </p:sp>
      <p:sp>
        <p:nvSpPr>
          <p:cNvPr id="42" name="object 42"/>
          <p:cNvSpPr txBox="1"/>
          <p:nvPr/>
        </p:nvSpPr>
        <p:spPr>
          <a:xfrm>
            <a:off x="1287017"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44" name="object 44"/>
          <p:cNvSpPr txBox="1"/>
          <p:nvPr/>
        </p:nvSpPr>
        <p:spPr>
          <a:xfrm>
            <a:off x="5040629"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
        <p:nvSpPr>
          <p:cNvPr id="45" name="object 45"/>
          <p:cNvSpPr/>
          <p:nvPr/>
        </p:nvSpPr>
        <p:spPr>
          <a:xfrm>
            <a:off x="6337148" y="2194597"/>
            <a:ext cx="29209" cy="19050"/>
          </a:xfrm>
          <a:custGeom>
            <a:avLst/>
            <a:gdLst/>
            <a:ahLst/>
            <a:cxnLst/>
            <a:rect l="l" t="t" r="r" b="b"/>
            <a:pathLst>
              <a:path w="29210" h="19050">
                <a:moveTo>
                  <a:pt x="0" y="18736"/>
                </a:moveTo>
                <a:lnTo>
                  <a:pt x="29093" y="0"/>
                </a:lnTo>
              </a:path>
            </a:pathLst>
          </a:custGeom>
          <a:ln w="10520">
            <a:solidFill>
              <a:srgbClr val="000000"/>
            </a:solidFill>
          </a:ln>
        </p:spPr>
        <p:txBody>
          <a:bodyPr wrap="square" lIns="0" tIns="0" rIns="0" bIns="0" rtlCol="0"/>
          <a:lstStyle/>
          <a:p>
            <a:endParaRPr/>
          </a:p>
        </p:txBody>
      </p:sp>
      <p:sp>
        <p:nvSpPr>
          <p:cNvPr id="46" name="object 46"/>
          <p:cNvSpPr/>
          <p:nvPr/>
        </p:nvSpPr>
        <p:spPr>
          <a:xfrm>
            <a:off x="6366242" y="2200322"/>
            <a:ext cx="43180" cy="86995"/>
          </a:xfrm>
          <a:custGeom>
            <a:avLst/>
            <a:gdLst/>
            <a:ahLst/>
            <a:cxnLst/>
            <a:rect l="l" t="t" r="r" b="b"/>
            <a:pathLst>
              <a:path w="43179" h="86994">
                <a:moveTo>
                  <a:pt x="0" y="0"/>
                </a:moveTo>
                <a:lnTo>
                  <a:pt x="42733" y="86916"/>
                </a:lnTo>
              </a:path>
            </a:pathLst>
          </a:custGeom>
          <a:ln w="19629">
            <a:solidFill>
              <a:srgbClr val="000000"/>
            </a:solidFill>
          </a:ln>
        </p:spPr>
        <p:txBody>
          <a:bodyPr wrap="square" lIns="0" tIns="0" rIns="0" bIns="0" rtlCol="0"/>
          <a:lstStyle/>
          <a:p>
            <a:endParaRPr/>
          </a:p>
        </p:txBody>
      </p:sp>
      <p:sp>
        <p:nvSpPr>
          <p:cNvPr id="47" name="object 47"/>
          <p:cNvSpPr/>
          <p:nvPr/>
        </p:nvSpPr>
        <p:spPr>
          <a:xfrm>
            <a:off x="6413522" y="2027009"/>
            <a:ext cx="56515" cy="260350"/>
          </a:xfrm>
          <a:custGeom>
            <a:avLst/>
            <a:gdLst/>
            <a:ahLst/>
            <a:cxnLst/>
            <a:rect l="l" t="t" r="r" b="b"/>
            <a:pathLst>
              <a:path w="56514" h="260350">
                <a:moveTo>
                  <a:pt x="0" y="260229"/>
                </a:moveTo>
                <a:lnTo>
                  <a:pt x="55919" y="0"/>
                </a:lnTo>
              </a:path>
            </a:pathLst>
          </a:custGeom>
          <a:ln w="9607">
            <a:solidFill>
              <a:srgbClr val="000000"/>
            </a:solidFill>
          </a:ln>
        </p:spPr>
        <p:txBody>
          <a:bodyPr wrap="square" lIns="0" tIns="0" rIns="0" bIns="0" rtlCol="0"/>
          <a:lstStyle/>
          <a:p>
            <a:endParaRPr/>
          </a:p>
        </p:txBody>
      </p:sp>
      <p:sp>
        <p:nvSpPr>
          <p:cNvPr id="48" name="object 48"/>
          <p:cNvSpPr/>
          <p:nvPr/>
        </p:nvSpPr>
        <p:spPr>
          <a:xfrm>
            <a:off x="6469441" y="2027009"/>
            <a:ext cx="137795" cy="0"/>
          </a:xfrm>
          <a:custGeom>
            <a:avLst/>
            <a:gdLst/>
            <a:ahLst/>
            <a:cxnLst/>
            <a:rect l="l" t="t" r="r" b="b"/>
            <a:pathLst>
              <a:path w="137795">
                <a:moveTo>
                  <a:pt x="0" y="0"/>
                </a:moveTo>
                <a:lnTo>
                  <a:pt x="137283" y="0"/>
                </a:lnTo>
              </a:path>
            </a:pathLst>
          </a:custGeom>
          <a:ln w="10924">
            <a:solidFill>
              <a:srgbClr val="000000"/>
            </a:solidFill>
          </a:ln>
        </p:spPr>
        <p:txBody>
          <a:bodyPr wrap="square" lIns="0" tIns="0" rIns="0" bIns="0" rtlCol="0"/>
          <a:lstStyle/>
          <a:p>
            <a:endParaRPr/>
          </a:p>
        </p:txBody>
      </p:sp>
      <p:sp>
        <p:nvSpPr>
          <p:cNvPr id="49" name="object 49"/>
          <p:cNvSpPr/>
          <p:nvPr/>
        </p:nvSpPr>
        <p:spPr>
          <a:xfrm>
            <a:off x="6313510" y="1989536"/>
            <a:ext cx="312420" cy="0"/>
          </a:xfrm>
          <a:custGeom>
            <a:avLst/>
            <a:gdLst/>
            <a:ahLst/>
            <a:cxnLst/>
            <a:rect l="l" t="t" r="r" b="b"/>
            <a:pathLst>
              <a:path w="312420">
                <a:moveTo>
                  <a:pt x="0" y="0"/>
                </a:moveTo>
                <a:lnTo>
                  <a:pt x="311861" y="0"/>
                </a:lnTo>
              </a:path>
            </a:pathLst>
          </a:custGeom>
          <a:ln w="10924">
            <a:solidFill>
              <a:srgbClr val="000000"/>
            </a:solidFill>
          </a:ln>
        </p:spPr>
        <p:txBody>
          <a:bodyPr wrap="square" lIns="0" tIns="0" rIns="0" bIns="0" rtlCol="0"/>
          <a:lstStyle/>
          <a:p>
            <a:endParaRPr/>
          </a:p>
        </p:txBody>
      </p:sp>
      <p:sp>
        <p:nvSpPr>
          <p:cNvPr id="50" name="object 50"/>
          <p:cNvSpPr txBox="1"/>
          <p:nvPr/>
        </p:nvSpPr>
        <p:spPr>
          <a:xfrm>
            <a:off x="6471277" y="2006627"/>
            <a:ext cx="138430" cy="334645"/>
          </a:xfrm>
          <a:prstGeom prst="rect">
            <a:avLst/>
          </a:prstGeom>
        </p:spPr>
        <p:txBody>
          <a:bodyPr vert="horz" wrap="square" lIns="0" tIns="15875" rIns="0" bIns="0" rtlCol="0">
            <a:spAutoFit/>
          </a:bodyPr>
          <a:lstStyle/>
          <a:p>
            <a:pPr marL="12700">
              <a:lnSpc>
                <a:spcPct val="100000"/>
              </a:lnSpc>
              <a:spcBef>
                <a:spcPts val="125"/>
              </a:spcBef>
            </a:pPr>
            <a:r>
              <a:rPr sz="2000" b="1" spc="-114" dirty="0">
                <a:latin typeface="Times New Roman"/>
                <a:cs typeface="Times New Roman"/>
              </a:rPr>
              <a:t>2</a:t>
            </a:r>
            <a:endParaRPr sz="2000">
              <a:latin typeface="Times New Roman"/>
              <a:cs typeface="Times New Roman"/>
            </a:endParaRPr>
          </a:p>
        </p:txBody>
      </p:sp>
      <p:sp>
        <p:nvSpPr>
          <p:cNvPr id="51" name="object 51"/>
          <p:cNvSpPr txBox="1"/>
          <p:nvPr/>
        </p:nvSpPr>
        <p:spPr>
          <a:xfrm>
            <a:off x="4950078" y="755629"/>
            <a:ext cx="2019300" cy="1266190"/>
          </a:xfrm>
          <a:prstGeom prst="rect">
            <a:avLst/>
          </a:prstGeom>
        </p:spPr>
        <p:txBody>
          <a:bodyPr vert="horz" wrap="square" lIns="0" tIns="149225" rIns="0" bIns="0" rtlCol="0">
            <a:spAutoFit/>
          </a:bodyPr>
          <a:lstStyle/>
          <a:p>
            <a:pPr marL="736600">
              <a:lnSpc>
                <a:spcPct val="100000"/>
              </a:lnSpc>
              <a:spcBef>
                <a:spcPts val="1175"/>
              </a:spcBef>
            </a:pPr>
            <a:r>
              <a:rPr sz="1800" b="1" spc="-5" dirty="0">
                <a:solidFill>
                  <a:srgbClr val="006666"/>
                </a:solidFill>
                <a:latin typeface="Arial"/>
                <a:cs typeface="Arial"/>
              </a:rPr>
              <a:t>s est</a:t>
            </a:r>
            <a:r>
              <a:rPr sz="1800" b="1" spc="-60" dirty="0">
                <a:solidFill>
                  <a:srgbClr val="006666"/>
                </a:solidFill>
                <a:latin typeface="Arial"/>
                <a:cs typeface="Arial"/>
              </a:rPr>
              <a:t> </a:t>
            </a:r>
            <a:r>
              <a:rPr sz="1800" b="1" spc="-5" dirty="0">
                <a:solidFill>
                  <a:srgbClr val="006666"/>
                </a:solidFill>
                <a:latin typeface="Arial"/>
                <a:cs typeface="Arial"/>
              </a:rPr>
              <a:t>connu</a:t>
            </a:r>
            <a:endParaRPr sz="1800">
              <a:latin typeface="Arial"/>
              <a:cs typeface="Arial"/>
            </a:endParaRPr>
          </a:p>
          <a:p>
            <a:pPr marL="396875">
              <a:lnSpc>
                <a:spcPct val="100000"/>
              </a:lnSpc>
              <a:spcBef>
                <a:spcPts val="1085"/>
              </a:spcBef>
            </a:pPr>
            <a:r>
              <a:rPr sz="1800" b="1" dirty="0">
                <a:solidFill>
                  <a:srgbClr val="006666"/>
                </a:solidFill>
                <a:latin typeface="Arial"/>
                <a:cs typeface="Arial"/>
              </a:rPr>
              <a:t>m =</a:t>
            </a:r>
            <a:r>
              <a:rPr sz="1800" b="1" spc="-30" dirty="0">
                <a:solidFill>
                  <a:srgbClr val="006666"/>
                </a:solidFill>
                <a:latin typeface="Arial"/>
                <a:cs typeface="Arial"/>
              </a:rPr>
              <a:t> </a:t>
            </a:r>
            <a:r>
              <a:rPr sz="1800" b="1" spc="-5" dirty="0">
                <a:solidFill>
                  <a:srgbClr val="006666"/>
                </a:solidFill>
                <a:latin typeface="Arial"/>
                <a:cs typeface="Arial"/>
              </a:rPr>
              <a:t>0,93</a:t>
            </a:r>
            <a:endParaRPr sz="1800">
              <a:latin typeface="Arial"/>
              <a:cs typeface="Arial"/>
            </a:endParaRPr>
          </a:p>
          <a:p>
            <a:pPr marL="12700">
              <a:lnSpc>
                <a:spcPct val="100000"/>
              </a:lnSpc>
              <a:spcBef>
                <a:spcPts val="880"/>
              </a:spcBef>
            </a:pPr>
            <a:r>
              <a:rPr sz="1800" b="1" dirty="0">
                <a:solidFill>
                  <a:srgbClr val="006666"/>
                </a:solidFill>
                <a:latin typeface="Arial"/>
                <a:cs typeface="Arial"/>
              </a:rPr>
              <a:t>; </a:t>
            </a:r>
            <a:r>
              <a:rPr sz="1800" b="1" spc="-5" dirty="0">
                <a:latin typeface="Arial"/>
                <a:cs typeface="Arial"/>
              </a:rPr>
              <a:t>0,93 </a:t>
            </a:r>
            <a:r>
              <a:rPr sz="1800" b="1" dirty="0">
                <a:latin typeface="Arial"/>
                <a:cs typeface="Arial"/>
              </a:rPr>
              <a:t>+ </a:t>
            </a:r>
            <a:r>
              <a:rPr sz="1800" b="1" spc="-5" dirty="0">
                <a:latin typeface="Arial"/>
                <a:cs typeface="Arial"/>
              </a:rPr>
              <a:t>1,96 </a:t>
            </a:r>
            <a:r>
              <a:rPr sz="3000" b="1" spc="-179" baseline="13888" dirty="0">
                <a:latin typeface="Times New Roman"/>
                <a:cs typeface="Times New Roman"/>
              </a:rPr>
              <a:t>0,1</a:t>
            </a:r>
            <a:r>
              <a:rPr sz="3000" b="1" spc="-315" baseline="13888" dirty="0">
                <a:latin typeface="Times New Roman"/>
                <a:cs typeface="Times New Roman"/>
              </a:rPr>
              <a:t> </a:t>
            </a:r>
            <a:r>
              <a:rPr sz="1800" b="1" dirty="0">
                <a:latin typeface="Arial"/>
                <a:cs typeface="Arial"/>
              </a:rPr>
              <a:t>]</a:t>
            </a:r>
            <a:endParaRPr sz="1800">
              <a:latin typeface="Arial"/>
              <a:cs typeface="Arial"/>
            </a:endParaRPr>
          </a:p>
        </p:txBody>
      </p:sp>
      <p:sp>
        <p:nvSpPr>
          <p:cNvPr id="52" name="object 52"/>
          <p:cNvSpPr txBox="1"/>
          <p:nvPr/>
        </p:nvSpPr>
        <p:spPr>
          <a:xfrm>
            <a:off x="682548" y="2477770"/>
            <a:ext cx="2418080" cy="934085"/>
          </a:xfrm>
          <a:prstGeom prst="rect">
            <a:avLst/>
          </a:prstGeom>
        </p:spPr>
        <p:txBody>
          <a:bodyPr vert="horz" wrap="square" lIns="0" tIns="12700" rIns="0" bIns="0" rtlCol="0">
            <a:spAutoFit/>
          </a:bodyPr>
          <a:lstStyle/>
          <a:p>
            <a:pPr marR="39370" algn="ctr">
              <a:lnSpc>
                <a:spcPct val="100000"/>
              </a:lnSpc>
              <a:spcBef>
                <a:spcPts val="100"/>
              </a:spcBef>
            </a:pPr>
            <a:r>
              <a:rPr sz="1800" b="1" spc="-5" dirty="0">
                <a:latin typeface="Arial"/>
                <a:cs typeface="Arial"/>
              </a:rPr>
              <a:t>IC </a:t>
            </a:r>
            <a:r>
              <a:rPr sz="1800" b="1" spc="-7" baseline="-20833" dirty="0">
                <a:latin typeface="Arial"/>
                <a:cs typeface="Arial"/>
              </a:rPr>
              <a:t>95% </a:t>
            </a:r>
            <a:r>
              <a:rPr sz="1800" b="1" spc="-5" dirty="0">
                <a:latin typeface="Arial"/>
                <a:cs typeface="Arial"/>
              </a:rPr>
              <a:t>(</a:t>
            </a:r>
            <a:r>
              <a:rPr sz="1800" b="1" i="1" spc="-5" dirty="0">
                <a:latin typeface="Symbol"/>
                <a:cs typeface="Symbol"/>
              </a:rPr>
              <a:t></a:t>
            </a:r>
            <a:r>
              <a:rPr sz="1800" b="1" spc="-5" dirty="0">
                <a:latin typeface="Arial"/>
                <a:cs typeface="Arial"/>
              </a:rPr>
              <a:t>) </a:t>
            </a:r>
            <a:r>
              <a:rPr sz="1800" dirty="0">
                <a:latin typeface="Arial"/>
                <a:cs typeface="Arial"/>
              </a:rPr>
              <a:t>= </a:t>
            </a:r>
            <a:r>
              <a:rPr sz="1800" b="1" dirty="0">
                <a:latin typeface="Arial"/>
                <a:cs typeface="Arial"/>
              </a:rPr>
              <a:t>[0,7 ;</a:t>
            </a:r>
            <a:r>
              <a:rPr sz="1800" b="1" spc="-235" dirty="0">
                <a:latin typeface="Arial"/>
                <a:cs typeface="Arial"/>
              </a:rPr>
              <a:t> </a:t>
            </a:r>
            <a:r>
              <a:rPr sz="1800" b="1" spc="-5" dirty="0">
                <a:latin typeface="Arial"/>
                <a:cs typeface="Arial"/>
              </a:rPr>
              <a:t>1,1]</a:t>
            </a:r>
            <a:endParaRPr sz="1800">
              <a:latin typeface="Arial"/>
              <a:cs typeface="Arial"/>
            </a:endParaRPr>
          </a:p>
          <a:p>
            <a:pPr>
              <a:lnSpc>
                <a:spcPct val="100000"/>
              </a:lnSpc>
              <a:spcBef>
                <a:spcPts val="15"/>
              </a:spcBef>
            </a:pPr>
            <a:endParaRPr sz="2450">
              <a:latin typeface="Times New Roman"/>
              <a:cs typeface="Times New Roman"/>
            </a:endParaRPr>
          </a:p>
          <a:p>
            <a:pPr algn="ctr">
              <a:lnSpc>
                <a:spcPct val="100000"/>
              </a:lnSpc>
              <a:tabLst>
                <a:tab pos="2258695" algn="l"/>
              </a:tabLst>
            </a:pPr>
            <a:r>
              <a:rPr sz="1800" b="1" spc="-5" dirty="0">
                <a:solidFill>
                  <a:srgbClr val="006666"/>
                </a:solidFill>
                <a:latin typeface="Arial"/>
                <a:cs typeface="Arial"/>
              </a:rPr>
              <a:t>C</a:t>
            </a:r>
            <a:r>
              <a:rPr sz="1800" b="1" spc="-15" dirty="0">
                <a:solidFill>
                  <a:srgbClr val="006666"/>
                </a:solidFill>
                <a:latin typeface="Arial"/>
                <a:cs typeface="Arial"/>
              </a:rPr>
              <a:t>a</a:t>
            </a:r>
            <a:r>
              <a:rPr sz="1800" b="1" spc="-5" dirty="0">
                <a:solidFill>
                  <a:srgbClr val="006666"/>
                </a:solidFill>
                <a:latin typeface="Arial"/>
                <a:cs typeface="Arial"/>
              </a:rPr>
              <a:t>s</a:t>
            </a:r>
            <a:r>
              <a:rPr sz="1800" b="1" dirty="0">
                <a:solidFill>
                  <a:srgbClr val="006666"/>
                </a:solidFill>
                <a:latin typeface="Arial"/>
                <a:cs typeface="Arial"/>
              </a:rPr>
              <a:t> </a:t>
            </a:r>
            <a:r>
              <a:rPr sz="1800" b="1" spc="-5" dirty="0">
                <a:solidFill>
                  <a:srgbClr val="006666"/>
                </a:solidFill>
                <a:latin typeface="Arial"/>
                <a:cs typeface="Arial"/>
              </a:rPr>
              <a:t>2</a:t>
            </a:r>
            <a:r>
              <a:rPr sz="1800" b="1" spc="-10" dirty="0">
                <a:solidFill>
                  <a:srgbClr val="006666"/>
                </a:solidFill>
                <a:latin typeface="Arial"/>
                <a:cs typeface="Arial"/>
              </a:rPr>
              <a:t> </a:t>
            </a:r>
            <a:r>
              <a:rPr sz="1800" b="1" dirty="0">
                <a:solidFill>
                  <a:srgbClr val="006666"/>
                </a:solidFill>
                <a:latin typeface="Arial"/>
                <a:cs typeface="Arial"/>
              </a:rPr>
              <a:t>:</a:t>
            </a:r>
            <a:r>
              <a:rPr sz="1800" b="1" spc="5" dirty="0">
                <a:solidFill>
                  <a:srgbClr val="006666"/>
                </a:solidFill>
                <a:latin typeface="Arial"/>
                <a:cs typeface="Arial"/>
              </a:rPr>
              <a:t> </a:t>
            </a:r>
            <a:r>
              <a:rPr sz="1800" b="1" spc="-5" dirty="0">
                <a:solidFill>
                  <a:srgbClr val="006666"/>
                </a:solidFill>
                <a:latin typeface="Arial"/>
                <a:cs typeface="Arial"/>
              </a:rPr>
              <a:t>3</a:t>
            </a:r>
            <a:r>
              <a:rPr sz="1800" b="1" dirty="0">
                <a:solidFill>
                  <a:srgbClr val="006666"/>
                </a:solidFill>
                <a:latin typeface="Arial"/>
                <a:cs typeface="Arial"/>
              </a:rPr>
              <a:t> </a:t>
            </a:r>
            <a:r>
              <a:rPr sz="1800" b="1" spc="-15" dirty="0">
                <a:solidFill>
                  <a:srgbClr val="006666"/>
                </a:solidFill>
                <a:latin typeface="Arial"/>
                <a:cs typeface="Arial"/>
              </a:rPr>
              <a:t>m</a:t>
            </a:r>
            <a:r>
              <a:rPr sz="1800" b="1" spc="-5" dirty="0">
                <a:solidFill>
                  <a:srgbClr val="006666"/>
                </a:solidFill>
                <a:latin typeface="Arial"/>
                <a:cs typeface="Arial"/>
              </a:rPr>
              <a:t>e</a:t>
            </a:r>
            <a:r>
              <a:rPr sz="1800" b="1" spc="-15" dirty="0">
                <a:solidFill>
                  <a:srgbClr val="006666"/>
                </a:solidFill>
                <a:latin typeface="Arial"/>
                <a:cs typeface="Arial"/>
              </a:rPr>
              <a:t>s</a:t>
            </a:r>
            <a:r>
              <a:rPr sz="1800" b="1" spc="-5" dirty="0">
                <a:solidFill>
                  <a:srgbClr val="006666"/>
                </a:solidFill>
                <a:latin typeface="Arial"/>
                <a:cs typeface="Arial"/>
              </a:rPr>
              <a:t>ures</a:t>
            </a:r>
            <a:r>
              <a:rPr sz="1800" b="1" dirty="0">
                <a:solidFill>
                  <a:srgbClr val="006666"/>
                </a:solidFill>
                <a:latin typeface="Arial"/>
                <a:cs typeface="Arial"/>
              </a:rPr>
              <a:t>	=</a:t>
            </a:r>
            <a:endParaRPr sz="1800">
              <a:latin typeface="Arial"/>
              <a:cs typeface="Arial"/>
            </a:endParaRPr>
          </a:p>
        </p:txBody>
      </p:sp>
      <p:sp>
        <p:nvSpPr>
          <p:cNvPr id="53" name="object 53"/>
          <p:cNvSpPr txBox="1"/>
          <p:nvPr/>
        </p:nvSpPr>
        <p:spPr>
          <a:xfrm>
            <a:off x="3392179" y="3112134"/>
            <a:ext cx="3256279" cy="299720"/>
          </a:xfrm>
          <a:prstGeom prst="rect">
            <a:avLst/>
          </a:prstGeom>
        </p:spPr>
        <p:txBody>
          <a:bodyPr vert="horz" wrap="square" lIns="0" tIns="12700" rIns="0" bIns="0" rtlCol="0">
            <a:spAutoFit/>
          </a:bodyPr>
          <a:lstStyle/>
          <a:p>
            <a:pPr marL="12700">
              <a:lnSpc>
                <a:spcPct val="100000"/>
              </a:lnSpc>
              <a:spcBef>
                <a:spcPts val="100"/>
              </a:spcBef>
              <a:tabLst>
                <a:tab pos="2336165" algn="l"/>
              </a:tabLst>
            </a:pPr>
            <a:r>
              <a:rPr sz="1800" b="1" spc="-5" dirty="0">
                <a:solidFill>
                  <a:srgbClr val="006666"/>
                </a:solidFill>
                <a:latin typeface="Arial"/>
                <a:cs typeface="Arial"/>
              </a:rPr>
              <a:t>0,90 </a:t>
            </a:r>
            <a:r>
              <a:rPr sz="1800" b="1" dirty="0">
                <a:solidFill>
                  <a:srgbClr val="006666"/>
                </a:solidFill>
                <a:latin typeface="Arial"/>
                <a:cs typeface="Arial"/>
              </a:rPr>
              <a:t>; </a:t>
            </a:r>
            <a:r>
              <a:rPr sz="1800" b="1" spc="-5" dirty="0">
                <a:solidFill>
                  <a:srgbClr val="006666"/>
                </a:solidFill>
                <a:latin typeface="Arial"/>
                <a:cs typeface="Arial"/>
              </a:rPr>
              <a:t>0,96 </a:t>
            </a:r>
            <a:r>
              <a:rPr sz="1800" b="1" dirty="0">
                <a:solidFill>
                  <a:srgbClr val="006666"/>
                </a:solidFill>
                <a:latin typeface="Arial"/>
                <a:cs typeface="Arial"/>
              </a:rPr>
              <a:t>;</a:t>
            </a:r>
            <a:r>
              <a:rPr sz="1800" b="1" spc="30" dirty="0">
                <a:solidFill>
                  <a:srgbClr val="006666"/>
                </a:solidFill>
                <a:latin typeface="Arial"/>
                <a:cs typeface="Arial"/>
              </a:rPr>
              <a:t> </a:t>
            </a:r>
            <a:r>
              <a:rPr sz="1800" b="1" spc="-5" dirty="0">
                <a:solidFill>
                  <a:srgbClr val="006666"/>
                </a:solidFill>
                <a:latin typeface="Arial"/>
                <a:cs typeface="Arial"/>
              </a:rPr>
              <a:t>0,92</a:t>
            </a:r>
            <a:r>
              <a:rPr sz="1800" b="1" dirty="0">
                <a:solidFill>
                  <a:srgbClr val="006666"/>
                </a:solidFill>
                <a:latin typeface="Arial"/>
                <a:cs typeface="Arial"/>
              </a:rPr>
              <a:t> g/l	</a:t>
            </a:r>
            <a:r>
              <a:rPr sz="1800" b="1" spc="-5" dirty="0">
                <a:solidFill>
                  <a:srgbClr val="006666"/>
                </a:solidFill>
                <a:latin typeface="Arial"/>
                <a:cs typeface="Arial"/>
              </a:rPr>
              <a:t>m </a:t>
            </a:r>
            <a:r>
              <a:rPr sz="1800" b="1" dirty="0">
                <a:solidFill>
                  <a:srgbClr val="006666"/>
                </a:solidFill>
                <a:latin typeface="Arial"/>
                <a:cs typeface="Arial"/>
              </a:rPr>
              <a:t>=</a:t>
            </a:r>
            <a:r>
              <a:rPr sz="1800" b="1" spc="-85" dirty="0">
                <a:solidFill>
                  <a:srgbClr val="006666"/>
                </a:solidFill>
                <a:latin typeface="Arial"/>
                <a:cs typeface="Arial"/>
              </a:rPr>
              <a:t> </a:t>
            </a:r>
            <a:r>
              <a:rPr sz="1800" b="1" spc="-5" dirty="0">
                <a:solidFill>
                  <a:srgbClr val="006666"/>
                </a:solidFill>
                <a:latin typeface="Arial"/>
                <a:cs typeface="Arial"/>
              </a:rPr>
              <a:t>0,93</a:t>
            </a:r>
            <a:endParaRPr sz="1800">
              <a:latin typeface="Arial"/>
              <a:cs typeface="Arial"/>
            </a:endParaRPr>
          </a:p>
        </p:txBody>
      </p:sp>
      <p:sp>
        <p:nvSpPr>
          <p:cNvPr id="54" name="object 54"/>
          <p:cNvSpPr txBox="1"/>
          <p:nvPr/>
        </p:nvSpPr>
        <p:spPr>
          <a:xfrm>
            <a:off x="2315082" y="3656203"/>
            <a:ext cx="332740" cy="208279"/>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Arial"/>
                <a:cs typeface="Arial"/>
              </a:rPr>
              <a:t>95%</a:t>
            </a:r>
            <a:endParaRPr sz="1200">
              <a:latin typeface="Arial"/>
              <a:cs typeface="Arial"/>
            </a:endParaRPr>
          </a:p>
        </p:txBody>
      </p:sp>
      <p:sp>
        <p:nvSpPr>
          <p:cNvPr id="55" name="object 55"/>
          <p:cNvSpPr txBox="1"/>
          <p:nvPr/>
        </p:nvSpPr>
        <p:spPr>
          <a:xfrm>
            <a:off x="2022475" y="3523615"/>
            <a:ext cx="2334260" cy="299720"/>
          </a:xfrm>
          <a:prstGeom prst="rect">
            <a:avLst/>
          </a:prstGeom>
        </p:spPr>
        <p:txBody>
          <a:bodyPr vert="horz" wrap="square" lIns="0" tIns="12700" rIns="0" bIns="0" rtlCol="0">
            <a:spAutoFit/>
          </a:bodyPr>
          <a:lstStyle/>
          <a:p>
            <a:pPr marL="12700">
              <a:lnSpc>
                <a:spcPct val="100000"/>
              </a:lnSpc>
              <a:spcBef>
                <a:spcPts val="100"/>
              </a:spcBef>
              <a:tabLst>
                <a:tab pos="672465" algn="l"/>
              </a:tabLst>
            </a:pPr>
            <a:r>
              <a:rPr sz="1800" b="1" spc="-5" dirty="0">
                <a:latin typeface="Arial"/>
                <a:cs typeface="Arial"/>
              </a:rPr>
              <a:t>IC	(</a:t>
            </a:r>
            <a:r>
              <a:rPr sz="1800" b="1" i="1" spc="-5" dirty="0">
                <a:latin typeface="Symbol"/>
                <a:cs typeface="Symbol"/>
              </a:rPr>
              <a:t></a:t>
            </a:r>
            <a:r>
              <a:rPr sz="1800" b="1" spc="-5" dirty="0">
                <a:latin typeface="Arial"/>
                <a:cs typeface="Arial"/>
              </a:rPr>
              <a:t>) </a:t>
            </a:r>
            <a:r>
              <a:rPr sz="1800" b="1" dirty="0">
                <a:latin typeface="Arial"/>
                <a:cs typeface="Arial"/>
              </a:rPr>
              <a:t>= </a:t>
            </a:r>
            <a:r>
              <a:rPr sz="1800" b="1" spc="-5" dirty="0">
                <a:latin typeface="Arial"/>
                <a:cs typeface="Arial"/>
              </a:rPr>
              <a:t>[0,93</a:t>
            </a:r>
            <a:r>
              <a:rPr sz="1800" b="1" spc="-65" dirty="0">
                <a:latin typeface="Arial"/>
                <a:cs typeface="Arial"/>
              </a:rPr>
              <a:t> </a:t>
            </a:r>
            <a:r>
              <a:rPr sz="1800" b="1" spc="-5" dirty="0">
                <a:latin typeface="Arial"/>
                <a:cs typeface="Arial"/>
              </a:rPr>
              <a:t>-1,96</a:t>
            </a:r>
            <a:endParaRPr sz="1800">
              <a:latin typeface="Arial"/>
              <a:cs typeface="Arial"/>
            </a:endParaRPr>
          </a:p>
        </p:txBody>
      </p:sp>
      <p:sp>
        <p:nvSpPr>
          <p:cNvPr id="56" name="object 56"/>
          <p:cNvSpPr txBox="1"/>
          <p:nvPr/>
        </p:nvSpPr>
        <p:spPr>
          <a:xfrm>
            <a:off x="1353438" y="4148708"/>
            <a:ext cx="2473325"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IC </a:t>
            </a:r>
            <a:r>
              <a:rPr sz="1800" b="1" spc="-7" baseline="-20833" dirty="0">
                <a:latin typeface="Arial"/>
                <a:cs typeface="Arial"/>
              </a:rPr>
              <a:t>95% </a:t>
            </a:r>
            <a:r>
              <a:rPr sz="1800" b="1" spc="-5" dirty="0">
                <a:latin typeface="Arial"/>
                <a:cs typeface="Arial"/>
              </a:rPr>
              <a:t>(</a:t>
            </a:r>
            <a:r>
              <a:rPr sz="1800" b="1" i="1" spc="-5" dirty="0">
                <a:latin typeface="Symbol"/>
                <a:cs typeface="Symbol"/>
              </a:rPr>
              <a:t></a:t>
            </a:r>
            <a:r>
              <a:rPr sz="1800" b="1" spc="-5" dirty="0">
                <a:latin typeface="Arial"/>
                <a:cs typeface="Arial"/>
              </a:rPr>
              <a:t>) </a:t>
            </a:r>
            <a:r>
              <a:rPr sz="1800" dirty="0">
                <a:latin typeface="Arial"/>
                <a:cs typeface="Arial"/>
              </a:rPr>
              <a:t>= </a:t>
            </a:r>
            <a:r>
              <a:rPr sz="1800" b="1" spc="-5" dirty="0">
                <a:latin typeface="Arial"/>
                <a:cs typeface="Arial"/>
              </a:rPr>
              <a:t>[0,79 </a:t>
            </a:r>
            <a:r>
              <a:rPr sz="1800" b="1" dirty="0">
                <a:latin typeface="Arial"/>
                <a:cs typeface="Arial"/>
              </a:rPr>
              <a:t>;</a:t>
            </a:r>
            <a:r>
              <a:rPr sz="1800" b="1" spc="-229" dirty="0">
                <a:latin typeface="Arial"/>
                <a:cs typeface="Arial"/>
              </a:rPr>
              <a:t> </a:t>
            </a:r>
            <a:r>
              <a:rPr sz="1800" b="1" spc="-5" dirty="0">
                <a:latin typeface="Arial"/>
                <a:cs typeface="Arial"/>
              </a:rPr>
              <a:t>1,07]</a:t>
            </a:r>
            <a:endParaRPr sz="1800">
              <a:latin typeface="Arial"/>
              <a:cs typeface="Arial"/>
            </a:endParaRPr>
          </a:p>
        </p:txBody>
      </p:sp>
      <p:sp>
        <p:nvSpPr>
          <p:cNvPr id="57" name="object 57"/>
          <p:cNvSpPr txBox="1"/>
          <p:nvPr/>
        </p:nvSpPr>
        <p:spPr>
          <a:xfrm>
            <a:off x="4435033" y="4148708"/>
            <a:ext cx="3549650"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Précision </a:t>
            </a:r>
            <a:r>
              <a:rPr sz="1800" b="1" dirty="0">
                <a:latin typeface="Arial"/>
                <a:cs typeface="Arial"/>
              </a:rPr>
              <a:t>de </a:t>
            </a:r>
            <a:r>
              <a:rPr sz="1800" b="1" spc="-5" dirty="0">
                <a:latin typeface="Arial"/>
                <a:cs typeface="Arial"/>
              </a:rPr>
              <a:t>l’estimation </a:t>
            </a:r>
            <a:r>
              <a:rPr sz="1800" b="1" dirty="0">
                <a:latin typeface="Arial"/>
                <a:cs typeface="Arial"/>
              </a:rPr>
              <a:t>i=</a:t>
            </a:r>
            <a:r>
              <a:rPr sz="1800" b="1" spc="-10" dirty="0">
                <a:latin typeface="Arial"/>
                <a:cs typeface="Arial"/>
              </a:rPr>
              <a:t> </a:t>
            </a:r>
            <a:r>
              <a:rPr sz="1800" b="1" spc="-5" dirty="0">
                <a:latin typeface="Arial"/>
                <a:cs typeface="Arial"/>
              </a:rPr>
              <a:t>0,14</a:t>
            </a:r>
            <a:endParaRPr sz="1800">
              <a:latin typeface="Arial"/>
              <a:cs typeface="Arial"/>
            </a:endParaRPr>
          </a:p>
        </p:txBody>
      </p:sp>
      <p:sp>
        <p:nvSpPr>
          <p:cNvPr id="58" name="object 58"/>
          <p:cNvSpPr/>
          <p:nvPr/>
        </p:nvSpPr>
        <p:spPr>
          <a:xfrm>
            <a:off x="4502496" y="3956476"/>
            <a:ext cx="33020" cy="19685"/>
          </a:xfrm>
          <a:custGeom>
            <a:avLst/>
            <a:gdLst/>
            <a:ahLst/>
            <a:cxnLst/>
            <a:rect l="l" t="t" r="r" b="b"/>
            <a:pathLst>
              <a:path w="33020" h="19685">
                <a:moveTo>
                  <a:pt x="0" y="19066"/>
                </a:moveTo>
                <a:lnTo>
                  <a:pt x="32675" y="0"/>
                </a:lnTo>
              </a:path>
            </a:pathLst>
          </a:custGeom>
          <a:ln w="11016">
            <a:solidFill>
              <a:srgbClr val="000000"/>
            </a:solidFill>
          </a:ln>
        </p:spPr>
        <p:txBody>
          <a:bodyPr wrap="square" lIns="0" tIns="0" rIns="0" bIns="0" rtlCol="0"/>
          <a:lstStyle/>
          <a:p>
            <a:endParaRPr/>
          </a:p>
        </p:txBody>
      </p:sp>
      <p:sp>
        <p:nvSpPr>
          <p:cNvPr id="59" name="object 59"/>
          <p:cNvSpPr/>
          <p:nvPr/>
        </p:nvSpPr>
        <p:spPr>
          <a:xfrm>
            <a:off x="4535171" y="3962302"/>
            <a:ext cx="48260" cy="90805"/>
          </a:xfrm>
          <a:custGeom>
            <a:avLst/>
            <a:gdLst/>
            <a:ahLst/>
            <a:cxnLst/>
            <a:rect l="l" t="t" r="r" b="b"/>
            <a:pathLst>
              <a:path w="48260" h="90804">
                <a:moveTo>
                  <a:pt x="0" y="0"/>
                </a:moveTo>
                <a:lnTo>
                  <a:pt x="47992" y="90567"/>
                </a:lnTo>
              </a:path>
            </a:pathLst>
          </a:custGeom>
          <a:ln w="21616">
            <a:solidFill>
              <a:srgbClr val="000000"/>
            </a:solidFill>
          </a:ln>
        </p:spPr>
        <p:txBody>
          <a:bodyPr wrap="square" lIns="0" tIns="0" rIns="0" bIns="0" rtlCol="0"/>
          <a:lstStyle/>
          <a:p>
            <a:endParaRPr/>
          </a:p>
        </p:txBody>
      </p:sp>
      <p:sp>
        <p:nvSpPr>
          <p:cNvPr id="60" name="object 60"/>
          <p:cNvSpPr/>
          <p:nvPr/>
        </p:nvSpPr>
        <p:spPr>
          <a:xfrm>
            <a:off x="4588270" y="3783815"/>
            <a:ext cx="62865" cy="269240"/>
          </a:xfrm>
          <a:custGeom>
            <a:avLst/>
            <a:gdLst/>
            <a:ahLst/>
            <a:cxnLst/>
            <a:rect l="l" t="t" r="r" b="b"/>
            <a:pathLst>
              <a:path w="62864" h="269239">
                <a:moveTo>
                  <a:pt x="0" y="269054"/>
                </a:moveTo>
                <a:lnTo>
                  <a:pt x="62802" y="0"/>
                </a:lnTo>
              </a:path>
            </a:pathLst>
          </a:custGeom>
          <a:ln w="10741">
            <a:solidFill>
              <a:srgbClr val="000000"/>
            </a:solidFill>
          </a:ln>
        </p:spPr>
        <p:txBody>
          <a:bodyPr wrap="square" lIns="0" tIns="0" rIns="0" bIns="0" rtlCol="0"/>
          <a:lstStyle/>
          <a:p>
            <a:endParaRPr/>
          </a:p>
        </p:txBody>
      </p:sp>
      <p:sp>
        <p:nvSpPr>
          <p:cNvPr id="61" name="object 61"/>
          <p:cNvSpPr/>
          <p:nvPr/>
        </p:nvSpPr>
        <p:spPr>
          <a:xfrm>
            <a:off x="4651072" y="3783815"/>
            <a:ext cx="154305" cy="0"/>
          </a:xfrm>
          <a:custGeom>
            <a:avLst/>
            <a:gdLst/>
            <a:ahLst/>
            <a:cxnLst/>
            <a:rect l="l" t="t" r="r" b="b"/>
            <a:pathLst>
              <a:path w="154304">
                <a:moveTo>
                  <a:pt x="0" y="0"/>
                </a:moveTo>
                <a:lnTo>
                  <a:pt x="154180" y="0"/>
                </a:lnTo>
              </a:path>
            </a:pathLst>
          </a:custGeom>
          <a:ln w="11116">
            <a:solidFill>
              <a:srgbClr val="000000"/>
            </a:solidFill>
          </a:ln>
        </p:spPr>
        <p:txBody>
          <a:bodyPr wrap="square" lIns="0" tIns="0" rIns="0" bIns="0" rtlCol="0"/>
          <a:lstStyle/>
          <a:p>
            <a:endParaRPr/>
          </a:p>
        </p:txBody>
      </p:sp>
      <p:sp>
        <p:nvSpPr>
          <p:cNvPr id="62" name="object 62"/>
          <p:cNvSpPr/>
          <p:nvPr/>
        </p:nvSpPr>
        <p:spPr>
          <a:xfrm>
            <a:off x="4475948" y="3745681"/>
            <a:ext cx="350520" cy="0"/>
          </a:xfrm>
          <a:custGeom>
            <a:avLst/>
            <a:gdLst/>
            <a:ahLst/>
            <a:cxnLst/>
            <a:rect l="l" t="t" r="r" b="b"/>
            <a:pathLst>
              <a:path w="350520">
                <a:moveTo>
                  <a:pt x="0" y="0"/>
                </a:moveTo>
                <a:lnTo>
                  <a:pt x="350247" y="0"/>
                </a:lnTo>
              </a:path>
            </a:pathLst>
          </a:custGeom>
          <a:ln w="11116">
            <a:solidFill>
              <a:srgbClr val="000000"/>
            </a:solidFill>
          </a:ln>
        </p:spPr>
        <p:txBody>
          <a:bodyPr wrap="square" lIns="0" tIns="0" rIns="0" bIns="0" rtlCol="0"/>
          <a:lstStyle/>
          <a:p>
            <a:endParaRPr/>
          </a:p>
        </p:txBody>
      </p:sp>
      <p:sp>
        <p:nvSpPr>
          <p:cNvPr id="63" name="object 63"/>
          <p:cNvSpPr txBox="1"/>
          <p:nvPr/>
        </p:nvSpPr>
        <p:spPr>
          <a:xfrm>
            <a:off x="4489796" y="3371367"/>
            <a:ext cx="451484" cy="340360"/>
          </a:xfrm>
          <a:prstGeom prst="rect">
            <a:avLst/>
          </a:prstGeom>
        </p:spPr>
        <p:txBody>
          <a:bodyPr vert="horz" wrap="square" lIns="0" tIns="13970" rIns="0" bIns="0" rtlCol="0">
            <a:spAutoFit/>
          </a:bodyPr>
          <a:lstStyle/>
          <a:p>
            <a:pPr marL="12700">
              <a:lnSpc>
                <a:spcPct val="100000"/>
              </a:lnSpc>
              <a:spcBef>
                <a:spcPts val="110"/>
              </a:spcBef>
            </a:pPr>
            <a:r>
              <a:rPr sz="2050" b="1" spc="-50" dirty="0">
                <a:latin typeface="Times New Roman"/>
                <a:cs typeface="Times New Roman"/>
              </a:rPr>
              <a:t>0,1</a:t>
            </a:r>
            <a:r>
              <a:rPr sz="2050" b="1" spc="-260" dirty="0">
                <a:latin typeface="Times New Roman"/>
                <a:cs typeface="Times New Roman"/>
              </a:rPr>
              <a:t> </a:t>
            </a:r>
            <a:r>
              <a:rPr sz="2700" b="1" baseline="-29320" dirty="0">
                <a:solidFill>
                  <a:srgbClr val="006666"/>
                </a:solidFill>
                <a:latin typeface="Arial"/>
                <a:cs typeface="Arial"/>
              </a:rPr>
              <a:t>;</a:t>
            </a:r>
            <a:endParaRPr sz="2700" baseline="-29320">
              <a:latin typeface="Arial"/>
              <a:cs typeface="Arial"/>
            </a:endParaRPr>
          </a:p>
        </p:txBody>
      </p:sp>
      <p:sp>
        <p:nvSpPr>
          <p:cNvPr id="64" name="object 64"/>
          <p:cNvSpPr/>
          <p:nvPr/>
        </p:nvSpPr>
        <p:spPr>
          <a:xfrm>
            <a:off x="853503" y="4216463"/>
            <a:ext cx="296875" cy="225425"/>
          </a:xfrm>
          <a:prstGeom prst="rect">
            <a:avLst/>
          </a:prstGeom>
          <a:blipFill>
            <a:blip r:embed="rId10" cstate="print"/>
            <a:stretch>
              <a:fillRect/>
            </a:stretch>
          </a:blipFill>
        </p:spPr>
        <p:txBody>
          <a:bodyPr wrap="square" lIns="0" tIns="0" rIns="0" bIns="0" rtlCol="0"/>
          <a:lstStyle/>
          <a:p>
            <a:endParaRPr/>
          </a:p>
        </p:txBody>
      </p:sp>
      <p:sp>
        <p:nvSpPr>
          <p:cNvPr id="65" name="object 65"/>
          <p:cNvSpPr/>
          <p:nvPr/>
        </p:nvSpPr>
        <p:spPr>
          <a:xfrm>
            <a:off x="6410544" y="3956476"/>
            <a:ext cx="33020" cy="19685"/>
          </a:xfrm>
          <a:custGeom>
            <a:avLst/>
            <a:gdLst/>
            <a:ahLst/>
            <a:cxnLst/>
            <a:rect l="l" t="t" r="r" b="b"/>
            <a:pathLst>
              <a:path w="33020" h="19685">
                <a:moveTo>
                  <a:pt x="0" y="19066"/>
                </a:moveTo>
                <a:lnTo>
                  <a:pt x="32675" y="0"/>
                </a:lnTo>
              </a:path>
            </a:pathLst>
          </a:custGeom>
          <a:ln w="11016">
            <a:solidFill>
              <a:srgbClr val="000000"/>
            </a:solidFill>
          </a:ln>
        </p:spPr>
        <p:txBody>
          <a:bodyPr wrap="square" lIns="0" tIns="0" rIns="0" bIns="0" rtlCol="0"/>
          <a:lstStyle/>
          <a:p>
            <a:endParaRPr/>
          </a:p>
        </p:txBody>
      </p:sp>
      <p:sp>
        <p:nvSpPr>
          <p:cNvPr id="66" name="object 66"/>
          <p:cNvSpPr/>
          <p:nvPr/>
        </p:nvSpPr>
        <p:spPr>
          <a:xfrm>
            <a:off x="6443219" y="3962302"/>
            <a:ext cx="48260" cy="90805"/>
          </a:xfrm>
          <a:custGeom>
            <a:avLst/>
            <a:gdLst/>
            <a:ahLst/>
            <a:cxnLst/>
            <a:rect l="l" t="t" r="r" b="b"/>
            <a:pathLst>
              <a:path w="48260" h="90804">
                <a:moveTo>
                  <a:pt x="0" y="0"/>
                </a:moveTo>
                <a:lnTo>
                  <a:pt x="47992" y="90567"/>
                </a:lnTo>
              </a:path>
            </a:pathLst>
          </a:custGeom>
          <a:ln w="21616">
            <a:solidFill>
              <a:srgbClr val="000000"/>
            </a:solidFill>
          </a:ln>
        </p:spPr>
        <p:txBody>
          <a:bodyPr wrap="square" lIns="0" tIns="0" rIns="0" bIns="0" rtlCol="0"/>
          <a:lstStyle/>
          <a:p>
            <a:endParaRPr/>
          </a:p>
        </p:txBody>
      </p:sp>
      <p:sp>
        <p:nvSpPr>
          <p:cNvPr id="67" name="object 67"/>
          <p:cNvSpPr/>
          <p:nvPr/>
        </p:nvSpPr>
        <p:spPr>
          <a:xfrm>
            <a:off x="6496318" y="3783815"/>
            <a:ext cx="62865" cy="269240"/>
          </a:xfrm>
          <a:custGeom>
            <a:avLst/>
            <a:gdLst/>
            <a:ahLst/>
            <a:cxnLst/>
            <a:rect l="l" t="t" r="r" b="b"/>
            <a:pathLst>
              <a:path w="62865" h="269239">
                <a:moveTo>
                  <a:pt x="0" y="269054"/>
                </a:moveTo>
                <a:lnTo>
                  <a:pt x="62802" y="0"/>
                </a:lnTo>
              </a:path>
            </a:pathLst>
          </a:custGeom>
          <a:ln w="10741">
            <a:solidFill>
              <a:srgbClr val="000000"/>
            </a:solidFill>
          </a:ln>
        </p:spPr>
        <p:txBody>
          <a:bodyPr wrap="square" lIns="0" tIns="0" rIns="0" bIns="0" rtlCol="0"/>
          <a:lstStyle/>
          <a:p>
            <a:endParaRPr/>
          </a:p>
        </p:txBody>
      </p:sp>
      <p:sp>
        <p:nvSpPr>
          <p:cNvPr id="68" name="object 68"/>
          <p:cNvSpPr/>
          <p:nvPr/>
        </p:nvSpPr>
        <p:spPr>
          <a:xfrm>
            <a:off x="6559120" y="3783815"/>
            <a:ext cx="154305" cy="0"/>
          </a:xfrm>
          <a:custGeom>
            <a:avLst/>
            <a:gdLst/>
            <a:ahLst/>
            <a:cxnLst/>
            <a:rect l="l" t="t" r="r" b="b"/>
            <a:pathLst>
              <a:path w="154304">
                <a:moveTo>
                  <a:pt x="0" y="0"/>
                </a:moveTo>
                <a:lnTo>
                  <a:pt x="154180" y="0"/>
                </a:lnTo>
              </a:path>
            </a:pathLst>
          </a:custGeom>
          <a:ln w="11116">
            <a:solidFill>
              <a:srgbClr val="000000"/>
            </a:solidFill>
          </a:ln>
        </p:spPr>
        <p:txBody>
          <a:bodyPr wrap="square" lIns="0" tIns="0" rIns="0" bIns="0" rtlCol="0"/>
          <a:lstStyle/>
          <a:p>
            <a:endParaRPr/>
          </a:p>
        </p:txBody>
      </p:sp>
      <p:sp>
        <p:nvSpPr>
          <p:cNvPr id="69" name="object 69"/>
          <p:cNvSpPr/>
          <p:nvPr/>
        </p:nvSpPr>
        <p:spPr>
          <a:xfrm>
            <a:off x="6383997" y="3745681"/>
            <a:ext cx="350520" cy="0"/>
          </a:xfrm>
          <a:custGeom>
            <a:avLst/>
            <a:gdLst/>
            <a:ahLst/>
            <a:cxnLst/>
            <a:rect l="l" t="t" r="r" b="b"/>
            <a:pathLst>
              <a:path w="350520">
                <a:moveTo>
                  <a:pt x="0" y="0"/>
                </a:moveTo>
                <a:lnTo>
                  <a:pt x="350247" y="0"/>
                </a:lnTo>
              </a:path>
            </a:pathLst>
          </a:custGeom>
          <a:ln w="11116">
            <a:solidFill>
              <a:srgbClr val="000000"/>
            </a:solidFill>
          </a:ln>
        </p:spPr>
        <p:txBody>
          <a:bodyPr wrap="square" lIns="0" tIns="0" rIns="0" bIns="0" rtlCol="0"/>
          <a:lstStyle/>
          <a:p>
            <a:endParaRPr/>
          </a:p>
        </p:txBody>
      </p:sp>
      <p:sp>
        <p:nvSpPr>
          <p:cNvPr id="70" name="object 70"/>
          <p:cNvSpPr txBox="1"/>
          <p:nvPr/>
        </p:nvSpPr>
        <p:spPr>
          <a:xfrm>
            <a:off x="4654697" y="3763298"/>
            <a:ext cx="2059939" cy="340360"/>
          </a:xfrm>
          <a:prstGeom prst="rect">
            <a:avLst/>
          </a:prstGeom>
        </p:spPr>
        <p:txBody>
          <a:bodyPr vert="horz" wrap="square" lIns="0" tIns="13970" rIns="0" bIns="0" rtlCol="0">
            <a:spAutoFit/>
          </a:bodyPr>
          <a:lstStyle/>
          <a:p>
            <a:pPr marL="12700">
              <a:lnSpc>
                <a:spcPct val="100000"/>
              </a:lnSpc>
              <a:spcBef>
                <a:spcPts val="110"/>
              </a:spcBef>
              <a:tabLst>
                <a:tab pos="1920239" algn="l"/>
              </a:tabLst>
            </a:pPr>
            <a:r>
              <a:rPr sz="2050" b="1" spc="-30" dirty="0">
                <a:latin typeface="Times New Roman"/>
                <a:cs typeface="Times New Roman"/>
              </a:rPr>
              <a:t>3	3</a:t>
            </a:r>
            <a:endParaRPr sz="2050">
              <a:latin typeface="Times New Roman"/>
              <a:cs typeface="Times New Roman"/>
            </a:endParaRPr>
          </a:p>
        </p:txBody>
      </p:sp>
      <p:sp>
        <p:nvSpPr>
          <p:cNvPr id="71" name="object 71"/>
          <p:cNvSpPr txBox="1"/>
          <p:nvPr/>
        </p:nvSpPr>
        <p:spPr>
          <a:xfrm>
            <a:off x="5106161" y="3490172"/>
            <a:ext cx="1885950" cy="340360"/>
          </a:xfrm>
          <a:prstGeom prst="rect">
            <a:avLst/>
          </a:prstGeom>
        </p:spPr>
        <p:txBody>
          <a:bodyPr vert="horz" wrap="square" lIns="0" tIns="13970" rIns="0" bIns="0" rtlCol="0">
            <a:spAutoFit/>
          </a:bodyPr>
          <a:lstStyle/>
          <a:p>
            <a:pPr marL="12700">
              <a:lnSpc>
                <a:spcPct val="100000"/>
              </a:lnSpc>
              <a:spcBef>
                <a:spcPts val="110"/>
              </a:spcBef>
              <a:tabLst>
                <a:tab pos="1304290" algn="l"/>
                <a:tab pos="1796414" algn="l"/>
              </a:tabLst>
            </a:pPr>
            <a:r>
              <a:rPr sz="1800" b="1" spc="-5" dirty="0">
                <a:latin typeface="Arial"/>
                <a:cs typeface="Arial"/>
              </a:rPr>
              <a:t>0,</a:t>
            </a:r>
            <a:r>
              <a:rPr sz="1800" b="1" spc="-15" dirty="0">
                <a:latin typeface="Arial"/>
                <a:cs typeface="Arial"/>
              </a:rPr>
              <a:t>9</a:t>
            </a:r>
            <a:r>
              <a:rPr sz="1800" b="1" spc="-5" dirty="0">
                <a:latin typeface="Arial"/>
                <a:cs typeface="Arial"/>
              </a:rPr>
              <a:t>3</a:t>
            </a:r>
            <a:r>
              <a:rPr sz="1800" b="1" spc="5" dirty="0">
                <a:latin typeface="Arial"/>
                <a:cs typeface="Arial"/>
              </a:rPr>
              <a:t> </a:t>
            </a:r>
            <a:r>
              <a:rPr sz="1800" b="1" dirty="0">
                <a:latin typeface="Arial"/>
                <a:cs typeface="Arial"/>
              </a:rPr>
              <a:t>+ </a:t>
            </a:r>
            <a:r>
              <a:rPr sz="1800" b="1" spc="-15" dirty="0">
                <a:latin typeface="Arial"/>
                <a:cs typeface="Arial"/>
              </a:rPr>
              <a:t>1</a:t>
            </a:r>
            <a:r>
              <a:rPr sz="1800" b="1" spc="-5" dirty="0">
                <a:latin typeface="Arial"/>
                <a:cs typeface="Arial"/>
              </a:rPr>
              <a:t>,96</a:t>
            </a:r>
            <a:r>
              <a:rPr sz="1800" b="1" dirty="0">
                <a:latin typeface="Arial"/>
                <a:cs typeface="Arial"/>
              </a:rPr>
              <a:t>	</a:t>
            </a:r>
            <a:r>
              <a:rPr sz="3075" b="1" spc="-22" baseline="25745" dirty="0">
                <a:latin typeface="Times New Roman"/>
                <a:cs typeface="Times New Roman"/>
              </a:rPr>
              <a:t>0</a:t>
            </a:r>
            <a:r>
              <a:rPr sz="3075" b="1" spc="-157" baseline="25745" dirty="0">
                <a:latin typeface="Times New Roman"/>
                <a:cs typeface="Times New Roman"/>
              </a:rPr>
              <a:t>,</a:t>
            </a:r>
            <a:r>
              <a:rPr sz="3075" b="1" spc="-44" baseline="25745" dirty="0">
                <a:latin typeface="Times New Roman"/>
                <a:cs typeface="Times New Roman"/>
              </a:rPr>
              <a:t>1</a:t>
            </a:r>
            <a:r>
              <a:rPr sz="3075" b="1" baseline="25745" dirty="0">
                <a:latin typeface="Times New Roman"/>
                <a:cs typeface="Times New Roman"/>
              </a:rPr>
              <a:t>	</a:t>
            </a:r>
            <a:r>
              <a:rPr sz="1800" b="1" dirty="0">
                <a:latin typeface="Arial"/>
                <a:cs typeface="Arial"/>
              </a:rPr>
              <a:t>]</a:t>
            </a:r>
            <a:endParaRPr sz="1800">
              <a:latin typeface="Arial"/>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36</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760412" y="2914650"/>
            <a:ext cx="4032250" cy="2386076"/>
          </a:xfrm>
          <a:prstGeom prst="rect">
            <a:avLst/>
          </a:prstGeom>
          <a:blipFill>
            <a:blip r:embed="rId3" cstate="print"/>
            <a:stretch>
              <a:fillRect/>
            </a:stretch>
          </a:blipFill>
        </p:spPr>
        <p:txBody>
          <a:bodyPr wrap="square" lIns="0" tIns="0" rIns="0" bIns="0" rtlCol="0"/>
          <a:lstStyle/>
          <a:p>
            <a:endParaRPr/>
          </a:p>
        </p:txBody>
      </p:sp>
      <p:sp>
        <p:nvSpPr>
          <p:cNvPr id="5" name="object 5"/>
          <p:cNvSpPr txBox="1"/>
          <p:nvPr/>
        </p:nvSpPr>
        <p:spPr>
          <a:xfrm>
            <a:off x="967841" y="863549"/>
            <a:ext cx="7318375" cy="1496695"/>
          </a:xfrm>
          <a:prstGeom prst="rect">
            <a:avLst/>
          </a:prstGeom>
        </p:spPr>
        <p:txBody>
          <a:bodyPr vert="horz" wrap="square" lIns="0" tIns="12700" rIns="0" bIns="0" rtlCol="0">
            <a:spAutoFit/>
          </a:bodyPr>
          <a:lstStyle/>
          <a:p>
            <a:pPr marL="12700">
              <a:lnSpc>
                <a:spcPct val="100000"/>
              </a:lnSpc>
              <a:spcBef>
                <a:spcPts val="100"/>
              </a:spcBef>
              <a:tabLst>
                <a:tab pos="6565265" algn="l"/>
              </a:tabLst>
            </a:pPr>
            <a:r>
              <a:rPr sz="1800" dirty="0">
                <a:latin typeface="Arial"/>
                <a:cs typeface="Arial"/>
              </a:rPr>
              <a:t>En </a:t>
            </a:r>
            <a:r>
              <a:rPr sz="1800" spc="-5" dirty="0">
                <a:latin typeface="Arial"/>
                <a:cs typeface="Arial"/>
              </a:rPr>
              <a:t>sciences </a:t>
            </a:r>
            <a:r>
              <a:rPr sz="1800" spc="-10" dirty="0">
                <a:latin typeface="Arial"/>
                <a:cs typeface="Arial"/>
              </a:rPr>
              <a:t>humaines </a:t>
            </a:r>
            <a:r>
              <a:rPr sz="1800" spc="-5" dirty="0">
                <a:latin typeface="Arial"/>
                <a:cs typeface="Arial"/>
              </a:rPr>
              <a:t>on observe souvent </a:t>
            </a:r>
            <a:r>
              <a:rPr sz="1800" spc="-10" dirty="0">
                <a:latin typeface="Arial"/>
                <a:cs typeface="Arial"/>
              </a:rPr>
              <a:t>des</a:t>
            </a:r>
            <a:r>
              <a:rPr sz="1800" spc="150" dirty="0">
                <a:latin typeface="Arial"/>
                <a:cs typeface="Arial"/>
              </a:rPr>
              <a:t> </a:t>
            </a:r>
            <a:r>
              <a:rPr sz="1800" spc="-5" dirty="0">
                <a:latin typeface="Arial"/>
                <a:cs typeface="Arial"/>
              </a:rPr>
              <a:t>distributions</a:t>
            </a:r>
            <a:r>
              <a:rPr sz="1800" spc="30" dirty="0">
                <a:latin typeface="Arial"/>
                <a:cs typeface="Arial"/>
              </a:rPr>
              <a:t> </a:t>
            </a:r>
            <a:r>
              <a:rPr sz="1800" spc="-5" dirty="0">
                <a:latin typeface="Arial"/>
                <a:cs typeface="Arial"/>
              </a:rPr>
              <a:t>(X)	plutôt</a:t>
            </a:r>
            <a:endParaRPr sz="1800">
              <a:latin typeface="Arial"/>
              <a:cs typeface="Arial"/>
            </a:endParaRPr>
          </a:p>
          <a:p>
            <a:pPr marL="477520">
              <a:lnSpc>
                <a:spcPct val="100000"/>
              </a:lnSpc>
            </a:pPr>
            <a:r>
              <a:rPr sz="1800" spc="-5" dirty="0">
                <a:latin typeface="Arial"/>
                <a:cs typeface="Arial"/>
              </a:rPr>
              <a:t>symétriques autour de la </a:t>
            </a:r>
            <a:r>
              <a:rPr sz="1800" spc="-10" dirty="0">
                <a:latin typeface="Arial"/>
                <a:cs typeface="Arial"/>
              </a:rPr>
              <a:t>moyenne </a:t>
            </a:r>
            <a:r>
              <a:rPr sz="1800" spc="-5" dirty="0">
                <a:latin typeface="Arial"/>
                <a:cs typeface="Arial"/>
              </a:rPr>
              <a:t>avec une </a:t>
            </a:r>
            <a:r>
              <a:rPr sz="1800" dirty="0">
                <a:latin typeface="Arial"/>
                <a:cs typeface="Arial"/>
              </a:rPr>
              <a:t>forme </a:t>
            </a:r>
            <a:r>
              <a:rPr sz="1800" spc="-10" dirty="0">
                <a:latin typeface="Arial"/>
                <a:cs typeface="Arial"/>
              </a:rPr>
              <a:t>de</a:t>
            </a:r>
            <a:r>
              <a:rPr sz="1800" spc="120" dirty="0">
                <a:latin typeface="Arial"/>
                <a:cs typeface="Arial"/>
              </a:rPr>
              <a:t> </a:t>
            </a:r>
            <a:r>
              <a:rPr sz="1800" spc="-5" dirty="0">
                <a:latin typeface="Arial"/>
                <a:cs typeface="Arial"/>
              </a:rPr>
              <a:t>cloche</a:t>
            </a:r>
            <a:endParaRPr sz="1800">
              <a:latin typeface="Arial"/>
              <a:cs typeface="Arial"/>
            </a:endParaRPr>
          </a:p>
          <a:p>
            <a:pPr marL="191770" marR="5080" indent="635" algn="ctr">
              <a:lnSpc>
                <a:spcPct val="100000"/>
              </a:lnSpc>
              <a:spcBef>
                <a:spcPts val="780"/>
              </a:spcBef>
            </a:pPr>
            <a:r>
              <a:rPr sz="1800" spc="-5" dirty="0">
                <a:latin typeface="Arial"/>
                <a:cs typeface="Arial"/>
              </a:rPr>
              <a:t>Pour pouvoir faire des calculs, on va supposer que </a:t>
            </a:r>
            <a:r>
              <a:rPr sz="1800" dirty="0">
                <a:latin typeface="Arial"/>
                <a:cs typeface="Arial"/>
              </a:rPr>
              <a:t>X </a:t>
            </a:r>
            <a:r>
              <a:rPr sz="1800" spc="-5" dirty="0">
                <a:latin typeface="Arial"/>
                <a:cs typeface="Arial"/>
              </a:rPr>
              <a:t>suit une  distribution « modèle </a:t>
            </a:r>
            <a:r>
              <a:rPr sz="1800" dirty="0">
                <a:latin typeface="Arial"/>
                <a:cs typeface="Arial"/>
              </a:rPr>
              <a:t>», </a:t>
            </a:r>
            <a:r>
              <a:rPr sz="1800" spc="-5" dirty="0">
                <a:latin typeface="Arial"/>
                <a:cs typeface="Arial"/>
              </a:rPr>
              <a:t>pour des </a:t>
            </a:r>
            <a:r>
              <a:rPr sz="1800" b="1" spc="-10" dirty="0">
                <a:solidFill>
                  <a:srgbClr val="006666"/>
                </a:solidFill>
                <a:latin typeface="Arial"/>
                <a:cs typeface="Arial"/>
              </a:rPr>
              <a:t>variables </a:t>
            </a:r>
            <a:r>
              <a:rPr sz="1800" b="1" spc="-5" dirty="0">
                <a:solidFill>
                  <a:srgbClr val="006666"/>
                </a:solidFill>
                <a:latin typeface="Arial"/>
                <a:cs typeface="Arial"/>
              </a:rPr>
              <a:t>quantitatives </a:t>
            </a:r>
            <a:r>
              <a:rPr sz="1800" b="1" dirty="0">
                <a:solidFill>
                  <a:srgbClr val="006666"/>
                </a:solidFill>
                <a:latin typeface="Arial"/>
                <a:cs typeface="Arial"/>
              </a:rPr>
              <a:t>continues </a:t>
            </a:r>
            <a:r>
              <a:rPr sz="1800" dirty="0">
                <a:latin typeface="Arial"/>
                <a:cs typeface="Arial"/>
              </a:rPr>
              <a:t>:  </a:t>
            </a:r>
            <a:r>
              <a:rPr sz="1800" b="1" spc="-5" dirty="0">
                <a:solidFill>
                  <a:srgbClr val="006666"/>
                </a:solidFill>
                <a:latin typeface="Arial"/>
                <a:cs typeface="Arial"/>
              </a:rPr>
              <a:t>la </a:t>
            </a:r>
            <a:r>
              <a:rPr sz="1800" b="1" dirty="0">
                <a:solidFill>
                  <a:srgbClr val="006666"/>
                </a:solidFill>
                <a:latin typeface="Arial"/>
                <a:cs typeface="Arial"/>
              </a:rPr>
              <a:t>Loi</a:t>
            </a:r>
            <a:r>
              <a:rPr sz="1800" b="1" spc="-15" dirty="0">
                <a:solidFill>
                  <a:srgbClr val="006666"/>
                </a:solidFill>
                <a:latin typeface="Arial"/>
                <a:cs typeface="Arial"/>
              </a:rPr>
              <a:t> </a:t>
            </a:r>
            <a:r>
              <a:rPr sz="1800" b="1" spc="-5" dirty="0">
                <a:solidFill>
                  <a:srgbClr val="006666"/>
                </a:solidFill>
                <a:latin typeface="Arial"/>
                <a:cs typeface="Arial"/>
              </a:rPr>
              <a:t>Normale</a:t>
            </a:r>
            <a:endParaRPr sz="1800">
              <a:latin typeface="Arial"/>
              <a:cs typeface="Arial"/>
            </a:endParaRPr>
          </a:p>
        </p:txBody>
      </p:sp>
      <p:sp>
        <p:nvSpPr>
          <p:cNvPr id="8" name="object 8"/>
          <p:cNvSpPr/>
          <p:nvPr/>
        </p:nvSpPr>
        <p:spPr>
          <a:xfrm>
            <a:off x="279400" y="6308725"/>
            <a:ext cx="1384300" cy="365125"/>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1171955" y="82296"/>
            <a:ext cx="443484" cy="457200"/>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1341119" y="82296"/>
            <a:ext cx="341375" cy="457200"/>
          </a:xfrm>
          <a:prstGeom prst="rect">
            <a:avLst/>
          </a:prstGeom>
          <a:blipFill>
            <a:blip r:embed="rId6" cstate="print"/>
            <a:stretch>
              <a:fillRect/>
            </a:stretch>
          </a:blipFill>
        </p:spPr>
        <p:txBody>
          <a:bodyPr wrap="square" lIns="0" tIns="0" rIns="0" bIns="0" rtlCol="0"/>
          <a:lstStyle/>
          <a:p>
            <a:endParaRPr/>
          </a:p>
        </p:txBody>
      </p:sp>
      <p:sp>
        <p:nvSpPr>
          <p:cNvPr id="11" name="object 11"/>
          <p:cNvSpPr/>
          <p:nvPr/>
        </p:nvSpPr>
        <p:spPr>
          <a:xfrm>
            <a:off x="1408175" y="82296"/>
            <a:ext cx="333756" cy="457200"/>
          </a:xfrm>
          <a:prstGeom prst="rect">
            <a:avLst/>
          </a:prstGeom>
          <a:blipFill>
            <a:blip r:embed="rId7" cstate="print"/>
            <a:stretch>
              <a:fillRect/>
            </a:stretch>
          </a:blipFill>
        </p:spPr>
        <p:txBody>
          <a:bodyPr wrap="square" lIns="0" tIns="0" rIns="0" bIns="0" rtlCol="0"/>
          <a:lstStyle/>
          <a:p>
            <a:endParaRPr/>
          </a:p>
        </p:txBody>
      </p:sp>
      <p:sp>
        <p:nvSpPr>
          <p:cNvPr id="12" name="object 12"/>
          <p:cNvSpPr/>
          <p:nvPr/>
        </p:nvSpPr>
        <p:spPr>
          <a:xfrm>
            <a:off x="1467611" y="82296"/>
            <a:ext cx="2459736" cy="457200"/>
          </a:xfrm>
          <a:prstGeom prst="rect">
            <a:avLst/>
          </a:prstGeom>
          <a:blipFill>
            <a:blip r:embed="rId8" cstate="print"/>
            <a:stretch>
              <a:fillRect/>
            </a:stretch>
          </a:blipFill>
        </p:spPr>
        <p:txBody>
          <a:bodyPr wrap="square" lIns="0" tIns="0" rIns="0" bIns="0" rtlCol="0"/>
          <a:lstStyle/>
          <a:p>
            <a:endParaRPr/>
          </a:p>
        </p:txBody>
      </p:sp>
      <p:sp>
        <p:nvSpPr>
          <p:cNvPr id="13" name="object 13"/>
          <p:cNvSpPr/>
          <p:nvPr/>
        </p:nvSpPr>
        <p:spPr>
          <a:xfrm>
            <a:off x="3653028" y="82296"/>
            <a:ext cx="330708" cy="457200"/>
          </a:xfrm>
          <a:prstGeom prst="rect">
            <a:avLst/>
          </a:prstGeom>
          <a:blipFill>
            <a:blip r:embed="rId9" cstate="print"/>
            <a:stretch>
              <a:fillRect/>
            </a:stretch>
          </a:blipFill>
        </p:spPr>
        <p:txBody>
          <a:bodyPr wrap="square" lIns="0" tIns="0" rIns="0" bIns="0" rtlCol="0"/>
          <a:lstStyle/>
          <a:p>
            <a:endParaRPr/>
          </a:p>
        </p:txBody>
      </p:sp>
      <p:sp>
        <p:nvSpPr>
          <p:cNvPr id="14" name="object 14"/>
          <p:cNvSpPr txBox="1"/>
          <p:nvPr/>
        </p:nvSpPr>
        <p:spPr>
          <a:xfrm>
            <a:off x="1287017"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5" name="object 15"/>
          <p:cNvSpPr txBox="1"/>
          <p:nvPr/>
        </p:nvSpPr>
        <p:spPr>
          <a:xfrm>
            <a:off x="5040629"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
        <p:nvSpPr>
          <p:cNvPr id="16" name="object 16"/>
          <p:cNvSpPr txBox="1"/>
          <p:nvPr/>
        </p:nvSpPr>
        <p:spPr>
          <a:xfrm>
            <a:off x="474065" y="5544718"/>
            <a:ext cx="503809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 exemple </a:t>
            </a:r>
            <a:r>
              <a:rPr sz="1800" dirty="0">
                <a:latin typeface="Arial"/>
                <a:cs typeface="Arial"/>
              </a:rPr>
              <a:t>: </a:t>
            </a:r>
            <a:r>
              <a:rPr sz="1800" spc="-5" dirty="0">
                <a:latin typeface="Arial"/>
                <a:cs typeface="Arial"/>
              </a:rPr>
              <a:t>Répartition des notes à un</a:t>
            </a:r>
            <a:r>
              <a:rPr sz="1800" spc="35" dirty="0">
                <a:latin typeface="Arial"/>
                <a:cs typeface="Arial"/>
              </a:rPr>
              <a:t> </a:t>
            </a:r>
            <a:r>
              <a:rPr sz="1800" spc="-5" dirty="0">
                <a:latin typeface="Arial"/>
                <a:cs typeface="Arial"/>
              </a:rPr>
              <a:t>examen</a:t>
            </a:r>
            <a:endParaRPr sz="1800">
              <a:latin typeface="Arial"/>
              <a:cs typeface="Arial"/>
            </a:endParaRPr>
          </a:p>
        </p:txBody>
      </p:sp>
      <p:sp>
        <p:nvSpPr>
          <p:cNvPr id="17" name="object 17"/>
          <p:cNvSpPr txBox="1"/>
          <p:nvPr/>
        </p:nvSpPr>
        <p:spPr>
          <a:xfrm>
            <a:off x="6323838" y="5458155"/>
            <a:ext cx="120205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la</a:t>
            </a:r>
            <a:r>
              <a:rPr sz="1800" spc="-65" dirty="0">
                <a:latin typeface="Arial"/>
                <a:cs typeface="Arial"/>
              </a:rPr>
              <a:t> </a:t>
            </a:r>
            <a:r>
              <a:rPr sz="1800" spc="-10" dirty="0">
                <a:latin typeface="Arial"/>
                <a:cs typeface="Arial"/>
              </a:rPr>
              <a:t>moyenne</a:t>
            </a:r>
            <a:endParaRPr sz="1800">
              <a:latin typeface="Arial"/>
              <a:cs typeface="Arial"/>
            </a:endParaRPr>
          </a:p>
        </p:txBody>
      </p:sp>
      <p:sp>
        <p:nvSpPr>
          <p:cNvPr id="18" name="object 18"/>
          <p:cNvSpPr/>
          <p:nvPr/>
        </p:nvSpPr>
        <p:spPr>
          <a:xfrm>
            <a:off x="4792726" y="2470023"/>
            <a:ext cx="3898900" cy="2411476"/>
          </a:xfrm>
          <a:prstGeom prst="rect">
            <a:avLst/>
          </a:prstGeom>
          <a:blipFill>
            <a:blip r:embed="rId10" cstate="print"/>
            <a:stretch>
              <a:fillRect/>
            </a:stretch>
          </a:blipFill>
        </p:spPr>
        <p:txBody>
          <a:bodyPr wrap="square" lIns="0" tIns="0" rIns="0" bIns="0" rtlCol="0"/>
          <a:lstStyle/>
          <a:p>
            <a:endParaRPr/>
          </a:p>
        </p:txBody>
      </p:sp>
      <p:sp>
        <p:nvSpPr>
          <p:cNvPr id="19" name="object 19"/>
          <p:cNvSpPr txBox="1"/>
          <p:nvPr/>
        </p:nvSpPr>
        <p:spPr>
          <a:xfrm>
            <a:off x="5191505" y="4144771"/>
            <a:ext cx="3467735" cy="1339215"/>
          </a:xfrm>
          <a:prstGeom prst="rect">
            <a:avLst/>
          </a:prstGeom>
        </p:spPr>
        <p:txBody>
          <a:bodyPr vert="horz" wrap="square" lIns="0" tIns="12700" rIns="0" bIns="0" rtlCol="0">
            <a:spAutoFit/>
          </a:bodyPr>
          <a:lstStyle/>
          <a:p>
            <a:pPr marL="1941195">
              <a:lnSpc>
                <a:spcPct val="100000"/>
              </a:lnSpc>
              <a:spcBef>
                <a:spcPts val="100"/>
              </a:spcBef>
            </a:pPr>
            <a:r>
              <a:rPr sz="1800" dirty="0">
                <a:latin typeface="Symbol"/>
                <a:cs typeface="Symbol"/>
              </a:rPr>
              <a:t></a:t>
            </a:r>
            <a:endParaRPr sz="1800">
              <a:latin typeface="Symbol"/>
              <a:cs typeface="Symbol"/>
            </a:endParaRPr>
          </a:p>
          <a:p>
            <a:pPr>
              <a:lnSpc>
                <a:spcPct val="100000"/>
              </a:lnSpc>
            </a:pPr>
            <a:endParaRPr sz="2200">
              <a:latin typeface="Times New Roman"/>
              <a:cs typeface="Times New Roman"/>
            </a:endParaRPr>
          </a:p>
          <a:p>
            <a:pPr marL="12700" marR="5080" indent="424815">
              <a:lnSpc>
                <a:spcPct val="100000"/>
              </a:lnSpc>
              <a:spcBef>
                <a:spcPts val="1330"/>
              </a:spcBef>
            </a:pPr>
            <a:r>
              <a:rPr sz="1800" spc="-20" dirty="0">
                <a:latin typeface="Arial"/>
                <a:cs typeface="Arial"/>
              </a:rPr>
              <a:t>L’écart </a:t>
            </a:r>
            <a:r>
              <a:rPr sz="1800" spc="-10" dirty="0">
                <a:latin typeface="Arial"/>
                <a:cs typeface="Arial"/>
              </a:rPr>
              <a:t>type </a:t>
            </a:r>
            <a:r>
              <a:rPr sz="1800" spc="-5" dirty="0">
                <a:latin typeface="Arial"/>
                <a:cs typeface="Arial"/>
              </a:rPr>
              <a:t>caractérise la  dispersion des données autour</a:t>
            </a:r>
            <a:r>
              <a:rPr sz="1800" spc="15" dirty="0">
                <a:latin typeface="Arial"/>
                <a:cs typeface="Arial"/>
              </a:rPr>
              <a:t> </a:t>
            </a:r>
            <a:r>
              <a:rPr sz="1800" spc="-5" dirty="0">
                <a:latin typeface="Arial"/>
                <a:cs typeface="Arial"/>
              </a:rPr>
              <a:t>de</a:t>
            </a:r>
            <a:endParaRPr sz="1800">
              <a:latin typeface="Arial"/>
              <a:cs typeface="Arial"/>
            </a:endParaRPr>
          </a:p>
        </p:txBody>
      </p:sp>
      <p:sp>
        <p:nvSpPr>
          <p:cNvPr id="20" name="object 20"/>
          <p:cNvSpPr/>
          <p:nvPr/>
        </p:nvSpPr>
        <p:spPr>
          <a:xfrm>
            <a:off x="6742048" y="4145407"/>
            <a:ext cx="711835" cy="107314"/>
          </a:xfrm>
          <a:custGeom>
            <a:avLst/>
            <a:gdLst/>
            <a:ahLst/>
            <a:cxnLst/>
            <a:rect l="l" t="t" r="r" b="b"/>
            <a:pathLst>
              <a:path w="711834" h="107314">
                <a:moveTo>
                  <a:pt x="91821" y="0"/>
                </a:moveTo>
                <a:lnTo>
                  <a:pt x="88010" y="2286"/>
                </a:lnTo>
                <a:lnTo>
                  <a:pt x="0" y="53467"/>
                </a:lnTo>
                <a:lnTo>
                  <a:pt x="88010" y="104775"/>
                </a:lnTo>
                <a:lnTo>
                  <a:pt x="91821" y="107061"/>
                </a:lnTo>
                <a:lnTo>
                  <a:pt x="96647" y="105791"/>
                </a:lnTo>
                <a:lnTo>
                  <a:pt x="98805" y="101981"/>
                </a:lnTo>
                <a:lnTo>
                  <a:pt x="101092" y="98171"/>
                </a:lnTo>
                <a:lnTo>
                  <a:pt x="99822" y="93345"/>
                </a:lnTo>
                <a:lnTo>
                  <a:pt x="96011" y="91186"/>
                </a:lnTo>
                <a:lnTo>
                  <a:pt x="45066" y="61468"/>
                </a:lnTo>
                <a:lnTo>
                  <a:pt x="15748" y="61468"/>
                </a:lnTo>
                <a:lnTo>
                  <a:pt x="15748" y="45593"/>
                </a:lnTo>
                <a:lnTo>
                  <a:pt x="45066" y="45593"/>
                </a:lnTo>
                <a:lnTo>
                  <a:pt x="96011" y="15875"/>
                </a:lnTo>
                <a:lnTo>
                  <a:pt x="99822" y="13716"/>
                </a:lnTo>
                <a:lnTo>
                  <a:pt x="101092" y="8890"/>
                </a:lnTo>
                <a:lnTo>
                  <a:pt x="98805" y="5080"/>
                </a:lnTo>
                <a:lnTo>
                  <a:pt x="96647" y="1270"/>
                </a:lnTo>
                <a:lnTo>
                  <a:pt x="91821" y="0"/>
                </a:lnTo>
                <a:close/>
              </a:path>
              <a:path w="711834" h="107314">
                <a:moveTo>
                  <a:pt x="679867" y="53530"/>
                </a:moveTo>
                <a:lnTo>
                  <a:pt x="615315" y="91186"/>
                </a:lnTo>
                <a:lnTo>
                  <a:pt x="611504" y="93345"/>
                </a:lnTo>
                <a:lnTo>
                  <a:pt x="610234" y="98171"/>
                </a:lnTo>
                <a:lnTo>
                  <a:pt x="612521" y="101981"/>
                </a:lnTo>
                <a:lnTo>
                  <a:pt x="614679" y="105791"/>
                </a:lnTo>
                <a:lnTo>
                  <a:pt x="619505" y="107061"/>
                </a:lnTo>
                <a:lnTo>
                  <a:pt x="623316" y="104775"/>
                </a:lnTo>
                <a:lnTo>
                  <a:pt x="697786" y="61468"/>
                </a:lnTo>
                <a:lnTo>
                  <a:pt x="695578" y="61468"/>
                </a:lnTo>
                <a:lnTo>
                  <a:pt x="695578" y="60325"/>
                </a:lnTo>
                <a:lnTo>
                  <a:pt x="691515" y="60325"/>
                </a:lnTo>
                <a:lnTo>
                  <a:pt x="679867" y="53530"/>
                </a:lnTo>
                <a:close/>
              </a:path>
              <a:path w="711834" h="107314">
                <a:moveTo>
                  <a:pt x="45066" y="45593"/>
                </a:moveTo>
                <a:lnTo>
                  <a:pt x="15748" y="45593"/>
                </a:lnTo>
                <a:lnTo>
                  <a:pt x="15748" y="61468"/>
                </a:lnTo>
                <a:lnTo>
                  <a:pt x="45066" y="61468"/>
                </a:lnTo>
                <a:lnTo>
                  <a:pt x="43107" y="60325"/>
                </a:lnTo>
                <a:lnTo>
                  <a:pt x="19811" y="60325"/>
                </a:lnTo>
                <a:lnTo>
                  <a:pt x="19811" y="46736"/>
                </a:lnTo>
                <a:lnTo>
                  <a:pt x="43107" y="46736"/>
                </a:lnTo>
                <a:lnTo>
                  <a:pt x="45066" y="45593"/>
                </a:lnTo>
                <a:close/>
              </a:path>
              <a:path w="711834" h="107314">
                <a:moveTo>
                  <a:pt x="666260" y="45593"/>
                </a:moveTo>
                <a:lnTo>
                  <a:pt x="45066" y="45593"/>
                </a:lnTo>
                <a:lnTo>
                  <a:pt x="31568" y="53467"/>
                </a:lnTo>
                <a:lnTo>
                  <a:pt x="45066" y="61468"/>
                </a:lnTo>
                <a:lnTo>
                  <a:pt x="666260" y="61468"/>
                </a:lnTo>
                <a:lnTo>
                  <a:pt x="679758" y="53594"/>
                </a:lnTo>
                <a:lnTo>
                  <a:pt x="666260" y="45593"/>
                </a:lnTo>
                <a:close/>
              </a:path>
              <a:path w="711834" h="107314">
                <a:moveTo>
                  <a:pt x="697602" y="45593"/>
                </a:moveTo>
                <a:lnTo>
                  <a:pt x="695578" y="45593"/>
                </a:lnTo>
                <a:lnTo>
                  <a:pt x="695578" y="61468"/>
                </a:lnTo>
                <a:lnTo>
                  <a:pt x="697786" y="61468"/>
                </a:lnTo>
                <a:lnTo>
                  <a:pt x="711326" y="53594"/>
                </a:lnTo>
                <a:lnTo>
                  <a:pt x="697602" y="45593"/>
                </a:lnTo>
                <a:close/>
              </a:path>
              <a:path w="711834" h="107314">
                <a:moveTo>
                  <a:pt x="19811" y="46736"/>
                </a:moveTo>
                <a:lnTo>
                  <a:pt x="19811" y="60325"/>
                </a:lnTo>
                <a:lnTo>
                  <a:pt x="31350" y="53594"/>
                </a:lnTo>
                <a:lnTo>
                  <a:pt x="19811" y="46736"/>
                </a:lnTo>
                <a:close/>
              </a:path>
              <a:path w="711834" h="107314">
                <a:moveTo>
                  <a:pt x="31459" y="53530"/>
                </a:moveTo>
                <a:lnTo>
                  <a:pt x="19811" y="60325"/>
                </a:lnTo>
                <a:lnTo>
                  <a:pt x="43107" y="60325"/>
                </a:lnTo>
                <a:lnTo>
                  <a:pt x="31459" y="53530"/>
                </a:lnTo>
                <a:close/>
              </a:path>
              <a:path w="711834" h="107314">
                <a:moveTo>
                  <a:pt x="691515" y="46736"/>
                </a:moveTo>
                <a:lnTo>
                  <a:pt x="679976" y="53467"/>
                </a:lnTo>
                <a:lnTo>
                  <a:pt x="691515" y="60325"/>
                </a:lnTo>
                <a:lnTo>
                  <a:pt x="691515" y="46736"/>
                </a:lnTo>
                <a:close/>
              </a:path>
              <a:path w="711834" h="107314">
                <a:moveTo>
                  <a:pt x="695578" y="46736"/>
                </a:moveTo>
                <a:lnTo>
                  <a:pt x="691515" y="46736"/>
                </a:lnTo>
                <a:lnTo>
                  <a:pt x="691515" y="60325"/>
                </a:lnTo>
                <a:lnTo>
                  <a:pt x="695578" y="60325"/>
                </a:lnTo>
                <a:lnTo>
                  <a:pt x="695578" y="46736"/>
                </a:lnTo>
                <a:close/>
              </a:path>
              <a:path w="711834" h="107314">
                <a:moveTo>
                  <a:pt x="43107" y="46736"/>
                </a:moveTo>
                <a:lnTo>
                  <a:pt x="19811" y="46736"/>
                </a:lnTo>
                <a:lnTo>
                  <a:pt x="31459" y="53530"/>
                </a:lnTo>
                <a:lnTo>
                  <a:pt x="43107" y="46736"/>
                </a:lnTo>
                <a:close/>
              </a:path>
              <a:path w="711834" h="107314">
                <a:moveTo>
                  <a:pt x="619505" y="0"/>
                </a:moveTo>
                <a:lnTo>
                  <a:pt x="614679" y="1270"/>
                </a:lnTo>
                <a:lnTo>
                  <a:pt x="612521" y="5080"/>
                </a:lnTo>
                <a:lnTo>
                  <a:pt x="610234" y="8890"/>
                </a:lnTo>
                <a:lnTo>
                  <a:pt x="611504" y="13716"/>
                </a:lnTo>
                <a:lnTo>
                  <a:pt x="615315" y="15875"/>
                </a:lnTo>
                <a:lnTo>
                  <a:pt x="679867" y="53530"/>
                </a:lnTo>
                <a:lnTo>
                  <a:pt x="691515" y="46736"/>
                </a:lnTo>
                <a:lnTo>
                  <a:pt x="695578" y="46736"/>
                </a:lnTo>
                <a:lnTo>
                  <a:pt x="695578" y="45593"/>
                </a:lnTo>
                <a:lnTo>
                  <a:pt x="697602" y="45593"/>
                </a:lnTo>
                <a:lnTo>
                  <a:pt x="623316" y="2286"/>
                </a:lnTo>
                <a:lnTo>
                  <a:pt x="619505" y="0"/>
                </a:lnTo>
                <a:close/>
              </a:path>
            </a:pathLst>
          </a:custGeom>
          <a:solidFill>
            <a:srgbClr val="FF0000"/>
          </a:solidFill>
        </p:spPr>
        <p:txBody>
          <a:bodyPr wrap="square" lIns="0" tIns="0" rIns="0" bIns="0" rtlCol="0"/>
          <a:lstStyle/>
          <a:p>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971550" y="1844548"/>
            <a:ext cx="3654425" cy="2141601"/>
          </a:xfrm>
          <a:prstGeom prst="rect">
            <a:avLst/>
          </a:prstGeom>
          <a:blipFill>
            <a:blip r:embed="rId3" cstate="print"/>
            <a:stretch>
              <a:fillRect/>
            </a:stretch>
          </a:blipFill>
        </p:spPr>
        <p:txBody>
          <a:bodyPr wrap="square" lIns="0" tIns="0" rIns="0" bIns="0" rtlCol="0"/>
          <a:lstStyle/>
          <a:p>
            <a:endParaRPr/>
          </a:p>
        </p:txBody>
      </p:sp>
      <p:sp>
        <p:nvSpPr>
          <p:cNvPr id="5" name="object 5"/>
          <p:cNvSpPr txBox="1"/>
          <p:nvPr/>
        </p:nvSpPr>
        <p:spPr>
          <a:xfrm>
            <a:off x="979119" y="863549"/>
            <a:ext cx="7163434" cy="857250"/>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006666"/>
                </a:solidFill>
                <a:latin typeface="Arial"/>
                <a:cs typeface="Arial"/>
              </a:rPr>
              <a:t>A quoi </a:t>
            </a:r>
            <a:r>
              <a:rPr sz="1800" b="1" spc="-5" dirty="0">
                <a:solidFill>
                  <a:srgbClr val="006666"/>
                </a:solidFill>
                <a:latin typeface="Arial"/>
                <a:cs typeface="Arial"/>
              </a:rPr>
              <a:t>çà sert</a:t>
            </a:r>
            <a:r>
              <a:rPr sz="1800" b="1" spc="-8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marL="527050" algn="ctr">
              <a:lnSpc>
                <a:spcPts val="2070"/>
              </a:lnSpc>
            </a:pPr>
            <a:r>
              <a:rPr sz="1800" spc="-5" dirty="0">
                <a:latin typeface="Arial"/>
                <a:cs typeface="Arial"/>
              </a:rPr>
              <a:t>Pour chaque couple </a:t>
            </a:r>
            <a:r>
              <a:rPr sz="1800" dirty="0">
                <a:latin typeface="Arial"/>
                <a:cs typeface="Arial"/>
              </a:rPr>
              <a:t>: </a:t>
            </a:r>
            <a:r>
              <a:rPr sz="1800" spc="-10" dirty="0">
                <a:latin typeface="Arial"/>
                <a:cs typeface="Arial"/>
              </a:rPr>
              <a:t>moyenne, </a:t>
            </a:r>
            <a:r>
              <a:rPr sz="1800" spc="-5" dirty="0">
                <a:latin typeface="Arial"/>
                <a:cs typeface="Arial"/>
              </a:rPr>
              <a:t>écart </a:t>
            </a:r>
            <a:r>
              <a:rPr sz="1800" spc="-10" dirty="0">
                <a:latin typeface="Arial"/>
                <a:cs typeface="Arial"/>
              </a:rPr>
              <a:t>type</a:t>
            </a:r>
            <a:r>
              <a:rPr sz="1800" spc="105" dirty="0">
                <a:latin typeface="Arial"/>
                <a:cs typeface="Arial"/>
              </a:rPr>
              <a:t> </a:t>
            </a:r>
            <a:r>
              <a:rPr sz="1800" spc="5" dirty="0">
                <a:latin typeface="Arial"/>
                <a:cs typeface="Arial"/>
              </a:rPr>
              <a:t>(</a:t>
            </a:r>
            <a:r>
              <a:rPr sz="1800" spc="5" dirty="0">
                <a:latin typeface="Symbol"/>
                <a:cs typeface="Symbol"/>
              </a:rPr>
              <a:t></a:t>
            </a:r>
            <a:r>
              <a:rPr sz="1800" spc="5" dirty="0">
                <a:latin typeface="Arial"/>
                <a:cs typeface="Arial"/>
              </a:rPr>
              <a:t>)</a:t>
            </a:r>
            <a:endParaRPr sz="1800">
              <a:latin typeface="Arial"/>
              <a:cs typeface="Arial"/>
            </a:endParaRPr>
          </a:p>
          <a:p>
            <a:pPr marL="527050" algn="ctr">
              <a:lnSpc>
                <a:spcPts val="2310"/>
              </a:lnSpc>
            </a:pPr>
            <a:r>
              <a:rPr sz="1800" spc="-5" dirty="0">
                <a:latin typeface="Arial"/>
                <a:cs typeface="Arial"/>
              </a:rPr>
              <a:t>il existe une loi normale de </a:t>
            </a:r>
            <a:r>
              <a:rPr sz="1800" spc="-10" dirty="0">
                <a:latin typeface="Arial"/>
                <a:cs typeface="Arial"/>
              </a:rPr>
              <a:t>moyenne </a:t>
            </a:r>
            <a:r>
              <a:rPr sz="1800" dirty="0">
                <a:latin typeface="Symbol"/>
                <a:cs typeface="Symbol"/>
              </a:rPr>
              <a:t></a:t>
            </a:r>
            <a:r>
              <a:rPr sz="1800" dirty="0">
                <a:latin typeface="Times New Roman"/>
                <a:cs typeface="Times New Roman"/>
              </a:rPr>
              <a:t> </a:t>
            </a:r>
            <a:r>
              <a:rPr sz="1800" spc="-5" dirty="0">
                <a:latin typeface="Arial"/>
                <a:cs typeface="Arial"/>
              </a:rPr>
              <a:t>et d’écart </a:t>
            </a:r>
            <a:r>
              <a:rPr sz="1800" spc="-10" dirty="0">
                <a:latin typeface="Arial"/>
                <a:cs typeface="Arial"/>
              </a:rPr>
              <a:t>type </a:t>
            </a:r>
            <a:r>
              <a:rPr sz="1800" dirty="0">
                <a:latin typeface="Symbol"/>
                <a:cs typeface="Symbol"/>
              </a:rPr>
              <a:t></a:t>
            </a:r>
            <a:r>
              <a:rPr sz="1800" dirty="0">
                <a:latin typeface="Times New Roman"/>
                <a:cs typeface="Times New Roman"/>
              </a:rPr>
              <a:t> </a:t>
            </a:r>
            <a:r>
              <a:rPr sz="1800" dirty="0">
                <a:latin typeface="Arial"/>
                <a:cs typeface="Arial"/>
              </a:rPr>
              <a:t>: </a:t>
            </a:r>
            <a:r>
              <a:rPr sz="2000" dirty="0">
                <a:latin typeface="Lucida Calligraphy"/>
                <a:cs typeface="Lucida Calligraphy"/>
              </a:rPr>
              <a:t>N</a:t>
            </a:r>
            <a:r>
              <a:rPr sz="2000" spc="135" dirty="0">
                <a:latin typeface="Lucida Calligraphy"/>
                <a:cs typeface="Lucida Calligraphy"/>
              </a:rPr>
              <a:t> </a:t>
            </a:r>
            <a:r>
              <a:rPr sz="1800" spc="5" dirty="0">
                <a:latin typeface="Symbol"/>
                <a:cs typeface="Symbol"/>
              </a:rPr>
              <a:t></a:t>
            </a:r>
            <a:endParaRPr sz="1800">
              <a:latin typeface="Symbol"/>
              <a:cs typeface="Symbol"/>
            </a:endParaRPr>
          </a:p>
        </p:txBody>
      </p:sp>
      <p:sp>
        <p:nvSpPr>
          <p:cNvPr id="6" name="object 6"/>
          <p:cNvSpPr/>
          <p:nvPr/>
        </p:nvSpPr>
        <p:spPr>
          <a:xfrm>
            <a:off x="971550" y="3989323"/>
            <a:ext cx="3600450" cy="1019175"/>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4907026" y="2526284"/>
            <a:ext cx="3728085" cy="2061845"/>
          </a:xfrm>
          <a:prstGeom prst="rect">
            <a:avLst/>
          </a:prstGeom>
        </p:spPr>
        <p:txBody>
          <a:bodyPr vert="horz" wrap="square" lIns="0" tIns="12700" rIns="0" bIns="0" rtlCol="0">
            <a:spAutoFit/>
          </a:bodyPr>
          <a:lstStyle/>
          <a:p>
            <a:pPr marL="12700" marR="269875" algn="ctr">
              <a:lnSpc>
                <a:spcPct val="100000"/>
              </a:lnSpc>
              <a:spcBef>
                <a:spcPts val="100"/>
              </a:spcBef>
            </a:pPr>
            <a:r>
              <a:rPr sz="1800" spc="-25" dirty="0">
                <a:latin typeface="Arial"/>
                <a:cs typeface="Arial"/>
              </a:rPr>
              <a:t>L’aire </a:t>
            </a:r>
            <a:r>
              <a:rPr sz="1800" spc="-5" dirty="0">
                <a:latin typeface="Arial"/>
                <a:cs typeface="Arial"/>
              </a:rPr>
              <a:t>grisée représente une  proportion cumulée </a:t>
            </a:r>
            <a:r>
              <a:rPr sz="1800" dirty="0">
                <a:latin typeface="Arial"/>
                <a:cs typeface="Arial"/>
              </a:rPr>
              <a:t>: </a:t>
            </a:r>
            <a:r>
              <a:rPr sz="1800" spc="-10" dirty="0">
                <a:latin typeface="Arial"/>
                <a:cs typeface="Arial"/>
              </a:rPr>
              <a:t>la </a:t>
            </a:r>
            <a:r>
              <a:rPr sz="1800" spc="-5" dirty="0">
                <a:latin typeface="Arial"/>
                <a:cs typeface="Arial"/>
              </a:rPr>
              <a:t>probabilité  que </a:t>
            </a:r>
            <a:r>
              <a:rPr sz="1800" dirty="0">
                <a:latin typeface="Arial"/>
                <a:cs typeface="Arial"/>
              </a:rPr>
              <a:t>x </a:t>
            </a:r>
            <a:r>
              <a:rPr sz="1800" b="1" i="1" spc="-5" dirty="0">
                <a:latin typeface="Symbol"/>
                <a:cs typeface="Symbol"/>
              </a:rPr>
              <a:t></a:t>
            </a:r>
            <a:r>
              <a:rPr sz="1800" b="1" i="1" spc="-5" dirty="0">
                <a:latin typeface="Times New Roman"/>
                <a:cs typeface="Times New Roman"/>
              </a:rPr>
              <a:t> </a:t>
            </a:r>
            <a:r>
              <a:rPr sz="1800" dirty="0">
                <a:latin typeface="Arial"/>
                <a:cs typeface="Arial"/>
              </a:rPr>
              <a:t>z</a:t>
            </a:r>
            <a:r>
              <a:rPr sz="1800" spc="-15" dirty="0">
                <a:latin typeface="Arial"/>
                <a:cs typeface="Arial"/>
              </a:rPr>
              <a:t> </a:t>
            </a:r>
            <a:r>
              <a:rPr sz="1800" spc="-5" dirty="0">
                <a:latin typeface="Arial"/>
                <a:cs typeface="Arial"/>
              </a:rPr>
              <a:t>donné.</a:t>
            </a:r>
            <a:endParaRPr sz="1800">
              <a:latin typeface="Arial"/>
              <a:cs typeface="Arial"/>
            </a:endParaRPr>
          </a:p>
          <a:p>
            <a:pPr>
              <a:lnSpc>
                <a:spcPct val="100000"/>
              </a:lnSpc>
            </a:pPr>
            <a:endParaRPr sz="2200">
              <a:latin typeface="Times New Roman"/>
              <a:cs typeface="Times New Roman"/>
            </a:endParaRPr>
          </a:p>
          <a:p>
            <a:pPr>
              <a:lnSpc>
                <a:spcPct val="100000"/>
              </a:lnSpc>
            </a:pPr>
            <a:endParaRPr sz="2350">
              <a:latin typeface="Times New Roman"/>
              <a:cs typeface="Times New Roman"/>
            </a:endParaRPr>
          </a:p>
          <a:p>
            <a:pPr marL="212725" algn="ctr">
              <a:lnSpc>
                <a:spcPct val="100000"/>
              </a:lnSpc>
            </a:pPr>
            <a:r>
              <a:rPr sz="1800" b="1" spc="-5" dirty="0">
                <a:solidFill>
                  <a:srgbClr val="006666"/>
                </a:solidFill>
                <a:latin typeface="Arial"/>
                <a:cs typeface="Arial"/>
              </a:rPr>
              <a:t>Cadeau </a:t>
            </a:r>
            <a:r>
              <a:rPr sz="1800" b="1" dirty="0">
                <a:solidFill>
                  <a:srgbClr val="006666"/>
                </a:solidFill>
                <a:latin typeface="Arial"/>
                <a:cs typeface="Arial"/>
              </a:rPr>
              <a:t>pour </a:t>
            </a:r>
            <a:r>
              <a:rPr sz="1800" b="1" spc="-5" dirty="0">
                <a:solidFill>
                  <a:srgbClr val="006666"/>
                </a:solidFill>
                <a:latin typeface="Arial"/>
                <a:cs typeface="Arial"/>
              </a:rPr>
              <a:t>les matheux</a:t>
            </a:r>
            <a:r>
              <a:rPr sz="1800" b="1" spc="-1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marL="277495" algn="ctr">
              <a:lnSpc>
                <a:spcPct val="100000"/>
              </a:lnSpc>
            </a:pPr>
            <a:r>
              <a:rPr sz="1800" b="1" spc="-5" dirty="0">
                <a:solidFill>
                  <a:srgbClr val="006666"/>
                </a:solidFill>
                <a:latin typeface="Arial"/>
                <a:cs typeface="Arial"/>
              </a:rPr>
              <a:t>Formule </a:t>
            </a:r>
            <a:r>
              <a:rPr sz="1800" b="1" dirty="0">
                <a:solidFill>
                  <a:srgbClr val="006666"/>
                </a:solidFill>
                <a:latin typeface="Arial"/>
                <a:cs typeface="Arial"/>
              </a:rPr>
              <a:t>inutile pour </a:t>
            </a:r>
            <a:r>
              <a:rPr sz="1800" b="1" spc="-5" dirty="0">
                <a:solidFill>
                  <a:srgbClr val="006666"/>
                </a:solidFill>
                <a:latin typeface="Arial"/>
                <a:cs typeface="Arial"/>
              </a:rPr>
              <a:t>ce cours</a:t>
            </a:r>
            <a:r>
              <a:rPr sz="1800" b="1" spc="-65" dirty="0">
                <a:solidFill>
                  <a:srgbClr val="006666"/>
                </a:solidFill>
                <a:latin typeface="Arial"/>
                <a:cs typeface="Arial"/>
              </a:rPr>
              <a:t> </a:t>
            </a:r>
            <a:r>
              <a:rPr sz="1800" b="1" spc="-10" dirty="0">
                <a:solidFill>
                  <a:srgbClr val="006666"/>
                </a:solidFill>
                <a:latin typeface="Arial"/>
                <a:cs typeface="Arial"/>
              </a:rPr>
              <a:t>!!</a:t>
            </a:r>
            <a:endParaRPr sz="1800">
              <a:latin typeface="Arial"/>
              <a:cs typeface="Arial"/>
            </a:endParaRPr>
          </a:p>
        </p:txBody>
      </p:sp>
      <p:sp>
        <p:nvSpPr>
          <p:cNvPr id="10" name="object 10"/>
          <p:cNvSpPr/>
          <p:nvPr/>
        </p:nvSpPr>
        <p:spPr>
          <a:xfrm>
            <a:off x="279400" y="6308725"/>
            <a:ext cx="1384300" cy="3651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1171955" y="82296"/>
            <a:ext cx="443484" cy="457200"/>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1341119" y="82296"/>
            <a:ext cx="341375" cy="457200"/>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1408175" y="82296"/>
            <a:ext cx="333756" cy="457200"/>
          </a:xfrm>
          <a:prstGeom prst="rect">
            <a:avLst/>
          </a:prstGeom>
          <a:blipFill>
            <a:blip r:embed="rId8" cstate="print"/>
            <a:stretch>
              <a:fillRect/>
            </a:stretch>
          </a:blipFill>
        </p:spPr>
        <p:txBody>
          <a:bodyPr wrap="square" lIns="0" tIns="0" rIns="0" bIns="0" rtlCol="0"/>
          <a:lstStyle/>
          <a:p>
            <a:endParaRPr/>
          </a:p>
        </p:txBody>
      </p:sp>
      <p:sp>
        <p:nvSpPr>
          <p:cNvPr id="14" name="object 14"/>
          <p:cNvSpPr/>
          <p:nvPr/>
        </p:nvSpPr>
        <p:spPr>
          <a:xfrm>
            <a:off x="1467611" y="82296"/>
            <a:ext cx="2459736" cy="457200"/>
          </a:xfrm>
          <a:prstGeom prst="rect">
            <a:avLst/>
          </a:prstGeom>
          <a:blipFill>
            <a:blip r:embed="rId9" cstate="print"/>
            <a:stretch>
              <a:fillRect/>
            </a:stretch>
          </a:blipFill>
        </p:spPr>
        <p:txBody>
          <a:bodyPr wrap="square" lIns="0" tIns="0" rIns="0" bIns="0" rtlCol="0"/>
          <a:lstStyle/>
          <a:p>
            <a:endParaRPr/>
          </a:p>
        </p:txBody>
      </p:sp>
      <p:sp>
        <p:nvSpPr>
          <p:cNvPr id="15" name="object 15"/>
          <p:cNvSpPr/>
          <p:nvPr/>
        </p:nvSpPr>
        <p:spPr>
          <a:xfrm>
            <a:off x="3653028" y="82296"/>
            <a:ext cx="330708" cy="457200"/>
          </a:xfrm>
          <a:prstGeom prst="rect">
            <a:avLst/>
          </a:prstGeom>
          <a:blipFill>
            <a:blip r:embed="rId10" cstate="print"/>
            <a:stretch>
              <a:fillRect/>
            </a:stretch>
          </a:blipFill>
        </p:spPr>
        <p:txBody>
          <a:bodyPr wrap="square" lIns="0" tIns="0" rIns="0" bIns="0" rtlCol="0"/>
          <a:lstStyle/>
          <a:p>
            <a:endParaRPr/>
          </a:p>
        </p:txBody>
      </p:sp>
      <p:sp>
        <p:nvSpPr>
          <p:cNvPr id="16" name="object 16"/>
          <p:cNvSpPr txBox="1"/>
          <p:nvPr/>
        </p:nvSpPr>
        <p:spPr>
          <a:xfrm>
            <a:off x="1287017"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7" name="object 17"/>
          <p:cNvSpPr txBox="1"/>
          <p:nvPr/>
        </p:nvSpPr>
        <p:spPr>
          <a:xfrm>
            <a:off x="5040629"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
        <p:nvSpPr>
          <p:cNvPr id="18" name="object 18"/>
          <p:cNvSpPr txBox="1"/>
          <p:nvPr/>
        </p:nvSpPr>
        <p:spPr>
          <a:xfrm>
            <a:off x="3455670" y="5257291"/>
            <a:ext cx="252095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Echantillon effectif</a:t>
            </a:r>
            <a:r>
              <a:rPr sz="1800" b="1" spc="-25" dirty="0">
                <a:solidFill>
                  <a:srgbClr val="006666"/>
                </a:solidFill>
                <a:latin typeface="Arial"/>
                <a:cs typeface="Arial"/>
              </a:rPr>
              <a:t> </a:t>
            </a:r>
            <a:r>
              <a:rPr sz="1800" b="1" dirty="0">
                <a:solidFill>
                  <a:srgbClr val="006666"/>
                </a:solidFill>
                <a:latin typeface="Arial"/>
                <a:cs typeface="Arial"/>
              </a:rPr>
              <a:t>&gt;30</a:t>
            </a:r>
            <a:endParaRPr sz="1800">
              <a:latin typeface="Arial"/>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077912" y="1052575"/>
            <a:ext cx="7597775" cy="4944999"/>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279400" y="6308725"/>
            <a:ext cx="1384300" cy="365125"/>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171955" y="82296"/>
            <a:ext cx="443484" cy="457200"/>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341119" y="82296"/>
            <a:ext cx="341375" cy="457200"/>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408175" y="82296"/>
            <a:ext cx="333756" cy="457200"/>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1467611" y="82296"/>
            <a:ext cx="2459736" cy="457200"/>
          </a:xfrm>
          <a:prstGeom prst="rect">
            <a:avLst/>
          </a:prstGeom>
          <a:blipFill>
            <a:blip r:embed="rId8" cstate="print"/>
            <a:stretch>
              <a:fillRect/>
            </a:stretch>
          </a:blipFill>
        </p:spPr>
        <p:txBody>
          <a:bodyPr wrap="square" lIns="0" tIns="0" rIns="0" bIns="0" rtlCol="0"/>
          <a:lstStyle/>
          <a:p>
            <a:endParaRPr/>
          </a:p>
        </p:txBody>
      </p:sp>
      <p:sp>
        <p:nvSpPr>
          <p:cNvPr id="12" name="object 12"/>
          <p:cNvSpPr/>
          <p:nvPr/>
        </p:nvSpPr>
        <p:spPr>
          <a:xfrm>
            <a:off x="3653028" y="82296"/>
            <a:ext cx="330708" cy="457200"/>
          </a:xfrm>
          <a:prstGeom prst="rect">
            <a:avLst/>
          </a:prstGeom>
          <a:blipFill>
            <a:blip r:embed="rId9" cstate="print"/>
            <a:stretch>
              <a:fillRect/>
            </a:stretch>
          </a:blipFill>
        </p:spPr>
        <p:txBody>
          <a:bodyPr wrap="square" lIns="0" tIns="0" rIns="0" bIns="0" rtlCol="0"/>
          <a:lstStyle/>
          <a:p>
            <a:endParaRPr/>
          </a:p>
        </p:txBody>
      </p:sp>
      <p:sp>
        <p:nvSpPr>
          <p:cNvPr id="13" name="object 13"/>
          <p:cNvSpPr txBox="1"/>
          <p:nvPr/>
        </p:nvSpPr>
        <p:spPr>
          <a:xfrm>
            <a:off x="1287017"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4" name="object 14"/>
          <p:cNvSpPr txBox="1"/>
          <p:nvPr/>
        </p:nvSpPr>
        <p:spPr>
          <a:xfrm>
            <a:off x="5040629"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p:nvPr/>
        </p:nvSpPr>
        <p:spPr>
          <a:xfrm>
            <a:off x="2292476" y="3068701"/>
            <a:ext cx="429895" cy="161925"/>
          </a:xfrm>
          <a:custGeom>
            <a:avLst/>
            <a:gdLst/>
            <a:ahLst/>
            <a:cxnLst/>
            <a:rect l="l" t="t" r="r" b="b"/>
            <a:pathLst>
              <a:path w="429894" h="161925">
                <a:moveTo>
                  <a:pt x="327533" y="0"/>
                </a:moveTo>
                <a:lnTo>
                  <a:pt x="327533" y="40386"/>
                </a:lnTo>
                <a:lnTo>
                  <a:pt x="0" y="40386"/>
                </a:lnTo>
                <a:lnTo>
                  <a:pt x="0" y="121412"/>
                </a:lnTo>
                <a:lnTo>
                  <a:pt x="327533" y="121412"/>
                </a:lnTo>
                <a:lnTo>
                  <a:pt x="327533" y="161925"/>
                </a:lnTo>
                <a:lnTo>
                  <a:pt x="429514" y="80899"/>
                </a:lnTo>
                <a:lnTo>
                  <a:pt x="327533" y="0"/>
                </a:lnTo>
                <a:close/>
              </a:path>
            </a:pathLst>
          </a:custGeom>
          <a:solidFill>
            <a:srgbClr val="33CCCC"/>
          </a:solidFill>
        </p:spPr>
        <p:txBody>
          <a:bodyPr wrap="square" lIns="0" tIns="0" rIns="0" bIns="0" rtlCol="0"/>
          <a:lstStyle/>
          <a:p>
            <a:endParaRPr/>
          </a:p>
        </p:txBody>
      </p:sp>
      <p:sp>
        <p:nvSpPr>
          <p:cNvPr id="4" name="object 4"/>
          <p:cNvSpPr/>
          <p:nvPr/>
        </p:nvSpPr>
        <p:spPr>
          <a:xfrm>
            <a:off x="2292476" y="3068701"/>
            <a:ext cx="429895" cy="161925"/>
          </a:xfrm>
          <a:custGeom>
            <a:avLst/>
            <a:gdLst/>
            <a:ahLst/>
            <a:cxnLst/>
            <a:rect l="l" t="t" r="r" b="b"/>
            <a:pathLst>
              <a:path w="429894" h="161925">
                <a:moveTo>
                  <a:pt x="0" y="40386"/>
                </a:moveTo>
                <a:lnTo>
                  <a:pt x="327533" y="40386"/>
                </a:lnTo>
                <a:lnTo>
                  <a:pt x="327533" y="0"/>
                </a:lnTo>
                <a:lnTo>
                  <a:pt x="429514" y="80899"/>
                </a:lnTo>
                <a:lnTo>
                  <a:pt x="327533" y="161925"/>
                </a:lnTo>
                <a:lnTo>
                  <a:pt x="327533" y="121412"/>
                </a:lnTo>
                <a:lnTo>
                  <a:pt x="0" y="121412"/>
                </a:lnTo>
                <a:lnTo>
                  <a:pt x="0" y="40386"/>
                </a:lnTo>
                <a:close/>
              </a:path>
            </a:pathLst>
          </a:custGeom>
          <a:ln w="9525">
            <a:solidFill>
              <a:srgbClr val="000000"/>
            </a:solidFill>
          </a:ln>
        </p:spPr>
        <p:txBody>
          <a:bodyPr wrap="square" lIns="0" tIns="0" rIns="0" bIns="0" rtlCol="0"/>
          <a:lstStyle/>
          <a:p>
            <a:endParaRPr/>
          </a:p>
        </p:txBody>
      </p:sp>
      <p:sp>
        <p:nvSpPr>
          <p:cNvPr id="5" name="object 5"/>
          <p:cNvSpPr/>
          <p:nvPr/>
        </p:nvSpPr>
        <p:spPr>
          <a:xfrm>
            <a:off x="3652901" y="3468751"/>
            <a:ext cx="0" cy="0"/>
          </a:xfrm>
          <a:custGeom>
            <a:avLst/>
            <a:gdLst/>
            <a:ahLst/>
            <a:cxnLst/>
            <a:rect l="l" t="t" r="r" b="b"/>
            <a:pathLst>
              <a:path>
                <a:moveTo>
                  <a:pt x="0" y="0"/>
                </a:moveTo>
                <a:lnTo>
                  <a:pt x="0" y="0"/>
                </a:lnTo>
                <a:lnTo>
                  <a:pt x="0" y="0"/>
                </a:lnTo>
                <a:close/>
              </a:path>
            </a:pathLst>
          </a:custGeom>
          <a:ln w="9525">
            <a:solidFill>
              <a:srgbClr val="000000"/>
            </a:solidFill>
          </a:ln>
        </p:spPr>
        <p:txBody>
          <a:bodyPr wrap="square" lIns="0" tIns="0" rIns="0" bIns="0" rtlCol="0"/>
          <a:lstStyle/>
          <a:p>
            <a:endParaRPr/>
          </a:p>
        </p:txBody>
      </p:sp>
      <p:sp>
        <p:nvSpPr>
          <p:cNvPr id="6" name="object 6"/>
          <p:cNvSpPr/>
          <p:nvPr/>
        </p:nvSpPr>
        <p:spPr>
          <a:xfrm>
            <a:off x="4214748" y="3526796"/>
            <a:ext cx="0" cy="635"/>
          </a:xfrm>
          <a:custGeom>
            <a:avLst/>
            <a:gdLst/>
            <a:ahLst/>
            <a:cxnLst/>
            <a:rect l="l" t="t" r="r" b="b"/>
            <a:pathLst>
              <a:path h="635">
                <a:moveTo>
                  <a:pt x="0" y="121"/>
                </a:moveTo>
                <a:lnTo>
                  <a:pt x="0" y="0"/>
                </a:lnTo>
              </a:path>
            </a:pathLst>
          </a:custGeom>
          <a:ln w="3175">
            <a:solidFill>
              <a:srgbClr val="000000"/>
            </a:solidFill>
          </a:ln>
        </p:spPr>
        <p:txBody>
          <a:bodyPr wrap="square" lIns="0" tIns="0" rIns="0" bIns="0" rtlCol="0"/>
          <a:lstStyle/>
          <a:p>
            <a:endParaRPr/>
          </a:p>
        </p:txBody>
      </p:sp>
      <p:sp>
        <p:nvSpPr>
          <p:cNvPr id="7" name="object 7"/>
          <p:cNvSpPr/>
          <p:nvPr/>
        </p:nvSpPr>
        <p:spPr>
          <a:xfrm>
            <a:off x="4214748" y="3526806"/>
            <a:ext cx="0" cy="635"/>
          </a:xfrm>
          <a:custGeom>
            <a:avLst/>
            <a:gdLst/>
            <a:ahLst/>
            <a:cxnLst/>
            <a:rect l="l" t="t" r="r" b="b"/>
            <a:pathLst>
              <a:path h="635">
                <a:moveTo>
                  <a:pt x="0" y="0"/>
                </a:moveTo>
                <a:lnTo>
                  <a:pt x="0" y="517"/>
                </a:lnTo>
              </a:path>
            </a:pathLst>
          </a:custGeom>
          <a:ln w="3175">
            <a:solidFill>
              <a:srgbClr val="000000"/>
            </a:solidFill>
          </a:ln>
        </p:spPr>
        <p:txBody>
          <a:bodyPr wrap="square" lIns="0" tIns="0" rIns="0" bIns="0" rtlCol="0"/>
          <a:lstStyle/>
          <a:p>
            <a:endParaRPr/>
          </a:p>
        </p:txBody>
      </p:sp>
      <p:sp>
        <p:nvSpPr>
          <p:cNvPr id="8" name="object 8"/>
          <p:cNvSpPr/>
          <p:nvPr/>
        </p:nvSpPr>
        <p:spPr>
          <a:xfrm>
            <a:off x="4214748" y="3525940"/>
            <a:ext cx="0" cy="1905"/>
          </a:xfrm>
          <a:custGeom>
            <a:avLst/>
            <a:gdLst/>
            <a:ahLst/>
            <a:cxnLst/>
            <a:rect l="l" t="t" r="r" b="b"/>
            <a:pathLst>
              <a:path h="1904">
                <a:moveTo>
                  <a:pt x="0" y="1383"/>
                </a:moveTo>
                <a:lnTo>
                  <a:pt x="0" y="0"/>
                </a:lnTo>
              </a:path>
            </a:pathLst>
          </a:custGeom>
          <a:ln w="3175">
            <a:solidFill>
              <a:srgbClr val="000000"/>
            </a:solidFill>
          </a:ln>
        </p:spPr>
        <p:txBody>
          <a:bodyPr wrap="square" lIns="0" tIns="0" rIns="0" bIns="0" rtlCol="0"/>
          <a:lstStyle/>
          <a:p>
            <a:endParaRPr/>
          </a:p>
        </p:txBody>
      </p:sp>
      <p:sp>
        <p:nvSpPr>
          <p:cNvPr id="9" name="object 9"/>
          <p:cNvSpPr/>
          <p:nvPr/>
        </p:nvSpPr>
        <p:spPr>
          <a:xfrm>
            <a:off x="4214749" y="3525940"/>
            <a:ext cx="0" cy="0"/>
          </a:xfrm>
          <a:custGeom>
            <a:avLst/>
            <a:gdLst/>
            <a:ahLst/>
            <a:cxnLst/>
            <a:rect l="l" t="t" r="r" b="b"/>
            <a:pathLst>
              <a:path>
                <a:moveTo>
                  <a:pt x="0" y="0"/>
                </a:moveTo>
                <a:lnTo>
                  <a:pt x="0" y="0"/>
                </a:lnTo>
              </a:path>
            </a:pathLst>
          </a:custGeom>
          <a:ln w="3175">
            <a:solidFill>
              <a:srgbClr val="000000"/>
            </a:solidFill>
          </a:ln>
        </p:spPr>
        <p:txBody>
          <a:bodyPr wrap="square" lIns="0" tIns="0" rIns="0" bIns="0" rtlCol="0"/>
          <a:lstStyle/>
          <a:p>
            <a:endParaRPr/>
          </a:p>
        </p:txBody>
      </p:sp>
      <p:sp>
        <p:nvSpPr>
          <p:cNvPr id="12" name="object 12"/>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3" name="object 13"/>
          <p:cNvSpPr txBox="1"/>
          <p:nvPr/>
        </p:nvSpPr>
        <p:spPr>
          <a:xfrm>
            <a:off x="1160475" y="3888485"/>
            <a:ext cx="6658609"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Nb </a:t>
            </a:r>
            <a:r>
              <a:rPr sz="1800" b="1" dirty="0">
                <a:solidFill>
                  <a:srgbClr val="006666"/>
                </a:solidFill>
                <a:latin typeface="Arial"/>
                <a:cs typeface="Arial"/>
              </a:rPr>
              <a:t>de </a:t>
            </a:r>
            <a:r>
              <a:rPr sz="1800" b="1" spc="-5" dirty="0">
                <a:solidFill>
                  <a:srgbClr val="006666"/>
                </a:solidFill>
                <a:latin typeface="Arial"/>
                <a:cs typeface="Arial"/>
              </a:rPr>
              <a:t>degrés de </a:t>
            </a:r>
            <a:r>
              <a:rPr sz="1800" b="1" dirty="0">
                <a:solidFill>
                  <a:srgbClr val="006666"/>
                </a:solidFill>
                <a:latin typeface="Arial"/>
                <a:cs typeface="Arial"/>
              </a:rPr>
              <a:t>liberté </a:t>
            </a:r>
            <a:r>
              <a:rPr sz="1800" b="1" dirty="0">
                <a:latin typeface="Arial"/>
                <a:cs typeface="Arial"/>
              </a:rPr>
              <a:t>= nb </a:t>
            </a:r>
            <a:r>
              <a:rPr sz="1800" b="1" spc="-5" dirty="0">
                <a:latin typeface="Arial"/>
                <a:cs typeface="Arial"/>
              </a:rPr>
              <a:t>des écarts </a:t>
            </a:r>
            <a:r>
              <a:rPr sz="1800" b="1" dirty="0">
                <a:solidFill>
                  <a:srgbClr val="006666"/>
                </a:solidFill>
                <a:latin typeface="Arial"/>
                <a:cs typeface="Arial"/>
              </a:rPr>
              <a:t>indépendants </a:t>
            </a:r>
            <a:r>
              <a:rPr sz="1800" b="1" spc="-5" dirty="0">
                <a:latin typeface="Arial"/>
                <a:cs typeface="Arial"/>
              </a:rPr>
              <a:t>(x</a:t>
            </a:r>
            <a:r>
              <a:rPr sz="1800" b="1" spc="-7" baseline="-20833" dirty="0">
                <a:latin typeface="Arial"/>
                <a:cs typeface="Arial"/>
              </a:rPr>
              <a:t>i </a:t>
            </a:r>
            <a:r>
              <a:rPr sz="1800" b="1" dirty="0">
                <a:latin typeface="Arial"/>
                <a:cs typeface="Arial"/>
              </a:rPr>
              <a:t>–</a:t>
            </a:r>
            <a:r>
              <a:rPr sz="1800" b="1" spc="15" dirty="0">
                <a:latin typeface="Arial"/>
                <a:cs typeface="Arial"/>
              </a:rPr>
              <a:t> </a:t>
            </a:r>
            <a:r>
              <a:rPr sz="1800" b="1" spc="-10" dirty="0">
                <a:latin typeface="Arial"/>
                <a:cs typeface="Arial"/>
              </a:rPr>
              <a:t>m)</a:t>
            </a:r>
            <a:endParaRPr sz="1800">
              <a:latin typeface="Arial"/>
              <a:cs typeface="Arial"/>
            </a:endParaRPr>
          </a:p>
        </p:txBody>
      </p:sp>
      <p:sp>
        <p:nvSpPr>
          <p:cNvPr id="14" name="object 14"/>
          <p:cNvSpPr txBox="1"/>
          <p:nvPr/>
        </p:nvSpPr>
        <p:spPr>
          <a:xfrm>
            <a:off x="409143" y="4300220"/>
            <a:ext cx="5137150" cy="299720"/>
          </a:xfrm>
          <a:prstGeom prst="rect">
            <a:avLst/>
          </a:prstGeom>
        </p:spPr>
        <p:txBody>
          <a:bodyPr vert="horz" wrap="square" lIns="0" tIns="12700" rIns="0" bIns="0" rtlCol="0">
            <a:spAutoFit/>
          </a:bodyPr>
          <a:lstStyle/>
          <a:p>
            <a:pPr marL="12700">
              <a:lnSpc>
                <a:spcPct val="100000"/>
              </a:lnSpc>
              <a:spcBef>
                <a:spcPts val="100"/>
              </a:spcBef>
              <a:tabLst>
                <a:tab pos="1454150" algn="l"/>
              </a:tabLst>
            </a:pPr>
            <a:r>
              <a:rPr sz="1800" b="1" spc="-5" dirty="0">
                <a:latin typeface="Arial"/>
                <a:cs typeface="Arial"/>
              </a:rPr>
              <a:t>Effectif </a:t>
            </a:r>
            <a:r>
              <a:rPr sz="1800" b="1" dirty="0">
                <a:latin typeface="Arial"/>
                <a:cs typeface="Arial"/>
              </a:rPr>
              <a:t>=</a:t>
            </a:r>
            <a:r>
              <a:rPr sz="1800" b="1" spc="15" dirty="0">
                <a:latin typeface="Arial"/>
                <a:cs typeface="Arial"/>
              </a:rPr>
              <a:t> </a:t>
            </a:r>
            <a:r>
              <a:rPr sz="1800" b="1" dirty="0">
                <a:latin typeface="Arial"/>
                <a:cs typeface="Arial"/>
              </a:rPr>
              <a:t>n :	n </a:t>
            </a:r>
            <a:r>
              <a:rPr sz="1800" b="1" spc="-5" dirty="0">
                <a:latin typeface="Arial"/>
                <a:cs typeface="Arial"/>
              </a:rPr>
              <a:t>écarts (x</a:t>
            </a:r>
            <a:r>
              <a:rPr sz="1800" b="1" spc="-7" baseline="-20833" dirty="0">
                <a:latin typeface="Arial"/>
                <a:cs typeface="Arial"/>
              </a:rPr>
              <a:t>i </a:t>
            </a:r>
            <a:r>
              <a:rPr sz="1800" b="1" dirty="0">
                <a:latin typeface="Arial"/>
                <a:cs typeface="Arial"/>
              </a:rPr>
              <a:t>- </a:t>
            </a:r>
            <a:r>
              <a:rPr sz="1800" b="1" spc="-5" dirty="0">
                <a:latin typeface="Arial"/>
                <a:cs typeface="Arial"/>
              </a:rPr>
              <a:t>m), et leur somme</a:t>
            </a:r>
            <a:r>
              <a:rPr sz="1800" b="1" spc="-145" dirty="0">
                <a:latin typeface="Arial"/>
                <a:cs typeface="Arial"/>
              </a:rPr>
              <a:t> </a:t>
            </a:r>
            <a:r>
              <a:rPr sz="1800" b="1" spc="-5" dirty="0">
                <a:latin typeface="Arial"/>
                <a:cs typeface="Arial"/>
              </a:rPr>
              <a:t>=0</a:t>
            </a:r>
            <a:endParaRPr sz="1800">
              <a:latin typeface="Arial"/>
              <a:cs typeface="Arial"/>
            </a:endParaRPr>
          </a:p>
        </p:txBody>
      </p:sp>
      <p:sp>
        <p:nvSpPr>
          <p:cNvPr id="15" name="object 15"/>
          <p:cNvSpPr txBox="1"/>
          <p:nvPr/>
        </p:nvSpPr>
        <p:spPr>
          <a:xfrm>
            <a:off x="1213815" y="4576182"/>
            <a:ext cx="6552565" cy="891540"/>
          </a:xfrm>
          <a:prstGeom prst="rect">
            <a:avLst/>
          </a:prstGeom>
        </p:spPr>
        <p:txBody>
          <a:bodyPr vert="horz" wrap="square" lIns="0" tIns="147955" rIns="0" bIns="0" rtlCol="0">
            <a:spAutoFit/>
          </a:bodyPr>
          <a:lstStyle/>
          <a:p>
            <a:pPr algn="ctr">
              <a:lnSpc>
                <a:spcPct val="100000"/>
              </a:lnSpc>
              <a:spcBef>
                <a:spcPts val="1165"/>
              </a:spcBef>
            </a:pPr>
            <a:r>
              <a:rPr sz="1800" b="1" dirty="0">
                <a:latin typeface="Arial"/>
                <a:cs typeface="Arial"/>
              </a:rPr>
              <a:t>Il suffit </a:t>
            </a:r>
            <a:r>
              <a:rPr sz="1800" b="1" spc="-5" dirty="0">
                <a:latin typeface="Arial"/>
                <a:cs typeface="Arial"/>
              </a:rPr>
              <a:t>de connaitre </a:t>
            </a:r>
            <a:r>
              <a:rPr sz="1800" b="1" dirty="0">
                <a:latin typeface="Arial"/>
                <a:cs typeface="Arial"/>
              </a:rPr>
              <a:t>(n-1) </a:t>
            </a:r>
            <a:r>
              <a:rPr sz="1800" b="1" spc="-10" dirty="0">
                <a:latin typeface="Arial"/>
                <a:cs typeface="Arial"/>
              </a:rPr>
              <a:t>valeurs </a:t>
            </a:r>
            <a:r>
              <a:rPr sz="1800" b="1" dirty="0">
                <a:latin typeface="Arial"/>
                <a:cs typeface="Arial"/>
              </a:rPr>
              <a:t>pour </a:t>
            </a:r>
            <a:r>
              <a:rPr sz="1800" b="1" spc="-5" dirty="0">
                <a:latin typeface="Arial"/>
                <a:cs typeface="Arial"/>
              </a:rPr>
              <a:t>les </a:t>
            </a:r>
            <a:r>
              <a:rPr sz="1800" b="1" dirty="0">
                <a:latin typeface="Arial"/>
                <a:cs typeface="Arial"/>
              </a:rPr>
              <a:t>connaitre toutes</a:t>
            </a:r>
            <a:r>
              <a:rPr sz="1800" b="1" spc="10" dirty="0">
                <a:latin typeface="Arial"/>
                <a:cs typeface="Arial"/>
              </a:rPr>
              <a:t> </a:t>
            </a:r>
            <a:r>
              <a:rPr sz="1800" b="1" dirty="0">
                <a:latin typeface="Arial"/>
                <a:cs typeface="Arial"/>
              </a:rPr>
              <a:t>:</a:t>
            </a:r>
            <a:endParaRPr sz="1800">
              <a:latin typeface="Arial"/>
              <a:cs typeface="Arial"/>
            </a:endParaRPr>
          </a:p>
          <a:p>
            <a:pPr marL="63500" algn="ctr">
              <a:lnSpc>
                <a:spcPct val="100000"/>
              </a:lnSpc>
              <a:spcBef>
                <a:spcPts val="1195"/>
              </a:spcBef>
              <a:tabLst>
                <a:tab pos="583565" algn="l"/>
              </a:tabLst>
            </a:pPr>
            <a:r>
              <a:rPr sz="2000" b="1" dirty="0">
                <a:solidFill>
                  <a:srgbClr val="006666"/>
                </a:solidFill>
                <a:latin typeface="Arial"/>
                <a:cs typeface="Arial"/>
              </a:rPr>
              <a:t>n-1	degrés de</a:t>
            </a:r>
            <a:r>
              <a:rPr sz="2000" b="1" spc="-30" dirty="0">
                <a:solidFill>
                  <a:srgbClr val="006666"/>
                </a:solidFill>
                <a:latin typeface="Arial"/>
                <a:cs typeface="Arial"/>
              </a:rPr>
              <a:t> </a:t>
            </a:r>
            <a:r>
              <a:rPr sz="2000" b="1" dirty="0">
                <a:solidFill>
                  <a:srgbClr val="006666"/>
                </a:solidFill>
                <a:latin typeface="Arial"/>
                <a:cs typeface="Arial"/>
              </a:rPr>
              <a:t>liberté.</a:t>
            </a:r>
            <a:endParaRPr sz="2000">
              <a:latin typeface="Arial"/>
              <a:cs typeface="Arial"/>
            </a:endParaRPr>
          </a:p>
        </p:txBody>
      </p:sp>
      <p:sp>
        <p:nvSpPr>
          <p:cNvPr id="16" name="object 16"/>
          <p:cNvSpPr txBox="1"/>
          <p:nvPr/>
        </p:nvSpPr>
        <p:spPr>
          <a:xfrm>
            <a:off x="5854449" y="4027648"/>
            <a:ext cx="2779395" cy="568960"/>
          </a:xfrm>
          <a:prstGeom prst="rect">
            <a:avLst/>
          </a:prstGeom>
        </p:spPr>
        <p:txBody>
          <a:bodyPr vert="horz" wrap="square" lIns="0" tIns="14605" rIns="0" bIns="0" rtlCol="0">
            <a:spAutoFit/>
          </a:bodyPr>
          <a:lstStyle/>
          <a:p>
            <a:pPr marL="12700">
              <a:lnSpc>
                <a:spcPct val="100000"/>
              </a:lnSpc>
              <a:spcBef>
                <a:spcPts val="115"/>
              </a:spcBef>
            </a:pPr>
            <a:r>
              <a:rPr sz="5325" b="1" i="1" spc="322" baseline="-10954" dirty="0">
                <a:latin typeface="Symbol"/>
                <a:cs typeface="Symbol"/>
              </a:rPr>
              <a:t></a:t>
            </a:r>
            <a:r>
              <a:rPr sz="1800" b="1" spc="90" dirty="0">
                <a:latin typeface="Times New Roman"/>
                <a:cs typeface="Times New Roman"/>
              </a:rPr>
              <a:t>(</a:t>
            </a:r>
            <a:r>
              <a:rPr sz="1800" b="1" spc="35" dirty="0">
                <a:latin typeface="Arial"/>
                <a:cs typeface="Arial"/>
              </a:rPr>
              <a:t>x</a:t>
            </a:r>
            <a:r>
              <a:rPr sz="1000" b="1" spc="15" dirty="0">
                <a:latin typeface="Arial"/>
                <a:cs typeface="Arial"/>
              </a:rPr>
              <a:t>i</a:t>
            </a:r>
            <a:r>
              <a:rPr sz="1000" b="1" spc="45" dirty="0">
                <a:latin typeface="Arial"/>
                <a:cs typeface="Arial"/>
              </a:rPr>
              <a:t> </a:t>
            </a:r>
            <a:r>
              <a:rPr sz="1800" b="1" i="1" spc="50" dirty="0">
                <a:latin typeface="Symbol"/>
                <a:cs typeface="Symbol"/>
              </a:rPr>
              <a:t></a:t>
            </a:r>
            <a:r>
              <a:rPr sz="1800" spc="-175" dirty="0">
                <a:latin typeface="Times New Roman"/>
                <a:cs typeface="Times New Roman"/>
              </a:rPr>
              <a:t> </a:t>
            </a:r>
            <a:r>
              <a:rPr sz="1800" b="1" spc="45" dirty="0">
                <a:latin typeface="Arial"/>
                <a:cs typeface="Arial"/>
              </a:rPr>
              <a:t>m</a:t>
            </a:r>
            <a:r>
              <a:rPr sz="1800" b="1" spc="30" dirty="0">
                <a:latin typeface="Times New Roman"/>
                <a:cs typeface="Times New Roman"/>
              </a:rPr>
              <a:t>)</a:t>
            </a:r>
            <a:r>
              <a:rPr sz="1800" b="1" spc="-90" dirty="0">
                <a:latin typeface="Times New Roman"/>
                <a:cs typeface="Times New Roman"/>
              </a:rPr>
              <a:t> </a:t>
            </a:r>
            <a:r>
              <a:rPr sz="1800" b="1" i="1" spc="50" dirty="0">
                <a:latin typeface="Symbol"/>
                <a:cs typeface="Symbol"/>
              </a:rPr>
              <a:t></a:t>
            </a:r>
            <a:r>
              <a:rPr sz="1800" spc="-35" dirty="0">
                <a:latin typeface="Times New Roman"/>
                <a:cs typeface="Times New Roman"/>
              </a:rPr>
              <a:t> </a:t>
            </a:r>
            <a:r>
              <a:rPr sz="5325" b="1" i="1" spc="405" baseline="-10954" dirty="0">
                <a:latin typeface="Symbol"/>
                <a:cs typeface="Symbol"/>
              </a:rPr>
              <a:t></a:t>
            </a:r>
            <a:r>
              <a:rPr sz="1800" b="1" spc="35" dirty="0">
                <a:latin typeface="Arial"/>
                <a:cs typeface="Arial"/>
              </a:rPr>
              <a:t>x</a:t>
            </a:r>
            <a:r>
              <a:rPr sz="1000" b="1" spc="15" dirty="0">
                <a:latin typeface="Arial"/>
                <a:cs typeface="Arial"/>
              </a:rPr>
              <a:t>i</a:t>
            </a:r>
            <a:r>
              <a:rPr sz="1000" b="1" spc="45" dirty="0">
                <a:latin typeface="Arial"/>
                <a:cs typeface="Arial"/>
              </a:rPr>
              <a:t> </a:t>
            </a:r>
            <a:r>
              <a:rPr sz="1800" b="1" i="1" spc="50" dirty="0">
                <a:latin typeface="Symbol"/>
                <a:cs typeface="Symbol"/>
              </a:rPr>
              <a:t></a:t>
            </a:r>
            <a:r>
              <a:rPr sz="1800" spc="-200" dirty="0">
                <a:latin typeface="Times New Roman"/>
                <a:cs typeface="Times New Roman"/>
              </a:rPr>
              <a:t> </a:t>
            </a:r>
            <a:r>
              <a:rPr sz="1800" b="1" spc="-5" dirty="0">
                <a:latin typeface="Arial"/>
                <a:cs typeface="Arial"/>
              </a:rPr>
              <a:t>n</a:t>
            </a:r>
            <a:r>
              <a:rPr sz="1800" b="1" spc="-80" dirty="0">
                <a:latin typeface="Times New Roman"/>
                <a:cs typeface="Times New Roman"/>
              </a:rPr>
              <a:t>.</a:t>
            </a:r>
            <a:r>
              <a:rPr sz="1800" b="1" spc="85" dirty="0">
                <a:latin typeface="Arial"/>
                <a:cs typeface="Arial"/>
              </a:rPr>
              <a:t>m</a:t>
            </a:r>
            <a:r>
              <a:rPr sz="1800" b="1" spc="-180" dirty="0">
                <a:latin typeface="Arial"/>
                <a:cs typeface="Arial"/>
              </a:rPr>
              <a:t> </a:t>
            </a:r>
            <a:r>
              <a:rPr sz="1800" b="1" i="1" spc="-40" dirty="0">
                <a:latin typeface="Symbol"/>
                <a:cs typeface="Symbol"/>
              </a:rPr>
              <a:t></a:t>
            </a:r>
            <a:r>
              <a:rPr sz="1800" b="1" spc="45" dirty="0">
                <a:latin typeface="Times New Roman"/>
                <a:cs typeface="Times New Roman"/>
              </a:rPr>
              <a:t>0</a:t>
            </a:r>
            <a:endParaRPr sz="1800">
              <a:latin typeface="Times New Roman"/>
              <a:cs typeface="Times New Roman"/>
            </a:endParaRPr>
          </a:p>
        </p:txBody>
      </p:sp>
      <p:sp>
        <p:nvSpPr>
          <p:cNvPr id="17" name="object 17"/>
          <p:cNvSpPr/>
          <p:nvPr/>
        </p:nvSpPr>
        <p:spPr>
          <a:xfrm>
            <a:off x="1143000" y="82296"/>
            <a:ext cx="443484" cy="457200"/>
          </a:xfrm>
          <a:prstGeom prst="rect">
            <a:avLst/>
          </a:prstGeom>
          <a:blipFill>
            <a:blip r:embed="rId4" cstate="print"/>
            <a:stretch>
              <a:fillRect/>
            </a:stretch>
          </a:blipFill>
        </p:spPr>
        <p:txBody>
          <a:bodyPr wrap="square" lIns="0" tIns="0" rIns="0" bIns="0" rtlCol="0"/>
          <a:lstStyle/>
          <a:p>
            <a:endParaRPr/>
          </a:p>
        </p:txBody>
      </p:sp>
      <p:sp>
        <p:nvSpPr>
          <p:cNvPr id="18" name="object 18"/>
          <p:cNvSpPr/>
          <p:nvPr/>
        </p:nvSpPr>
        <p:spPr>
          <a:xfrm>
            <a:off x="1312163" y="82296"/>
            <a:ext cx="341375" cy="457200"/>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1379219" y="82296"/>
            <a:ext cx="333756" cy="457200"/>
          </a:xfrm>
          <a:prstGeom prst="rect">
            <a:avLst/>
          </a:prstGeom>
          <a:blipFill>
            <a:blip r:embed="rId6" cstate="print"/>
            <a:stretch>
              <a:fillRect/>
            </a:stretch>
          </a:blipFill>
        </p:spPr>
        <p:txBody>
          <a:bodyPr wrap="square" lIns="0" tIns="0" rIns="0" bIns="0" rtlCol="0"/>
          <a:lstStyle/>
          <a:p>
            <a:endParaRPr/>
          </a:p>
        </p:txBody>
      </p:sp>
      <p:sp>
        <p:nvSpPr>
          <p:cNvPr id="20" name="object 20"/>
          <p:cNvSpPr/>
          <p:nvPr/>
        </p:nvSpPr>
        <p:spPr>
          <a:xfrm>
            <a:off x="1438655" y="82296"/>
            <a:ext cx="2459736" cy="457200"/>
          </a:xfrm>
          <a:prstGeom prst="rect">
            <a:avLst/>
          </a:prstGeom>
          <a:blipFill>
            <a:blip r:embed="rId7" cstate="print"/>
            <a:stretch>
              <a:fillRect/>
            </a:stretch>
          </a:blipFill>
        </p:spPr>
        <p:txBody>
          <a:bodyPr wrap="square" lIns="0" tIns="0" rIns="0" bIns="0" rtlCol="0"/>
          <a:lstStyle/>
          <a:p>
            <a:endParaRPr/>
          </a:p>
        </p:txBody>
      </p:sp>
      <p:sp>
        <p:nvSpPr>
          <p:cNvPr id="21" name="object 21"/>
          <p:cNvSpPr/>
          <p:nvPr/>
        </p:nvSpPr>
        <p:spPr>
          <a:xfrm>
            <a:off x="3624071" y="82296"/>
            <a:ext cx="330708" cy="457200"/>
          </a:xfrm>
          <a:prstGeom prst="rect">
            <a:avLst/>
          </a:prstGeom>
          <a:blipFill>
            <a:blip r:embed="rId8" cstate="print"/>
            <a:stretch>
              <a:fillRect/>
            </a:stretch>
          </a:blipFill>
        </p:spPr>
        <p:txBody>
          <a:bodyPr wrap="square" lIns="0" tIns="0" rIns="0" bIns="0" rtlCol="0"/>
          <a:lstStyle/>
          <a:p>
            <a:endParaRPr/>
          </a:p>
        </p:txBody>
      </p:sp>
      <p:sp>
        <p:nvSpPr>
          <p:cNvPr id="22" name="object 22"/>
          <p:cNvSpPr txBox="1"/>
          <p:nvPr/>
        </p:nvSpPr>
        <p:spPr>
          <a:xfrm>
            <a:off x="1258569"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23" name="object 23"/>
          <p:cNvSpPr txBox="1"/>
          <p:nvPr/>
        </p:nvSpPr>
        <p:spPr>
          <a:xfrm>
            <a:off x="140597" y="268094"/>
            <a:ext cx="8592820" cy="3016851"/>
          </a:xfrm>
          <a:prstGeom prst="rect">
            <a:avLst/>
          </a:prstGeom>
        </p:spPr>
        <p:txBody>
          <a:bodyPr vert="horz" wrap="square" lIns="0" tIns="120014" rIns="0" bIns="0" rtlCol="0">
            <a:spAutoFit/>
          </a:bodyPr>
          <a:lstStyle/>
          <a:p>
            <a:pPr marL="4872990">
              <a:lnSpc>
                <a:spcPct val="100000"/>
              </a:lnSpc>
              <a:spcBef>
                <a:spcPts val="944"/>
              </a:spcBef>
            </a:pPr>
            <a:r>
              <a:rPr sz="1600" b="1" spc="-5" dirty="0">
                <a:solidFill>
                  <a:srgbClr val="006666"/>
                </a:solidFill>
                <a:latin typeface="Arial"/>
                <a:cs typeface="Arial"/>
              </a:rPr>
              <a:t>2.2 Estimation</a:t>
            </a:r>
            <a:r>
              <a:rPr sz="1600" b="1" spc="50" dirty="0">
                <a:solidFill>
                  <a:srgbClr val="006666"/>
                </a:solidFill>
                <a:latin typeface="Arial"/>
                <a:cs typeface="Arial"/>
              </a:rPr>
              <a:t> </a:t>
            </a:r>
            <a:r>
              <a:rPr sz="1600" b="1" spc="-5" dirty="0">
                <a:solidFill>
                  <a:srgbClr val="006666"/>
                </a:solidFill>
                <a:latin typeface="Arial"/>
                <a:cs typeface="Arial"/>
              </a:rPr>
              <a:t>Statistique</a:t>
            </a:r>
            <a:endParaRPr sz="1600" dirty="0">
              <a:latin typeface="Arial"/>
              <a:cs typeface="Arial"/>
            </a:endParaRPr>
          </a:p>
          <a:p>
            <a:pPr marL="2640330">
              <a:lnSpc>
                <a:spcPct val="100000"/>
              </a:lnSpc>
              <a:spcBef>
                <a:spcPts val="960"/>
              </a:spcBef>
            </a:pPr>
            <a:r>
              <a:rPr sz="1800" b="1" dirty="0">
                <a:solidFill>
                  <a:srgbClr val="5F5F5F"/>
                </a:solidFill>
                <a:latin typeface="Arial"/>
                <a:cs typeface="Arial"/>
              </a:rPr>
              <a:t>Quelques </a:t>
            </a:r>
            <a:r>
              <a:rPr sz="1800" b="1" spc="-5" dirty="0">
                <a:solidFill>
                  <a:srgbClr val="5F5F5F"/>
                </a:solidFill>
                <a:latin typeface="Arial"/>
                <a:cs typeface="Arial"/>
              </a:rPr>
              <a:t>précisions</a:t>
            </a:r>
            <a:r>
              <a:rPr sz="1800" b="1" spc="-25" dirty="0">
                <a:solidFill>
                  <a:srgbClr val="5F5F5F"/>
                </a:solidFill>
                <a:latin typeface="Arial"/>
                <a:cs typeface="Arial"/>
              </a:rPr>
              <a:t> </a:t>
            </a:r>
            <a:r>
              <a:rPr sz="1800" b="1" spc="-5" dirty="0">
                <a:solidFill>
                  <a:srgbClr val="5F5F5F"/>
                </a:solidFill>
                <a:latin typeface="Arial"/>
                <a:cs typeface="Arial"/>
              </a:rPr>
              <a:t>:</a:t>
            </a:r>
            <a:endParaRPr sz="1800" dirty="0">
              <a:latin typeface="Arial"/>
              <a:cs typeface="Arial"/>
            </a:endParaRPr>
          </a:p>
          <a:p>
            <a:pPr marL="695325">
              <a:lnSpc>
                <a:spcPct val="100000"/>
              </a:lnSpc>
              <a:spcBef>
                <a:spcPts val="680"/>
              </a:spcBef>
            </a:pPr>
            <a:r>
              <a:rPr sz="1800" b="1" spc="-5" dirty="0">
                <a:solidFill>
                  <a:srgbClr val="006666"/>
                </a:solidFill>
                <a:latin typeface="Arial"/>
                <a:cs typeface="Arial"/>
              </a:rPr>
              <a:t>Ecart </a:t>
            </a:r>
            <a:r>
              <a:rPr sz="1800" b="1" spc="-10" dirty="0">
                <a:solidFill>
                  <a:srgbClr val="006666"/>
                </a:solidFill>
                <a:latin typeface="Arial"/>
                <a:cs typeface="Arial"/>
              </a:rPr>
              <a:t>type </a:t>
            </a:r>
            <a:r>
              <a:rPr sz="1800" b="1" spc="-5" dirty="0">
                <a:latin typeface="Arial"/>
                <a:cs typeface="Arial"/>
              </a:rPr>
              <a:t>mesure la </a:t>
            </a:r>
            <a:r>
              <a:rPr sz="1800" b="1" u="heavy" spc="-5" dirty="0">
                <a:uFill>
                  <a:solidFill>
                    <a:srgbClr val="000000"/>
                  </a:solidFill>
                </a:uFill>
                <a:latin typeface="Arial"/>
                <a:cs typeface="Arial"/>
              </a:rPr>
              <a:t>dispersion</a:t>
            </a:r>
            <a:r>
              <a:rPr sz="1800" b="1" spc="-5" dirty="0">
                <a:latin typeface="Arial"/>
                <a:cs typeface="Arial"/>
              </a:rPr>
              <a:t> des données </a:t>
            </a:r>
            <a:r>
              <a:rPr sz="1800" b="1" dirty="0">
                <a:latin typeface="Arial"/>
                <a:cs typeface="Arial"/>
              </a:rPr>
              <a:t>autour </a:t>
            </a:r>
            <a:r>
              <a:rPr sz="1800" b="1" spc="-5" dirty="0">
                <a:latin typeface="Arial"/>
                <a:cs typeface="Arial"/>
              </a:rPr>
              <a:t>de la</a:t>
            </a:r>
            <a:r>
              <a:rPr sz="1800" b="1" spc="80" dirty="0">
                <a:latin typeface="Arial"/>
                <a:cs typeface="Arial"/>
              </a:rPr>
              <a:t> </a:t>
            </a:r>
            <a:r>
              <a:rPr sz="1800" b="1" spc="-5" dirty="0">
                <a:latin typeface="Arial"/>
                <a:cs typeface="Arial"/>
              </a:rPr>
              <a:t>moyenne.</a:t>
            </a:r>
            <a:endParaRPr sz="1800" dirty="0">
              <a:latin typeface="Arial"/>
              <a:cs typeface="Arial"/>
            </a:endParaRPr>
          </a:p>
          <a:p>
            <a:pPr marL="12700">
              <a:lnSpc>
                <a:spcPts val="2095"/>
              </a:lnSpc>
              <a:spcBef>
                <a:spcPts val="375"/>
              </a:spcBef>
            </a:pPr>
            <a:r>
              <a:rPr sz="2000" b="1" dirty="0">
                <a:solidFill>
                  <a:srgbClr val="FFFFFF"/>
                </a:solidFill>
                <a:latin typeface="Arial"/>
                <a:cs typeface="Arial"/>
              </a:rPr>
              <a:t>39</a:t>
            </a:r>
            <a:endParaRPr sz="2000" dirty="0">
              <a:latin typeface="Arial"/>
              <a:cs typeface="Arial"/>
            </a:endParaRPr>
          </a:p>
          <a:p>
            <a:pPr marL="695325">
              <a:lnSpc>
                <a:spcPts val="1855"/>
              </a:lnSpc>
              <a:tabLst>
                <a:tab pos="1765300" algn="l"/>
                <a:tab pos="1972310" algn="l"/>
                <a:tab pos="3232785" algn="l"/>
                <a:tab pos="3757295" algn="l"/>
                <a:tab pos="4497070" algn="l"/>
                <a:tab pos="5109210" algn="l"/>
                <a:tab pos="6090920" algn="l"/>
                <a:tab pos="6298565" algn="l"/>
                <a:tab pos="6897370" algn="l"/>
                <a:tab pos="7218680" algn="l"/>
                <a:tab pos="8071484" algn="l"/>
              </a:tabLst>
            </a:pPr>
            <a:r>
              <a:rPr sz="1800" b="1" i="1" spc="-5" dirty="0">
                <a:latin typeface="Arial"/>
                <a:cs typeface="Arial"/>
              </a:rPr>
              <a:t>Exemple	</a:t>
            </a:r>
            <a:r>
              <a:rPr sz="1800" b="1" dirty="0">
                <a:latin typeface="Arial"/>
                <a:cs typeface="Arial"/>
              </a:rPr>
              <a:t>:	</a:t>
            </a:r>
            <a:r>
              <a:rPr sz="1800" b="1" spc="-5" dirty="0">
                <a:latin typeface="Arial"/>
                <a:cs typeface="Arial"/>
              </a:rPr>
              <a:t>répartition	des	</a:t>
            </a:r>
            <a:r>
              <a:rPr sz="1800" b="1" dirty="0">
                <a:latin typeface="Arial"/>
                <a:cs typeface="Arial"/>
              </a:rPr>
              <a:t>notes	</a:t>
            </a:r>
            <a:r>
              <a:rPr sz="1800" b="1" spc="-5" dirty="0">
                <a:latin typeface="Arial"/>
                <a:cs typeface="Arial"/>
              </a:rPr>
              <a:t>d’un	examen	</a:t>
            </a:r>
            <a:r>
              <a:rPr sz="1800" b="1" dirty="0">
                <a:latin typeface="Arial"/>
                <a:cs typeface="Arial"/>
              </a:rPr>
              <a:t>:	</a:t>
            </a:r>
            <a:r>
              <a:rPr sz="1800" b="1" spc="-5" dirty="0">
                <a:latin typeface="Arial"/>
                <a:cs typeface="Arial"/>
              </a:rPr>
              <a:t>plus	le	</a:t>
            </a:r>
            <a:r>
              <a:rPr sz="1800" b="1" spc="-10" dirty="0">
                <a:latin typeface="Arial"/>
                <a:cs typeface="Arial"/>
              </a:rPr>
              <a:t>niveau	</a:t>
            </a:r>
            <a:r>
              <a:rPr sz="1800" b="1" spc="-5" dirty="0">
                <a:latin typeface="Arial"/>
                <a:cs typeface="Arial"/>
              </a:rPr>
              <a:t>des</a:t>
            </a:r>
            <a:endParaRPr sz="1800" dirty="0">
              <a:latin typeface="Arial"/>
              <a:cs typeface="Arial"/>
            </a:endParaRPr>
          </a:p>
          <a:p>
            <a:pPr marL="695325" marR="118745">
              <a:lnSpc>
                <a:spcPct val="100000"/>
              </a:lnSpc>
            </a:pPr>
            <a:r>
              <a:rPr sz="1800" b="1" dirty="0">
                <a:latin typeface="Arial"/>
                <a:cs typeface="Arial"/>
              </a:rPr>
              <a:t>étudiants </a:t>
            </a:r>
            <a:r>
              <a:rPr sz="1800" b="1" spc="-5" dirty="0">
                <a:latin typeface="Arial"/>
                <a:cs typeface="Arial"/>
              </a:rPr>
              <a:t>est </a:t>
            </a:r>
            <a:r>
              <a:rPr sz="1800" b="1" dirty="0">
                <a:latin typeface="Arial"/>
                <a:cs typeface="Arial"/>
              </a:rPr>
              <a:t>homogène, plus </a:t>
            </a:r>
            <a:r>
              <a:rPr sz="1800" b="1" spc="-5" dirty="0">
                <a:latin typeface="Arial"/>
                <a:cs typeface="Arial"/>
              </a:rPr>
              <a:t>les </a:t>
            </a:r>
            <a:r>
              <a:rPr sz="1800" b="1" dirty="0">
                <a:latin typeface="Arial"/>
                <a:cs typeface="Arial"/>
              </a:rPr>
              <a:t>notes sont </a:t>
            </a:r>
            <a:r>
              <a:rPr sz="1800" b="1" spc="-5" dirty="0">
                <a:latin typeface="Arial"/>
                <a:cs typeface="Arial"/>
              </a:rPr>
              <a:t>regroupées </a:t>
            </a:r>
            <a:r>
              <a:rPr sz="1800" b="1" dirty="0">
                <a:latin typeface="Arial"/>
                <a:cs typeface="Arial"/>
              </a:rPr>
              <a:t>autour </a:t>
            </a:r>
            <a:r>
              <a:rPr sz="1800" b="1" spc="-5" dirty="0">
                <a:latin typeface="Arial"/>
                <a:cs typeface="Arial"/>
              </a:rPr>
              <a:t>de la  moyenne </a:t>
            </a:r>
            <a:r>
              <a:rPr sz="1800" b="1" dirty="0">
                <a:latin typeface="Arial"/>
                <a:cs typeface="Arial"/>
              </a:rPr>
              <a:t>: </a:t>
            </a:r>
            <a:r>
              <a:rPr sz="1800" b="1" spc="-5" dirty="0">
                <a:solidFill>
                  <a:srgbClr val="006666"/>
                </a:solidFill>
                <a:latin typeface="Arial"/>
                <a:cs typeface="Arial"/>
              </a:rPr>
              <a:t>l'écart </a:t>
            </a:r>
            <a:r>
              <a:rPr sz="1800" b="1" spc="-10" dirty="0">
                <a:solidFill>
                  <a:srgbClr val="006666"/>
                </a:solidFill>
                <a:latin typeface="Arial"/>
                <a:cs typeface="Arial"/>
              </a:rPr>
              <a:t>type </a:t>
            </a:r>
            <a:r>
              <a:rPr sz="1800" b="1" spc="-5" dirty="0">
                <a:solidFill>
                  <a:srgbClr val="006666"/>
                </a:solidFill>
                <a:latin typeface="Arial"/>
                <a:cs typeface="Arial"/>
              </a:rPr>
              <a:t>est</a:t>
            </a:r>
            <a:r>
              <a:rPr sz="1800" b="1" spc="50" dirty="0">
                <a:solidFill>
                  <a:srgbClr val="006666"/>
                </a:solidFill>
                <a:latin typeface="Arial"/>
                <a:cs typeface="Arial"/>
              </a:rPr>
              <a:t> </a:t>
            </a:r>
            <a:r>
              <a:rPr sz="1800" b="1" dirty="0">
                <a:solidFill>
                  <a:srgbClr val="006666"/>
                </a:solidFill>
                <a:latin typeface="Arial"/>
                <a:cs typeface="Arial"/>
              </a:rPr>
              <a:t>faible.</a:t>
            </a:r>
            <a:endParaRPr sz="1800" dirty="0">
              <a:latin typeface="Arial"/>
              <a:cs typeface="Arial"/>
            </a:endParaRPr>
          </a:p>
          <a:p>
            <a:pPr marL="2787015" marR="5080" indent="-2234565">
              <a:lnSpc>
                <a:spcPct val="100000"/>
              </a:lnSpc>
              <a:spcBef>
                <a:spcPts val="1575"/>
              </a:spcBef>
            </a:pPr>
            <a:r>
              <a:rPr sz="1800" b="1" spc="-5" dirty="0">
                <a:solidFill>
                  <a:srgbClr val="006666"/>
                </a:solidFill>
                <a:latin typeface="Arial"/>
                <a:cs typeface="Arial"/>
              </a:rPr>
              <a:t>Ecart </a:t>
            </a:r>
            <a:r>
              <a:rPr sz="1800" b="1" spc="-10" dirty="0">
                <a:solidFill>
                  <a:srgbClr val="006666"/>
                </a:solidFill>
                <a:latin typeface="Arial"/>
                <a:cs typeface="Arial"/>
              </a:rPr>
              <a:t>type </a:t>
            </a:r>
            <a:r>
              <a:rPr sz="1800" b="1" spc="-5" dirty="0">
                <a:latin typeface="Arial"/>
                <a:cs typeface="Arial"/>
              </a:rPr>
              <a:t>mesure la variabilité des données entre elles et par rapport à m  </a:t>
            </a:r>
            <a:r>
              <a:rPr sz="1800" b="1" dirty="0">
                <a:latin typeface="Arial"/>
                <a:cs typeface="Arial"/>
              </a:rPr>
              <a:t>Si </a:t>
            </a:r>
            <a:r>
              <a:rPr sz="1800" b="1" spc="-5" dirty="0">
                <a:latin typeface="Arial"/>
                <a:cs typeface="Arial"/>
              </a:rPr>
              <a:t>(x</a:t>
            </a:r>
            <a:r>
              <a:rPr sz="1800" b="1" spc="-7" baseline="-20833" dirty="0">
                <a:latin typeface="Arial"/>
                <a:cs typeface="Arial"/>
              </a:rPr>
              <a:t>i </a:t>
            </a:r>
            <a:r>
              <a:rPr sz="1800" b="1" dirty="0">
                <a:latin typeface="Arial"/>
                <a:cs typeface="Arial"/>
              </a:rPr>
              <a:t>- </a:t>
            </a:r>
            <a:r>
              <a:rPr sz="1800" b="1" spc="-5" dirty="0">
                <a:latin typeface="Arial"/>
                <a:cs typeface="Arial"/>
              </a:rPr>
              <a:t>m) </a:t>
            </a:r>
            <a:r>
              <a:rPr sz="1800" b="1" dirty="0">
                <a:latin typeface="Arial"/>
                <a:cs typeface="Arial"/>
              </a:rPr>
              <a:t>diminue </a:t>
            </a:r>
            <a:r>
              <a:rPr sz="1800" b="1" spc="-5" dirty="0">
                <a:latin typeface="Arial"/>
                <a:cs typeface="Arial"/>
              </a:rPr>
              <a:t>alors s</a:t>
            </a:r>
            <a:r>
              <a:rPr sz="1800" b="1" spc="-25" dirty="0">
                <a:latin typeface="Arial"/>
                <a:cs typeface="Arial"/>
              </a:rPr>
              <a:t> </a:t>
            </a:r>
            <a:r>
              <a:rPr sz="1800" b="1" dirty="0" err="1">
                <a:latin typeface="Arial"/>
                <a:cs typeface="Arial"/>
              </a:rPr>
              <a:t>diminue</a:t>
            </a:r>
            <a:r>
              <a:rPr sz="1800" b="1" dirty="0">
                <a:latin typeface="Arial"/>
                <a:cs typeface="Arial"/>
              </a:rPr>
              <a:t>.</a:t>
            </a:r>
            <a:r>
              <a:rPr lang="fr-FR" sz="1800" b="1" dirty="0">
                <a:latin typeface="Arial"/>
                <a:cs typeface="Arial"/>
              </a:rPr>
              <a:t> </a:t>
            </a:r>
            <a:endParaRPr sz="1500" dirty="0">
              <a:latin typeface="Symbol"/>
              <a:cs typeface="Symbo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971550" y="1125474"/>
            <a:ext cx="7150100" cy="3771900"/>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2672588" y="5041138"/>
            <a:ext cx="4853305" cy="879475"/>
          </a:xfrm>
          <a:prstGeom prst="rect">
            <a:avLst/>
          </a:prstGeom>
        </p:spPr>
        <p:txBody>
          <a:bodyPr vert="horz" wrap="square" lIns="0" tIns="18415" rIns="0" bIns="0" rtlCol="0">
            <a:spAutoFit/>
          </a:bodyPr>
          <a:lstStyle/>
          <a:p>
            <a:pPr marL="12065" marR="5080" indent="-1270" algn="ctr">
              <a:lnSpc>
                <a:spcPts val="2190"/>
              </a:lnSpc>
              <a:spcBef>
                <a:spcPts val="145"/>
              </a:spcBef>
            </a:pPr>
            <a:r>
              <a:rPr sz="1800" spc="-5" dirty="0">
                <a:latin typeface="Arial"/>
                <a:cs typeface="Arial"/>
              </a:rPr>
              <a:t>Etude </a:t>
            </a:r>
            <a:r>
              <a:rPr sz="1800" spc="-10" dirty="0">
                <a:latin typeface="Arial"/>
                <a:cs typeface="Arial"/>
              </a:rPr>
              <a:t>du </a:t>
            </a:r>
            <a:r>
              <a:rPr sz="1800" dirty="0">
                <a:latin typeface="Arial"/>
                <a:cs typeface="Arial"/>
              </a:rPr>
              <a:t>QI </a:t>
            </a:r>
            <a:r>
              <a:rPr sz="1800" spc="-5" dirty="0">
                <a:latin typeface="Arial"/>
                <a:cs typeface="Arial"/>
              </a:rPr>
              <a:t>de 515 enfants du même âge  Courbe rose </a:t>
            </a:r>
            <a:r>
              <a:rPr sz="1800" dirty="0">
                <a:latin typeface="Symbol"/>
                <a:cs typeface="Symbol"/>
              </a:rPr>
              <a:t></a:t>
            </a:r>
            <a:r>
              <a:rPr sz="1800" dirty="0">
                <a:latin typeface="Times New Roman"/>
                <a:cs typeface="Times New Roman"/>
              </a:rPr>
              <a:t> </a:t>
            </a:r>
            <a:r>
              <a:rPr sz="1800" spc="-5" dirty="0">
                <a:latin typeface="Arial"/>
                <a:cs typeface="Arial"/>
              </a:rPr>
              <a:t>courbe de la loi normale </a:t>
            </a:r>
            <a:r>
              <a:rPr sz="2000" dirty="0">
                <a:latin typeface="Lucida Calligraphy"/>
                <a:cs typeface="Lucida Calligraphy"/>
              </a:rPr>
              <a:t>N</a:t>
            </a:r>
            <a:r>
              <a:rPr sz="2000" spc="-5" dirty="0">
                <a:latin typeface="Lucida Calligraphy"/>
                <a:cs typeface="Lucida Calligraphy"/>
              </a:rPr>
              <a:t> </a:t>
            </a:r>
            <a:r>
              <a:rPr sz="1800" spc="5" dirty="0">
                <a:latin typeface="Symbol"/>
                <a:cs typeface="Symbol"/>
              </a:rPr>
              <a:t></a:t>
            </a:r>
            <a:endParaRPr sz="1800">
              <a:latin typeface="Symbol"/>
              <a:cs typeface="Symbol"/>
            </a:endParaRPr>
          </a:p>
          <a:p>
            <a:pPr algn="ctr">
              <a:lnSpc>
                <a:spcPct val="100000"/>
              </a:lnSpc>
              <a:spcBef>
                <a:spcPts val="135"/>
              </a:spcBef>
            </a:pPr>
            <a:r>
              <a:rPr sz="1800" dirty="0">
                <a:latin typeface="Symbol"/>
                <a:cs typeface="Symbol"/>
              </a:rPr>
              <a:t></a:t>
            </a:r>
            <a:r>
              <a:rPr sz="1800" dirty="0">
                <a:latin typeface="Times New Roman"/>
                <a:cs typeface="Times New Roman"/>
              </a:rPr>
              <a:t> </a:t>
            </a:r>
            <a:r>
              <a:rPr sz="1800" dirty="0">
                <a:latin typeface="Arial"/>
                <a:cs typeface="Arial"/>
              </a:rPr>
              <a:t>= </a:t>
            </a:r>
            <a:r>
              <a:rPr sz="1800" spc="-10" dirty="0">
                <a:latin typeface="Arial"/>
                <a:cs typeface="Arial"/>
              </a:rPr>
              <a:t>100, </a:t>
            </a:r>
            <a:r>
              <a:rPr sz="1800" dirty="0">
                <a:latin typeface="Symbol"/>
                <a:cs typeface="Symbol"/>
              </a:rPr>
              <a:t></a:t>
            </a:r>
            <a:r>
              <a:rPr sz="1800" spc="105" dirty="0">
                <a:latin typeface="Times New Roman"/>
                <a:cs typeface="Times New Roman"/>
              </a:rPr>
              <a:t> </a:t>
            </a:r>
            <a:r>
              <a:rPr sz="1800" dirty="0">
                <a:latin typeface="Arial"/>
                <a:cs typeface="Arial"/>
              </a:rPr>
              <a:t>=5,7</a:t>
            </a:r>
            <a:endParaRPr sz="1800">
              <a:latin typeface="Arial"/>
              <a:cs typeface="Arial"/>
            </a:endParaRPr>
          </a:p>
        </p:txBody>
      </p:sp>
      <p:sp>
        <p:nvSpPr>
          <p:cNvPr id="8" name="object 8"/>
          <p:cNvSpPr/>
          <p:nvPr/>
        </p:nvSpPr>
        <p:spPr>
          <a:xfrm>
            <a:off x="279400" y="6308725"/>
            <a:ext cx="1384300" cy="3651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1171955" y="82296"/>
            <a:ext cx="443484" cy="4572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1341119" y="82296"/>
            <a:ext cx="341375" cy="457200"/>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1408175" y="82296"/>
            <a:ext cx="333756" cy="457200"/>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1467611" y="82296"/>
            <a:ext cx="2459736" cy="457200"/>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3653028" y="82296"/>
            <a:ext cx="330708" cy="457200"/>
          </a:xfrm>
          <a:prstGeom prst="rect">
            <a:avLst/>
          </a:prstGeom>
          <a:blipFill>
            <a:blip r:embed="rId8" cstate="print"/>
            <a:stretch>
              <a:fillRect/>
            </a:stretch>
          </a:blipFill>
        </p:spPr>
        <p:txBody>
          <a:bodyPr wrap="square" lIns="0" tIns="0" rIns="0" bIns="0" rtlCol="0"/>
          <a:lstStyle/>
          <a:p>
            <a:endParaRPr/>
          </a:p>
        </p:txBody>
      </p:sp>
      <p:sp>
        <p:nvSpPr>
          <p:cNvPr id="14" name="object 14"/>
          <p:cNvSpPr txBox="1"/>
          <p:nvPr/>
        </p:nvSpPr>
        <p:spPr>
          <a:xfrm>
            <a:off x="1287017" y="13233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5" name="object 15"/>
          <p:cNvSpPr txBox="1"/>
          <p:nvPr/>
        </p:nvSpPr>
        <p:spPr>
          <a:xfrm>
            <a:off x="5040629"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txBox="1"/>
          <p:nvPr/>
        </p:nvSpPr>
        <p:spPr>
          <a:xfrm>
            <a:off x="4536694" y="3244914"/>
            <a:ext cx="710565" cy="255904"/>
          </a:xfrm>
          <a:prstGeom prst="rect">
            <a:avLst/>
          </a:prstGeom>
        </p:spPr>
        <p:txBody>
          <a:bodyPr vert="horz" wrap="square" lIns="0" tIns="0" rIns="0" bIns="0" rtlCol="0">
            <a:spAutoFit/>
          </a:bodyPr>
          <a:lstStyle/>
          <a:p>
            <a:pPr>
              <a:lnSpc>
                <a:spcPts val="1989"/>
              </a:lnSpc>
            </a:pPr>
            <a:r>
              <a:rPr sz="1800" b="1" spc="-5" dirty="0">
                <a:solidFill>
                  <a:srgbClr val="FFFFFF"/>
                </a:solidFill>
                <a:latin typeface="Arial"/>
                <a:cs typeface="Arial"/>
              </a:rPr>
              <a:t>68,2</a:t>
            </a:r>
            <a:r>
              <a:rPr sz="1800" b="1" spc="-90" dirty="0">
                <a:solidFill>
                  <a:srgbClr val="FFFFFF"/>
                </a:solidFill>
                <a:latin typeface="Arial"/>
                <a:cs typeface="Arial"/>
              </a:rPr>
              <a:t> </a:t>
            </a:r>
            <a:r>
              <a:rPr sz="1800" b="1" spc="-5" dirty="0">
                <a:solidFill>
                  <a:srgbClr val="FFFFFF"/>
                </a:solidFill>
                <a:latin typeface="Arial"/>
                <a:cs typeface="Arial"/>
              </a:rPr>
              <a:t>%</a:t>
            </a:r>
            <a:endParaRPr sz="1800">
              <a:latin typeface="Arial"/>
              <a:cs typeface="Arial"/>
            </a:endParaRPr>
          </a:p>
        </p:txBody>
      </p:sp>
      <p:sp>
        <p:nvSpPr>
          <p:cNvPr id="4" name="object 4"/>
          <p:cNvSpPr/>
          <p:nvPr/>
        </p:nvSpPr>
        <p:spPr>
          <a:xfrm>
            <a:off x="1042987" y="1392174"/>
            <a:ext cx="7150100" cy="3771900"/>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4682744" y="5608116"/>
            <a:ext cx="73596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68,2</a:t>
            </a:r>
            <a:r>
              <a:rPr sz="1800" b="1" spc="-75" dirty="0">
                <a:solidFill>
                  <a:srgbClr val="006666"/>
                </a:solidFill>
                <a:latin typeface="Arial"/>
                <a:cs typeface="Arial"/>
              </a:rPr>
              <a:t> </a:t>
            </a:r>
            <a:r>
              <a:rPr sz="1800" b="1" spc="-5" dirty="0">
                <a:solidFill>
                  <a:srgbClr val="006666"/>
                </a:solidFill>
                <a:latin typeface="Arial"/>
                <a:cs typeface="Arial"/>
              </a:rPr>
              <a:t>%</a:t>
            </a:r>
            <a:endParaRPr sz="1800">
              <a:latin typeface="Arial"/>
              <a:cs typeface="Arial"/>
            </a:endParaRPr>
          </a:p>
        </p:txBody>
      </p:sp>
      <p:sp>
        <p:nvSpPr>
          <p:cNvPr id="6" name="object 6"/>
          <p:cNvSpPr/>
          <p:nvPr/>
        </p:nvSpPr>
        <p:spPr>
          <a:xfrm>
            <a:off x="3722623" y="1982723"/>
            <a:ext cx="114300" cy="2794000"/>
          </a:xfrm>
          <a:custGeom>
            <a:avLst/>
            <a:gdLst/>
            <a:ahLst/>
            <a:cxnLst/>
            <a:rect l="l" t="t" r="r" b="b"/>
            <a:pathLst>
              <a:path w="114300" h="2794000">
                <a:moveTo>
                  <a:pt x="38101" y="95251"/>
                </a:moveTo>
                <a:lnTo>
                  <a:pt x="38226" y="2794000"/>
                </a:lnTo>
                <a:lnTo>
                  <a:pt x="76326" y="2794000"/>
                </a:lnTo>
                <a:lnTo>
                  <a:pt x="76202" y="114300"/>
                </a:lnTo>
                <a:lnTo>
                  <a:pt x="57150" y="114300"/>
                </a:lnTo>
                <a:lnTo>
                  <a:pt x="38101" y="95251"/>
                </a:lnTo>
                <a:close/>
              </a:path>
              <a:path w="114300" h="2794000">
                <a:moveTo>
                  <a:pt x="76200" y="57150"/>
                </a:moveTo>
                <a:lnTo>
                  <a:pt x="38100" y="57150"/>
                </a:lnTo>
                <a:lnTo>
                  <a:pt x="38101" y="95251"/>
                </a:lnTo>
                <a:lnTo>
                  <a:pt x="57150" y="114300"/>
                </a:lnTo>
                <a:lnTo>
                  <a:pt x="76198" y="95251"/>
                </a:lnTo>
                <a:lnTo>
                  <a:pt x="76200" y="57150"/>
                </a:lnTo>
                <a:close/>
              </a:path>
              <a:path w="114300" h="2794000">
                <a:moveTo>
                  <a:pt x="76201" y="95248"/>
                </a:moveTo>
                <a:lnTo>
                  <a:pt x="57150" y="114300"/>
                </a:lnTo>
                <a:lnTo>
                  <a:pt x="76202" y="114300"/>
                </a:lnTo>
                <a:lnTo>
                  <a:pt x="76201" y="95248"/>
                </a:lnTo>
                <a:close/>
              </a:path>
              <a:path w="114300" h="2794000">
                <a:moveTo>
                  <a:pt x="57150" y="0"/>
                </a:moveTo>
                <a:lnTo>
                  <a:pt x="0" y="57150"/>
                </a:lnTo>
                <a:lnTo>
                  <a:pt x="38101" y="95251"/>
                </a:lnTo>
                <a:lnTo>
                  <a:pt x="38100" y="57150"/>
                </a:lnTo>
                <a:lnTo>
                  <a:pt x="114300" y="57150"/>
                </a:lnTo>
                <a:lnTo>
                  <a:pt x="57150" y="0"/>
                </a:lnTo>
                <a:close/>
              </a:path>
              <a:path w="114300" h="2794000">
                <a:moveTo>
                  <a:pt x="114300" y="57150"/>
                </a:moveTo>
                <a:lnTo>
                  <a:pt x="76200" y="57150"/>
                </a:lnTo>
                <a:lnTo>
                  <a:pt x="76201" y="95248"/>
                </a:lnTo>
                <a:lnTo>
                  <a:pt x="114300" y="57150"/>
                </a:lnTo>
                <a:close/>
              </a:path>
            </a:pathLst>
          </a:custGeom>
          <a:solidFill>
            <a:srgbClr val="008000"/>
          </a:solidFill>
        </p:spPr>
        <p:txBody>
          <a:bodyPr wrap="square" lIns="0" tIns="0" rIns="0" bIns="0" rtlCol="0"/>
          <a:lstStyle/>
          <a:p>
            <a:endParaRPr/>
          </a:p>
        </p:txBody>
      </p:sp>
      <p:sp>
        <p:nvSpPr>
          <p:cNvPr id="7" name="object 7"/>
          <p:cNvSpPr/>
          <p:nvPr/>
        </p:nvSpPr>
        <p:spPr>
          <a:xfrm>
            <a:off x="5883275" y="1982723"/>
            <a:ext cx="114300" cy="2794000"/>
          </a:xfrm>
          <a:custGeom>
            <a:avLst/>
            <a:gdLst/>
            <a:ahLst/>
            <a:cxnLst/>
            <a:rect l="l" t="t" r="r" b="b"/>
            <a:pathLst>
              <a:path w="114300" h="2794000">
                <a:moveTo>
                  <a:pt x="38100" y="95250"/>
                </a:moveTo>
                <a:lnTo>
                  <a:pt x="38100" y="2794000"/>
                </a:lnTo>
                <a:lnTo>
                  <a:pt x="76200" y="2794000"/>
                </a:lnTo>
                <a:lnTo>
                  <a:pt x="76200" y="114300"/>
                </a:lnTo>
                <a:lnTo>
                  <a:pt x="57150" y="114300"/>
                </a:lnTo>
                <a:lnTo>
                  <a:pt x="38100" y="95250"/>
                </a:lnTo>
                <a:close/>
              </a:path>
              <a:path w="114300" h="2794000">
                <a:moveTo>
                  <a:pt x="76200" y="57150"/>
                </a:moveTo>
                <a:lnTo>
                  <a:pt x="38100" y="57150"/>
                </a:lnTo>
                <a:lnTo>
                  <a:pt x="38100" y="95250"/>
                </a:lnTo>
                <a:lnTo>
                  <a:pt x="57150" y="114300"/>
                </a:lnTo>
                <a:lnTo>
                  <a:pt x="76200" y="95250"/>
                </a:lnTo>
                <a:lnTo>
                  <a:pt x="76200" y="57150"/>
                </a:lnTo>
                <a:close/>
              </a:path>
              <a:path w="114300" h="2794000">
                <a:moveTo>
                  <a:pt x="76200" y="95250"/>
                </a:moveTo>
                <a:lnTo>
                  <a:pt x="57150" y="114300"/>
                </a:lnTo>
                <a:lnTo>
                  <a:pt x="76200" y="114300"/>
                </a:lnTo>
                <a:lnTo>
                  <a:pt x="76200" y="95250"/>
                </a:lnTo>
                <a:close/>
              </a:path>
              <a:path w="114300" h="2794000">
                <a:moveTo>
                  <a:pt x="57150" y="0"/>
                </a:moveTo>
                <a:lnTo>
                  <a:pt x="0" y="57150"/>
                </a:lnTo>
                <a:lnTo>
                  <a:pt x="38100" y="95250"/>
                </a:lnTo>
                <a:lnTo>
                  <a:pt x="38100" y="57150"/>
                </a:lnTo>
                <a:lnTo>
                  <a:pt x="114300" y="57150"/>
                </a:lnTo>
                <a:lnTo>
                  <a:pt x="57150" y="0"/>
                </a:lnTo>
                <a:close/>
              </a:path>
              <a:path w="114300" h="2794000">
                <a:moveTo>
                  <a:pt x="114300" y="57150"/>
                </a:moveTo>
                <a:lnTo>
                  <a:pt x="76200" y="57150"/>
                </a:lnTo>
                <a:lnTo>
                  <a:pt x="76200" y="95250"/>
                </a:lnTo>
                <a:lnTo>
                  <a:pt x="114300" y="57150"/>
                </a:lnTo>
                <a:close/>
              </a:path>
            </a:pathLst>
          </a:custGeom>
          <a:solidFill>
            <a:srgbClr val="008000"/>
          </a:solidFill>
        </p:spPr>
        <p:txBody>
          <a:bodyPr wrap="square" lIns="0" tIns="0" rIns="0" bIns="0" rtlCol="0"/>
          <a:lstStyle/>
          <a:p>
            <a:endParaRPr/>
          </a:p>
        </p:txBody>
      </p:sp>
      <p:sp>
        <p:nvSpPr>
          <p:cNvPr id="8" name="object 8"/>
          <p:cNvSpPr/>
          <p:nvPr/>
        </p:nvSpPr>
        <p:spPr>
          <a:xfrm>
            <a:off x="2714625" y="2905125"/>
            <a:ext cx="114300" cy="1871980"/>
          </a:xfrm>
          <a:custGeom>
            <a:avLst/>
            <a:gdLst/>
            <a:ahLst/>
            <a:cxnLst/>
            <a:rect l="l" t="t" r="r" b="b"/>
            <a:pathLst>
              <a:path w="114300" h="1871979">
                <a:moveTo>
                  <a:pt x="38100" y="95250"/>
                </a:moveTo>
                <a:lnTo>
                  <a:pt x="38100" y="1871599"/>
                </a:lnTo>
                <a:lnTo>
                  <a:pt x="76200" y="1871599"/>
                </a:lnTo>
                <a:lnTo>
                  <a:pt x="76200" y="114300"/>
                </a:lnTo>
                <a:lnTo>
                  <a:pt x="57150" y="114300"/>
                </a:lnTo>
                <a:lnTo>
                  <a:pt x="38100" y="95250"/>
                </a:lnTo>
                <a:close/>
              </a:path>
              <a:path w="114300" h="1871979">
                <a:moveTo>
                  <a:pt x="76200" y="57150"/>
                </a:moveTo>
                <a:lnTo>
                  <a:pt x="38100" y="57150"/>
                </a:lnTo>
                <a:lnTo>
                  <a:pt x="38100" y="95250"/>
                </a:lnTo>
                <a:lnTo>
                  <a:pt x="57150" y="114300"/>
                </a:lnTo>
                <a:lnTo>
                  <a:pt x="76200" y="95250"/>
                </a:lnTo>
                <a:lnTo>
                  <a:pt x="76200" y="57150"/>
                </a:lnTo>
                <a:close/>
              </a:path>
              <a:path w="114300" h="1871979">
                <a:moveTo>
                  <a:pt x="76200" y="95250"/>
                </a:moveTo>
                <a:lnTo>
                  <a:pt x="57150" y="114300"/>
                </a:lnTo>
                <a:lnTo>
                  <a:pt x="76200" y="114300"/>
                </a:lnTo>
                <a:lnTo>
                  <a:pt x="76200" y="95250"/>
                </a:lnTo>
                <a:close/>
              </a:path>
              <a:path w="114300" h="1871979">
                <a:moveTo>
                  <a:pt x="57150" y="0"/>
                </a:moveTo>
                <a:lnTo>
                  <a:pt x="0" y="57150"/>
                </a:lnTo>
                <a:lnTo>
                  <a:pt x="38100" y="95250"/>
                </a:lnTo>
                <a:lnTo>
                  <a:pt x="38100" y="57150"/>
                </a:lnTo>
                <a:lnTo>
                  <a:pt x="114300" y="57150"/>
                </a:lnTo>
                <a:lnTo>
                  <a:pt x="57150" y="0"/>
                </a:lnTo>
                <a:close/>
              </a:path>
              <a:path w="114300" h="1871979">
                <a:moveTo>
                  <a:pt x="114300" y="57150"/>
                </a:moveTo>
                <a:lnTo>
                  <a:pt x="76200" y="57150"/>
                </a:lnTo>
                <a:lnTo>
                  <a:pt x="76200" y="95250"/>
                </a:lnTo>
                <a:lnTo>
                  <a:pt x="114300" y="57150"/>
                </a:lnTo>
                <a:close/>
              </a:path>
            </a:pathLst>
          </a:custGeom>
          <a:solidFill>
            <a:srgbClr val="FFC000"/>
          </a:solidFill>
        </p:spPr>
        <p:txBody>
          <a:bodyPr wrap="square" lIns="0" tIns="0" rIns="0" bIns="0" rtlCol="0"/>
          <a:lstStyle/>
          <a:p>
            <a:endParaRPr/>
          </a:p>
        </p:txBody>
      </p:sp>
      <p:sp>
        <p:nvSpPr>
          <p:cNvPr id="9" name="object 9"/>
          <p:cNvSpPr/>
          <p:nvPr/>
        </p:nvSpPr>
        <p:spPr>
          <a:xfrm>
            <a:off x="1922398" y="3470275"/>
            <a:ext cx="114300" cy="1306830"/>
          </a:xfrm>
          <a:custGeom>
            <a:avLst/>
            <a:gdLst/>
            <a:ahLst/>
            <a:cxnLst/>
            <a:rect l="l" t="t" r="r" b="b"/>
            <a:pathLst>
              <a:path w="114300" h="1306829">
                <a:moveTo>
                  <a:pt x="38103" y="95169"/>
                </a:moveTo>
                <a:lnTo>
                  <a:pt x="38226" y="1306449"/>
                </a:lnTo>
                <a:lnTo>
                  <a:pt x="76326" y="1306449"/>
                </a:lnTo>
                <a:lnTo>
                  <a:pt x="76205" y="114300"/>
                </a:lnTo>
                <a:lnTo>
                  <a:pt x="57276" y="114300"/>
                </a:lnTo>
                <a:lnTo>
                  <a:pt x="38103" y="95169"/>
                </a:lnTo>
                <a:close/>
              </a:path>
              <a:path w="114300" h="1306829">
                <a:moveTo>
                  <a:pt x="76200" y="57150"/>
                </a:moveTo>
                <a:lnTo>
                  <a:pt x="38100" y="57150"/>
                </a:lnTo>
                <a:lnTo>
                  <a:pt x="38103" y="95169"/>
                </a:lnTo>
                <a:lnTo>
                  <a:pt x="57276" y="114300"/>
                </a:lnTo>
                <a:lnTo>
                  <a:pt x="76203" y="95330"/>
                </a:lnTo>
                <a:lnTo>
                  <a:pt x="76200" y="57150"/>
                </a:lnTo>
                <a:close/>
              </a:path>
              <a:path w="114300" h="1306829">
                <a:moveTo>
                  <a:pt x="76203" y="95330"/>
                </a:moveTo>
                <a:lnTo>
                  <a:pt x="57276" y="114300"/>
                </a:lnTo>
                <a:lnTo>
                  <a:pt x="76205" y="114300"/>
                </a:lnTo>
                <a:lnTo>
                  <a:pt x="76203" y="95330"/>
                </a:lnTo>
                <a:close/>
              </a:path>
              <a:path w="114300" h="1306829">
                <a:moveTo>
                  <a:pt x="114300" y="57150"/>
                </a:moveTo>
                <a:lnTo>
                  <a:pt x="76200" y="57150"/>
                </a:lnTo>
                <a:lnTo>
                  <a:pt x="76203" y="95330"/>
                </a:lnTo>
                <a:lnTo>
                  <a:pt x="114300" y="57150"/>
                </a:lnTo>
                <a:close/>
              </a:path>
              <a:path w="114300" h="1306829">
                <a:moveTo>
                  <a:pt x="57150" y="0"/>
                </a:moveTo>
                <a:lnTo>
                  <a:pt x="0" y="57150"/>
                </a:lnTo>
                <a:lnTo>
                  <a:pt x="38103" y="95169"/>
                </a:lnTo>
                <a:lnTo>
                  <a:pt x="38100" y="57150"/>
                </a:lnTo>
                <a:lnTo>
                  <a:pt x="114300" y="57150"/>
                </a:lnTo>
                <a:lnTo>
                  <a:pt x="57150" y="0"/>
                </a:lnTo>
                <a:close/>
              </a:path>
            </a:pathLst>
          </a:custGeom>
          <a:solidFill>
            <a:srgbClr val="FF0000"/>
          </a:solidFill>
        </p:spPr>
        <p:txBody>
          <a:bodyPr wrap="square" lIns="0" tIns="0" rIns="0" bIns="0" rtlCol="0"/>
          <a:lstStyle/>
          <a:p>
            <a:endParaRPr/>
          </a:p>
        </p:txBody>
      </p:sp>
      <p:sp>
        <p:nvSpPr>
          <p:cNvPr id="10" name="object 10"/>
          <p:cNvSpPr/>
          <p:nvPr/>
        </p:nvSpPr>
        <p:spPr>
          <a:xfrm>
            <a:off x="7754873" y="3398773"/>
            <a:ext cx="114300" cy="1377950"/>
          </a:xfrm>
          <a:custGeom>
            <a:avLst/>
            <a:gdLst/>
            <a:ahLst/>
            <a:cxnLst/>
            <a:rect l="l" t="t" r="r" b="b"/>
            <a:pathLst>
              <a:path w="114300" h="1377950">
                <a:moveTo>
                  <a:pt x="38103" y="95253"/>
                </a:moveTo>
                <a:lnTo>
                  <a:pt x="38226" y="1377950"/>
                </a:lnTo>
                <a:lnTo>
                  <a:pt x="76326" y="1377950"/>
                </a:lnTo>
                <a:lnTo>
                  <a:pt x="76205" y="114300"/>
                </a:lnTo>
                <a:lnTo>
                  <a:pt x="57150" y="114300"/>
                </a:lnTo>
                <a:lnTo>
                  <a:pt x="38103" y="95253"/>
                </a:lnTo>
                <a:close/>
              </a:path>
              <a:path w="114300" h="1377950">
                <a:moveTo>
                  <a:pt x="76200" y="57150"/>
                </a:moveTo>
                <a:lnTo>
                  <a:pt x="38100" y="57150"/>
                </a:lnTo>
                <a:lnTo>
                  <a:pt x="38103" y="95253"/>
                </a:lnTo>
                <a:lnTo>
                  <a:pt x="57150" y="114300"/>
                </a:lnTo>
                <a:lnTo>
                  <a:pt x="76196" y="95253"/>
                </a:lnTo>
                <a:lnTo>
                  <a:pt x="76200" y="57150"/>
                </a:lnTo>
                <a:close/>
              </a:path>
              <a:path w="114300" h="1377950">
                <a:moveTo>
                  <a:pt x="76203" y="95246"/>
                </a:moveTo>
                <a:lnTo>
                  <a:pt x="57150" y="114300"/>
                </a:lnTo>
                <a:lnTo>
                  <a:pt x="76205" y="114300"/>
                </a:lnTo>
                <a:lnTo>
                  <a:pt x="76203" y="95246"/>
                </a:lnTo>
                <a:close/>
              </a:path>
              <a:path w="114300" h="1377950">
                <a:moveTo>
                  <a:pt x="57150" y="0"/>
                </a:moveTo>
                <a:lnTo>
                  <a:pt x="0" y="57150"/>
                </a:lnTo>
                <a:lnTo>
                  <a:pt x="38103" y="95253"/>
                </a:lnTo>
                <a:lnTo>
                  <a:pt x="38100" y="57150"/>
                </a:lnTo>
                <a:lnTo>
                  <a:pt x="114300" y="57150"/>
                </a:lnTo>
                <a:lnTo>
                  <a:pt x="57150" y="0"/>
                </a:lnTo>
                <a:close/>
              </a:path>
              <a:path w="114300" h="1377950">
                <a:moveTo>
                  <a:pt x="114300" y="57150"/>
                </a:moveTo>
                <a:lnTo>
                  <a:pt x="76200" y="57150"/>
                </a:lnTo>
                <a:lnTo>
                  <a:pt x="76203" y="95246"/>
                </a:lnTo>
                <a:lnTo>
                  <a:pt x="114300" y="57150"/>
                </a:lnTo>
                <a:close/>
              </a:path>
            </a:pathLst>
          </a:custGeom>
          <a:solidFill>
            <a:srgbClr val="FF0000"/>
          </a:solidFill>
        </p:spPr>
        <p:txBody>
          <a:bodyPr wrap="square" lIns="0" tIns="0" rIns="0" bIns="0" rtlCol="0"/>
          <a:lstStyle/>
          <a:p>
            <a:endParaRPr/>
          </a:p>
        </p:txBody>
      </p:sp>
      <p:sp>
        <p:nvSpPr>
          <p:cNvPr id="11" name="object 11"/>
          <p:cNvSpPr/>
          <p:nvPr/>
        </p:nvSpPr>
        <p:spPr>
          <a:xfrm>
            <a:off x="6891273" y="2905125"/>
            <a:ext cx="114300" cy="1871980"/>
          </a:xfrm>
          <a:custGeom>
            <a:avLst/>
            <a:gdLst/>
            <a:ahLst/>
            <a:cxnLst/>
            <a:rect l="l" t="t" r="r" b="b"/>
            <a:pathLst>
              <a:path w="114300" h="1871979">
                <a:moveTo>
                  <a:pt x="38100" y="95250"/>
                </a:moveTo>
                <a:lnTo>
                  <a:pt x="38100" y="1871599"/>
                </a:lnTo>
                <a:lnTo>
                  <a:pt x="76200" y="1871599"/>
                </a:lnTo>
                <a:lnTo>
                  <a:pt x="76200" y="114300"/>
                </a:lnTo>
                <a:lnTo>
                  <a:pt x="57150" y="114300"/>
                </a:lnTo>
                <a:lnTo>
                  <a:pt x="38100" y="95250"/>
                </a:lnTo>
                <a:close/>
              </a:path>
              <a:path w="114300" h="1871979">
                <a:moveTo>
                  <a:pt x="76200" y="57150"/>
                </a:moveTo>
                <a:lnTo>
                  <a:pt x="38100" y="57150"/>
                </a:lnTo>
                <a:lnTo>
                  <a:pt x="38100" y="95250"/>
                </a:lnTo>
                <a:lnTo>
                  <a:pt x="57150" y="114300"/>
                </a:lnTo>
                <a:lnTo>
                  <a:pt x="76200" y="95250"/>
                </a:lnTo>
                <a:lnTo>
                  <a:pt x="76200" y="57150"/>
                </a:lnTo>
                <a:close/>
              </a:path>
              <a:path w="114300" h="1871979">
                <a:moveTo>
                  <a:pt x="76200" y="95250"/>
                </a:moveTo>
                <a:lnTo>
                  <a:pt x="57150" y="114300"/>
                </a:lnTo>
                <a:lnTo>
                  <a:pt x="76200" y="114300"/>
                </a:lnTo>
                <a:lnTo>
                  <a:pt x="76200" y="95250"/>
                </a:lnTo>
                <a:close/>
              </a:path>
              <a:path w="114300" h="1871979">
                <a:moveTo>
                  <a:pt x="57150" y="0"/>
                </a:moveTo>
                <a:lnTo>
                  <a:pt x="0" y="57150"/>
                </a:lnTo>
                <a:lnTo>
                  <a:pt x="38100" y="95250"/>
                </a:lnTo>
                <a:lnTo>
                  <a:pt x="38100" y="57150"/>
                </a:lnTo>
                <a:lnTo>
                  <a:pt x="114300" y="57150"/>
                </a:lnTo>
                <a:lnTo>
                  <a:pt x="57150" y="0"/>
                </a:lnTo>
                <a:close/>
              </a:path>
              <a:path w="114300" h="1871979">
                <a:moveTo>
                  <a:pt x="114300" y="57150"/>
                </a:moveTo>
                <a:lnTo>
                  <a:pt x="76200" y="57150"/>
                </a:lnTo>
                <a:lnTo>
                  <a:pt x="76200" y="95250"/>
                </a:lnTo>
                <a:lnTo>
                  <a:pt x="114300" y="57150"/>
                </a:lnTo>
                <a:close/>
              </a:path>
            </a:pathLst>
          </a:custGeom>
          <a:solidFill>
            <a:srgbClr val="FFC000"/>
          </a:solidFill>
        </p:spPr>
        <p:txBody>
          <a:bodyPr wrap="square" lIns="0" tIns="0" rIns="0" bIns="0" rtlCol="0"/>
          <a:lstStyle/>
          <a:p>
            <a:endParaRPr/>
          </a:p>
        </p:txBody>
      </p:sp>
      <p:sp>
        <p:nvSpPr>
          <p:cNvPr id="12" name="object 12"/>
          <p:cNvSpPr txBox="1"/>
          <p:nvPr/>
        </p:nvSpPr>
        <p:spPr>
          <a:xfrm>
            <a:off x="2936239" y="5608116"/>
            <a:ext cx="73596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FFC000"/>
                </a:solidFill>
                <a:latin typeface="Arial"/>
                <a:cs typeface="Arial"/>
              </a:rPr>
              <a:t>13,6</a:t>
            </a:r>
            <a:r>
              <a:rPr sz="1800" b="1" spc="-75" dirty="0">
                <a:solidFill>
                  <a:srgbClr val="FFC000"/>
                </a:solidFill>
                <a:latin typeface="Arial"/>
                <a:cs typeface="Arial"/>
              </a:rPr>
              <a:t> </a:t>
            </a:r>
            <a:r>
              <a:rPr sz="1800" b="1" spc="-5" dirty="0">
                <a:solidFill>
                  <a:srgbClr val="FFC000"/>
                </a:solidFill>
                <a:latin typeface="Arial"/>
                <a:cs typeface="Arial"/>
              </a:rPr>
              <a:t>%</a:t>
            </a:r>
            <a:endParaRPr sz="1800">
              <a:latin typeface="Arial"/>
              <a:cs typeface="Arial"/>
            </a:endParaRPr>
          </a:p>
        </p:txBody>
      </p:sp>
      <p:sp>
        <p:nvSpPr>
          <p:cNvPr id="13" name="object 13"/>
          <p:cNvSpPr txBox="1"/>
          <p:nvPr/>
        </p:nvSpPr>
        <p:spPr>
          <a:xfrm>
            <a:off x="6208903" y="5608116"/>
            <a:ext cx="67246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FFC000"/>
                </a:solidFill>
                <a:latin typeface="Arial"/>
                <a:cs typeface="Arial"/>
              </a:rPr>
              <a:t>1</a:t>
            </a:r>
            <a:r>
              <a:rPr sz="1800" b="1" spc="-15" dirty="0">
                <a:solidFill>
                  <a:srgbClr val="FFC000"/>
                </a:solidFill>
                <a:latin typeface="Arial"/>
                <a:cs typeface="Arial"/>
              </a:rPr>
              <a:t>3</a:t>
            </a:r>
            <a:r>
              <a:rPr sz="1800" b="1" spc="-5" dirty="0">
                <a:solidFill>
                  <a:srgbClr val="FFC000"/>
                </a:solidFill>
                <a:latin typeface="Arial"/>
                <a:cs typeface="Arial"/>
              </a:rPr>
              <a:t>,6%</a:t>
            </a:r>
            <a:endParaRPr sz="1800">
              <a:latin typeface="Arial"/>
              <a:cs typeface="Arial"/>
            </a:endParaRPr>
          </a:p>
        </p:txBody>
      </p:sp>
      <p:sp>
        <p:nvSpPr>
          <p:cNvPr id="14" name="object 14"/>
          <p:cNvSpPr txBox="1"/>
          <p:nvPr/>
        </p:nvSpPr>
        <p:spPr>
          <a:xfrm>
            <a:off x="1991995" y="5608116"/>
            <a:ext cx="60960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FF0000"/>
                </a:solidFill>
                <a:latin typeface="Arial"/>
                <a:cs typeface="Arial"/>
              </a:rPr>
              <a:t>2,1</a:t>
            </a:r>
            <a:r>
              <a:rPr sz="1800" b="1" spc="-80" dirty="0">
                <a:solidFill>
                  <a:srgbClr val="FF0000"/>
                </a:solidFill>
                <a:latin typeface="Arial"/>
                <a:cs typeface="Arial"/>
              </a:rPr>
              <a:t> </a:t>
            </a:r>
            <a:r>
              <a:rPr sz="1800" b="1" spc="-5" dirty="0">
                <a:solidFill>
                  <a:srgbClr val="FF0000"/>
                </a:solidFill>
                <a:latin typeface="Arial"/>
                <a:cs typeface="Arial"/>
              </a:rPr>
              <a:t>%</a:t>
            </a:r>
            <a:endParaRPr sz="1800">
              <a:latin typeface="Arial"/>
              <a:cs typeface="Arial"/>
            </a:endParaRPr>
          </a:p>
        </p:txBody>
      </p:sp>
      <p:sp>
        <p:nvSpPr>
          <p:cNvPr id="15" name="object 15"/>
          <p:cNvSpPr txBox="1"/>
          <p:nvPr/>
        </p:nvSpPr>
        <p:spPr>
          <a:xfrm>
            <a:off x="7322057" y="5608116"/>
            <a:ext cx="60960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FF0000"/>
                </a:solidFill>
                <a:latin typeface="Arial"/>
                <a:cs typeface="Arial"/>
              </a:rPr>
              <a:t>2,1</a:t>
            </a:r>
            <a:r>
              <a:rPr sz="1800" b="1" spc="-80" dirty="0">
                <a:solidFill>
                  <a:srgbClr val="FF0000"/>
                </a:solidFill>
                <a:latin typeface="Arial"/>
                <a:cs typeface="Arial"/>
              </a:rPr>
              <a:t> </a:t>
            </a:r>
            <a:r>
              <a:rPr sz="1800" b="1" spc="-5" dirty="0">
                <a:solidFill>
                  <a:srgbClr val="FF0000"/>
                </a:solidFill>
                <a:latin typeface="Arial"/>
                <a:cs typeface="Arial"/>
              </a:rPr>
              <a:t>%</a:t>
            </a:r>
            <a:endParaRPr sz="1800">
              <a:latin typeface="Arial"/>
              <a:cs typeface="Arial"/>
            </a:endParaRPr>
          </a:p>
        </p:txBody>
      </p:sp>
      <p:sp>
        <p:nvSpPr>
          <p:cNvPr id="16" name="object 16"/>
          <p:cNvSpPr/>
          <p:nvPr/>
        </p:nvSpPr>
        <p:spPr>
          <a:xfrm>
            <a:off x="6879208" y="4776851"/>
            <a:ext cx="315595" cy="774700"/>
          </a:xfrm>
          <a:custGeom>
            <a:avLst/>
            <a:gdLst/>
            <a:ahLst/>
            <a:cxnLst/>
            <a:rect l="l" t="t" r="r" b="b"/>
            <a:pathLst>
              <a:path w="315595" h="774700">
                <a:moveTo>
                  <a:pt x="149373" y="242697"/>
                </a:moveTo>
                <a:lnTo>
                  <a:pt x="122300" y="242697"/>
                </a:lnTo>
                <a:lnTo>
                  <a:pt x="132715" y="279273"/>
                </a:lnTo>
                <a:lnTo>
                  <a:pt x="157734" y="272161"/>
                </a:lnTo>
                <a:lnTo>
                  <a:pt x="149373" y="242697"/>
                </a:lnTo>
                <a:close/>
              </a:path>
              <a:path w="315595" h="774700">
                <a:moveTo>
                  <a:pt x="129794" y="174625"/>
                </a:moveTo>
                <a:lnTo>
                  <a:pt x="104775" y="181737"/>
                </a:lnTo>
                <a:lnTo>
                  <a:pt x="115316" y="218312"/>
                </a:lnTo>
                <a:lnTo>
                  <a:pt x="78994" y="228726"/>
                </a:lnTo>
                <a:lnTo>
                  <a:pt x="85979" y="252984"/>
                </a:lnTo>
                <a:lnTo>
                  <a:pt x="122300" y="242697"/>
                </a:lnTo>
                <a:lnTo>
                  <a:pt x="149373" y="242697"/>
                </a:lnTo>
                <a:lnTo>
                  <a:pt x="147320" y="235457"/>
                </a:lnTo>
                <a:lnTo>
                  <a:pt x="183515" y="225044"/>
                </a:lnTo>
                <a:lnTo>
                  <a:pt x="179492" y="211074"/>
                </a:lnTo>
                <a:lnTo>
                  <a:pt x="140335" y="211074"/>
                </a:lnTo>
                <a:lnTo>
                  <a:pt x="129794" y="174625"/>
                </a:lnTo>
                <a:close/>
              </a:path>
              <a:path w="315595" h="774700">
                <a:moveTo>
                  <a:pt x="176530" y="200787"/>
                </a:moveTo>
                <a:lnTo>
                  <a:pt x="140335" y="211074"/>
                </a:lnTo>
                <a:lnTo>
                  <a:pt x="179492" y="211074"/>
                </a:lnTo>
                <a:lnTo>
                  <a:pt x="176530" y="200787"/>
                </a:lnTo>
                <a:close/>
              </a:path>
              <a:path w="315595" h="774700">
                <a:moveTo>
                  <a:pt x="127145" y="98806"/>
                </a:moveTo>
                <a:lnTo>
                  <a:pt x="90424" y="98806"/>
                </a:lnTo>
                <a:lnTo>
                  <a:pt x="95250" y="99060"/>
                </a:lnTo>
                <a:lnTo>
                  <a:pt x="100075" y="99187"/>
                </a:lnTo>
                <a:lnTo>
                  <a:pt x="104140" y="100711"/>
                </a:lnTo>
                <a:lnTo>
                  <a:pt x="110617" y="105918"/>
                </a:lnTo>
                <a:lnTo>
                  <a:pt x="112649" y="109093"/>
                </a:lnTo>
                <a:lnTo>
                  <a:pt x="113792" y="112903"/>
                </a:lnTo>
                <a:lnTo>
                  <a:pt x="115189" y="117982"/>
                </a:lnTo>
                <a:lnTo>
                  <a:pt x="114426" y="122300"/>
                </a:lnTo>
                <a:lnTo>
                  <a:pt x="111379" y="125984"/>
                </a:lnTo>
                <a:lnTo>
                  <a:pt x="108966" y="128650"/>
                </a:lnTo>
                <a:lnTo>
                  <a:pt x="102743" y="131318"/>
                </a:lnTo>
                <a:lnTo>
                  <a:pt x="34925" y="150749"/>
                </a:lnTo>
                <a:lnTo>
                  <a:pt x="42672" y="177546"/>
                </a:lnTo>
                <a:lnTo>
                  <a:pt x="116840" y="156210"/>
                </a:lnTo>
                <a:lnTo>
                  <a:pt x="137287" y="135000"/>
                </a:lnTo>
                <a:lnTo>
                  <a:pt x="138938" y="128905"/>
                </a:lnTo>
                <a:lnTo>
                  <a:pt x="138557" y="122174"/>
                </a:lnTo>
                <a:lnTo>
                  <a:pt x="136525" y="114807"/>
                </a:lnTo>
                <a:lnTo>
                  <a:pt x="134747" y="108966"/>
                </a:lnTo>
                <a:lnTo>
                  <a:pt x="131952" y="103886"/>
                </a:lnTo>
                <a:lnTo>
                  <a:pt x="127145" y="98806"/>
                </a:lnTo>
                <a:close/>
              </a:path>
              <a:path w="315595" h="774700">
                <a:moveTo>
                  <a:pt x="108188" y="37592"/>
                </a:moveTo>
                <a:lnTo>
                  <a:pt x="73660" y="37592"/>
                </a:lnTo>
                <a:lnTo>
                  <a:pt x="78232" y="37718"/>
                </a:lnTo>
                <a:lnTo>
                  <a:pt x="82804" y="37973"/>
                </a:lnTo>
                <a:lnTo>
                  <a:pt x="86741" y="39369"/>
                </a:lnTo>
                <a:lnTo>
                  <a:pt x="93091" y="44704"/>
                </a:lnTo>
                <a:lnTo>
                  <a:pt x="95250" y="48132"/>
                </a:lnTo>
                <a:lnTo>
                  <a:pt x="96393" y="52324"/>
                </a:lnTo>
                <a:lnTo>
                  <a:pt x="97333" y="55499"/>
                </a:lnTo>
                <a:lnTo>
                  <a:pt x="17525" y="90043"/>
                </a:lnTo>
                <a:lnTo>
                  <a:pt x="25273" y="116712"/>
                </a:lnTo>
                <a:lnTo>
                  <a:pt x="73787" y="102869"/>
                </a:lnTo>
                <a:lnTo>
                  <a:pt x="83185" y="100075"/>
                </a:lnTo>
                <a:lnTo>
                  <a:pt x="90424" y="98806"/>
                </a:lnTo>
                <a:lnTo>
                  <a:pt x="127145" y="98806"/>
                </a:lnTo>
                <a:lnTo>
                  <a:pt x="123571" y="95123"/>
                </a:lnTo>
                <a:lnTo>
                  <a:pt x="118237" y="91440"/>
                </a:lnTo>
                <a:lnTo>
                  <a:pt x="111506" y="88646"/>
                </a:lnTo>
                <a:lnTo>
                  <a:pt x="116077" y="83947"/>
                </a:lnTo>
                <a:lnTo>
                  <a:pt x="118999" y="78993"/>
                </a:lnTo>
                <a:lnTo>
                  <a:pt x="120269" y="73406"/>
                </a:lnTo>
                <a:lnTo>
                  <a:pt x="121539" y="67944"/>
                </a:lnTo>
                <a:lnTo>
                  <a:pt x="121285" y="61975"/>
                </a:lnTo>
                <a:lnTo>
                  <a:pt x="119507" y="55499"/>
                </a:lnTo>
                <a:lnTo>
                  <a:pt x="115935" y="46952"/>
                </a:lnTo>
                <a:lnTo>
                  <a:pt x="110553" y="39608"/>
                </a:lnTo>
                <a:lnTo>
                  <a:pt x="108188" y="37592"/>
                </a:lnTo>
                <a:close/>
              </a:path>
              <a:path w="315595" h="774700">
                <a:moveTo>
                  <a:pt x="101092" y="0"/>
                </a:moveTo>
                <a:lnTo>
                  <a:pt x="0" y="28956"/>
                </a:lnTo>
                <a:lnTo>
                  <a:pt x="7747" y="55625"/>
                </a:lnTo>
                <a:lnTo>
                  <a:pt x="56769" y="41529"/>
                </a:lnTo>
                <a:lnTo>
                  <a:pt x="66548" y="38862"/>
                </a:lnTo>
                <a:lnTo>
                  <a:pt x="73660" y="37592"/>
                </a:lnTo>
                <a:lnTo>
                  <a:pt x="108188" y="37592"/>
                </a:lnTo>
                <a:lnTo>
                  <a:pt x="103362" y="33478"/>
                </a:lnTo>
                <a:lnTo>
                  <a:pt x="94361" y="28575"/>
                </a:lnTo>
                <a:lnTo>
                  <a:pt x="108204" y="24637"/>
                </a:lnTo>
                <a:lnTo>
                  <a:pt x="101092" y="0"/>
                </a:lnTo>
                <a:close/>
              </a:path>
              <a:path w="315595" h="774700">
                <a:moveTo>
                  <a:pt x="188087" y="289432"/>
                </a:moveTo>
                <a:lnTo>
                  <a:pt x="163830" y="296418"/>
                </a:lnTo>
                <a:lnTo>
                  <a:pt x="170283" y="304992"/>
                </a:lnTo>
                <a:lnTo>
                  <a:pt x="177450" y="312626"/>
                </a:lnTo>
                <a:lnTo>
                  <a:pt x="185332" y="319331"/>
                </a:lnTo>
                <a:lnTo>
                  <a:pt x="193929" y="325119"/>
                </a:lnTo>
                <a:lnTo>
                  <a:pt x="93218" y="354075"/>
                </a:lnTo>
                <a:lnTo>
                  <a:pt x="100838" y="380746"/>
                </a:lnTo>
                <a:lnTo>
                  <a:pt x="240919" y="340613"/>
                </a:lnTo>
                <a:lnTo>
                  <a:pt x="234696" y="318897"/>
                </a:lnTo>
                <a:lnTo>
                  <a:pt x="227716" y="317948"/>
                </a:lnTo>
                <a:lnTo>
                  <a:pt x="220868" y="315880"/>
                </a:lnTo>
                <a:lnTo>
                  <a:pt x="191730" y="294195"/>
                </a:lnTo>
                <a:lnTo>
                  <a:pt x="188087" y="289432"/>
                </a:lnTo>
                <a:close/>
              </a:path>
              <a:path w="315595" h="774700">
                <a:moveTo>
                  <a:pt x="160274" y="466344"/>
                </a:moveTo>
                <a:lnTo>
                  <a:pt x="134794" y="500189"/>
                </a:lnTo>
                <a:lnTo>
                  <a:pt x="135193" y="507684"/>
                </a:lnTo>
                <a:lnTo>
                  <a:pt x="154765" y="542248"/>
                </a:lnTo>
                <a:lnTo>
                  <a:pt x="189658" y="551973"/>
                </a:lnTo>
                <a:lnTo>
                  <a:pt x="205575" y="550287"/>
                </a:lnTo>
                <a:lnTo>
                  <a:pt x="254904" y="533415"/>
                </a:lnTo>
                <a:lnTo>
                  <a:pt x="266783" y="524652"/>
                </a:lnTo>
                <a:lnTo>
                  <a:pt x="184213" y="524652"/>
                </a:lnTo>
                <a:lnTo>
                  <a:pt x="176740" y="524500"/>
                </a:lnTo>
                <a:lnTo>
                  <a:pt x="171196" y="523240"/>
                </a:lnTo>
                <a:lnTo>
                  <a:pt x="164973" y="520827"/>
                </a:lnTo>
                <a:lnTo>
                  <a:pt x="161036" y="516890"/>
                </a:lnTo>
                <a:lnTo>
                  <a:pt x="159512" y="511302"/>
                </a:lnTo>
                <a:lnTo>
                  <a:pt x="158242" y="506984"/>
                </a:lnTo>
                <a:lnTo>
                  <a:pt x="170561" y="491363"/>
                </a:lnTo>
                <a:lnTo>
                  <a:pt x="160274" y="466344"/>
                </a:lnTo>
                <a:close/>
              </a:path>
              <a:path w="315595" h="774700">
                <a:moveTo>
                  <a:pt x="240204" y="443912"/>
                </a:moveTo>
                <a:lnTo>
                  <a:pt x="202533" y="454580"/>
                </a:lnTo>
                <a:lnTo>
                  <a:pt x="184427" y="491529"/>
                </a:lnTo>
                <a:lnTo>
                  <a:pt x="185927" y="499745"/>
                </a:lnTo>
                <a:lnTo>
                  <a:pt x="188741" y="506765"/>
                </a:lnTo>
                <a:lnTo>
                  <a:pt x="192817" y="512762"/>
                </a:lnTo>
                <a:lnTo>
                  <a:pt x="198179" y="517711"/>
                </a:lnTo>
                <a:lnTo>
                  <a:pt x="204850" y="521589"/>
                </a:lnTo>
                <a:lnTo>
                  <a:pt x="193591" y="523686"/>
                </a:lnTo>
                <a:lnTo>
                  <a:pt x="184213" y="524652"/>
                </a:lnTo>
                <a:lnTo>
                  <a:pt x="266783" y="524652"/>
                </a:lnTo>
                <a:lnTo>
                  <a:pt x="273685" y="517017"/>
                </a:lnTo>
                <a:lnTo>
                  <a:pt x="276262" y="512318"/>
                </a:lnTo>
                <a:lnTo>
                  <a:pt x="221742" y="512318"/>
                </a:lnTo>
                <a:lnTo>
                  <a:pt x="216662" y="509905"/>
                </a:lnTo>
                <a:lnTo>
                  <a:pt x="211582" y="507619"/>
                </a:lnTo>
                <a:lnTo>
                  <a:pt x="208280" y="503809"/>
                </a:lnTo>
                <a:lnTo>
                  <a:pt x="206669" y="497982"/>
                </a:lnTo>
                <a:lnTo>
                  <a:pt x="205395" y="493522"/>
                </a:lnTo>
                <a:lnTo>
                  <a:pt x="236474" y="470027"/>
                </a:lnTo>
                <a:lnTo>
                  <a:pt x="243332" y="469773"/>
                </a:lnTo>
                <a:lnTo>
                  <a:pt x="277167" y="469773"/>
                </a:lnTo>
                <a:lnTo>
                  <a:pt x="276635" y="468395"/>
                </a:lnTo>
                <a:lnTo>
                  <a:pt x="271764" y="460629"/>
                </a:lnTo>
                <a:lnTo>
                  <a:pt x="265535" y="454195"/>
                </a:lnTo>
                <a:lnTo>
                  <a:pt x="257937" y="449072"/>
                </a:lnTo>
                <a:lnTo>
                  <a:pt x="249362" y="445545"/>
                </a:lnTo>
                <a:lnTo>
                  <a:pt x="240204" y="443912"/>
                </a:lnTo>
                <a:close/>
              </a:path>
              <a:path w="315595" h="774700">
                <a:moveTo>
                  <a:pt x="277167" y="469773"/>
                </a:moveTo>
                <a:lnTo>
                  <a:pt x="243332" y="469773"/>
                </a:lnTo>
                <a:lnTo>
                  <a:pt x="248285" y="471932"/>
                </a:lnTo>
                <a:lnTo>
                  <a:pt x="253111" y="474091"/>
                </a:lnTo>
                <a:lnTo>
                  <a:pt x="256159" y="477647"/>
                </a:lnTo>
                <a:lnTo>
                  <a:pt x="257816" y="483489"/>
                </a:lnTo>
                <a:lnTo>
                  <a:pt x="259080" y="487807"/>
                </a:lnTo>
                <a:lnTo>
                  <a:pt x="258064" y="493014"/>
                </a:lnTo>
                <a:lnTo>
                  <a:pt x="254381" y="498348"/>
                </a:lnTo>
                <a:lnTo>
                  <a:pt x="250825" y="503682"/>
                </a:lnTo>
                <a:lnTo>
                  <a:pt x="244601" y="507619"/>
                </a:lnTo>
                <a:lnTo>
                  <a:pt x="228219" y="512318"/>
                </a:lnTo>
                <a:lnTo>
                  <a:pt x="276262" y="512318"/>
                </a:lnTo>
                <a:lnTo>
                  <a:pt x="278804" y="507684"/>
                </a:lnTo>
                <a:lnTo>
                  <a:pt x="281590" y="497982"/>
                </a:lnTo>
                <a:lnTo>
                  <a:pt x="282025" y="488315"/>
                </a:lnTo>
                <a:lnTo>
                  <a:pt x="282022" y="487807"/>
                </a:lnTo>
                <a:lnTo>
                  <a:pt x="280162" y="477520"/>
                </a:lnTo>
                <a:lnTo>
                  <a:pt x="277167" y="469773"/>
                </a:lnTo>
                <a:close/>
              </a:path>
              <a:path w="315595" h="774700">
                <a:moveTo>
                  <a:pt x="93091" y="429387"/>
                </a:moveTo>
                <a:lnTo>
                  <a:pt x="83566" y="437769"/>
                </a:lnTo>
                <a:lnTo>
                  <a:pt x="87249" y="442849"/>
                </a:lnTo>
                <a:lnTo>
                  <a:pt x="91313" y="446786"/>
                </a:lnTo>
                <a:lnTo>
                  <a:pt x="96012" y="449453"/>
                </a:lnTo>
                <a:lnTo>
                  <a:pt x="100584" y="452247"/>
                </a:lnTo>
                <a:lnTo>
                  <a:pt x="105283" y="453517"/>
                </a:lnTo>
                <a:lnTo>
                  <a:pt x="110109" y="453644"/>
                </a:lnTo>
                <a:lnTo>
                  <a:pt x="115062" y="453644"/>
                </a:lnTo>
                <a:lnTo>
                  <a:pt x="121285" y="452628"/>
                </a:lnTo>
                <a:lnTo>
                  <a:pt x="129032" y="450342"/>
                </a:lnTo>
                <a:lnTo>
                  <a:pt x="148209" y="444881"/>
                </a:lnTo>
                <a:lnTo>
                  <a:pt x="146844" y="440181"/>
                </a:lnTo>
                <a:lnTo>
                  <a:pt x="107442" y="440181"/>
                </a:lnTo>
                <a:lnTo>
                  <a:pt x="103759" y="438785"/>
                </a:lnTo>
                <a:lnTo>
                  <a:pt x="99949" y="437388"/>
                </a:lnTo>
                <a:lnTo>
                  <a:pt x="96393" y="434213"/>
                </a:lnTo>
                <a:lnTo>
                  <a:pt x="93091" y="429387"/>
                </a:lnTo>
                <a:close/>
              </a:path>
              <a:path w="315595" h="774700">
                <a:moveTo>
                  <a:pt x="140462" y="418211"/>
                </a:moveTo>
                <a:lnTo>
                  <a:pt x="113792" y="425831"/>
                </a:lnTo>
                <a:lnTo>
                  <a:pt x="117475" y="438785"/>
                </a:lnTo>
                <a:lnTo>
                  <a:pt x="112014" y="440181"/>
                </a:lnTo>
                <a:lnTo>
                  <a:pt x="146844" y="440181"/>
                </a:lnTo>
                <a:lnTo>
                  <a:pt x="140462" y="418211"/>
                </a:lnTo>
                <a:close/>
              </a:path>
              <a:path w="315595" h="774700">
                <a:moveTo>
                  <a:pt x="260810" y="558069"/>
                </a:moveTo>
                <a:lnTo>
                  <a:pt x="209629" y="569817"/>
                </a:lnTo>
                <a:lnTo>
                  <a:pt x="176911" y="592963"/>
                </a:lnTo>
                <a:lnTo>
                  <a:pt x="168596" y="622300"/>
                </a:lnTo>
                <a:lnTo>
                  <a:pt x="170434" y="632460"/>
                </a:lnTo>
                <a:lnTo>
                  <a:pt x="201126" y="664434"/>
                </a:lnTo>
                <a:lnTo>
                  <a:pt x="210327" y="666067"/>
                </a:lnTo>
                <a:lnTo>
                  <a:pt x="220124" y="665819"/>
                </a:lnTo>
                <a:lnTo>
                  <a:pt x="254658" y="649398"/>
                </a:lnTo>
                <a:lnTo>
                  <a:pt x="260892" y="640334"/>
                </a:lnTo>
                <a:lnTo>
                  <a:pt x="207137" y="640334"/>
                </a:lnTo>
                <a:lnTo>
                  <a:pt x="202311" y="638048"/>
                </a:lnTo>
                <a:lnTo>
                  <a:pt x="197485" y="635889"/>
                </a:lnTo>
                <a:lnTo>
                  <a:pt x="194310" y="632333"/>
                </a:lnTo>
                <a:lnTo>
                  <a:pt x="192655" y="626443"/>
                </a:lnTo>
                <a:lnTo>
                  <a:pt x="191516" y="622300"/>
                </a:lnTo>
                <a:lnTo>
                  <a:pt x="192532" y="616966"/>
                </a:lnTo>
                <a:lnTo>
                  <a:pt x="199644" y="606298"/>
                </a:lnTo>
                <a:lnTo>
                  <a:pt x="205867" y="602361"/>
                </a:lnTo>
                <a:lnTo>
                  <a:pt x="214502" y="599948"/>
                </a:lnTo>
                <a:lnTo>
                  <a:pt x="222376" y="597662"/>
                </a:lnTo>
                <a:lnTo>
                  <a:pt x="258018" y="597662"/>
                </a:lnTo>
                <a:lnTo>
                  <a:pt x="257698" y="597201"/>
                </a:lnTo>
                <a:lnTo>
                  <a:pt x="252307" y="592353"/>
                </a:lnTo>
                <a:lnTo>
                  <a:pt x="245618" y="588518"/>
                </a:lnTo>
                <a:lnTo>
                  <a:pt x="256950" y="586400"/>
                </a:lnTo>
                <a:lnTo>
                  <a:pt x="266366" y="585390"/>
                </a:lnTo>
                <a:lnTo>
                  <a:pt x="310074" y="585390"/>
                </a:lnTo>
                <a:lnTo>
                  <a:pt x="309419" y="583731"/>
                </a:lnTo>
                <a:lnTo>
                  <a:pt x="303466" y="574897"/>
                </a:lnTo>
                <a:lnTo>
                  <a:pt x="295703" y="567729"/>
                </a:lnTo>
                <a:lnTo>
                  <a:pt x="286131" y="562229"/>
                </a:lnTo>
                <a:lnTo>
                  <a:pt x="274560" y="558899"/>
                </a:lnTo>
                <a:lnTo>
                  <a:pt x="260810" y="558069"/>
                </a:lnTo>
                <a:close/>
              </a:path>
              <a:path w="315595" h="774700">
                <a:moveTo>
                  <a:pt x="310074" y="585390"/>
                </a:moveTo>
                <a:lnTo>
                  <a:pt x="266366" y="585390"/>
                </a:lnTo>
                <a:lnTo>
                  <a:pt x="273853" y="585499"/>
                </a:lnTo>
                <a:lnTo>
                  <a:pt x="279400" y="586740"/>
                </a:lnTo>
                <a:lnTo>
                  <a:pt x="285623" y="589280"/>
                </a:lnTo>
                <a:lnTo>
                  <a:pt x="289560" y="593344"/>
                </a:lnTo>
                <a:lnTo>
                  <a:pt x="291211" y="598932"/>
                </a:lnTo>
                <a:lnTo>
                  <a:pt x="292354" y="603123"/>
                </a:lnTo>
                <a:lnTo>
                  <a:pt x="292100" y="607060"/>
                </a:lnTo>
                <a:lnTo>
                  <a:pt x="290322" y="610362"/>
                </a:lnTo>
                <a:lnTo>
                  <a:pt x="288544" y="613791"/>
                </a:lnTo>
                <a:lnTo>
                  <a:pt x="285115" y="616585"/>
                </a:lnTo>
                <a:lnTo>
                  <a:pt x="279908" y="618744"/>
                </a:lnTo>
                <a:lnTo>
                  <a:pt x="290195" y="643763"/>
                </a:lnTo>
                <a:lnTo>
                  <a:pt x="315468" y="609981"/>
                </a:lnTo>
                <a:lnTo>
                  <a:pt x="315402" y="606298"/>
                </a:lnTo>
                <a:lnTo>
                  <a:pt x="315204" y="602023"/>
                </a:lnTo>
                <a:lnTo>
                  <a:pt x="313563" y="594233"/>
                </a:lnTo>
                <a:lnTo>
                  <a:pt x="310074" y="585390"/>
                </a:lnTo>
                <a:close/>
              </a:path>
              <a:path w="315595" h="774700">
                <a:moveTo>
                  <a:pt x="258018" y="597662"/>
                </a:moveTo>
                <a:lnTo>
                  <a:pt x="228854" y="597662"/>
                </a:lnTo>
                <a:lnTo>
                  <a:pt x="233934" y="600075"/>
                </a:lnTo>
                <a:lnTo>
                  <a:pt x="238887" y="602488"/>
                </a:lnTo>
                <a:lnTo>
                  <a:pt x="242189" y="606298"/>
                </a:lnTo>
                <a:lnTo>
                  <a:pt x="243713" y="611378"/>
                </a:lnTo>
                <a:lnTo>
                  <a:pt x="245151" y="616414"/>
                </a:lnTo>
                <a:lnTo>
                  <a:pt x="245192" y="616966"/>
                </a:lnTo>
                <a:lnTo>
                  <a:pt x="244348" y="621792"/>
                </a:lnTo>
                <a:lnTo>
                  <a:pt x="241173" y="626491"/>
                </a:lnTo>
                <a:lnTo>
                  <a:pt x="237998" y="631317"/>
                </a:lnTo>
                <a:lnTo>
                  <a:pt x="231775" y="635000"/>
                </a:lnTo>
                <a:lnTo>
                  <a:pt x="213868" y="640080"/>
                </a:lnTo>
                <a:lnTo>
                  <a:pt x="207137" y="640334"/>
                </a:lnTo>
                <a:lnTo>
                  <a:pt x="260892" y="640334"/>
                </a:lnTo>
                <a:lnTo>
                  <a:pt x="263755" y="634430"/>
                </a:lnTo>
                <a:lnTo>
                  <a:pt x="265767" y="626491"/>
                </a:lnTo>
                <a:lnTo>
                  <a:pt x="266041" y="618289"/>
                </a:lnTo>
                <a:lnTo>
                  <a:pt x="264541" y="609981"/>
                </a:lnTo>
                <a:lnTo>
                  <a:pt x="261780" y="603073"/>
                </a:lnTo>
                <a:lnTo>
                  <a:pt x="258018" y="597662"/>
                </a:lnTo>
                <a:close/>
              </a:path>
              <a:path w="315595" h="774700">
                <a:moveTo>
                  <a:pt x="217805" y="679831"/>
                </a:moveTo>
                <a:lnTo>
                  <a:pt x="197485" y="714557"/>
                </a:lnTo>
                <a:lnTo>
                  <a:pt x="197369" y="718649"/>
                </a:lnTo>
                <a:lnTo>
                  <a:pt x="198248" y="727255"/>
                </a:lnTo>
                <a:lnTo>
                  <a:pt x="214106" y="763363"/>
                </a:lnTo>
                <a:lnTo>
                  <a:pt x="240615" y="774622"/>
                </a:lnTo>
                <a:lnTo>
                  <a:pt x="247523" y="773430"/>
                </a:lnTo>
                <a:lnTo>
                  <a:pt x="267739" y="748538"/>
                </a:lnTo>
                <a:lnTo>
                  <a:pt x="233299" y="748538"/>
                </a:lnTo>
                <a:lnTo>
                  <a:pt x="230505" y="748030"/>
                </a:lnTo>
                <a:lnTo>
                  <a:pt x="217932" y="720090"/>
                </a:lnTo>
                <a:lnTo>
                  <a:pt x="219710" y="715772"/>
                </a:lnTo>
                <a:lnTo>
                  <a:pt x="221361" y="711581"/>
                </a:lnTo>
                <a:lnTo>
                  <a:pt x="224663" y="708152"/>
                </a:lnTo>
                <a:lnTo>
                  <a:pt x="229489" y="705485"/>
                </a:lnTo>
                <a:lnTo>
                  <a:pt x="217805" y="679831"/>
                </a:lnTo>
                <a:close/>
              </a:path>
              <a:path w="315595" h="774700">
                <a:moveTo>
                  <a:pt x="301852" y="694309"/>
                </a:moveTo>
                <a:lnTo>
                  <a:pt x="275082" y="694309"/>
                </a:lnTo>
                <a:lnTo>
                  <a:pt x="277114" y="694817"/>
                </a:lnTo>
                <a:lnTo>
                  <a:pt x="279146" y="696468"/>
                </a:lnTo>
                <a:lnTo>
                  <a:pt x="281940" y="698881"/>
                </a:lnTo>
                <a:lnTo>
                  <a:pt x="284352" y="703707"/>
                </a:lnTo>
                <a:lnTo>
                  <a:pt x="286385" y="710692"/>
                </a:lnTo>
                <a:lnTo>
                  <a:pt x="288036" y="716280"/>
                </a:lnTo>
                <a:lnTo>
                  <a:pt x="279654" y="733171"/>
                </a:lnTo>
                <a:lnTo>
                  <a:pt x="291592" y="757047"/>
                </a:lnTo>
                <a:lnTo>
                  <a:pt x="309006" y="723296"/>
                </a:lnTo>
                <a:lnTo>
                  <a:pt x="307897" y="714557"/>
                </a:lnTo>
                <a:lnTo>
                  <a:pt x="305562" y="704723"/>
                </a:lnTo>
                <a:lnTo>
                  <a:pt x="302063" y="694723"/>
                </a:lnTo>
                <a:lnTo>
                  <a:pt x="301852" y="694309"/>
                </a:lnTo>
                <a:close/>
              </a:path>
              <a:path w="315595" h="774700">
                <a:moveTo>
                  <a:pt x="268755" y="669899"/>
                </a:moveTo>
                <a:lnTo>
                  <a:pt x="241018" y="704723"/>
                </a:lnTo>
                <a:lnTo>
                  <a:pt x="240944" y="709677"/>
                </a:lnTo>
                <a:lnTo>
                  <a:pt x="241068" y="720852"/>
                </a:lnTo>
                <a:lnTo>
                  <a:pt x="241935" y="739267"/>
                </a:lnTo>
                <a:lnTo>
                  <a:pt x="241681" y="742569"/>
                </a:lnTo>
                <a:lnTo>
                  <a:pt x="240792" y="744220"/>
                </a:lnTo>
                <a:lnTo>
                  <a:pt x="239775" y="745871"/>
                </a:lnTo>
                <a:lnTo>
                  <a:pt x="238251" y="747014"/>
                </a:lnTo>
                <a:lnTo>
                  <a:pt x="233299" y="748538"/>
                </a:lnTo>
                <a:lnTo>
                  <a:pt x="267739" y="748538"/>
                </a:lnTo>
                <a:lnTo>
                  <a:pt x="268163" y="745871"/>
                </a:lnTo>
                <a:lnTo>
                  <a:pt x="268611" y="737235"/>
                </a:lnTo>
                <a:lnTo>
                  <a:pt x="268484" y="731012"/>
                </a:lnTo>
                <a:lnTo>
                  <a:pt x="268241" y="723296"/>
                </a:lnTo>
                <a:lnTo>
                  <a:pt x="268033" y="718073"/>
                </a:lnTo>
                <a:lnTo>
                  <a:pt x="267907" y="711581"/>
                </a:lnTo>
                <a:lnTo>
                  <a:pt x="275082" y="694309"/>
                </a:lnTo>
                <a:lnTo>
                  <a:pt x="301852" y="694309"/>
                </a:lnTo>
                <a:lnTo>
                  <a:pt x="297862" y="686450"/>
                </a:lnTo>
                <a:lnTo>
                  <a:pt x="292971" y="679916"/>
                </a:lnTo>
                <a:lnTo>
                  <a:pt x="287400" y="675132"/>
                </a:lnTo>
                <a:lnTo>
                  <a:pt x="281328" y="671943"/>
                </a:lnTo>
                <a:lnTo>
                  <a:pt x="275113" y="670194"/>
                </a:lnTo>
                <a:lnTo>
                  <a:pt x="268755" y="669899"/>
                </a:lnTo>
                <a:close/>
              </a:path>
            </a:pathLst>
          </a:custGeom>
          <a:solidFill>
            <a:srgbClr val="FFC000"/>
          </a:solidFill>
        </p:spPr>
        <p:txBody>
          <a:bodyPr wrap="square" lIns="0" tIns="0" rIns="0" bIns="0" rtlCol="0"/>
          <a:lstStyle/>
          <a:p>
            <a:endParaRPr/>
          </a:p>
        </p:txBody>
      </p:sp>
      <p:sp>
        <p:nvSpPr>
          <p:cNvPr id="17" name="object 17"/>
          <p:cNvSpPr/>
          <p:nvPr/>
        </p:nvSpPr>
        <p:spPr>
          <a:xfrm>
            <a:off x="2779522" y="4802123"/>
            <a:ext cx="139826" cy="242696"/>
          </a:xfrm>
          <a:prstGeom prst="rect">
            <a:avLst/>
          </a:prstGeom>
          <a:blipFill>
            <a:blip r:embed="rId3" cstate="print"/>
            <a:stretch>
              <a:fillRect/>
            </a:stretch>
          </a:blipFill>
        </p:spPr>
        <p:txBody>
          <a:bodyPr wrap="square" lIns="0" tIns="0" rIns="0" bIns="0" rtlCol="0"/>
          <a:lstStyle/>
          <a:p>
            <a:endParaRPr/>
          </a:p>
        </p:txBody>
      </p:sp>
      <p:sp>
        <p:nvSpPr>
          <p:cNvPr id="18" name="object 18"/>
          <p:cNvSpPr/>
          <p:nvPr/>
        </p:nvSpPr>
        <p:spPr>
          <a:xfrm>
            <a:off x="2852166" y="5041138"/>
            <a:ext cx="233679" cy="485140"/>
          </a:xfrm>
          <a:custGeom>
            <a:avLst/>
            <a:gdLst/>
            <a:ahLst/>
            <a:cxnLst/>
            <a:rect l="l" t="t" r="r" b="b"/>
            <a:pathLst>
              <a:path w="233680" h="485139">
                <a:moveTo>
                  <a:pt x="103123" y="0"/>
                </a:moveTo>
                <a:lnTo>
                  <a:pt x="78866" y="7238"/>
                </a:lnTo>
                <a:lnTo>
                  <a:pt x="85486" y="15720"/>
                </a:lnTo>
                <a:lnTo>
                  <a:pt x="92773" y="23272"/>
                </a:lnTo>
                <a:lnTo>
                  <a:pt x="100726" y="29920"/>
                </a:lnTo>
                <a:lnTo>
                  <a:pt x="109346" y="35687"/>
                </a:lnTo>
                <a:lnTo>
                  <a:pt x="8889" y="65531"/>
                </a:lnTo>
                <a:lnTo>
                  <a:pt x="16763" y="92201"/>
                </a:lnTo>
                <a:lnTo>
                  <a:pt x="156463" y="50673"/>
                </a:lnTo>
                <a:lnTo>
                  <a:pt x="149986" y="29082"/>
                </a:lnTo>
                <a:lnTo>
                  <a:pt x="143061" y="28156"/>
                </a:lnTo>
                <a:lnTo>
                  <a:pt x="136207" y="26146"/>
                </a:lnTo>
                <a:lnTo>
                  <a:pt x="106789" y="4742"/>
                </a:lnTo>
                <a:lnTo>
                  <a:pt x="103123" y="0"/>
                </a:lnTo>
                <a:close/>
              </a:path>
              <a:path w="233680" h="485139">
                <a:moveTo>
                  <a:pt x="76961" y="177164"/>
                </a:moveTo>
                <a:lnTo>
                  <a:pt x="51800" y="211264"/>
                </a:lnTo>
                <a:lnTo>
                  <a:pt x="52238" y="218741"/>
                </a:lnTo>
                <a:lnTo>
                  <a:pt x="72191" y="253037"/>
                </a:lnTo>
                <a:lnTo>
                  <a:pt x="107203" y="262509"/>
                </a:lnTo>
                <a:lnTo>
                  <a:pt x="123096" y="260695"/>
                </a:lnTo>
                <a:lnTo>
                  <a:pt x="172275" y="243347"/>
                </a:lnTo>
                <a:lnTo>
                  <a:pt x="183367" y="235219"/>
                </a:lnTo>
                <a:lnTo>
                  <a:pt x="101457" y="235219"/>
                </a:lnTo>
                <a:lnTo>
                  <a:pt x="93989" y="235154"/>
                </a:lnTo>
                <a:lnTo>
                  <a:pt x="75342" y="217312"/>
                </a:lnTo>
                <a:lnTo>
                  <a:pt x="75564" y="213868"/>
                </a:lnTo>
                <a:lnTo>
                  <a:pt x="77406" y="210312"/>
                </a:lnTo>
                <a:lnTo>
                  <a:pt x="78993" y="207137"/>
                </a:lnTo>
                <a:lnTo>
                  <a:pt x="82422" y="204343"/>
                </a:lnTo>
                <a:lnTo>
                  <a:pt x="87502" y="202056"/>
                </a:lnTo>
                <a:lnTo>
                  <a:pt x="76961" y="177164"/>
                </a:lnTo>
                <a:close/>
              </a:path>
              <a:path w="233680" h="485139">
                <a:moveTo>
                  <a:pt x="156670" y="154035"/>
                </a:moveTo>
                <a:lnTo>
                  <a:pt x="119092" y="164973"/>
                </a:lnTo>
                <a:lnTo>
                  <a:pt x="101401" y="202166"/>
                </a:lnTo>
                <a:lnTo>
                  <a:pt x="102996" y="210312"/>
                </a:lnTo>
                <a:lnTo>
                  <a:pt x="105830" y="217312"/>
                </a:lnTo>
                <a:lnTo>
                  <a:pt x="109950" y="223266"/>
                </a:lnTo>
                <a:lnTo>
                  <a:pt x="115355" y="228171"/>
                </a:lnTo>
                <a:lnTo>
                  <a:pt x="122046" y="232028"/>
                </a:lnTo>
                <a:lnTo>
                  <a:pt x="110805" y="234166"/>
                </a:lnTo>
                <a:lnTo>
                  <a:pt x="101457" y="235219"/>
                </a:lnTo>
                <a:lnTo>
                  <a:pt x="183367" y="235219"/>
                </a:lnTo>
                <a:lnTo>
                  <a:pt x="190881" y="226695"/>
                </a:lnTo>
                <a:lnTo>
                  <a:pt x="193137" y="222503"/>
                </a:lnTo>
                <a:lnTo>
                  <a:pt x="138810" y="222503"/>
                </a:lnTo>
                <a:lnTo>
                  <a:pt x="128650" y="217931"/>
                </a:lnTo>
                <a:lnTo>
                  <a:pt x="125348" y="214249"/>
                </a:lnTo>
                <a:lnTo>
                  <a:pt x="123825" y="209042"/>
                </a:lnTo>
                <a:lnTo>
                  <a:pt x="122459" y="204263"/>
                </a:lnTo>
                <a:lnTo>
                  <a:pt x="122555" y="202056"/>
                </a:lnTo>
                <a:lnTo>
                  <a:pt x="160146" y="179831"/>
                </a:lnTo>
                <a:lnTo>
                  <a:pt x="194088" y="179831"/>
                </a:lnTo>
                <a:lnTo>
                  <a:pt x="193428" y="178149"/>
                </a:lnTo>
                <a:lnTo>
                  <a:pt x="188499" y="170433"/>
                </a:lnTo>
                <a:lnTo>
                  <a:pt x="182189" y="164052"/>
                </a:lnTo>
                <a:lnTo>
                  <a:pt x="174497" y="159004"/>
                </a:lnTo>
                <a:lnTo>
                  <a:pt x="165852" y="155573"/>
                </a:lnTo>
                <a:lnTo>
                  <a:pt x="156670" y="154035"/>
                </a:lnTo>
                <a:close/>
              </a:path>
              <a:path w="233680" h="485139">
                <a:moveTo>
                  <a:pt x="194088" y="179831"/>
                </a:moveTo>
                <a:lnTo>
                  <a:pt x="160146" y="179831"/>
                </a:lnTo>
                <a:lnTo>
                  <a:pt x="164972" y="181991"/>
                </a:lnTo>
                <a:lnTo>
                  <a:pt x="169798" y="184023"/>
                </a:lnTo>
                <a:lnTo>
                  <a:pt x="172973" y="187579"/>
                </a:lnTo>
                <a:lnTo>
                  <a:pt x="174497" y="192531"/>
                </a:lnTo>
                <a:lnTo>
                  <a:pt x="176021" y="197739"/>
                </a:lnTo>
                <a:lnTo>
                  <a:pt x="175006" y="202946"/>
                </a:lnTo>
                <a:lnTo>
                  <a:pt x="167894" y="213614"/>
                </a:lnTo>
                <a:lnTo>
                  <a:pt x="161797" y="217678"/>
                </a:lnTo>
                <a:lnTo>
                  <a:pt x="145287" y="222503"/>
                </a:lnTo>
                <a:lnTo>
                  <a:pt x="193137" y="222503"/>
                </a:lnTo>
                <a:lnTo>
                  <a:pt x="195919" y="217312"/>
                </a:lnTo>
                <a:lnTo>
                  <a:pt x="198596" y="207660"/>
                </a:lnTo>
                <a:lnTo>
                  <a:pt x="198953" y="197602"/>
                </a:lnTo>
                <a:lnTo>
                  <a:pt x="196976" y="187198"/>
                </a:lnTo>
                <a:lnTo>
                  <a:pt x="194088" y="179831"/>
                </a:lnTo>
                <a:close/>
              </a:path>
              <a:path w="233680" h="485139">
                <a:moveTo>
                  <a:pt x="9397" y="140843"/>
                </a:moveTo>
                <a:lnTo>
                  <a:pt x="0" y="149351"/>
                </a:lnTo>
                <a:lnTo>
                  <a:pt x="3682" y="154431"/>
                </a:lnTo>
                <a:lnTo>
                  <a:pt x="7873" y="158242"/>
                </a:lnTo>
                <a:lnTo>
                  <a:pt x="12572" y="160909"/>
                </a:lnTo>
                <a:lnTo>
                  <a:pt x="17144" y="163575"/>
                </a:lnTo>
                <a:lnTo>
                  <a:pt x="21970" y="164973"/>
                </a:lnTo>
                <a:lnTo>
                  <a:pt x="31622" y="164973"/>
                </a:lnTo>
                <a:lnTo>
                  <a:pt x="37972" y="163830"/>
                </a:lnTo>
                <a:lnTo>
                  <a:pt x="64642" y="155829"/>
                </a:lnTo>
                <a:lnTo>
                  <a:pt x="63368" y="151511"/>
                </a:lnTo>
                <a:lnTo>
                  <a:pt x="24002" y="151511"/>
                </a:lnTo>
                <a:lnTo>
                  <a:pt x="20192" y="150113"/>
                </a:lnTo>
                <a:lnTo>
                  <a:pt x="16382" y="148844"/>
                </a:lnTo>
                <a:lnTo>
                  <a:pt x="12826" y="145669"/>
                </a:lnTo>
                <a:lnTo>
                  <a:pt x="9397" y="140843"/>
                </a:lnTo>
                <a:close/>
              </a:path>
              <a:path w="233680" h="485139">
                <a:moveTo>
                  <a:pt x="56768" y="129159"/>
                </a:moveTo>
                <a:lnTo>
                  <a:pt x="30098" y="137032"/>
                </a:lnTo>
                <a:lnTo>
                  <a:pt x="33908" y="149987"/>
                </a:lnTo>
                <a:lnTo>
                  <a:pt x="28575" y="151511"/>
                </a:lnTo>
                <a:lnTo>
                  <a:pt x="63368" y="151511"/>
                </a:lnTo>
                <a:lnTo>
                  <a:pt x="56768" y="129159"/>
                </a:lnTo>
                <a:close/>
              </a:path>
              <a:path w="233680" h="485139">
                <a:moveTo>
                  <a:pt x="178387" y="267906"/>
                </a:moveTo>
                <a:lnTo>
                  <a:pt x="127299" y="280171"/>
                </a:lnTo>
                <a:lnTo>
                  <a:pt x="94741" y="303656"/>
                </a:lnTo>
                <a:lnTo>
                  <a:pt x="86740" y="332767"/>
                </a:lnTo>
                <a:lnTo>
                  <a:pt x="88645" y="343153"/>
                </a:lnTo>
                <a:lnTo>
                  <a:pt x="119719" y="374903"/>
                </a:lnTo>
                <a:lnTo>
                  <a:pt x="128920" y="376428"/>
                </a:lnTo>
                <a:lnTo>
                  <a:pt x="138717" y="376047"/>
                </a:lnTo>
                <a:lnTo>
                  <a:pt x="173172" y="359384"/>
                </a:lnTo>
                <a:lnTo>
                  <a:pt x="179148" y="350647"/>
                </a:lnTo>
                <a:lnTo>
                  <a:pt x="125475" y="350647"/>
                </a:lnTo>
                <a:lnTo>
                  <a:pt x="115823" y="346328"/>
                </a:lnTo>
                <a:lnTo>
                  <a:pt x="112648" y="342773"/>
                </a:lnTo>
                <a:lnTo>
                  <a:pt x="109736" y="332767"/>
                </a:lnTo>
                <a:lnTo>
                  <a:pt x="110743" y="327533"/>
                </a:lnTo>
                <a:lnTo>
                  <a:pt x="114172" y="322072"/>
                </a:lnTo>
                <a:lnTo>
                  <a:pt x="117728" y="316738"/>
                </a:lnTo>
                <a:lnTo>
                  <a:pt x="123825" y="312800"/>
                </a:lnTo>
                <a:lnTo>
                  <a:pt x="132460" y="310261"/>
                </a:lnTo>
                <a:lnTo>
                  <a:pt x="140334" y="307848"/>
                </a:lnTo>
                <a:lnTo>
                  <a:pt x="176212" y="307848"/>
                </a:lnTo>
                <a:lnTo>
                  <a:pt x="175672" y="307086"/>
                </a:lnTo>
                <a:lnTo>
                  <a:pt x="170267" y="302319"/>
                </a:lnTo>
                <a:lnTo>
                  <a:pt x="163575" y="298577"/>
                </a:lnTo>
                <a:lnTo>
                  <a:pt x="174837" y="296312"/>
                </a:lnTo>
                <a:lnTo>
                  <a:pt x="184229" y="295227"/>
                </a:lnTo>
                <a:lnTo>
                  <a:pt x="228111" y="295227"/>
                </a:lnTo>
                <a:lnTo>
                  <a:pt x="227282" y="293177"/>
                </a:lnTo>
                <a:lnTo>
                  <a:pt x="221233" y="284400"/>
                </a:lnTo>
                <a:lnTo>
                  <a:pt x="213375" y="277314"/>
                </a:lnTo>
                <a:lnTo>
                  <a:pt x="203707" y="271906"/>
                </a:lnTo>
                <a:lnTo>
                  <a:pt x="192137" y="268620"/>
                </a:lnTo>
                <a:lnTo>
                  <a:pt x="178387" y="267906"/>
                </a:lnTo>
                <a:close/>
              </a:path>
              <a:path w="233680" h="485139">
                <a:moveTo>
                  <a:pt x="228111" y="295227"/>
                </a:moveTo>
                <a:lnTo>
                  <a:pt x="184229" y="295227"/>
                </a:lnTo>
                <a:lnTo>
                  <a:pt x="191740" y="295308"/>
                </a:lnTo>
                <a:lnTo>
                  <a:pt x="197357" y="296545"/>
                </a:lnTo>
                <a:lnTo>
                  <a:pt x="210422" y="313043"/>
                </a:lnTo>
                <a:lnTo>
                  <a:pt x="210201" y="316356"/>
                </a:lnTo>
                <a:lnTo>
                  <a:pt x="198119" y="328422"/>
                </a:lnTo>
                <a:lnTo>
                  <a:pt x="208660" y="353441"/>
                </a:lnTo>
                <a:lnTo>
                  <a:pt x="233481" y="319786"/>
                </a:lnTo>
                <a:lnTo>
                  <a:pt x="233491" y="316356"/>
                </a:lnTo>
                <a:lnTo>
                  <a:pt x="233235" y="311394"/>
                </a:lnTo>
                <a:lnTo>
                  <a:pt x="231520" y="303656"/>
                </a:lnTo>
                <a:lnTo>
                  <a:pt x="228111" y="295227"/>
                </a:lnTo>
                <a:close/>
              </a:path>
              <a:path w="233680" h="485139">
                <a:moveTo>
                  <a:pt x="176212" y="307848"/>
                </a:moveTo>
                <a:lnTo>
                  <a:pt x="146811" y="307848"/>
                </a:lnTo>
                <a:lnTo>
                  <a:pt x="151891" y="310261"/>
                </a:lnTo>
                <a:lnTo>
                  <a:pt x="156971" y="312547"/>
                </a:lnTo>
                <a:lnTo>
                  <a:pt x="160273" y="316356"/>
                </a:lnTo>
                <a:lnTo>
                  <a:pt x="161797" y="321437"/>
                </a:lnTo>
                <a:lnTo>
                  <a:pt x="163176" y="326263"/>
                </a:lnTo>
                <a:lnTo>
                  <a:pt x="163207" y="327533"/>
                </a:lnTo>
                <a:lnTo>
                  <a:pt x="162559" y="331850"/>
                </a:lnTo>
                <a:lnTo>
                  <a:pt x="159384" y="336550"/>
                </a:lnTo>
                <a:lnTo>
                  <a:pt x="156209" y="341375"/>
                </a:lnTo>
                <a:lnTo>
                  <a:pt x="150113" y="345186"/>
                </a:lnTo>
                <a:lnTo>
                  <a:pt x="132333" y="350393"/>
                </a:lnTo>
                <a:lnTo>
                  <a:pt x="125475" y="350647"/>
                </a:lnTo>
                <a:lnTo>
                  <a:pt x="179148" y="350647"/>
                </a:lnTo>
                <a:lnTo>
                  <a:pt x="182125" y="344289"/>
                </a:lnTo>
                <a:lnTo>
                  <a:pt x="184054" y="336264"/>
                </a:lnTo>
                <a:lnTo>
                  <a:pt x="184144" y="331850"/>
                </a:lnTo>
                <a:lnTo>
                  <a:pt x="184113" y="327533"/>
                </a:lnTo>
                <a:lnTo>
                  <a:pt x="182625" y="319786"/>
                </a:lnTo>
                <a:lnTo>
                  <a:pt x="179792" y="312900"/>
                </a:lnTo>
                <a:lnTo>
                  <a:pt x="176212" y="307848"/>
                </a:lnTo>
                <a:close/>
              </a:path>
              <a:path w="233680" h="485139">
                <a:moveTo>
                  <a:pt x="136525" y="390144"/>
                </a:moveTo>
                <a:lnTo>
                  <a:pt x="116535" y="425672"/>
                </a:lnTo>
                <a:lnTo>
                  <a:pt x="116434" y="428708"/>
                </a:lnTo>
                <a:lnTo>
                  <a:pt x="117401" y="437642"/>
                </a:lnTo>
                <a:lnTo>
                  <a:pt x="133691" y="473747"/>
                </a:lnTo>
                <a:lnTo>
                  <a:pt x="160277" y="484649"/>
                </a:lnTo>
                <a:lnTo>
                  <a:pt x="167131" y="483362"/>
                </a:lnTo>
                <a:lnTo>
                  <a:pt x="187124" y="458597"/>
                </a:lnTo>
                <a:lnTo>
                  <a:pt x="152653" y="458597"/>
                </a:lnTo>
                <a:lnTo>
                  <a:pt x="149967" y="458075"/>
                </a:lnTo>
                <a:lnTo>
                  <a:pt x="147446" y="456311"/>
                </a:lnTo>
                <a:lnTo>
                  <a:pt x="143890" y="453644"/>
                </a:lnTo>
                <a:lnTo>
                  <a:pt x="141096" y="448818"/>
                </a:lnTo>
                <a:lnTo>
                  <a:pt x="139064" y="441833"/>
                </a:lnTo>
                <a:lnTo>
                  <a:pt x="137237" y="435864"/>
                </a:lnTo>
                <a:lnTo>
                  <a:pt x="137159" y="430403"/>
                </a:lnTo>
                <a:lnTo>
                  <a:pt x="140461" y="421767"/>
                </a:lnTo>
                <a:lnTo>
                  <a:pt x="143636" y="418338"/>
                </a:lnTo>
                <a:lnTo>
                  <a:pt x="148462" y="415671"/>
                </a:lnTo>
                <a:lnTo>
                  <a:pt x="136525" y="390144"/>
                </a:lnTo>
                <a:close/>
              </a:path>
              <a:path w="233680" h="485139">
                <a:moveTo>
                  <a:pt x="220846" y="403987"/>
                </a:moveTo>
                <a:lnTo>
                  <a:pt x="193928" y="403987"/>
                </a:lnTo>
                <a:lnTo>
                  <a:pt x="196087" y="404495"/>
                </a:lnTo>
                <a:lnTo>
                  <a:pt x="197992" y="406146"/>
                </a:lnTo>
                <a:lnTo>
                  <a:pt x="207390" y="430530"/>
                </a:lnTo>
                <a:lnTo>
                  <a:pt x="206120" y="434086"/>
                </a:lnTo>
                <a:lnTo>
                  <a:pt x="204977" y="437769"/>
                </a:lnTo>
                <a:lnTo>
                  <a:pt x="202564" y="440690"/>
                </a:lnTo>
                <a:lnTo>
                  <a:pt x="198881" y="442975"/>
                </a:lnTo>
                <a:lnTo>
                  <a:pt x="211073" y="466725"/>
                </a:lnTo>
                <a:lnTo>
                  <a:pt x="228155" y="432720"/>
                </a:lnTo>
                <a:lnTo>
                  <a:pt x="226964" y="423981"/>
                </a:lnTo>
                <a:lnTo>
                  <a:pt x="224535" y="414147"/>
                </a:lnTo>
                <a:lnTo>
                  <a:pt x="220942" y="404169"/>
                </a:lnTo>
                <a:lnTo>
                  <a:pt x="220846" y="403987"/>
                </a:lnTo>
                <a:close/>
              </a:path>
              <a:path w="233680" h="485139">
                <a:moveTo>
                  <a:pt x="187455" y="379737"/>
                </a:moveTo>
                <a:lnTo>
                  <a:pt x="160196" y="412146"/>
                </a:lnTo>
                <a:lnTo>
                  <a:pt x="160070" y="425672"/>
                </a:lnTo>
                <a:lnTo>
                  <a:pt x="160188" y="430403"/>
                </a:lnTo>
                <a:lnTo>
                  <a:pt x="160908" y="444373"/>
                </a:lnTo>
                <a:lnTo>
                  <a:pt x="161289" y="449325"/>
                </a:lnTo>
                <a:lnTo>
                  <a:pt x="161035" y="452628"/>
                </a:lnTo>
                <a:lnTo>
                  <a:pt x="152653" y="458597"/>
                </a:lnTo>
                <a:lnTo>
                  <a:pt x="187124" y="458597"/>
                </a:lnTo>
                <a:lnTo>
                  <a:pt x="187578" y="455596"/>
                </a:lnTo>
                <a:lnTo>
                  <a:pt x="187841" y="449325"/>
                </a:lnTo>
                <a:lnTo>
                  <a:pt x="187740" y="440364"/>
                </a:lnTo>
                <a:lnTo>
                  <a:pt x="187564" y="435609"/>
                </a:lnTo>
                <a:lnTo>
                  <a:pt x="187025" y="425958"/>
                </a:lnTo>
                <a:lnTo>
                  <a:pt x="186922" y="421767"/>
                </a:lnTo>
                <a:lnTo>
                  <a:pt x="191769" y="404749"/>
                </a:lnTo>
                <a:lnTo>
                  <a:pt x="193928" y="403987"/>
                </a:lnTo>
                <a:lnTo>
                  <a:pt x="220846" y="403987"/>
                </a:lnTo>
                <a:lnTo>
                  <a:pt x="216646" y="395954"/>
                </a:lnTo>
                <a:lnTo>
                  <a:pt x="211659" y="389501"/>
                </a:lnTo>
                <a:lnTo>
                  <a:pt x="205994" y="384809"/>
                </a:lnTo>
                <a:lnTo>
                  <a:pt x="199941" y="381642"/>
                </a:lnTo>
                <a:lnTo>
                  <a:pt x="193770" y="379952"/>
                </a:lnTo>
                <a:lnTo>
                  <a:pt x="187455" y="379737"/>
                </a:lnTo>
                <a:close/>
              </a:path>
            </a:pathLst>
          </a:custGeom>
          <a:solidFill>
            <a:srgbClr val="FFC000"/>
          </a:solidFill>
        </p:spPr>
        <p:txBody>
          <a:bodyPr wrap="square" lIns="0" tIns="0" rIns="0" bIns="0" rtlCol="0"/>
          <a:lstStyle/>
          <a:p>
            <a:endParaRPr/>
          </a:p>
        </p:txBody>
      </p:sp>
      <p:sp>
        <p:nvSpPr>
          <p:cNvPr id="19" name="object 19"/>
          <p:cNvSpPr/>
          <p:nvPr/>
        </p:nvSpPr>
        <p:spPr>
          <a:xfrm>
            <a:off x="1995804" y="4783454"/>
            <a:ext cx="136778" cy="242569"/>
          </a:xfrm>
          <a:prstGeom prst="rect">
            <a:avLst/>
          </a:prstGeom>
          <a:blipFill>
            <a:blip r:embed="rId4" cstate="print"/>
            <a:stretch>
              <a:fillRect/>
            </a:stretch>
          </a:blipFill>
        </p:spPr>
        <p:txBody>
          <a:bodyPr wrap="square" lIns="0" tIns="0" rIns="0" bIns="0" rtlCol="0"/>
          <a:lstStyle/>
          <a:p>
            <a:endParaRPr/>
          </a:p>
        </p:txBody>
      </p:sp>
      <p:sp>
        <p:nvSpPr>
          <p:cNvPr id="20" name="object 20"/>
          <p:cNvSpPr/>
          <p:nvPr/>
        </p:nvSpPr>
        <p:spPr>
          <a:xfrm>
            <a:off x="2057145" y="5017779"/>
            <a:ext cx="200660" cy="384175"/>
          </a:xfrm>
          <a:custGeom>
            <a:avLst/>
            <a:gdLst/>
            <a:ahLst/>
            <a:cxnLst/>
            <a:rect l="l" t="t" r="r" b="b"/>
            <a:pathLst>
              <a:path w="200660" h="384175">
                <a:moveTo>
                  <a:pt x="7260" y="23330"/>
                </a:moveTo>
                <a:lnTo>
                  <a:pt x="0" y="23993"/>
                </a:lnTo>
                <a:lnTo>
                  <a:pt x="24892" y="118227"/>
                </a:lnTo>
                <a:lnTo>
                  <a:pt x="49911" y="111623"/>
                </a:lnTo>
                <a:lnTo>
                  <a:pt x="35687" y="58283"/>
                </a:lnTo>
                <a:lnTo>
                  <a:pt x="88920" y="58283"/>
                </a:lnTo>
                <a:lnTo>
                  <a:pt x="80817" y="53526"/>
                </a:lnTo>
                <a:lnTo>
                  <a:pt x="70866" y="47361"/>
                </a:lnTo>
                <a:lnTo>
                  <a:pt x="58177" y="39671"/>
                </a:lnTo>
                <a:lnTo>
                  <a:pt x="21877" y="24385"/>
                </a:lnTo>
                <a:lnTo>
                  <a:pt x="14557" y="23453"/>
                </a:lnTo>
                <a:lnTo>
                  <a:pt x="7260" y="23330"/>
                </a:lnTo>
                <a:close/>
              </a:path>
              <a:path w="200660" h="384175">
                <a:moveTo>
                  <a:pt x="88920" y="58283"/>
                </a:moveTo>
                <a:lnTo>
                  <a:pt x="35687" y="58283"/>
                </a:lnTo>
                <a:lnTo>
                  <a:pt x="38481" y="59045"/>
                </a:lnTo>
                <a:lnTo>
                  <a:pt x="41529" y="60188"/>
                </a:lnTo>
                <a:lnTo>
                  <a:pt x="44704" y="61839"/>
                </a:lnTo>
                <a:lnTo>
                  <a:pt x="47752" y="63363"/>
                </a:lnTo>
                <a:lnTo>
                  <a:pt x="54356" y="67427"/>
                </a:lnTo>
                <a:lnTo>
                  <a:pt x="94487" y="89906"/>
                </a:lnTo>
                <a:lnTo>
                  <a:pt x="114046" y="93462"/>
                </a:lnTo>
                <a:lnTo>
                  <a:pt x="120396" y="92954"/>
                </a:lnTo>
                <a:lnTo>
                  <a:pt x="153706" y="66284"/>
                </a:lnTo>
                <a:lnTo>
                  <a:pt x="112268" y="66284"/>
                </a:lnTo>
                <a:lnTo>
                  <a:pt x="106299" y="65903"/>
                </a:lnTo>
                <a:lnTo>
                  <a:pt x="99695" y="63617"/>
                </a:lnTo>
                <a:lnTo>
                  <a:pt x="95244" y="61666"/>
                </a:lnTo>
                <a:lnTo>
                  <a:pt x="88920" y="58283"/>
                </a:lnTo>
                <a:close/>
              </a:path>
              <a:path w="200660" h="384175">
                <a:moveTo>
                  <a:pt x="150550" y="26787"/>
                </a:moveTo>
                <a:lnTo>
                  <a:pt x="112522" y="26787"/>
                </a:lnTo>
                <a:lnTo>
                  <a:pt x="118618" y="27168"/>
                </a:lnTo>
                <a:lnTo>
                  <a:pt x="122809" y="29581"/>
                </a:lnTo>
                <a:lnTo>
                  <a:pt x="127127" y="32121"/>
                </a:lnTo>
                <a:lnTo>
                  <a:pt x="130048" y="36058"/>
                </a:lnTo>
                <a:lnTo>
                  <a:pt x="131445" y="41646"/>
                </a:lnTo>
                <a:lnTo>
                  <a:pt x="132969" y="47361"/>
                </a:lnTo>
                <a:lnTo>
                  <a:pt x="132587" y="52187"/>
                </a:lnTo>
                <a:lnTo>
                  <a:pt x="130175" y="56251"/>
                </a:lnTo>
                <a:lnTo>
                  <a:pt x="127889" y="60442"/>
                </a:lnTo>
                <a:lnTo>
                  <a:pt x="123698" y="63236"/>
                </a:lnTo>
                <a:lnTo>
                  <a:pt x="117602" y="64760"/>
                </a:lnTo>
                <a:lnTo>
                  <a:pt x="112268" y="66284"/>
                </a:lnTo>
                <a:lnTo>
                  <a:pt x="153706" y="66284"/>
                </a:lnTo>
                <a:lnTo>
                  <a:pt x="154549" y="64210"/>
                </a:lnTo>
                <a:lnTo>
                  <a:pt x="155938" y="56251"/>
                </a:lnTo>
                <a:lnTo>
                  <a:pt x="155830" y="46442"/>
                </a:lnTo>
                <a:lnTo>
                  <a:pt x="153924" y="36439"/>
                </a:lnTo>
                <a:lnTo>
                  <a:pt x="150945" y="27557"/>
                </a:lnTo>
                <a:lnTo>
                  <a:pt x="150550" y="26787"/>
                </a:lnTo>
                <a:close/>
              </a:path>
              <a:path w="200660" h="384175">
                <a:moveTo>
                  <a:pt x="110886" y="0"/>
                </a:moveTo>
                <a:lnTo>
                  <a:pt x="100076" y="879"/>
                </a:lnTo>
                <a:lnTo>
                  <a:pt x="104521" y="28311"/>
                </a:lnTo>
                <a:lnTo>
                  <a:pt x="112522" y="26787"/>
                </a:lnTo>
                <a:lnTo>
                  <a:pt x="150550" y="26787"/>
                </a:lnTo>
                <a:lnTo>
                  <a:pt x="120459" y="799"/>
                </a:lnTo>
                <a:lnTo>
                  <a:pt x="110886" y="0"/>
                </a:lnTo>
                <a:close/>
              </a:path>
              <a:path w="200660" h="384175">
                <a:moveTo>
                  <a:pt x="146542" y="167709"/>
                </a:moveTo>
                <a:lnTo>
                  <a:pt x="95158" y="178419"/>
                </a:lnTo>
                <a:lnTo>
                  <a:pt x="61976" y="200904"/>
                </a:lnTo>
                <a:lnTo>
                  <a:pt x="53155" y="230495"/>
                </a:lnTo>
                <a:lnTo>
                  <a:pt x="54737" y="240274"/>
                </a:lnTo>
                <a:lnTo>
                  <a:pt x="84830" y="272873"/>
                </a:lnTo>
                <a:lnTo>
                  <a:pt x="93964" y="274659"/>
                </a:lnTo>
                <a:lnTo>
                  <a:pt x="103741" y="274587"/>
                </a:lnTo>
                <a:lnTo>
                  <a:pt x="138640" y="258978"/>
                </a:lnTo>
                <a:lnTo>
                  <a:pt x="91186" y="248783"/>
                </a:lnTo>
                <a:lnTo>
                  <a:pt x="86487" y="246497"/>
                </a:lnTo>
                <a:lnTo>
                  <a:pt x="81661" y="244211"/>
                </a:lnTo>
                <a:lnTo>
                  <a:pt x="78612" y="240655"/>
                </a:lnTo>
                <a:lnTo>
                  <a:pt x="77343" y="235702"/>
                </a:lnTo>
                <a:lnTo>
                  <a:pt x="75946" y="230495"/>
                </a:lnTo>
                <a:lnTo>
                  <a:pt x="99441" y="208651"/>
                </a:lnTo>
                <a:lnTo>
                  <a:pt x="107315" y="206492"/>
                </a:lnTo>
                <a:lnTo>
                  <a:pt x="142430" y="206492"/>
                </a:lnTo>
                <a:lnTo>
                  <a:pt x="137402" y="201787"/>
                </a:lnTo>
                <a:lnTo>
                  <a:pt x="130810" y="197856"/>
                </a:lnTo>
                <a:lnTo>
                  <a:pt x="142142" y="195929"/>
                </a:lnTo>
                <a:lnTo>
                  <a:pt x="151558" y="195109"/>
                </a:lnTo>
                <a:lnTo>
                  <a:pt x="194949" y="195109"/>
                </a:lnTo>
                <a:lnTo>
                  <a:pt x="194673" y="194369"/>
                </a:lnTo>
                <a:lnTo>
                  <a:pt x="188896" y="185425"/>
                </a:lnTo>
                <a:lnTo>
                  <a:pt x="181286" y="178125"/>
                </a:lnTo>
                <a:lnTo>
                  <a:pt x="171831" y="172456"/>
                </a:lnTo>
                <a:lnTo>
                  <a:pt x="160275" y="168838"/>
                </a:lnTo>
                <a:lnTo>
                  <a:pt x="146542" y="167709"/>
                </a:lnTo>
                <a:close/>
              </a:path>
              <a:path w="200660" h="384175">
                <a:moveTo>
                  <a:pt x="194949" y="195109"/>
                </a:moveTo>
                <a:lnTo>
                  <a:pt x="151558" y="195109"/>
                </a:lnTo>
                <a:lnTo>
                  <a:pt x="159045" y="195409"/>
                </a:lnTo>
                <a:lnTo>
                  <a:pt x="164592" y="196840"/>
                </a:lnTo>
                <a:lnTo>
                  <a:pt x="170815" y="199380"/>
                </a:lnTo>
                <a:lnTo>
                  <a:pt x="174625" y="203444"/>
                </a:lnTo>
                <a:lnTo>
                  <a:pt x="176022" y="209159"/>
                </a:lnTo>
                <a:lnTo>
                  <a:pt x="176958" y="212697"/>
                </a:lnTo>
                <a:lnTo>
                  <a:pt x="177080" y="214747"/>
                </a:lnTo>
                <a:lnTo>
                  <a:pt x="176911" y="217287"/>
                </a:lnTo>
                <a:lnTo>
                  <a:pt x="174940" y="220716"/>
                </a:lnTo>
                <a:lnTo>
                  <a:pt x="173228" y="224018"/>
                </a:lnTo>
                <a:lnTo>
                  <a:pt x="169672" y="226685"/>
                </a:lnTo>
                <a:lnTo>
                  <a:pt x="164465" y="228717"/>
                </a:lnTo>
                <a:lnTo>
                  <a:pt x="174244" y="253990"/>
                </a:lnTo>
                <a:lnTo>
                  <a:pt x="200155" y="220716"/>
                </a:lnTo>
                <a:lnTo>
                  <a:pt x="200069" y="212697"/>
                </a:lnTo>
                <a:lnTo>
                  <a:pt x="198628" y="204968"/>
                </a:lnTo>
                <a:lnTo>
                  <a:pt x="194949" y="195109"/>
                </a:lnTo>
                <a:close/>
              </a:path>
              <a:path w="200660" h="384175">
                <a:moveTo>
                  <a:pt x="142430" y="206492"/>
                </a:moveTo>
                <a:lnTo>
                  <a:pt x="107315" y="206492"/>
                </a:lnTo>
                <a:lnTo>
                  <a:pt x="113792" y="206746"/>
                </a:lnTo>
                <a:lnTo>
                  <a:pt x="118745" y="209159"/>
                </a:lnTo>
                <a:lnTo>
                  <a:pt x="129667" y="226685"/>
                </a:lnTo>
                <a:lnTo>
                  <a:pt x="128778" y="231130"/>
                </a:lnTo>
                <a:lnTo>
                  <a:pt x="125603" y="235829"/>
                </a:lnTo>
                <a:lnTo>
                  <a:pt x="122301" y="240528"/>
                </a:lnTo>
                <a:lnTo>
                  <a:pt x="116078" y="244084"/>
                </a:lnTo>
                <a:lnTo>
                  <a:pt x="98043" y="248783"/>
                </a:lnTo>
                <a:lnTo>
                  <a:pt x="145731" y="248783"/>
                </a:lnTo>
                <a:lnTo>
                  <a:pt x="148015" y="244211"/>
                </a:lnTo>
                <a:lnTo>
                  <a:pt x="148064" y="244084"/>
                </a:lnTo>
                <a:lnTo>
                  <a:pt x="150209" y="236162"/>
                </a:lnTo>
                <a:lnTo>
                  <a:pt x="150610" y="228008"/>
                </a:lnTo>
                <a:lnTo>
                  <a:pt x="149225" y="219700"/>
                </a:lnTo>
                <a:lnTo>
                  <a:pt x="146633" y="212697"/>
                </a:lnTo>
                <a:lnTo>
                  <a:pt x="142684" y="206730"/>
                </a:lnTo>
                <a:lnTo>
                  <a:pt x="142430" y="206492"/>
                </a:lnTo>
                <a:close/>
              </a:path>
              <a:path w="200660" h="384175">
                <a:moveTo>
                  <a:pt x="10287" y="144643"/>
                </a:moveTo>
                <a:lnTo>
                  <a:pt x="635" y="152898"/>
                </a:lnTo>
                <a:lnTo>
                  <a:pt x="4191" y="158105"/>
                </a:lnTo>
                <a:lnTo>
                  <a:pt x="8255" y="162042"/>
                </a:lnTo>
                <a:lnTo>
                  <a:pt x="17399" y="167630"/>
                </a:lnTo>
                <a:lnTo>
                  <a:pt x="22098" y="169154"/>
                </a:lnTo>
                <a:lnTo>
                  <a:pt x="31750" y="169408"/>
                </a:lnTo>
                <a:lnTo>
                  <a:pt x="38100" y="168519"/>
                </a:lnTo>
                <a:lnTo>
                  <a:pt x="45847" y="166360"/>
                </a:lnTo>
                <a:lnTo>
                  <a:pt x="65151" y="161280"/>
                </a:lnTo>
                <a:lnTo>
                  <a:pt x="63701" y="155819"/>
                </a:lnTo>
                <a:lnTo>
                  <a:pt x="24511" y="155819"/>
                </a:lnTo>
                <a:lnTo>
                  <a:pt x="20701" y="154295"/>
                </a:lnTo>
                <a:lnTo>
                  <a:pt x="17018" y="152898"/>
                </a:lnTo>
                <a:lnTo>
                  <a:pt x="13589" y="149596"/>
                </a:lnTo>
                <a:lnTo>
                  <a:pt x="10287" y="144643"/>
                </a:lnTo>
                <a:close/>
              </a:path>
              <a:path w="200660" h="384175">
                <a:moveTo>
                  <a:pt x="58039" y="134483"/>
                </a:moveTo>
                <a:lnTo>
                  <a:pt x="31115" y="141595"/>
                </a:lnTo>
                <a:lnTo>
                  <a:pt x="34543" y="154549"/>
                </a:lnTo>
                <a:lnTo>
                  <a:pt x="29083" y="155819"/>
                </a:lnTo>
                <a:lnTo>
                  <a:pt x="63701" y="155819"/>
                </a:lnTo>
                <a:lnTo>
                  <a:pt x="58039" y="134483"/>
                </a:lnTo>
                <a:close/>
              </a:path>
              <a:path w="200660" h="384175">
                <a:moveTo>
                  <a:pt x="101092" y="288534"/>
                </a:moveTo>
                <a:lnTo>
                  <a:pt x="79978" y="325110"/>
                </a:lnTo>
                <a:lnTo>
                  <a:pt x="79992" y="327806"/>
                </a:lnTo>
                <a:lnTo>
                  <a:pt x="90503" y="364972"/>
                </a:lnTo>
                <a:lnTo>
                  <a:pt x="122106" y="383792"/>
                </a:lnTo>
                <a:lnTo>
                  <a:pt x="129031" y="382768"/>
                </a:lnTo>
                <a:lnTo>
                  <a:pt x="149855" y="357495"/>
                </a:lnTo>
                <a:lnTo>
                  <a:pt x="115189" y="357495"/>
                </a:lnTo>
                <a:lnTo>
                  <a:pt x="112522" y="356987"/>
                </a:lnTo>
                <a:lnTo>
                  <a:pt x="100456" y="334127"/>
                </a:lnTo>
                <a:lnTo>
                  <a:pt x="100456" y="328793"/>
                </a:lnTo>
                <a:lnTo>
                  <a:pt x="104012" y="320411"/>
                </a:lnTo>
                <a:lnTo>
                  <a:pt x="107442" y="316982"/>
                </a:lnTo>
                <a:lnTo>
                  <a:pt x="112395" y="314442"/>
                </a:lnTo>
                <a:lnTo>
                  <a:pt x="101092" y="288534"/>
                </a:lnTo>
                <a:close/>
              </a:path>
              <a:path w="200660" h="384175">
                <a:moveTo>
                  <a:pt x="184561" y="304155"/>
                </a:moveTo>
                <a:lnTo>
                  <a:pt x="158115" y="304155"/>
                </a:lnTo>
                <a:lnTo>
                  <a:pt x="160147" y="304790"/>
                </a:lnTo>
                <a:lnTo>
                  <a:pt x="162179" y="306441"/>
                </a:lnTo>
                <a:lnTo>
                  <a:pt x="170687" y="331079"/>
                </a:lnTo>
                <a:lnTo>
                  <a:pt x="168148" y="338191"/>
                </a:lnTo>
                <a:lnTo>
                  <a:pt x="165608" y="341112"/>
                </a:lnTo>
                <a:lnTo>
                  <a:pt x="161925" y="343144"/>
                </a:lnTo>
                <a:lnTo>
                  <a:pt x="173355" y="367274"/>
                </a:lnTo>
                <a:lnTo>
                  <a:pt x="191468" y="333873"/>
                </a:lnTo>
                <a:lnTo>
                  <a:pt x="190505" y="325110"/>
                </a:lnTo>
                <a:lnTo>
                  <a:pt x="188314" y="315124"/>
                </a:lnTo>
                <a:lnTo>
                  <a:pt x="185031" y="305127"/>
                </a:lnTo>
                <a:lnTo>
                  <a:pt x="184561" y="304155"/>
                </a:lnTo>
                <a:close/>
              </a:path>
              <a:path w="200660" h="384175">
                <a:moveTo>
                  <a:pt x="152294" y="279713"/>
                </a:moveTo>
                <a:lnTo>
                  <a:pt x="123806" y="314442"/>
                </a:lnTo>
                <a:lnTo>
                  <a:pt x="123609" y="331079"/>
                </a:lnTo>
                <a:lnTo>
                  <a:pt x="124079" y="348478"/>
                </a:lnTo>
                <a:lnTo>
                  <a:pt x="123698" y="351780"/>
                </a:lnTo>
                <a:lnTo>
                  <a:pt x="122809" y="353431"/>
                </a:lnTo>
                <a:lnTo>
                  <a:pt x="121793" y="355082"/>
                </a:lnTo>
                <a:lnTo>
                  <a:pt x="120268" y="356225"/>
                </a:lnTo>
                <a:lnTo>
                  <a:pt x="115189" y="357495"/>
                </a:lnTo>
                <a:lnTo>
                  <a:pt x="149855" y="357495"/>
                </a:lnTo>
                <a:lnTo>
                  <a:pt x="150209" y="355526"/>
                </a:lnTo>
                <a:lnTo>
                  <a:pt x="150787" y="347335"/>
                </a:lnTo>
                <a:lnTo>
                  <a:pt x="150702" y="333873"/>
                </a:lnTo>
                <a:lnTo>
                  <a:pt x="150585" y="328793"/>
                </a:lnTo>
                <a:lnTo>
                  <a:pt x="150621" y="316982"/>
                </a:lnTo>
                <a:lnTo>
                  <a:pt x="158115" y="304155"/>
                </a:lnTo>
                <a:lnTo>
                  <a:pt x="184561" y="304155"/>
                </a:lnTo>
                <a:lnTo>
                  <a:pt x="181006" y="296789"/>
                </a:lnTo>
                <a:lnTo>
                  <a:pt x="176268" y="290165"/>
                </a:lnTo>
                <a:lnTo>
                  <a:pt x="170815" y="285232"/>
                </a:lnTo>
                <a:lnTo>
                  <a:pt x="164816" y="281947"/>
                </a:lnTo>
                <a:lnTo>
                  <a:pt x="158638" y="280104"/>
                </a:lnTo>
                <a:lnTo>
                  <a:pt x="152294" y="279713"/>
                </a:lnTo>
                <a:close/>
              </a:path>
            </a:pathLst>
          </a:custGeom>
          <a:solidFill>
            <a:srgbClr val="FF0000"/>
          </a:solidFill>
        </p:spPr>
        <p:txBody>
          <a:bodyPr wrap="square" lIns="0" tIns="0" rIns="0" bIns="0" rtlCol="0"/>
          <a:lstStyle/>
          <a:p>
            <a:endParaRPr/>
          </a:p>
        </p:txBody>
      </p:sp>
      <p:sp>
        <p:nvSpPr>
          <p:cNvPr id="21" name="object 21"/>
          <p:cNvSpPr/>
          <p:nvPr/>
        </p:nvSpPr>
        <p:spPr>
          <a:xfrm>
            <a:off x="7727188" y="4762372"/>
            <a:ext cx="303530" cy="661670"/>
          </a:xfrm>
          <a:custGeom>
            <a:avLst/>
            <a:gdLst/>
            <a:ahLst/>
            <a:cxnLst/>
            <a:rect l="l" t="t" r="r" b="b"/>
            <a:pathLst>
              <a:path w="303529" h="661670">
                <a:moveTo>
                  <a:pt x="158297" y="241681"/>
                </a:moveTo>
                <a:lnTo>
                  <a:pt x="130809" y="241681"/>
                </a:lnTo>
                <a:lnTo>
                  <a:pt x="142747" y="277749"/>
                </a:lnTo>
                <a:lnTo>
                  <a:pt x="167512" y="269620"/>
                </a:lnTo>
                <a:lnTo>
                  <a:pt x="158297" y="241681"/>
                </a:lnTo>
                <a:close/>
              </a:path>
              <a:path w="303529" h="661670">
                <a:moveTo>
                  <a:pt x="135635" y="173354"/>
                </a:moveTo>
                <a:lnTo>
                  <a:pt x="110870" y="181482"/>
                </a:lnTo>
                <a:lnTo>
                  <a:pt x="122808" y="217550"/>
                </a:lnTo>
                <a:lnTo>
                  <a:pt x="87121" y="229488"/>
                </a:lnTo>
                <a:lnTo>
                  <a:pt x="94995" y="253491"/>
                </a:lnTo>
                <a:lnTo>
                  <a:pt x="130809" y="241681"/>
                </a:lnTo>
                <a:lnTo>
                  <a:pt x="158297" y="241681"/>
                </a:lnTo>
                <a:lnTo>
                  <a:pt x="155575" y="233425"/>
                </a:lnTo>
                <a:lnTo>
                  <a:pt x="191388" y="221614"/>
                </a:lnTo>
                <a:lnTo>
                  <a:pt x="187346" y="209422"/>
                </a:lnTo>
                <a:lnTo>
                  <a:pt x="147573" y="209422"/>
                </a:lnTo>
                <a:lnTo>
                  <a:pt x="135635" y="173354"/>
                </a:lnTo>
                <a:close/>
              </a:path>
              <a:path w="303529" h="661670">
                <a:moveTo>
                  <a:pt x="183387" y="197484"/>
                </a:moveTo>
                <a:lnTo>
                  <a:pt x="147573" y="209422"/>
                </a:lnTo>
                <a:lnTo>
                  <a:pt x="187346" y="209422"/>
                </a:lnTo>
                <a:lnTo>
                  <a:pt x="183387" y="197484"/>
                </a:lnTo>
                <a:close/>
              </a:path>
              <a:path w="303529" h="661670">
                <a:moveTo>
                  <a:pt x="131341" y="99187"/>
                </a:moveTo>
                <a:lnTo>
                  <a:pt x="102869" y="99187"/>
                </a:lnTo>
                <a:lnTo>
                  <a:pt x="106933" y="100456"/>
                </a:lnTo>
                <a:lnTo>
                  <a:pt x="113537" y="105537"/>
                </a:lnTo>
                <a:lnTo>
                  <a:pt x="115823" y="108584"/>
                </a:lnTo>
                <a:lnTo>
                  <a:pt x="117093" y="112268"/>
                </a:lnTo>
                <a:lnTo>
                  <a:pt x="118744" y="117347"/>
                </a:lnTo>
                <a:lnTo>
                  <a:pt x="118109" y="121793"/>
                </a:lnTo>
                <a:lnTo>
                  <a:pt x="115188" y="125475"/>
                </a:lnTo>
                <a:lnTo>
                  <a:pt x="112902" y="128269"/>
                </a:lnTo>
                <a:lnTo>
                  <a:pt x="106806" y="131190"/>
                </a:lnTo>
                <a:lnTo>
                  <a:pt x="39877" y="153415"/>
                </a:lnTo>
                <a:lnTo>
                  <a:pt x="48640" y="179831"/>
                </a:lnTo>
                <a:lnTo>
                  <a:pt x="112394" y="158622"/>
                </a:lnTo>
                <a:lnTo>
                  <a:pt x="121919" y="155575"/>
                </a:lnTo>
                <a:lnTo>
                  <a:pt x="128523" y="152400"/>
                </a:lnTo>
                <a:lnTo>
                  <a:pt x="137159" y="144652"/>
                </a:lnTo>
                <a:lnTo>
                  <a:pt x="140207" y="139445"/>
                </a:lnTo>
                <a:lnTo>
                  <a:pt x="141604" y="133350"/>
                </a:lnTo>
                <a:lnTo>
                  <a:pt x="142875" y="127381"/>
                </a:lnTo>
                <a:lnTo>
                  <a:pt x="142239" y="120650"/>
                </a:lnTo>
                <a:lnTo>
                  <a:pt x="139826" y="113283"/>
                </a:lnTo>
                <a:lnTo>
                  <a:pt x="137921" y="107568"/>
                </a:lnTo>
                <a:lnTo>
                  <a:pt x="134873" y="102615"/>
                </a:lnTo>
                <a:lnTo>
                  <a:pt x="131341" y="99187"/>
                </a:lnTo>
                <a:close/>
              </a:path>
              <a:path w="303529" h="661670">
                <a:moveTo>
                  <a:pt x="110117" y="38607"/>
                </a:moveTo>
                <a:lnTo>
                  <a:pt x="73913" y="38607"/>
                </a:lnTo>
                <a:lnTo>
                  <a:pt x="78612" y="38734"/>
                </a:lnTo>
                <a:lnTo>
                  <a:pt x="83184" y="38734"/>
                </a:lnTo>
                <a:lnTo>
                  <a:pt x="87121" y="40004"/>
                </a:lnTo>
                <a:lnTo>
                  <a:pt x="90296" y="42544"/>
                </a:lnTo>
                <a:lnTo>
                  <a:pt x="93598" y="45084"/>
                </a:lnTo>
                <a:lnTo>
                  <a:pt x="95884" y="48387"/>
                </a:lnTo>
                <a:lnTo>
                  <a:pt x="97281" y="52450"/>
                </a:lnTo>
                <a:lnTo>
                  <a:pt x="98425" y="55879"/>
                </a:lnTo>
                <a:lnTo>
                  <a:pt x="98551" y="58800"/>
                </a:lnTo>
                <a:lnTo>
                  <a:pt x="97916" y="61213"/>
                </a:lnTo>
                <a:lnTo>
                  <a:pt x="20065" y="93344"/>
                </a:lnTo>
                <a:lnTo>
                  <a:pt x="28701" y="119760"/>
                </a:lnTo>
                <a:lnTo>
                  <a:pt x="86105" y="100837"/>
                </a:lnTo>
                <a:lnTo>
                  <a:pt x="93217" y="99187"/>
                </a:lnTo>
                <a:lnTo>
                  <a:pt x="131341" y="99187"/>
                </a:lnTo>
                <a:lnTo>
                  <a:pt x="126237" y="94233"/>
                </a:lnTo>
                <a:lnTo>
                  <a:pt x="120650" y="90804"/>
                </a:lnTo>
                <a:lnTo>
                  <a:pt x="113918" y="88137"/>
                </a:lnTo>
                <a:lnTo>
                  <a:pt x="118236" y="83312"/>
                </a:lnTo>
                <a:lnTo>
                  <a:pt x="120903" y="78231"/>
                </a:lnTo>
                <a:lnTo>
                  <a:pt x="122046" y="72643"/>
                </a:lnTo>
                <a:lnTo>
                  <a:pt x="122947" y="67690"/>
                </a:lnTo>
                <a:lnTo>
                  <a:pt x="122954" y="65785"/>
                </a:lnTo>
                <a:lnTo>
                  <a:pt x="122554" y="61087"/>
                </a:lnTo>
                <a:lnTo>
                  <a:pt x="120395" y="54737"/>
                </a:lnTo>
                <a:lnTo>
                  <a:pt x="116540" y="46331"/>
                </a:lnTo>
                <a:lnTo>
                  <a:pt x="110886" y="39211"/>
                </a:lnTo>
                <a:lnTo>
                  <a:pt x="110117" y="38607"/>
                </a:lnTo>
                <a:close/>
              </a:path>
              <a:path w="303529" h="661670">
                <a:moveTo>
                  <a:pt x="99821" y="0"/>
                </a:moveTo>
                <a:lnTo>
                  <a:pt x="0" y="33019"/>
                </a:lnTo>
                <a:lnTo>
                  <a:pt x="8762" y="59435"/>
                </a:lnTo>
                <a:lnTo>
                  <a:pt x="66801" y="40258"/>
                </a:lnTo>
                <a:lnTo>
                  <a:pt x="73913" y="38607"/>
                </a:lnTo>
                <a:lnTo>
                  <a:pt x="110117" y="38607"/>
                </a:lnTo>
                <a:lnTo>
                  <a:pt x="103447" y="33377"/>
                </a:lnTo>
                <a:lnTo>
                  <a:pt x="94233" y="28828"/>
                </a:lnTo>
                <a:lnTo>
                  <a:pt x="107950" y="24383"/>
                </a:lnTo>
                <a:lnTo>
                  <a:pt x="99821" y="0"/>
                </a:lnTo>
                <a:close/>
              </a:path>
              <a:path w="303529" h="661670">
                <a:moveTo>
                  <a:pt x="106140" y="308086"/>
                </a:moveTo>
                <a:lnTo>
                  <a:pt x="98829" y="308433"/>
                </a:lnTo>
                <a:lnTo>
                  <a:pt x="91566" y="309625"/>
                </a:lnTo>
                <a:lnTo>
                  <a:pt x="122173" y="402081"/>
                </a:lnTo>
                <a:lnTo>
                  <a:pt x="146811" y="393953"/>
                </a:lnTo>
                <a:lnTo>
                  <a:pt x="129412" y="341629"/>
                </a:lnTo>
                <a:lnTo>
                  <a:pt x="189765" y="341629"/>
                </a:lnTo>
                <a:lnTo>
                  <a:pt x="188975" y="341338"/>
                </a:lnTo>
                <a:lnTo>
                  <a:pt x="182498" y="338375"/>
                </a:lnTo>
                <a:lnTo>
                  <a:pt x="174116" y="334150"/>
                </a:lnTo>
                <a:lnTo>
                  <a:pt x="150657" y="321720"/>
                </a:lnTo>
                <a:lnTo>
                  <a:pt x="139128" y="316277"/>
                </a:lnTo>
                <a:lnTo>
                  <a:pt x="129218" y="312334"/>
                </a:lnTo>
                <a:lnTo>
                  <a:pt x="120903" y="309879"/>
                </a:lnTo>
                <a:lnTo>
                  <a:pt x="113498" y="308572"/>
                </a:lnTo>
                <a:lnTo>
                  <a:pt x="106140" y="308086"/>
                </a:lnTo>
                <a:close/>
              </a:path>
              <a:path w="303529" h="661670">
                <a:moveTo>
                  <a:pt x="189765" y="341629"/>
                </a:moveTo>
                <a:lnTo>
                  <a:pt x="129412" y="341629"/>
                </a:lnTo>
                <a:lnTo>
                  <a:pt x="132206" y="342138"/>
                </a:lnTo>
                <a:lnTo>
                  <a:pt x="135254" y="343153"/>
                </a:lnTo>
                <a:lnTo>
                  <a:pt x="138556" y="344550"/>
                </a:lnTo>
                <a:lnTo>
                  <a:pt x="141731" y="345947"/>
                </a:lnTo>
                <a:lnTo>
                  <a:pt x="148589" y="349503"/>
                </a:lnTo>
                <a:lnTo>
                  <a:pt x="159036" y="355363"/>
                </a:lnTo>
                <a:lnTo>
                  <a:pt x="166314" y="359346"/>
                </a:lnTo>
                <a:lnTo>
                  <a:pt x="203326" y="371601"/>
                </a:lnTo>
                <a:lnTo>
                  <a:pt x="209676" y="371856"/>
                </a:lnTo>
                <a:lnTo>
                  <a:pt x="216026" y="371094"/>
                </a:lnTo>
                <a:lnTo>
                  <a:pt x="246887" y="344931"/>
                </a:lnTo>
                <a:lnTo>
                  <a:pt x="200278" y="344931"/>
                </a:lnTo>
                <a:lnTo>
                  <a:pt x="193547" y="343026"/>
                </a:lnTo>
                <a:lnTo>
                  <a:pt x="189765" y="341629"/>
                </a:lnTo>
                <a:close/>
              </a:path>
              <a:path w="303529" h="661670">
                <a:moveTo>
                  <a:pt x="243200" y="305562"/>
                </a:moveTo>
                <a:lnTo>
                  <a:pt x="210184" y="305562"/>
                </a:lnTo>
                <a:lnTo>
                  <a:pt x="219075" y="309879"/>
                </a:lnTo>
                <a:lnTo>
                  <a:pt x="222122" y="313689"/>
                </a:lnTo>
                <a:lnTo>
                  <a:pt x="224027" y="319277"/>
                </a:lnTo>
                <a:lnTo>
                  <a:pt x="225805" y="324865"/>
                </a:lnTo>
                <a:lnTo>
                  <a:pt x="225678" y="329691"/>
                </a:lnTo>
                <a:lnTo>
                  <a:pt x="223519" y="333882"/>
                </a:lnTo>
                <a:lnTo>
                  <a:pt x="221487" y="338074"/>
                </a:lnTo>
                <a:lnTo>
                  <a:pt x="217423" y="341249"/>
                </a:lnTo>
                <a:lnTo>
                  <a:pt x="206247" y="344931"/>
                </a:lnTo>
                <a:lnTo>
                  <a:pt x="246887" y="344931"/>
                </a:lnTo>
                <a:lnTo>
                  <a:pt x="248411" y="340356"/>
                </a:lnTo>
                <a:lnTo>
                  <a:pt x="249364" y="331755"/>
                </a:lnTo>
                <a:lnTo>
                  <a:pt x="248602" y="322536"/>
                </a:lnTo>
                <a:lnTo>
                  <a:pt x="246125" y="312674"/>
                </a:lnTo>
                <a:lnTo>
                  <a:pt x="243200" y="305562"/>
                </a:lnTo>
                <a:close/>
              </a:path>
              <a:path w="303529" h="661670">
                <a:moveTo>
                  <a:pt x="200882" y="278840"/>
                </a:moveTo>
                <a:lnTo>
                  <a:pt x="190118" y="280415"/>
                </a:lnTo>
                <a:lnTo>
                  <a:pt x="196214" y="307594"/>
                </a:lnTo>
                <a:lnTo>
                  <a:pt x="204088" y="305562"/>
                </a:lnTo>
                <a:lnTo>
                  <a:pt x="243200" y="305562"/>
                </a:lnTo>
                <a:lnTo>
                  <a:pt x="210502" y="279050"/>
                </a:lnTo>
                <a:lnTo>
                  <a:pt x="200882" y="278840"/>
                </a:lnTo>
                <a:close/>
              </a:path>
              <a:path w="303529" h="661670">
                <a:moveTo>
                  <a:pt x="246586" y="444087"/>
                </a:moveTo>
                <a:lnTo>
                  <a:pt x="195964" y="457878"/>
                </a:lnTo>
                <a:lnTo>
                  <a:pt x="164210" y="482345"/>
                </a:lnTo>
                <a:lnTo>
                  <a:pt x="157125" y="501522"/>
                </a:lnTo>
                <a:lnTo>
                  <a:pt x="157150" y="512206"/>
                </a:lnTo>
                <a:lnTo>
                  <a:pt x="182625" y="549655"/>
                </a:lnTo>
                <a:lnTo>
                  <a:pt x="200628" y="554037"/>
                </a:lnTo>
                <a:lnTo>
                  <a:pt x="210415" y="553370"/>
                </a:lnTo>
                <a:lnTo>
                  <a:pt x="244228" y="535725"/>
                </a:lnTo>
                <a:lnTo>
                  <a:pt x="249214" y="528446"/>
                </a:lnTo>
                <a:lnTo>
                  <a:pt x="196341" y="528446"/>
                </a:lnTo>
                <a:lnTo>
                  <a:pt x="191388" y="526414"/>
                </a:lnTo>
                <a:lnTo>
                  <a:pt x="186562" y="524382"/>
                </a:lnTo>
                <a:lnTo>
                  <a:pt x="183260" y="520953"/>
                </a:lnTo>
                <a:lnTo>
                  <a:pt x="181609" y="516127"/>
                </a:lnTo>
                <a:lnTo>
                  <a:pt x="179958" y="511047"/>
                </a:lnTo>
                <a:lnTo>
                  <a:pt x="180847" y="505713"/>
                </a:lnTo>
                <a:lnTo>
                  <a:pt x="184153" y="500247"/>
                </a:lnTo>
                <a:lnTo>
                  <a:pt x="187578" y="494791"/>
                </a:lnTo>
                <a:lnTo>
                  <a:pt x="193547" y="490600"/>
                </a:lnTo>
                <a:lnTo>
                  <a:pt x="202056" y="487806"/>
                </a:lnTo>
                <a:lnTo>
                  <a:pt x="209803" y="485139"/>
                </a:lnTo>
                <a:lnTo>
                  <a:pt x="216280" y="485013"/>
                </a:lnTo>
                <a:lnTo>
                  <a:pt x="246425" y="485013"/>
                </a:lnTo>
                <a:lnTo>
                  <a:pt x="245141" y="483314"/>
                </a:lnTo>
                <a:lnTo>
                  <a:pt x="239545" y="478680"/>
                </a:lnTo>
                <a:lnTo>
                  <a:pt x="232663" y="475106"/>
                </a:lnTo>
                <a:lnTo>
                  <a:pt x="243907" y="472559"/>
                </a:lnTo>
                <a:lnTo>
                  <a:pt x="253269" y="471201"/>
                </a:lnTo>
                <a:lnTo>
                  <a:pt x="260774" y="471035"/>
                </a:lnTo>
                <a:lnTo>
                  <a:pt x="297717" y="471035"/>
                </a:lnTo>
                <a:lnTo>
                  <a:pt x="296287" y="467796"/>
                </a:lnTo>
                <a:lnTo>
                  <a:pt x="289972" y="459200"/>
                </a:lnTo>
                <a:lnTo>
                  <a:pt x="281896" y="452366"/>
                </a:lnTo>
                <a:lnTo>
                  <a:pt x="272033" y="447294"/>
                </a:lnTo>
                <a:lnTo>
                  <a:pt x="260340" y="444392"/>
                </a:lnTo>
                <a:lnTo>
                  <a:pt x="246586" y="444087"/>
                </a:lnTo>
                <a:close/>
              </a:path>
              <a:path w="303529" h="661670">
                <a:moveTo>
                  <a:pt x="297717" y="471035"/>
                </a:moveTo>
                <a:lnTo>
                  <a:pt x="260774" y="471035"/>
                </a:lnTo>
                <a:lnTo>
                  <a:pt x="266445" y="472058"/>
                </a:lnTo>
                <a:lnTo>
                  <a:pt x="272668" y="474217"/>
                </a:lnTo>
                <a:lnTo>
                  <a:pt x="276732" y="478154"/>
                </a:lnTo>
                <a:lnTo>
                  <a:pt x="279992" y="487806"/>
                </a:lnTo>
                <a:lnTo>
                  <a:pt x="279946" y="490600"/>
                </a:lnTo>
                <a:lnTo>
                  <a:pt x="279834" y="491896"/>
                </a:lnTo>
                <a:lnTo>
                  <a:pt x="276605" y="498601"/>
                </a:lnTo>
                <a:lnTo>
                  <a:pt x="273303" y="501522"/>
                </a:lnTo>
                <a:lnTo>
                  <a:pt x="268223" y="503935"/>
                </a:lnTo>
                <a:lnTo>
                  <a:pt x="279526" y="528573"/>
                </a:lnTo>
                <a:lnTo>
                  <a:pt x="303402" y="493188"/>
                </a:lnTo>
                <a:lnTo>
                  <a:pt x="302787" y="485820"/>
                </a:lnTo>
                <a:lnTo>
                  <a:pt x="300862" y="478154"/>
                </a:lnTo>
                <a:lnTo>
                  <a:pt x="297717" y="471035"/>
                </a:lnTo>
                <a:close/>
              </a:path>
              <a:path w="303529" h="661670">
                <a:moveTo>
                  <a:pt x="246425" y="485013"/>
                </a:moveTo>
                <a:lnTo>
                  <a:pt x="216280" y="485013"/>
                </a:lnTo>
                <a:lnTo>
                  <a:pt x="221487" y="487171"/>
                </a:lnTo>
                <a:lnTo>
                  <a:pt x="226567" y="489330"/>
                </a:lnTo>
                <a:lnTo>
                  <a:pt x="229996" y="493013"/>
                </a:lnTo>
                <a:lnTo>
                  <a:pt x="231647" y="498093"/>
                </a:lnTo>
                <a:lnTo>
                  <a:pt x="233425" y="503300"/>
                </a:lnTo>
                <a:lnTo>
                  <a:pt x="232790" y="508380"/>
                </a:lnTo>
                <a:lnTo>
                  <a:pt x="229742" y="513333"/>
                </a:lnTo>
                <a:lnTo>
                  <a:pt x="226821" y="518159"/>
                </a:lnTo>
                <a:lnTo>
                  <a:pt x="220852" y="522096"/>
                </a:lnTo>
                <a:lnTo>
                  <a:pt x="211835" y="525144"/>
                </a:lnTo>
                <a:lnTo>
                  <a:pt x="203072" y="527938"/>
                </a:lnTo>
                <a:lnTo>
                  <a:pt x="196341" y="528446"/>
                </a:lnTo>
                <a:lnTo>
                  <a:pt x="249214" y="528446"/>
                </a:lnTo>
                <a:lnTo>
                  <a:pt x="252726" y="520293"/>
                </a:lnTo>
                <a:lnTo>
                  <a:pt x="254412" y="512206"/>
                </a:lnTo>
                <a:lnTo>
                  <a:pt x="254311" y="503935"/>
                </a:lnTo>
                <a:lnTo>
                  <a:pt x="252475" y="495807"/>
                </a:lnTo>
                <a:lnTo>
                  <a:pt x="249451" y="489019"/>
                </a:lnTo>
                <a:lnTo>
                  <a:pt x="246425" y="485013"/>
                </a:lnTo>
                <a:close/>
              </a:path>
              <a:path w="303529" h="661670">
                <a:moveTo>
                  <a:pt x="109219" y="429387"/>
                </a:moveTo>
                <a:lnTo>
                  <a:pt x="100075" y="438150"/>
                </a:lnTo>
                <a:lnTo>
                  <a:pt x="104012" y="443102"/>
                </a:lnTo>
                <a:lnTo>
                  <a:pt x="108203" y="446913"/>
                </a:lnTo>
                <a:lnTo>
                  <a:pt x="112902" y="449325"/>
                </a:lnTo>
                <a:lnTo>
                  <a:pt x="117728" y="451865"/>
                </a:lnTo>
                <a:lnTo>
                  <a:pt x="122427" y="453008"/>
                </a:lnTo>
                <a:lnTo>
                  <a:pt x="132206" y="452754"/>
                </a:lnTo>
                <a:lnTo>
                  <a:pt x="138429" y="451484"/>
                </a:lnTo>
                <a:lnTo>
                  <a:pt x="164972" y="442594"/>
                </a:lnTo>
                <a:lnTo>
                  <a:pt x="163956" y="439546"/>
                </a:lnTo>
                <a:lnTo>
                  <a:pt x="124078" y="439546"/>
                </a:lnTo>
                <a:lnTo>
                  <a:pt x="120268" y="438403"/>
                </a:lnTo>
                <a:lnTo>
                  <a:pt x="116458" y="437133"/>
                </a:lnTo>
                <a:lnTo>
                  <a:pt x="112775" y="434085"/>
                </a:lnTo>
                <a:lnTo>
                  <a:pt x="109219" y="429387"/>
                </a:lnTo>
                <a:close/>
              </a:path>
              <a:path w="303529" h="661670">
                <a:moveTo>
                  <a:pt x="156209" y="416306"/>
                </a:moveTo>
                <a:lnTo>
                  <a:pt x="129793" y="424941"/>
                </a:lnTo>
                <a:lnTo>
                  <a:pt x="133984" y="437769"/>
                </a:lnTo>
                <a:lnTo>
                  <a:pt x="128650" y="439419"/>
                </a:lnTo>
                <a:lnTo>
                  <a:pt x="124078" y="439546"/>
                </a:lnTo>
                <a:lnTo>
                  <a:pt x="163956" y="439546"/>
                </a:lnTo>
                <a:lnTo>
                  <a:pt x="156209" y="416306"/>
                </a:lnTo>
                <a:close/>
              </a:path>
              <a:path w="303529" h="661670">
                <a:moveTo>
                  <a:pt x="208533" y="567563"/>
                </a:moveTo>
                <a:lnTo>
                  <a:pt x="189781" y="598168"/>
                </a:lnTo>
                <a:lnTo>
                  <a:pt x="189808" y="607250"/>
                </a:lnTo>
                <a:lnTo>
                  <a:pt x="202644" y="644413"/>
                </a:lnTo>
                <a:lnTo>
                  <a:pt x="235330" y="661263"/>
                </a:lnTo>
                <a:lnTo>
                  <a:pt x="242188" y="659764"/>
                </a:lnTo>
                <a:lnTo>
                  <a:pt x="261181" y="635507"/>
                </a:lnTo>
                <a:lnTo>
                  <a:pt x="226821" y="635507"/>
                </a:lnTo>
                <a:lnTo>
                  <a:pt x="224154" y="635126"/>
                </a:lnTo>
                <a:lnTo>
                  <a:pt x="221614" y="633348"/>
                </a:lnTo>
                <a:lnTo>
                  <a:pt x="217931" y="630808"/>
                </a:lnTo>
                <a:lnTo>
                  <a:pt x="215010" y="625982"/>
                </a:lnTo>
                <a:lnTo>
                  <a:pt x="212725" y="619251"/>
                </a:lnTo>
                <a:lnTo>
                  <a:pt x="210692" y="613029"/>
                </a:lnTo>
                <a:lnTo>
                  <a:pt x="210438" y="607694"/>
                </a:lnTo>
                <a:lnTo>
                  <a:pt x="213486" y="599058"/>
                </a:lnTo>
                <a:lnTo>
                  <a:pt x="216661" y="595502"/>
                </a:lnTo>
                <a:lnTo>
                  <a:pt x="221360" y="592708"/>
                </a:lnTo>
                <a:lnTo>
                  <a:pt x="208533" y="567563"/>
                </a:lnTo>
                <a:close/>
              </a:path>
              <a:path w="303529" h="661670">
                <a:moveTo>
                  <a:pt x="293664" y="579627"/>
                </a:moveTo>
                <a:lnTo>
                  <a:pt x="266445" y="579627"/>
                </a:lnTo>
                <a:lnTo>
                  <a:pt x="268477" y="580008"/>
                </a:lnTo>
                <a:lnTo>
                  <a:pt x="270636" y="581660"/>
                </a:lnTo>
                <a:lnTo>
                  <a:pt x="273557" y="583945"/>
                </a:lnTo>
                <a:lnTo>
                  <a:pt x="276097" y="588644"/>
                </a:lnTo>
                <a:lnTo>
                  <a:pt x="278383" y="595629"/>
                </a:lnTo>
                <a:lnTo>
                  <a:pt x="280288" y="601090"/>
                </a:lnTo>
                <a:lnTo>
                  <a:pt x="280669" y="605663"/>
                </a:lnTo>
                <a:lnTo>
                  <a:pt x="279526" y="609345"/>
                </a:lnTo>
                <a:lnTo>
                  <a:pt x="278510" y="613029"/>
                </a:lnTo>
                <a:lnTo>
                  <a:pt x="276225" y="615949"/>
                </a:lnTo>
                <a:lnTo>
                  <a:pt x="272668" y="618363"/>
                </a:lnTo>
                <a:lnTo>
                  <a:pt x="285495" y="641730"/>
                </a:lnTo>
                <a:lnTo>
                  <a:pt x="293369" y="636396"/>
                </a:lnTo>
                <a:lnTo>
                  <a:pt x="298450" y="629538"/>
                </a:lnTo>
                <a:lnTo>
                  <a:pt x="300608" y="621538"/>
                </a:lnTo>
                <a:lnTo>
                  <a:pt x="301565" y="615642"/>
                </a:lnTo>
                <a:lnTo>
                  <a:pt x="301482" y="607250"/>
                </a:lnTo>
                <a:lnTo>
                  <a:pt x="300019" y="598535"/>
                </a:lnTo>
                <a:lnTo>
                  <a:pt x="297306" y="588771"/>
                </a:lnTo>
                <a:lnTo>
                  <a:pt x="293664" y="579627"/>
                </a:lnTo>
                <a:close/>
              </a:path>
              <a:path w="303529" h="661670">
                <a:moveTo>
                  <a:pt x="259159" y="555567"/>
                </a:moveTo>
                <a:lnTo>
                  <a:pt x="233069" y="583618"/>
                </a:lnTo>
                <a:lnTo>
                  <a:pt x="232944" y="595502"/>
                </a:lnTo>
                <a:lnTo>
                  <a:pt x="233366" y="605363"/>
                </a:lnTo>
                <a:lnTo>
                  <a:pt x="234748" y="621538"/>
                </a:lnTo>
                <a:lnTo>
                  <a:pt x="235203" y="625982"/>
                </a:lnTo>
                <a:lnTo>
                  <a:pt x="234950" y="629285"/>
                </a:lnTo>
                <a:lnTo>
                  <a:pt x="234187" y="630935"/>
                </a:lnTo>
                <a:lnTo>
                  <a:pt x="233298" y="632713"/>
                </a:lnTo>
                <a:lnTo>
                  <a:pt x="231775" y="633857"/>
                </a:lnTo>
                <a:lnTo>
                  <a:pt x="226821" y="635507"/>
                </a:lnTo>
                <a:lnTo>
                  <a:pt x="261181" y="635507"/>
                </a:lnTo>
                <a:lnTo>
                  <a:pt x="261667" y="631396"/>
                </a:lnTo>
                <a:lnTo>
                  <a:pt x="261583" y="619251"/>
                </a:lnTo>
                <a:lnTo>
                  <a:pt x="261111" y="611758"/>
                </a:lnTo>
                <a:lnTo>
                  <a:pt x="260207" y="601547"/>
                </a:lnTo>
                <a:lnTo>
                  <a:pt x="259888" y="595629"/>
                </a:lnTo>
                <a:lnTo>
                  <a:pt x="264286" y="580389"/>
                </a:lnTo>
                <a:lnTo>
                  <a:pt x="266445" y="579627"/>
                </a:lnTo>
                <a:lnTo>
                  <a:pt x="293664" y="579627"/>
                </a:lnTo>
                <a:lnTo>
                  <a:pt x="293377" y="578909"/>
                </a:lnTo>
                <a:lnTo>
                  <a:pt x="265493" y="555577"/>
                </a:lnTo>
                <a:lnTo>
                  <a:pt x="259159" y="555567"/>
                </a:lnTo>
                <a:close/>
              </a:path>
            </a:pathLst>
          </a:custGeom>
          <a:solidFill>
            <a:srgbClr val="FF0000"/>
          </a:solidFill>
        </p:spPr>
        <p:txBody>
          <a:bodyPr wrap="square" lIns="0" tIns="0" rIns="0" bIns="0" rtlCol="0"/>
          <a:lstStyle/>
          <a:p>
            <a:endParaRPr/>
          </a:p>
        </p:txBody>
      </p:sp>
      <p:sp>
        <p:nvSpPr>
          <p:cNvPr id="22" name="object 22"/>
          <p:cNvSpPr txBox="1"/>
          <p:nvPr/>
        </p:nvSpPr>
        <p:spPr>
          <a:xfrm>
            <a:off x="4618101" y="4776723"/>
            <a:ext cx="386080" cy="384175"/>
          </a:xfrm>
          <a:prstGeom prst="rect">
            <a:avLst/>
          </a:prstGeom>
          <a:solidFill>
            <a:srgbClr val="FFFFFF"/>
          </a:solidFill>
        </p:spPr>
        <p:txBody>
          <a:bodyPr vert="horz" wrap="square" lIns="0" tIns="79375" rIns="0" bIns="0" rtlCol="0">
            <a:spAutoFit/>
          </a:bodyPr>
          <a:lstStyle/>
          <a:p>
            <a:pPr marL="170815">
              <a:lnSpc>
                <a:spcPct val="100000"/>
              </a:lnSpc>
              <a:spcBef>
                <a:spcPts val="625"/>
              </a:spcBef>
            </a:pPr>
            <a:r>
              <a:rPr sz="1600" b="1" spc="-5" dirty="0">
                <a:latin typeface="Arial"/>
                <a:cs typeface="Arial"/>
              </a:rPr>
              <a:t>m</a:t>
            </a:r>
            <a:endParaRPr sz="1600">
              <a:latin typeface="Arial"/>
              <a:cs typeface="Arial"/>
            </a:endParaRPr>
          </a:p>
        </p:txBody>
      </p:sp>
      <p:sp>
        <p:nvSpPr>
          <p:cNvPr id="23" name="object 23"/>
          <p:cNvSpPr/>
          <p:nvPr/>
        </p:nvSpPr>
        <p:spPr>
          <a:xfrm>
            <a:off x="1348739" y="92964"/>
            <a:ext cx="443484" cy="457200"/>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1517903" y="92964"/>
            <a:ext cx="341376" cy="457200"/>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1584960" y="92964"/>
            <a:ext cx="333755" cy="457200"/>
          </a:xfrm>
          <a:prstGeom prst="rect">
            <a:avLst/>
          </a:prstGeom>
          <a:blipFill>
            <a:blip r:embed="rId7" cstate="print"/>
            <a:stretch>
              <a:fillRect/>
            </a:stretch>
          </a:blipFill>
        </p:spPr>
        <p:txBody>
          <a:bodyPr wrap="square" lIns="0" tIns="0" rIns="0" bIns="0" rtlCol="0"/>
          <a:lstStyle/>
          <a:p>
            <a:endParaRPr/>
          </a:p>
        </p:txBody>
      </p:sp>
      <p:sp>
        <p:nvSpPr>
          <p:cNvPr id="26" name="object 26"/>
          <p:cNvSpPr/>
          <p:nvPr/>
        </p:nvSpPr>
        <p:spPr>
          <a:xfrm>
            <a:off x="1644395" y="92964"/>
            <a:ext cx="2459735" cy="457200"/>
          </a:xfrm>
          <a:prstGeom prst="rect">
            <a:avLst/>
          </a:prstGeom>
          <a:blipFill>
            <a:blip r:embed="rId8" cstate="print"/>
            <a:stretch>
              <a:fillRect/>
            </a:stretch>
          </a:blipFill>
        </p:spPr>
        <p:txBody>
          <a:bodyPr wrap="square" lIns="0" tIns="0" rIns="0" bIns="0" rtlCol="0"/>
          <a:lstStyle/>
          <a:p>
            <a:endParaRPr/>
          </a:p>
        </p:txBody>
      </p:sp>
      <p:sp>
        <p:nvSpPr>
          <p:cNvPr id="27" name="object 27"/>
          <p:cNvSpPr/>
          <p:nvPr/>
        </p:nvSpPr>
        <p:spPr>
          <a:xfrm>
            <a:off x="3829811" y="92964"/>
            <a:ext cx="330708" cy="457200"/>
          </a:xfrm>
          <a:prstGeom prst="rect">
            <a:avLst/>
          </a:prstGeom>
          <a:blipFill>
            <a:blip r:embed="rId9" cstate="print"/>
            <a:stretch>
              <a:fillRect/>
            </a:stretch>
          </a:blipFill>
        </p:spPr>
        <p:txBody>
          <a:bodyPr wrap="square" lIns="0" tIns="0" rIns="0" bIns="0" rtlCol="0"/>
          <a:lstStyle/>
          <a:p>
            <a:endParaRPr/>
          </a:p>
        </p:txBody>
      </p:sp>
      <p:sp>
        <p:nvSpPr>
          <p:cNvPr id="30" name="object 30"/>
          <p:cNvSpPr/>
          <p:nvPr/>
        </p:nvSpPr>
        <p:spPr>
          <a:xfrm>
            <a:off x="250825" y="6308725"/>
            <a:ext cx="1384300" cy="365125"/>
          </a:xfrm>
          <a:prstGeom prst="rect">
            <a:avLst/>
          </a:prstGeom>
          <a:blipFill>
            <a:blip r:embed="rId10" cstate="print"/>
            <a:stretch>
              <a:fillRect/>
            </a:stretch>
          </a:blipFill>
        </p:spPr>
        <p:txBody>
          <a:bodyPr wrap="square" lIns="0" tIns="0" rIns="0" bIns="0" rtlCol="0"/>
          <a:lstStyle/>
          <a:p>
            <a:endParaRPr/>
          </a:p>
        </p:txBody>
      </p:sp>
      <p:sp>
        <p:nvSpPr>
          <p:cNvPr id="31" name="object 31"/>
          <p:cNvSpPr txBox="1"/>
          <p:nvPr/>
        </p:nvSpPr>
        <p:spPr>
          <a:xfrm>
            <a:off x="151587" y="99847"/>
            <a:ext cx="7357109" cy="1705610"/>
          </a:xfrm>
          <a:prstGeom prst="rect">
            <a:avLst/>
          </a:prstGeom>
        </p:spPr>
        <p:txBody>
          <a:bodyPr vert="horz" wrap="square" lIns="0" tIns="53975" rIns="0" bIns="0" rtlCol="0">
            <a:spAutoFit/>
          </a:bodyPr>
          <a:lstStyle/>
          <a:p>
            <a:pPr marL="1323975">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4872990">
              <a:lnSpc>
                <a:spcPct val="100000"/>
              </a:lnSpc>
              <a:spcBef>
                <a:spcPts val="32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3680460" marR="1418590" indent="-294640">
              <a:lnSpc>
                <a:spcPct val="100000"/>
              </a:lnSpc>
              <a:spcBef>
                <a:spcPts val="560"/>
              </a:spcBef>
            </a:pPr>
            <a:r>
              <a:rPr sz="1600" b="1" spc="-10" dirty="0">
                <a:solidFill>
                  <a:srgbClr val="5F5F5F"/>
                </a:solidFill>
                <a:latin typeface="Arial"/>
                <a:cs typeface="Arial"/>
              </a:rPr>
              <a:t>Loi </a:t>
            </a:r>
            <a:r>
              <a:rPr sz="1600" b="1" spc="-5" dirty="0">
                <a:solidFill>
                  <a:srgbClr val="5F5F5F"/>
                </a:solidFill>
                <a:latin typeface="Arial"/>
                <a:cs typeface="Arial"/>
              </a:rPr>
              <a:t>Normale ou de </a:t>
            </a:r>
            <a:r>
              <a:rPr sz="1600" b="1" spc="-15" dirty="0">
                <a:solidFill>
                  <a:srgbClr val="5F5F5F"/>
                </a:solidFill>
                <a:latin typeface="Arial"/>
                <a:cs typeface="Arial"/>
              </a:rPr>
              <a:t>GAUSS  </a:t>
            </a:r>
            <a:r>
              <a:rPr sz="1600" b="1" spc="-10" dirty="0">
                <a:solidFill>
                  <a:srgbClr val="5F5F5F"/>
                </a:solidFill>
                <a:latin typeface="Arial"/>
                <a:cs typeface="Arial"/>
              </a:rPr>
              <a:t>Comment </a:t>
            </a:r>
            <a:r>
              <a:rPr sz="1600" b="1" spc="-5" dirty="0">
                <a:solidFill>
                  <a:srgbClr val="5F5F5F"/>
                </a:solidFill>
                <a:latin typeface="Arial"/>
                <a:cs typeface="Arial"/>
              </a:rPr>
              <a:t>l’utiliser</a:t>
            </a:r>
            <a:r>
              <a:rPr sz="1600" b="1" spc="65" dirty="0">
                <a:solidFill>
                  <a:srgbClr val="5F5F5F"/>
                </a:solidFill>
                <a:latin typeface="Arial"/>
                <a:cs typeface="Arial"/>
              </a:rPr>
              <a:t> </a:t>
            </a:r>
            <a:r>
              <a:rPr sz="1600" b="1" spc="-5" dirty="0">
                <a:solidFill>
                  <a:srgbClr val="5F5F5F"/>
                </a:solidFill>
                <a:latin typeface="Arial"/>
                <a:cs typeface="Arial"/>
              </a:rPr>
              <a:t>?</a:t>
            </a:r>
            <a:endParaRPr sz="1600">
              <a:latin typeface="Arial"/>
              <a:cs typeface="Arial"/>
            </a:endParaRPr>
          </a:p>
          <a:p>
            <a:pPr>
              <a:lnSpc>
                <a:spcPct val="100000"/>
              </a:lnSpc>
              <a:spcBef>
                <a:spcPts val="35"/>
              </a:spcBef>
            </a:pPr>
            <a:endParaRPr sz="1650">
              <a:latin typeface="Times New Roman"/>
              <a:cs typeface="Times New Roman"/>
            </a:endParaRPr>
          </a:p>
          <a:p>
            <a:pPr marL="12700">
              <a:lnSpc>
                <a:spcPct val="100000"/>
              </a:lnSpc>
            </a:pPr>
            <a:r>
              <a:rPr sz="2000" b="1" dirty="0">
                <a:solidFill>
                  <a:srgbClr val="FFFFFF"/>
                </a:solidFill>
                <a:latin typeface="Arial"/>
                <a:cs typeface="Arial"/>
              </a:rPr>
              <a:t>41</a:t>
            </a:r>
            <a:endParaRPr sz="2000">
              <a:latin typeface="Arial"/>
              <a:cs typeface="Arial"/>
            </a:endParaRPr>
          </a:p>
        </p:txBody>
      </p:sp>
      <p:sp>
        <p:nvSpPr>
          <p:cNvPr id="32" name="object 32"/>
          <p:cNvSpPr/>
          <p:nvPr/>
        </p:nvSpPr>
        <p:spPr>
          <a:xfrm>
            <a:off x="3816350" y="2040001"/>
            <a:ext cx="2124075" cy="2449830"/>
          </a:xfrm>
          <a:custGeom>
            <a:avLst/>
            <a:gdLst/>
            <a:ahLst/>
            <a:cxnLst/>
            <a:rect l="l" t="t" r="r" b="b"/>
            <a:pathLst>
              <a:path w="2124075" h="2449829">
                <a:moveTo>
                  <a:pt x="1262634" y="0"/>
                </a:moveTo>
                <a:lnTo>
                  <a:pt x="861440" y="0"/>
                </a:lnTo>
                <a:lnTo>
                  <a:pt x="0" y="861313"/>
                </a:lnTo>
                <a:lnTo>
                  <a:pt x="0" y="2449449"/>
                </a:lnTo>
                <a:lnTo>
                  <a:pt x="2124075" y="2449449"/>
                </a:lnTo>
                <a:lnTo>
                  <a:pt x="2124075" y="861313"/>
                </a:lnTo>
                <a:lnTo>
                  <a:pt x="1262634" y="0"/>
                </a:lnTo>
                <a:close/>
              </a:path>
            </a:pathLst>
          </a:custGeom>
          <a:solidFill>
            <a:srgbClr val="33CCCC"/>
          </a:solidFill>
        </p:spPr>
        <p:txBody>
          <a:bodyPr wrap="square" lIns="0" tIns="0" rIns="0" bIns="0" rtlCol="0"/>
          <a:lstStyle/>
          <a:p>
            <a:endParaRPr/>
          </a:p>
        </p:txBody>
      </p:sp>
      <p:sp>
        <p:nvSpPr>
          <p:cNvPr id="33" name="object 33"/>
          <p:cNvSpPr/>
          <p:nvPr/>
        </p:nvSpPr>
        <p:spPr>
          <a:xfrm>
            <a:off x="3816350" y="2040001"/>
            <a:ext cx="2124075" cy="2449830"/>
          </a:xfrm>
          <a:custGeom>
            <a:avLst/>
            <a:gdLst/>
            <a:ahLst/>
            <a:cxnLst/>
            <a:rect l="l" t="t" r="r" b="b"/>
            <a:pathLst>
              <a:path w="2124075" h="2449829">
                <a:moveTo>
                  <a:pt x="861440" y="0"/>
                </a:moveTo>
                <a:lnTo>
                  <a:pt x="1262634" y="0"/>
                </a:lnTo>
                <a:lnTo>
                  <a:pt x="2124075" y="861313"/>
                </a:lnTo>
                <a:lnTo>
                  <a:pt x="2124075" y="2449449"/>
                </a:lnTo>
                <a:lnTo>
                  <a:pt x="0" y="2449449"/>
                </a:lnTo>
                <a:lnTo>
                  <a:pt x="0" y="861313"/>
                </a:lnTo>
                <a:lnTo>
                  <a:pt x="861440" y="0"/>
                </a:lnTo>
                <a:close/>
              </a:path>
            </a:pathLst>
          </a:custGeom>
          <a:ln w="25400">
            <a:solidFill>
              <a:srgbClr val="229494"/>
            </a:solidFill>
          </a:ln>
        </p:spPr>
        <p:txBody>
          <a:bodyPr wrap="square" lIns="0" tIns="0" rIns="0" bIns="0" rtlCol="0"/>
          <a:lstStyle/>
          <a:p>
            <a:endParaRPr/>
          </a:p>
        </p:txBody>
      </p:sp>
      <p:sp>
        <p:nvSpPr>
          <p:cNvPr id="34" name="object 34"/>
          <p:cNvSpPr/>
          <p:nvPr/>
        </p:nvSpPr>
        <p:spPr>
          <a:xfrm>
            <a:off x="2746375" y="3133725"/>
            <a:ext cx="1008380" cy="1355725"/>
          </a:xfrm>
          <a:custGeom>
            <a:avLst/>
            <a:gdLst/>
            <a:ahLst/>
            <a:cxnLst/>
            <a:rect l="l" t="t" r="r" b="b"/>
            <a:pathLst>
              <a:path w="1008379" h="1355725">
                <a:moveTo>
                  <a:pt x="1008126" y="0"/>
                </a:moveTo>
                <a:lnTo>
                  <a:pt x="0" y="1355725"/>
                </a:lnTo>
                <a:lnTo>
                  <a:pt x="1008126" y="1355725"/>
                </a:lnTo>
                <a:lnTo>
                  <a:pt x="1008126" y="0"/>
                </a:lnTo>
                <a:close/>
              </a:path>
            </a:pathLst>
          </a:custGeom>
          <a:solidFill>
            <a:srgbClr val="FFC000"/>
          </a:solidFill>
        </p:spPr>
        <p:txBody>
          <a:bodyPr wrap="square" lIns="0" tIns="0" rIns="0" bIns="0" rtlCol="0"/>
          <a:lstStyle/>
          <a:p>
            <a:endParaRPr/>
          </a:p>
        </p:txBody>
      </p:sp>
      <p:sp>
        <p:nvSpPr>
          <p:cNvPr id="35" name="object 35"/>
          <p:cNvSpPr/>
          <p:nvPr/>
        </p:nvSpPr>
        <p:spPr>
          <a:xfrm>
            <a:off x="2746375" y="3133725"/>
            <a:ext cx="1008380" cy="1355725"/>
          </a:xfrm>
          <a:custGeom>
            <a:avLst/>
            <a:gdLst/>
            <a:ahLst/>
            <a:cxnLst/>
            <a:rect l="l" t="t" r="r" b="b"/>
            <a:pathLst>
              <a:path w="1008379" h="1355725">
                <a:moveTo>
                  <a:pt x="1008126" y="1355725"/>
                </a:moveTo>
                <a:lnTo>
                  <a:pt x="1008126" y="0"/>
                </a:lnTo>
                <a:lnTo>
                  <a:pt x="0" y="1355725"/>
                </a:lnTo>
                <a:lnTo>
                  <a:pt x="1008126" y="1355725"/>
                </a:lnTo>
                <a:close/>
              </a:path>
            </a:pathLst>
          </a:custGeom>
          <a:ln w="25400">
            <a:solidFill>
              <a:srgbClr val="FFC000"/>
            </a:solidFill>
          </a:ln>
        </p:spPr>
        <p:txBody>
          <a:bodyPr wrap="square" lIns="0" tIns="0" rIns="0" bIns="0" rtlCol="0"/>
          <a:lstStyle/>
          <a:p>
            <a:endParaRPr/>
          </a:p>
        </p:txBody>
      </p:sp>
      <p:sp>
        <p:nvSpPr>
          <p:cNvPr id="36" name="object 36"/>
          <p:cNvSpPr/>
          <p:nvPr/>
        </p:nvSpPr>
        <p:spPr>
          <a:xfrm>
            <a:off x="6011926" y="3048000"/>
            <a:ext cx="936625" cy="1441450"/>
          </a:xfrm>
          <a:custGeom>
            <a:avLst/>
            <a:gdLst/>
            <a:ahLst/>
            <a:cxnLst/>
            <a:rect l="l" t="t" r="r" b="b"/>
            <a:pathLst>
              <a:path w="936625" h="1441450">
                <a:moveTo>
                  <a:pt x="0" y="0"/>
                </a:moveTo>
                <a:lnTo>
                  <a:pt x="0" y="1441450"/>
                </a:lnTo>
                <a:lnTo>
                  <a:pt x="936625" y="1441450"/>
                </a:lnTo>
                <a:lnTo>
                  <a:pt x="0" y="0"/>
                </a:lnTo>
                <a:close/>
              </a:path>
            </a:pathLst>
          </a:custGeom>
          <a:solidFill>
            <a:srgbClr val="FFC000"/>
          </a:solidFill>
        </p:spPr>
        <p:txBody>
          <a:bodyPr wrap="square" lIns="0" tIns="0" rIns="0" bIns="0" rtlCol="0"/>
          <a:lstStyle/>
          <a:p>
            <a:endParaRPr/>
          </a:p>
        </p:txBody>
      </p:sp>
      <p:sp>
        <p:nvSpPr>
          <p:cNvPr id="37" name="object 37"/>
          <p:cNvSpPr/>
          <p:nvPr/>
        </p:nvSpPr>
        <p:spPr>
          <a:xfrm>
            <a:off x="6011926" y="3048000"/>
            <a:ext cx="936625" cy="1441450"/>
          </a:xfrm>
          <a:custGeom>
            <a:avLst/>
            <a:gdLst/>
            <a:ahLst/>
            <a:cxnLst/>
            <a:rect l="l" t="t" r="r" b="b"/>
            <a:pathLst>
              <a:path w="936625" h="1441450">
                <a:moveTo>
                  <a:pt x="0" y="1441450"/>
                </a:moveTo>
                <a:lnTo>
                  <a:pt x="0" y="0"/>
                </a:lnTo>
                <a:lnTo>
                  <a:pt x="936625" y="1441450"/>
                </a:lnTo>
                <a:lnTo>
                  <a:pt x="0" y="1441450"/>
                </a:lnTo>
                <a:close/>
              </a:path>
            </a:pathLst>
          </a:custGeom>
          <a:ln w="25400">
            <a:solidFill>
              <a:srgbClr val="FFC000"/>
            </a:solidFill>
          </a:ln>
        </p:spPr>
        <p:txBody>
          <a:bodyPr wrap="square" lIns="0" tIns="0" rIns="0" bIns="0" rtlCol="0"/>
          <a:lstStyle/>
          <a:p>
            <a:endParaRPr/>
          </a:p>
        </p:txBody>
      </p:sp>
      <p:sp>
        <p:nvSpPr>
          <p:cNvPr id="38" name="object 38"/>
          <p:cNvSpPr/>
          <p:nvPr/>
        </p:nvSpPr>
        <p:spPr>
          <a:xfrm>
            <a:off x="1979676" y="4162425"/>
            <a:ext cx="792480" cy="327025"/>
          </a:xfrm>
          <a:custGeom>
            <a:avLst/>
            <a:gdLst/>
            <a:ahLst/>
            <a:cxnLst/>
            <a:rect l="l" t="t" r="r" b="b"/>
            <a:pathLst>
              <a:path w="792480" h="327025">
                <a:moveTo>
                  <a:pt x="792099" y="0"/>
                </a:moveTo>
                <a:lnTo>
                  <a:pt x="0" y="327025"/>
                </a:lnTo>
                <a:lnTo>
                  <a:pt x="792099" y="327025"/>
                </a:lnTo>
                <a:lnTo>
                  <a:pt x="792099" y="0"/>
                </a:lnTo>
                <a:close/>
              </a:path>
            </a:pathLst>
          </a:custGeom>
          <a:solidFill>
            <a:srgbClr val="FF0000"/>
          </a:solidFill>
        </p:spPr>
        <p:txBody>
          <a:bodyPr wrap="square" lIns="0" tIns="0" rIns="0" bIns="0" rtlCol="0"/>
          <a:lstStyle/>
          <a:p>
            <a:endParaRPr/>
          </a:p>
        </p:txBody>
      </p:sp>
      <p:sp>
        <p:nvSpPr>
          <p:cNvPr id="39" name="object 39"/>
          <p:cNvSpPr/>
          <p:nvPr/>
        </p:nvSpPr>
        <p:spPr>
          <a:xfrm>
            <a:off x="1979676" y="4162425"/>
            <a:ext cx="792480" cy="327025"/>
          </a:xfrm>
          <a:custGeom>
            <a:avLst/>
            <a:gdLst/>
            <a:ahLst/>
            <a:cxnLst/>
            <a:rect l="l" t="t" r="r" b="b"/>
            <a:pathLst>
              <a:path w="792480" h="327025">
                <a:moveTo>
                  <a:pt x="792099" y="327025"/>
                </a:moveTo>
                <a:lnTo>
                  <a:pt x="792099" y="0"/>
                </a:lnTo>
                <a:lnTo>
                  <a:pt x="0" y="327025"/>
                </a:lnTo>
                <a:lnTo>
                  <a:pt x="792099" y="327025"/>
                </a:lnTo>
                <a:close/>
              </a:path>
            </a:pathLst>
          </a:custGeom>
          <a:ln w="25400">
            <a:solidFill>
              <a:srgbClr val="FF0000"/>
            </a:solidFill>
          </a:ln>
        </p:spPr>
        <p:txBody>
          <a:bodyPr wrap="square" lIns="0" tIns="0" rIns="0" bIns="0" rtlCol="0"/>
          <a:lstStyle/>
          <a:p>
            <a:endParaRPr/>
          </a:p>
        </p:txBody>
      </p:sp>
      <p:sp>
        <p:nvSpPr>
          <p:cNvPr id="40" name="object 40"/>
          <p:cNvSpPr/>
          <p:nvPr/>
        </p:nvSpPr>
        <p:spPr>
          <a:xfrm>
            <a:off x="7019925" y="4162425"/>
            <a:ext cx="792480" cy="327025"/>
          </a:xfrm>
          <a:custGeom>
            <a:avLst/>
            <a:gdLst/>
            <a:ahLst/>
            <a:cxnLst/>
            <a:rect l="l" t="t" r="r" b="b"/>
            <a:pathLst>
              <a:path w="792479" h="327025">
                <a:moveTo>
                  <a:pt x="0" y="0"/>
                </a:moveTo>
                <a:lnTo>
                  <a:pt x="0" y="327025"/>
                </a:lnTo>
                <a:lnTo>
                  <a:pt x="792226" y="327025"/>
                </a:lnTo>
                <a:lnTo>
                  <a:pt x="0" y="0"/>
                </a:lnTo>
                <a:close/>
              </a:path>
            </a:pathLst>
          </a:custGeom>
          <a:solidFill>
            <a:srgbClr val="FF0000"/>
          </a:solidFill>
        </p:spPr>
        <p:txBody>
          <a:bodyPr wrap="square" lIns="0" tIns="0" rIns="0" bIns="0" rtlCol="0"/>
          <a:lstStyle/>
          <a:p>
            <a:endParaRPr/>
          </a:p>
        </p:txBody>
      </p:sp>
      <p:sp>
        <p:nvSpPr>
          <p:cNvPr id="41" name="object 41"/>
          <p:cNvSpPr/>
          <p:nvPr/>
        </p:nvSpPr>
        <p:spPr>
          <a:xfrm>
            <a:off x="7019925" y="4162425"/>
            <a:ext cx="792480" cy="327025"/>
          </a:xfrm>
          <a:custGeom>
            <a:avLst/>
            <a:gdLst/>
            <a:ahLst/>
            <a:cxnLst/>
            <a:rect l="l" t="t" r="r" b="b"/>
            <a:pathLst>
              <a:path w="792479" h="327025">
                <a:moveTo>
                  <a:pt x="0" y="327025"/>
                </a:moveTo>
                <a:lnTo>
                  <a:pt x="0" y="0"/>
                </a:lnTo>
                <a:lnTo>
                  <a:pt x="792226" y="327025"/>
                </a:lnTo>
                <a:lnTo>
                  <a:pt x="0" y="327025"/>
                </a:lnTo>
                <a:close/>
              </a:path>
            </a:pathLst>
          </a:custGeom>
          <a:ln w="25399">
            <a:solidFill>
              <a:srgbClr val="FF0000"/>
            </a:solidFill>
          </a:ln>
        </p:spPr>
        <p:txBody>
          <a:bodyPr wrap="square" lIns="0" tIns="0" rIns="0" bIns="0" rtlCol="0"/>
          <a:lstStyle/>
          <a:p>
            <a:endParaRPr/>
          </a:p>
        </p:txBody>
      </p:sp>
      <p:sp>
        <p:nvSpPr>
          <p:cNvPr id="42" name="object 42"/>
          <p:cNvSpPr/>
          <p:nvPr/>
        </p:nvSpPr>
        <p:spPr>
          <a:xfrm>
            <a:off x="3802126" y="2054225"/>
            <a:ext cx="2124075" cy="2449830"/>
          </a:xfrm>
          <a:custGeom>
            <a:avLst/>
            <a:gdLst/>
            <a:ahLst/>
            <a:cxnLst/>
            <a:rect l="l" t="t" r="r" b="b"/>
            <a:pathLst>
              <a:path w="2124075" h="2449829">
                <a:moveTo>
                  <a:pt x="1262634" y="0"/>
                </a:moveTo>
                <a:lnTo>
                  <a:pt x="861313" y="0"/>
                </a:lnTo>
                <a:lnTo>
                  <a:pt x="0" y="861440"/>
                </a:lnTo>
                <a:lnTo>
                  <a:pt x="0" y="2449449"/>
                </a:lnTo>
                <a:lnTo>
                  <a:pt x="2124075" y="2449449"/>
                </a:lnTo>
                <a:lnTo>
                  <a:pt x="2124075" y="861440"/>
                </a:lnTo>
                <a:lnTo>
                  <a:pt x="1262634" y="0"/>
                </a:lnTo>
                <a:close/>
              </a:path>
            </a:pathLst>
          </a:custGeom>
          <a:solidFill>
            <a:srgbClr val="FFC000"/>
          </a:solidFill>
        </p:spPr>
        <p:txBody>
          <a:bodyPr wrap="square" lIns="0" tIns="0" rIns="0" bIns="0" rtlCol="0"/>
          <a:lstStyle/>
          <a:p>
            <a:endParaRPr/>
          </a:p>
        </p:txBody>
      </p:sp>
      <p:sp>
        <p:nvSpPr>
          <p:cNvPr id="43" name="object 43"/>
          <p:cNvSpPr/>
          <p:nvPr/>
        </p:nvSpPr>
        <p:spPr>
          <a:xfrm>
            <a:off x="3802126" y="2054225"/>
            <a:ext cx="2124075" cy="2449830"/>
          </a:xfrm>
          <a:custGeom>
            <a:avLst/>
            <a:gdLst/>
            <a:ahLst/>
            <a:cxnLst/>
            <a:rect l="l" t="t" r="r" b="b"/>
            <a:pathLst>
              <a:path w="2124075" h="2449829">
                <a:moveTo>
                  <a:pt x="861313" y="0"/>
                </a:moveTo>
                <a:lnTo>
                  <a:pt x="1262634" y="0"/>
                </a:lnTo>
                <a:lnTo>
                  <a:pt x="2124075" y="861440"/>
                </a:lnTo>
                <a:lnTo>
                  <a:pt x="2124075" y="2449449"/>
                </a:lnTo>
                <a:lnTo>
                  <a:pt x="0" y="2449449"/>
                </a:lnTo>
                <a:lnTo>
                  <a:pt x="0" y="861440"/>
                </a:lnTo>
                <a:lnTo>
                  <a:pt x="861313" y="0"/>
                </a:lnTo>
                <a:close/>
              </a:path>
            </a:pathLst>
          </a:custGeom>
          <a:ln w="25400">
            <a:solidFill>
              <a:srgbClr val="FFC000"/>
            </a:solidFill>
          </a:ln>
        </p:spPr>
        <p:txBody>
          <a:bodyPr wrap="square" lIns="0" tIns="0" rIns="0" bIns="0" rtlCol="0"/>
          <a:lstStyle/>
          <a:p>
            <a:endParaRPr/>
          </a:p>
        </p:txBody>
      </p:sp>
      <p:sp>
        <p:nvSpPr>
          <p:cNvPr id="44" name="object 44"/>
          <p:cNvSpPr/>
          <p:nvPr/>
        </p:nvSpPr>
        <p:spPr>
          <a:xfrm>
            <a:off x="3816350" y="1989201"/>
            <a:ext cx="2195830" cy="2514600"/>
          </a:xfrm>
          <a:custGeom>
            <a:avLst/>
            <a:gdLst/>
            <a:ahLst/>
            <a:cxnLst/>
            <a:rect l="l" t="t" r="r" b="b"/>
            <a:pathLst>
              <a:path w="2195829" h="2514600">
                <a:moveTo>
                  <a:pt x="1305178" y="0"/>
                </a:moveTo>
                <a:lnTo>
                  <a:pt x="890397" y="0"/>
                </a:lnTo>
                <a:lnTo>
                  <a:pt x="0" y="890270"/>
                </a:lnTo>
                <a:lnTo>
                  <a:pt x="0" y="2514473"/>
                </a:lnTo>
                <a:lnTo>
                  <a:pt x="2195576" y="2514473"/>
                </a:lnTo>
                <a:lnTo>
                  <a:pt x="2195576" y="890270"/>
                </a:lnTo>
                <a:lnTo>
                  <a:pt x="1305178" y="0"/>
                </a:lnTo>
                <a:close/>
              </a:path>
            </a:pathLst>
          </a:custGeom>
          <a:solidFill>
            <a:srgbClr val="FF0000"/>
          </a:solidFill>
        </p:spPr>
        <p:txBody>
          <a:bodyPr wrap="square" lIns="0" tIns="0" rIns="0" bIns="0" rtlCol="0"/>
          <a:lstStyle/>
          <a:p>
            <a:endParaRPr/>
          </a:p>
        </p:txBody>
      </p:sp>
      <p:sp>
        <p:nvSpPr>
          <p:cNvPr id="45" name="object 45"/>
          <p:cNvSpPr/>
          <p:nvPr/>
        </p:nvSpPr>
        <p:spPr>
          <a:xfrm>
            <a:off x="3816350" y="1989201"/>
            <a:ext cx="2195830" cy="2514600"/>
          </a:xfrm>
          <a:custGeom>
            <a:avLst/>
            <a:gdLst/>
            <a:ahLst/>
            <a:cxnLst/>
            <a:rect l="l" t="t" r="r" b="b"/>
            <a:pathLst>
              <a:path w="2195829" h="2514600">
                <a:moveTo>
                  <a:pt x="890397" y="0"/>
                </a:moveTo>
                <a:lnTo>
                  <a:pt x="1305178" y="0"/>
                </a:lnTo>
                <a:lnTo>
                  <a:pt x="2195576" y="890270"/>
                </a:lnTo>
                <a:lnTo>
                  <a:pt x="2195576" y="2514473"/>
                </a:lnTo>
                <a:lnTo>
                  <a:pt x="0" y="2514473"/>
                </a:lnTo>
                <a:lnTo>
                  <a:pt x="0" y="890270"/>
                </a:lnTo>
                <a:lnTo>
                  <a:pt x="890397" y="0"/>
                </a:lnTo>
                <a:close/>
              </a:path>
            </a:pathLst>
          </a:custGeom>
          <a:ln w="25399">
            <a:solidFill>
              <a:srgbClr val="FF0000"/>
            </a:solidFill>
          </a:ln>
        </p:spPr>
        <p:txBody>
          <a:bodyPr wrap="square" lIns="0" tIns="0" rIns="0" bIns="0" rtlCol="0"/>
          <a:lstStyle/>
          <a:p>
            <a:endParaRPr/>
          </a:p>
        </p:txBody>
      </p:sp>
      <p:sp>
        <p:nvSpPr>
          <p:cNvPr id="46" name="object 46"/>
          <p:cNvSpPr/>
          <p:nvPr/>
        </p:nvSpPr>
        <p:spPr>
          <a:xfrm>
            <a:off x="2778125" y="3017773"/>
            <a:ext cx="981075" cy="1504950"/>
          </a:xfrm>
          <a:prstGeom prst="rect">
            <a:avLst/>
          </a:prstGeom>
          <a:blipFill>
            <a:blip r:embed="rId11" cstate="print"/>
            <a:stretch>
              <a:fillRect/>
            </a:stretch>
          </a:blipFill>
        </p:spPr>
        <p:txBody>
          <a:bodyPr wrap="square" lIns="0" tIns="0" rIns="0" bIns="0" rtlCol="0"/>
          <a:lstStyle/>
          <a:p>
            <a:endParaRPr/>
          </a:p>
        </p:txBody>
      </p:sp>
      <p:sp>
        <p:nvSpPr>
          <p:cNvPr id="47" name="object 47"/>
          <p:cNvSpPr/>
          <p:nvPr/>
        </p:nvSpPr>
        <p:spPr>
          <a:xfrm>
            <a:off x="5975350" y="2994025"/>
            <a:ext cx="1019175" cy="1552575"/>
          </a:xfrm>
          <a:prstGeom prst="rect">
            <a:avLst/>
          </a:prstGeom>
          <a:blipFill>
            <a:blip r:embed="rId12" cstate="print"/>
            <a:stretch>
              <a:fillRect/>
            </a:stretch>
          </a:blipFill>
        </p:spPr>
        <p:txBody>
          <a:bodyPr wrap="square" lIns="0" tIns="0" rIns="0" bIns="0" rtlCol="0"/>
          <a:lstStyle/>
          <a:p>
            <a:endParaRPr/>
          </a:p>
        </p:txBody>
      </p:sp>
      <p:sp>
        <p:nvSpPr>
          <p:cNvPr id="48" name="object 48"/>
          <p:cNvSpPr txBox="1"/>
          <p:nvPr/>
        </p:nvSpPr>
        <p:spPr>
          <a:xfrm>
            <a:off x="3564128" y="4826889"/>
            <a:ext cx="431800" cy="299720"/>
          </a:xfrm>
          <a:prstGeom prst="rect">
            <a:avLst/>
          </a:prstGeom>
        </p:spPr>
        <p:txBody>
          <a:bodyPr vert="horz" wrap="square" lIns="0" tIns="12700" rIns="0" bIns="0" rtlCol="0">
            <a:spAutoFit/>
          </a:bodyPr>
          <a:lstStyle/>
          <a:p>
            <a:pPr marL="12700">
              <a:lnSpc>
                <a:spcPct val="100000"/>
              </a:lnSpc>
              <a:spcBef>
                <a:spcPts val="100"/>
              </a:spcBef>
            </a:pPr>
            <a:r>
              <a:rPr sz="1800" b="1" spc="-10" dirty="0">
                <a:solidFill>
                  <a:srgbClr val="006666"/>
                </a:solidFill>
                <a:latin typeface="Arial"/>
                <a:cs typeface="Arial"/>
              </a:rPr>
              <a:t>m</a:t>
            </a:r>
            <a:r>
              <a:rPr sz="1800" b="1" dirty="0">
                <a:solidFill>
                  <a:srgbClr val="006666"/>
                </a:solidFill>
                <a:latin typeface="Arial"/>
                <a:cs typeface="Arial"/>
              </a:rPr>
              <a:t>-</a:t>
            </a:r>
            <a:r>
              <a:rPr sz="1800" b="1" spc="-5" dirty="0">
                <a:solidFill>
                  <a:srgbClr val="006666"/>
                </a:solidFill>
                <a:latin typeface="Arial"/>
                <a:cs typeface="Arial"/>
              </a:rPr>
              <a:t>s</a:t>
            </a:r>
            <a:endParaRPr sz="1800">
              <a:latin typeface="Arial"/>
              <a:cs typeface="Arial"/>
            </a:endParaRPr>
          </a:p>
        </p:txBody>
      </p:sp>
      <p:sp>
        <p:nvSpPr>
          <p:cNvPr id="49" name="object 49"/>
          <p:cNvSpPr txBox="1"/>
          <p:nvPr/>
        </p:nvSpPr>
        <p:spPr>
          <a:xfrm>
            <a:off x="5767832" y="4826889"/>
            <a:ext cx="489584"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m+s</a:t>
            </a:r>
            <a:endParaRPr sz="1800">
              <a:latin typeface="Arial"/>
              <a:cs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42</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635123" y="1511553"/>
            <a:ext cx="261620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5F5F5F"/>
                </a:solidFill>
                <a:latin typeface="Arial"/>
                <a:cs typeface="Arial"/>
              </a:rPr>
              <a:t>Intervalles de</a:t>
            </a:r>
            <a:r>
              <a:rPr sz="1800" b="1" spc="-40" dirty="0">
                <a:solidFill>
                  <a:srgbClr val="5F5F5F"/>
                </a:solidFill>
                <a:latin typeface="Arial"/>
                <a:cs typeface="Arial"/>
              </a:rPr>
              <a:t> </a:t>
            </a:r>
            <a:r>
              <a:rPr sz="1800" b="1" dirty="0">
                <a:solidFill>
                  <a:srgbClr val="5F5F5F"/>
                </a:solidFill>
                <a:latin typeface="Arial"/>
                <a:cs typeface="Arial"/>
              </a:rPr>
              <a:t>confiance</a:t>
            </a:r>
            <a:endParaRPr sz="1800">
              <a:latin typeface="Arial"/>
              <a:cs typeface="Arial"/>
            </a:endParaRPr>
          </a:p>
        </p:txBody>
      </p:sp>
      <p:sp>
        <p:nvSpPr>
          <p:cNvPr id="5" name="object 5"/>
          <p:cNvSpPr txBox="1"/>
          <p:nvPr/>
        </p:nvSpPr>
        <p:spPr>
          <a:xfrm>
            <a:off x="1553717" y="2160854"/>
            <a:ext cx="2494915" cy="848994"/>
          </a:xfrm>
          <a:prstGeom prst="rect">
            <a:avLst/>
          </a:prstGeom>
        </p:spPr>
        <p:txBody>
          <a:bodyPr vert="horz" wrap="square" lIns="0" tIns="12700" rIns="0" bIns="0" rtlCol="0">
            <a:spAutoFit/>
          </a:bodyPr>
          <a:lstStyle/>
          <a:p>
            <a:pPr marL="12700">
              <a:lnSpc>
                <a:spcPct val="100000"/>
              </a:lnSpc>
              <a:spcBef>
                <a:spcPts val="100"/>
              </a:spcBef>
              <a:tabLst>
                <a:tab pos="1181735" algn="l"/>
              </a:tabLst>
            </a:pPr>
            <a:r>
              <a:rPr sz="1800" dirty="0">
                <a:solidFill>
                  <a:srgbClr val="006666"/>
                </a:solidFill>
                <a:latin typeface="Arial"/>
                <a:cs typeface="Arial"/>
              </a:rPr>
              <a:t>[</a:t>
            </a:r>
            <a:r>
              <a:rPr sz="1800" b="1" dirty="0">
                <a:solidFill>
                  <a:srgbClr val="006666"/>
                </a:solidFill>
                <a:latin typeface="Arial"/>
                <a:cs typeface="Arial"/>
              </a:rPr>
              <a:t>m -</a:t>
            </a:r>
            <a:r>
              <a:rPr sz="1800" b="1" spc="-15" dirty="0">
                <a:solidFill>
                  <a:srgbClr val="006666"/>
                </a:solidFill>
                <a:latin typeface="Arial"/>
                <a:cs typeface="Arial"/>
              </a:rPr>
              <a:t> </a:t>
            </a:r>
            <a:r>
              <a:rPr sz="1800" b="1" dirty="0">
                <a:solidFill>
                  <a:srgbClr val="006666"/>
                </a:solidFill>
                <a:latin typeface="Arial"/>
                <a:cs typeface="Arial"/>
              </a:rPr>
              <a:t>1 s	; m + 1s</a:t>
            </a:r>
            <a:r>
              <a:rPr sz="1800" b="1" spc="-130"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marL="12700">
              <a:lnSpc>
                <a:spcPct val="100000"/>
              </a:lnSpc>
            </a:pPr>
            <a:r>
              <a:rPr sz="1800" dirty="0">
                <a:solidFill>
                  <a:srgbClr val="FFC000"/>
                </a:solidFill>
                <a:latin typeface="Arial"/>
                <a:cs typeface="Arial"/>
              </a:rPr>
              <a:t>[</a:t>
            </a:r>
            <a:r>
              <a:rPr sz="1800" b="1" dirty="0">
                <a:solidFill>
                  <a:srgbClr val="FFC000"/>
                </a:solidFill>
                <a:latin typeface="Arial"/>
                <a:cs typeface="Arial"/>
              </a:rPr>
              <a:t>m - </a:t>
            </a:r>
            <a:r>
              <a:rPr sz="1800" b="1" spc="-5" dirty="0">
                <a:solidFill>
                  <a:srgbClr val="FFC000"/>
                </a:solidFill>
                <a:latin typeface="Arial"/>
                <a:cs typeface="Arial"/>
              </a:rPr>
              <a:t>1,96 s </a:t>
            </a:r>
            <a:r>
              <a:rPr sz="1800" b="1" dirty="0">
                <a:solidFill>
                  <a:srgbClr val="FFC000"/>
                </a:solidFill>
                <a:latin typeface="Arial"/>
                <a:cs typeface="Arial"/>
              </a:rPr>
              <a:t>; </a:t>
            </a:r>
            <a:r>
              <a:rPr sz="1800" b="1" spc="-5" dirty="0">
                <a:solidFill>
                  <a:srgbClr val="FFC000"/>
                </a:solidFill>
                <a:latin typeface="Arial"/>
                <a:cs typeface="Arial"/>
              </a:rPr>
              <a:t>m </a:t>
            </a:r>
            <a:r>
              <a:rPr sz="1800" b="1" dirty="0">
                <a:solidFill>
                  <a:srgbClr val="FFC000"/>
                </a:solidFill>
                <a:latin typeface="Arial"/>
                <a:cs typeface="Arial"/>
              </a:rPr>
              <a:t>+</a:t>
            </a:r>
            <a:r>
              <a:rPr sz="1800" b="1" spc="-65" dirty="0">
                <a:solidFill>
                  <a:srgbClr val="FFC000"/>
                </a:solidFill>
                <a:latin typeface="Arial"/>
                <a:cs typeface="Arial"/>
              </a:rPr>
              <a:t> </a:t>
            </a:r>
            <a:r>
              <a:rPr sz="1800" b="1" spc="-5" dirty="0">
                <a:solidFill>
                  <a:srgbClr val="FFC000"/>
                </a:solidFill>
                <a:latin typeface="Arial"/>
                <a:cs typeface="Arial"/>
              </a:rPr>
              <a:t>1,96s</a:t>
            </a:r>
            <a:r>
              <a:rPr sz="1800" spc="-5" dirty="0">
                <a:solidFill>
                  <a:srgbClr val="FFC000"/>
                </a:solidFill>
                <a:latin typeface="Arial"/>
                <a:cs typeface="Arial"/>
              </a:rPr>
              <a:t>]</a:t>
            </a:r>
            <a:endParaRPr sz="1800">
              <a:latin typeface="Arial"/>
              <a:cs typeface="Arial"/>
            </a:endParaRPr>
          </a:p>
          <a:p>
            <a:pPr marL="12700">
              <a:lnSpc>
                <a:spcPct val="100000"/>
              </a:lnSpc>
              <a:tabLst>
                <a:tab pos="1181735" algn="l"/>
                <a:tab pos="1384935" algn="l"/>
              </a:tabLst>
            </a:pPr>
            <a:r>
              <a:rPr sz="1800" dirty="0">
                <a:solidFill>
                  <a:srgbClr val="FF0000"/>
                </a:solidFill>
                <a:latin typeface="Arial"/>
                <a:cs typeface="Arial"/>
              </a:rPr>
              <a:t>[</a:t>
            </a:r>
            <a:r>
              <a:rPr sz="1800" b="1" dirty="0">
                <a:solidFill>
                  <a:srgbClr val="FF0000"/>
                </a:solidFill>
                <a:latin typeface="Arial"/>
                <a:cs typeface="Arial"/>
              </a:rPr>
              <a:t>m -</a:t>
            </a:r>
            <a:r>
              <a:rPr sz="1800" b="1" spc="-5" dirty="0">
                <a:solidFill>
                  <a:srgbClr val="FF0000"/>
                </a:solidFill>
                <a:latin typeface="Arial"/>
                <a:cs typeface="Arial"/>
              </a:rPr>
              <a:t> 2,6</a:t>
            </a:r>
            <a:r>
              <a:rPr sz="1800" b="1" spc="5" dirty="0">
                <a:solidFill>
                  <a:srgbClr val="FF0000"/>
                </a:solidFill>
                <a:latin typeface="Arial"/>
                <a:cs typeface="Arial"/>
              </a:rPr>
              <a:t> </a:t>
            </a:r>
            <a:r>
              <a:rPr sz="1800" b="1" spc="-5" dirty="0">
                <a:solidFill>
                  <a:srgbClr val="FF0000"/>
                </a:solidFill>
                <a:latin typeface="Arial"/>
                <a:cs typeface="Arial"/>
              </a:rPr>
              <a:t>s	</a:t>
            </a:r>
            <a:r>
              <a:rPr sz="1800" b="1" dirty="0">
                <a:solidFill>
                  <a:srgbClr val="FF0000"/>
                </a:solidFill>
                <a:latin typeface="Arial"/>
                <a:cs typeface="Arial"/>
              </a:rPr>
              <a:t>;	</a:t>
            </a:r>
            <a:r>
              <a:rPr sz="1800" b="1" spc="-5" dirty="0">
                <a:solidFill>
                  <a:srgbClr val="FF0000"/>
                </a:solidFill>
                <a:latin typeface="Arial"/>
                <a:cs typeface="Arial"/>
              </a:rPr>
              <a:t>m </a:t>
            </a:r>
            <a:r>
              <a:rPr sz="1800" b="1" dirty="0">
                <a:solidFill>
                  <a:srgbClr val="FF0000"/>
                </a:solidFill>
                <a:latin typeface="Arial"/>
                <a:cs typeface="Arial"/>
              </a:rPr>
              <a:t>+</a:t>
            </a:r>
            <a:r>
              <a:rPr sz="1800" b="1" spc="-45" dirty="0">
                <a:solidFill>
                  <a:srgbClr val="FF0000"/>
                </a:solidFill>
                <a:latin typeface="Arial"/>
                <a:cs typeface="Arial"/>
              </a:rPr>
              <a:t> </a:t>
            </a:r>
            <a:r>
              <a:rPr sz="1800" b="1" spc="-5" dirty="0">
                <a:solidFill>
                  <a:srgbClr val="FF0000"/>
                </a:solidFill>
                <a:latin typeface="Arial"/>
                <a:cs typeface="Arial"/>
              </a:rPr>
              <a:t>2,6s</a:t>
            </a:r>
            <a:r>
              <a:rPr sz="1800" spc="-5" dirty="0">
                <a:solidFill>
                  <a:srgbClr val="FF0000"/>
                </a:solidFill>
                <a:latin typeface="Arial"/>
                <a:cs typeface="Arial"/>
              </a:rPr>
              <a:t>]</a:t>
            </a:r>
            <a:endParaRPr sz="1800">
              <a:latin typeface="Arial"/>
              <a:cs typeface="Arial"/>
            </a:endParaRPr>
          </a:p>
        </p:txBody>
      </p:sp>
      <p:sp>
        <p:nvSpPr>
          <p:cNvPr id="6" name="object 6"/>
          <p:cNvSpPr txBox="1"/>
          <p:nvPr/>
        </p:nvSpPr>
        <p:spPr>
          <a:xfrm>
            <a:off x="4279138" y="2160854"/>
            <a:ext cx="3454400" cy="848994"/>
          </a:xfrm>
          <a:prstGeom prst="rect">
            <a:avLst/>
          </a:prstGeom>
        </p:spPr>
        <p:txBody>
          <a:bodyPr vert="horz" wrap="square" lIns="0" tIns="12700" rIns="0" bIns="0" rtlCol="0">
            <a:spAutoFit/>
          </a:bodyPr>
          <a:lstStyle/>
          <a:p>
            <a:pPr marL="12700" marR="5080" indent="5080" algn="just">
              <a:lnSpc>
                <a:spcPct val="100000"/>
              </a:lnSpc>
              <a:spcBef>
                <a:spcPts val="100"/>
              </a:spcBef>
            </a:pPr>
            <a:r>
              <a:rPr sz="1800" b="1" dirty="0">
                <a:solidFill>
                  <a:srgbClr val="006666"/>
                </a:solidFill>
                <a:latin typeface="Arial"/>
                <a:cs typeface="Arial"/>
              </a:rPr>
              <a:t>contient </a:t>
            </a:r>
            <a:r>
              <a:rPr sz="1800" b="1" spc="-5" dirty="0">
                <a:solidFill>
                  <a:srgbClr val="006666"/>
                </a:solidFill>
                <a:latin typeface="Arial"/>
                <a:cs typeface="Arial"/>
              </a:rPr>
              <a:t>68,2% </a:t>
            </a:r>
            <a:r>
              <a:rPr sz="1800" b="1" dirty="0">
                <a:solidFill>
                  <a:srgbClr val="006666"/>
                </a:solidFill>
                <a:latin typeface="Arial"/>
                <a:cs typeface="Arial"/>
              </a:rPr>
              <a:t>de la</a:t>
            </a:r>
            <a:r>
              <a:rPr sz="1800" b="1" spc="-35" dirty="0">
                <a:solidFill>
                  <a:srgbClr val="006666"/>
                </a:solidFill>
                <a:latin typeface="Arial"/>
                <a:cs typeface="Arial"/>
              </a:rPr>
              <a:t> </a:t>
            </a:r>
            <a:r>
              <a:rPr sz="1800" b="1" dirty="0">
                <a:solidFill>
                  <a:srgbClr val="006666"/>
                </a:solidFill>
                <a:latin typeface="Arial"/>
                <a:cs typeface="Arial"/>
              </a:rPr>
              <a:t>population  </a:t>
            </a:r>
            <a:r>
              <a:rPr sz="1800" b="1" dirty="0">
                <a:solidFill>
                  <a:srgbClr val="FFC000"/>
                </a:solidFill>
                <a:latin typeface="Arial"/>
                <a:cs typeface="Arial"/>
              </a:rPr>
              <a:t>contient </a:t>
            </a:r>
            <a:r>
              <a:rPr sz="1800" b="1" spc="-5" dirty="0">
                <a:solidFill>
                  <a:srgbClr val="FFC000"/>
                </a:solidFill>
                <a:latin typeface="Arial"/>
                <a:cs typeface="Arial"/>
              </a:rPr>
              <a:t>95,4% </a:t>
            </a:r>
            <a:r>
              <a:rPr sz="1800" b="1" dirty="0">
                <a:solidFill>
                  <a:srgbClr val="FFC000"/>
                </a:solidFill>
                <a:latin typeface="Arial"/>
                <a:cs typeface="Arial"/>
              </a:rPr>
              <a:t>de </a:t>
            </a:r>
            <a:r>
              <a:rPr sz="1800" b="1" spc="-5" dirty="0">
                <a:solidFill>
                  <a:srgbClr val="FFC000"/>
                </a:solidFill>
                <a:latin typeface="Arial"/>
                <a:cs typeface="Arial"/>
              </a:rPr>
              <a:t>la </a:t>
            </a:r>
            <a:r>
              <a:rPr sz="1800" b="1" dirty="0">
                <a:solidFill>
                  <a:srgbClr val="FFC000"/>
                </a:solidFill>
                <a:latin typeface="Arial"/>
                <a:cs typeface="Arial"/>
              </a:rPr>
              <a:t>population  </a:t>
            </a:r>
            <a:r>
              <a:rPr sz="1800" b="1" dirty="0">
                <a:solidFill>
                  <a:srgbClr val="FF0000"/>
                </a:solidFill>
                <a:latin typeface="Arial"/>
                <a:cs typeface="Arial"/>
              </a:rPr>
              <a:t>contient </a:t>
            </a:r>
            <a:r>
              <a:rPr sz="1800" b="1" spc="-5" dirty="0">
                <a:solidFill>
                  <a:srgbClr val="FF0000"/>
                </a:solidFill>
                <a:latin typeface="Arial"/>
                <a:cs typeface="Arial"/>
              </a:rPr>
              <a:t>99,6% </a:t>
            </a:r>
            <a:r>
              <a:rPr sz="1800" b="1" dirty="0">
                <a:solidFill>
                  <a:srgbClr val="FF0000"/>
                </a:solidFill>
                <a:latin typeface="Arial"/>
                <a:cs typeface="Arial"/>
              </a:rPr>
              <a:t>de </a:t>
            </a:r>
            <a:r>
              <a:rPr sz="1800" b="1" spc="-5" dirty="0">
                <a:solidFill>
                  <a:srgbClr val="FF0000"/>
                </a:solidFill>
                <a:latin typeface="Arial"/>
                <a:cs typeface="Arial"/>
              </a:rPr>
              <a:t>la</a:t>
            </a:r>
            <a:r>
              <a:rPr sz="1800" b="1" spc="-35" dirty="0">
                <a:solidFill>
                  <a:srgbClr val="FF0000"/>
                </a:solidFill>
                <a:latin typeface="Arial"/>
                <a:cs typeface="Arial"/>
              </a:rPr>
              <a:t> </a:t>
            </a:r>
            <a:r>
              <a:rPr sz="1800" b="1" dirty="0">
                <a:solidFill>
                  <a:srgbClr val="FF0000"/>
                </a:solidFill>
                <a:latin typeface="Arial"/>
                <a:cs typeface="Arial"/>
              </a:rPr>
              <a:t>population</a:t>
            </a:r>
            <a:endParaRPr sz="1800">
              <a:latin typeface="Arial"/>
              <a:cs typeface="Arial"/>
            </a:endParaRPr>
          </a:p>
        </p:txBody>
      </p:sp>
      <p:sp>
        <p:nvSpPr>
          <p:cNvPr id="7" name="object 7"/>
          <p:cNvSpPr txBox="1"/>
          <p:nvPr/>
        </p:nvSpPr>
        <p:spPr>
          <a:xfrm>
            <a:off x="214312" y="3644900"/>
            <a:ext cx="8604250" cy="2032000"/>
          </a:xfrm>
          <a:prstGeom prst="rect">
            <a:avLst/>
          </a:prstGeom>
          <a:solidFill>
            <a:srgbClr val="FFCC00"/>
          </a:solidFill>
          <a:ln w="9525">
            <a:solidFill>
              <a:srgbClr val="000000"/>
            </a:solidFill>
          </a:ln>
        </p:spPr>
        <p:txBody>
          <a:bodyPr vert="horz" wrap="square" lIns="0" tIns="40005" rIns="0" bIns="0" rtlCol="0">
            <a:spAutoFit/>
          </a:bodyPr>
          <a:lstStyle/>
          <a:p>
            <a:pPr marL="2326640">
              <a:lnSpc>
                <a:spcPct val="100000"/>
              </a:lnSpc>
              <a:spcBef>
                <a:spcPts val="315"/>
              </a:spcBef>
            </a:pPr>
            <a:r>
              <a:rPr sz="1800" b="1" spc="-5" dirty="0">
                <a:latin typeface="Arial"/>
                <a:cs typeface="Arial"/>
              </a:rPr>
              <a:t>Patient </a:t>
            </a:r>
            <a:r>
              <a:rPr sz="1800" b="1" spc="-15" dirty="0">
                <a:latin typeface="Arial"/>
                <a:cs typeface="Arial"/>
              </a:rPr>
              <a:t>avec </a:t>
            </a:r>
            <a:r>
              <a:rPr sz="1800" b="1" dirty="0">
                <a:latin typeface="Arial"/>
                <a:cs typeface="Arial"/>
              </a:rPr>
              <a:t>une </a:t>
            </a:r>
            <a:r>
              <a:rPr sz="1800" b="1" spc="-5" dirty="0">
                <a:latin typeface="Arial"/>
                <a:cs typeface="Arial"/>
              </a:rPr>
              <a:t>glycémie de 1,2</a:t>
            </a:r>
            <a:r>
              <a:rPr sz="1800" b="1" spc="60" dirty="0">
                <a:latin typeface="Arial"/>
                <a:cs typeface="Arial"/>
              </a:rPr>
              <a:t> </a:t>
            </a:r>
            <a:r>
              <a:rPr sz="1800" b="1" dirty="0">
                <a:latin typeface="Arial"/>
                <a:cs typeface="Arial"/>
              </a:rPr>
              <a:t>g/l.</a:t>
            </a:r>
            <a:endParaRPr sz="1800">
              <a:latin typeface="Arial"/>
              <a:cs typeface="Arial"/>
            </a:endParaRPr>
          </a:p>
          <a:p>
            <a:pPr marL="2454275">
              <a:lnSpc>
                <a:spcPct val="100000"/>
              </a:lnSpc>
            </a:pPr>
            <a:r>
              <a:rPr sz="1800" b="1" dirty="0">
                <a:latin typeface="Arial"/>
                <a:cs typeface="Arial"/>
              </a:rPr>
              <a:t>Quel </a:t>
            </a:r>
            <a:r>
              <a:rPr sz="1800" b="1" spc="-5" dirty="0">
                <a:latin typeface="Arial"/>
                <a:cs typeface="Arial"/>
              </a:rPr>
              <a:t>est l’intervalle </a:t>
            </a:r>
            <a:r>
              <a:rPr sz="1800" b="1" dirty="0">
                <a:latin typeface="Arial"/>
                <a:cs typeface="Arial"/>
              </a:rPr>
              <a:t>de</a:t>
            </a:r>
            <a:r>
              <a:rPr sz="1800" b="1" spc="15" dirty="0">
                <a:latin typeface="Arial"/>
                <a:cs typeface="Arial"/>
              </a:rPr>
              <a:t> </a:t>
            </a:r>
            <a:r>
              <a:rPr sz="1800" b="1" spc="-5" dirty="0">
                <a:latin typeface="Arial"/>
                <a:cs typeface="Arial"/>
              </a:rPr>
              <a:t>confiance?</a:t>
            </a:r>
            <a:endParaRPr sz="1800">
              <a:latin typeface="Arial"/>
              <a:cs typeface="Arial"/>
            </a:endParaRPr>
          </a:p>
          <a:p>
            <a:pPr>
              <a:lnSpc>
                <a:spcPct val="100000"/>
              </a:lnSpc>
              <a:spcBef>
                <a:spcPts val="35"/>
              </a:spcBef>
            </a:pPr>
            <a:endParaRPr sz="1850">
              <a:latin typeface="Times New Roman"/>
              <a:cs typeface="Times New Roman"/>
            </a:endParaRPr>
          </a:p>
          <a:p>
            <a:pPr marL="1562735">
              <a:lnSpc>
                <a:spcPct val="100000"/>
              </a:lnSpc>
            </a:pPr>
            <a:r>
              <a:rPr sz="1800" b="1" spc="-10" dirty="0">
                <a:latin typeface="Arial"/>
                <a:cs typeface="Arial"/>
              </a:rPr>
              <a:t>Intervalle </a:t>
            </a:r>
            <a:r>
              <a:rPr sz="1800" b="1" dirty="0">
                <a:latin typeface="Arial"/>
                <a:cs typeface="Arial"/>
              </a:rPr>
              <a:t>de </a:t>
            </a:r>
            <a:r>
              <a:rPr sz="1800" b="1" spc="-5" dirty="0">
                <a:latin typeface="Arial"/>
                <a:cs typeface="Arial"/>
              </a:rPr>
              <a:t>confiance au risque </a:t>
            </a:r>
            <a:r>
              <a:rPr sz="1800" b="1" dirty="0">
                <a:latin typeface="Arial"/>
                <a:cs typeface="Arial"/>
              </a:rPr>
              <a:t>5% </a:t>
            </a:r>
            <a:r>
              <a:rPr sz="1800" b="1" i="1" dirty="0">
                <a:latin typeface="Symbol"/>
                <a:cs typeface="Symbol"/>
              </a:rPr>
              <a:t></a:t>
            </a:r>
            <a:r>
              <a:rPr sz="1800" b="1" i="1" dirty="0">
                <a:latin typeface="Times New Roman"/>
                <a:cs typeface="Times New Roman"/>
              </a:rPr>
              <a:t> </a:t>
            </a:r>
            <a:r>
              <a:rPr sz="1800" b="1" spc="-5" dirty="0">
                <a:solidFill>
                  <a:srgbClr val="006666"/>
                </a:solidFill>
                <a:latin typeface="Arial"/>
                <a:cs typeface="Arial"/>
              </a:rPr>
              <a:t>[0,90 </a:t>
            </a:r>
            <a:r>
              <a:rPr sz="1800" b="1" dirty="0">
                <a:solidFill>
                  <a:srgbClr val="006666"/>
                </a:solidFill>
                <a:latin typeface="Arial"/>
                <a:cs typeface="Arial"/>
              </a:rPr>
              <a:t>; </a:t>
            </a:r>
            <a:r>
              <a:rPr sz="1800" b="1" spc="-5" dirty="0">
                <a:solidFill>
                  <a:srgbClr val="006666"/>
                </a:solidFill>
                <a:latin typeface="Arial"/>
                <a:cs typeface="Arial"/>
              </a:rPr>
              <a:t>1,22]</a:t>
            </a:r>
            <a:endParaRPr sz="1800">
              <a:latin typeface="Arial"/>
              <a:cs typeface="Arial"/>
            </a:endParaRPr>
          </a:p>
          <a:p>
            <a:pPr>
              <a:lnSpc>
                <a:spcPct val="100000"/>
              </a:lnSpc>
              <a:spcBef>
                <a:spcPts val="35"/>
              </a:spcBef>
            </a:pPr>
            <a:endParaRPr sz="1850">
              <a:latin typeface="Times New Roman"/>
              <a:cs typeface="Times New Roman"/>
            </a:endParaRPr>
          </a:p>
          <a:p>
            <a:pPr marL="243840" marR="238760" algn="ctr">
              <a:lnSpc>
                <a:spcPct val="100000"/>
              </a:lnSpc>
            </a:pPr>
            <a:r>
              <a:rPr sz="1800" b="1" dirty="0">
                <a:solidFill>
                  <a:srgbClr val="006666"/>
                </a:solidFill>
                <a:latin typeface="Arial"/>
                <a:cs typeface="Arial"/>
              </a:rPr>
              <a:t>On ne </a:t>
            </a:r>
            <a:r>
              <a:rPr sz="1800" b="1" spc="-5" dirty="0">
                <a:solidFill>
                  <a:srgbClr val="006666"/>
                </a:solidFill>
                <a:latin typeface="Arial"/>
                <a:cs typeface="Arial"/>
              </a:rPr>
              <a:t>peut répondre au </a:t>
            </a:r>
            <a:r>
              <a:rPr sz="1800" b="1" dirty="0">
                <a:solidFill>
                  <a:srgbClr val="006666"/>
                </a:solidFill>
                <a:latin typeface="Arial"/>
                <a:cs typeface="Arial"/>
              </a:rPr>
              <a:t>patient qu’en </a:t>
            </a:r>
            <a:r>
              <a:rPr sz="1800" b="1" spc="-5" dirty="0">
                <a:solidFill>
                  <a:srgbClr val="006666"/>
                </a:solidFill>
                <a:latin typeface="Arial"/>
                <a:cs typeface="Arial"/>
              </a:rPr>
              <a:t>connaissant l’intervalle </a:t>
            </a:r>
            <a:r>
              <a:rPr sz="1800" b="1" dirty="0">
                <a:solidFill>
                  <a:srgbClr val="006666"/>
                </a:solidFill>
                <a:latin typeface="Arial"/>
                <a:cs typeface="Arial"/>
              </a:rPr>
              <a:t>de </a:t>
            </a:r>
            <a:r>
              <a:rPr sz="1800" b="1" spc="-5" dirty="0">
                <a:solidFill>
                  <a:srgbClr val="006666"/>
                </a:solidFill>
                <a:latin typeface="Arial"/>
                <a:cs typeface="Arial"/>
              </a:rPr>
              <a:t>confiance  </a:t>
            </a:r>
            <a:r>
              <a:rPr sz="1800" b="1" dirty="0">
                <a:solidFill>
                  <a:srgbClr val="006666"/>
                </a:solidFill>
                <a:latin typeface="Arial"/>
                <a:cs typeface="Arial"/>
              </a:rPr>
              <a:t>du </a:t>
            </a:r>
            <a:r>
              <a:rPr sz="1800" b="1" spc="-5" dirty="0">
                <a:solidFill>
                  <a:srgbClr val="006666"/>
                </a:solidFill>
                <a:latin typeface="Arial"/>
                <a:cs typeface="Arial"/>
              </a:rPr>
              <a:t>dosage </a:t>
            </a:r>
            <a:r>
              <a:rPr sz="1800" b="1" dirty="0">
                <a:solidFill>
                  <a:srgbClr val="006666"/>
                </a:solidFill>
                <a:latin typeface="Arial"/>
                <a:cs typeface="Arial"/>
              </a:rPr>
              <a:t>:</a:t>
            </a:r>
            <a:r>
              <a:rPr sz="1800" b="1" spc="-5" dirty="0">
                <a:solidFill>
                  <a:srgbClr val="006666"/>
                </a:solidFill>
                <a:latin typeface="Arial"/>
                <a:cs typeface="Arial"/>
              </a:rPr>
              <a:t> NORMES</a:t>
            </a:r>
            <a:endParaRPr sz="1800">
              <a:latin typeface="Arial"/>
              <a:cs typeface="Arial"/>
            </a:endParaRPr>
          </a:p>
        </p:txBody>
      </p:sp>
      <p:sp>
        <p:nvSpPr>
          <p:cNvPr id="10" name="object 10"/>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1163637" y="2192401"/>
            <a:ext cx="241363" cy="241173"/>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1163637" y="2470150"/>
            <a:ext cx="241363" cy="499999"/>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197863" y="144779"/>
            <a:ext cx="443484" cy="457200"/>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1367027" y="144779"/>
            <a:ext cx="341376" cy="457200"/>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1434083" y="144779"/>
            <a:ext cx="333755" cy="457200"/>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1493519" y="144779"/>
            <a:ext cx="2459735" cy="457200"/>
          </a:xfrm>
          <a:prstGeom prst="rect">
            <a:avLst/>
          </a:prstGeom>
          <a:blipFill>
            <a:blip r:embed="rId8" cstate="print"/>
            <a:stretch>
              <a:fillRect/>
            </a:stretch>
          </a:blipFill>
        </p:spPr>
        <p:txBody>
          <a:bodyPr wrap="square" lIns="0" tIns="0" rIns="0" bIns="0" rtlCol="0"/>
          <a:lstStyle/>
          <a:p>
            <a:endParaRPr/>
          </a:p>
        </p:txBody>
      </p:sp>
      <p:sp>
        <p:nvSpPr>
          <p:cNvPr id="17" name="object 17"/>
          <p:cNvSpPr/>
          <p:nvPr/>
        </p:nvSpPr>
        <p:spPr>
          <a:xfrm>
            <a:off x="3678935" y="144779"/>
            <a:ext cx="330708" cy="457200"/>
          </a:xfrm>
          <a:prstGeom prst="rect">
            <a:avLst/>
          </a:prstGeom>
          <a:blipFill>
            <a:blip r:embed="rId9" cstate="print"/>
            <a:stretch>
              <a:fillRect/>
            </a:stretch>
          </a:blipFill>
        </p:spPr>
        <p:txBody>
          <a:bodyPr wrap="square" lIns="0" tIns="0" rIns="0" bIns="0" rtlCol="0"/>
          <a:lstStyle/>
          <a:p>
            <a:endParaRPr/>
          </a:p>
        </p:txBody>
      </p:sp>
      <p:sp>
        <p:nvSpPr>
          <p:cNvPr id="18" name="object 18"/>
          <p:cNvSpPr txBox="1"/>
          <p:nvPr/>
        </p:nvSpPr>
        <p:spPr>
          <a:xfrm>
            <a:off x="1312544" y="194310"/>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9" name="object 19"/>
          <p:cNvSpPr txBox="1"/>
          <p:nvPr/>
        </p:nvSpPr>
        <p:spPr>
          <a:xfrm>
            <a:off x="1378966" y="427100"/>
            <a:ext cx="6129655" cy="876935"/>
          </a:xfrm>
          <a:prstGeom prst="rect">
            <a:avLst/>
          </a:prstGeom>
        </p:spPr>
        <p:txBody>
          <a:bodyPr vert="horz" wrap="square" lIns="0" tIns="12065" rIns="0" bIns="0" rtlCol="0">
            <a:spAutoFit/>
          </a:bodyPr>
          <a:lstStyle/>
          <a:p>
            <a:pPr marL="3645535">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a:lnSpc>
                <a:spcPct val="100000"/>
              </a:lnSpc>
              <a:spcBef>
                <a:spcPts val="45"/>
              </a:spcBef>
            </a:pPr>
            <a:endParaRPr sz="2450">
              <a:latin typeface="Times New Roman"/>
              <a:cs typeface="Times New Roman"/>
            </a:endParaRPr>
          </a:p>
          <a:p>
            <a:pPr marL="12700">
              <a:lnSpc>
                <a:spcPct val="100000"/>
              </a:lnSpc>
              <a:spcBef>
                <a:spcPts val="5"/>
              </a:spcBef>
            </a:pPr>
            <a:r>
              <a:rPr sz="1600" b="1" spc="-5" dirty="0">
                <a:solidFill>
                  <a:srgbClr val="5F5F5F"/>
                </a:solidFill>
                <a:latin typeface="Arial"/>
                <a:cs typeface="Arial"/>
              </a:rPr>
              <a:t>A partir de la </a:t>
            </a:r>
            <a:r>
              <a:rPr sz="1600" b="1" spc="-10" dirty="0">
                <a:solidFill>
                  <a:srgbClr val="5F5F5F"/>
                </a:solidFill>
                <a:latin typeface="Arial"/>
                <a:cs typeface="Arial"/>
              </a:rPr>
              <a:t>Loi </a:t>
            </a:r>
            <a:r>
              <a:rPr sz="1600" b="1" spc="-5" dirty="0">
                <a:solidFill>
                  <a:srgbClr val="5F5F5F"/>
                </a:solidFill>
                <a:latin typeface="Arial"/>
                <a:cs typeface="Arial"/>
              </a:rPr>
              <a:t>Normale ou de </a:t>
            </a:r>
            <a:r>
              <a:rPr sz="1600" b="1" spc="-15" dirty="0">
                <a:solidFill>
                  <a:srgbClr val="5F5F5F"/>
                </a:solidFill>
                <a:latin typeface="Arial"/>
                <a:cs typeface="Arial"/>
              </a:rPr>
              <a:t>GAUSS, </a:t>
            </a:r>
            <a:r>
              <a:rPr sz="1600" b="1" spc="-5" dirty="0">
                <a:solidFill>
                  <a:srgbClr val="5F5F5F"/>
                </a:solidFill>
                <a:latin typeface="Arial"/>
                <a:cs typeface="Arial"/>
              </a:rPr>
              <a:t>on précise</a:t>
            </a:r>
            <a:r>
              <a:rPr sz="1600" b="1" spc="130" dirty="0">
                <a:solidFill>
                  <a:srgbClr val="5F5F5F"/>
                </a:solidFill>
                <a:latin typeface="Arial"/>
                <a:cs typeface="Arial"/>
              </a:rPr>
              <a:t> </a:t>
            </a:r>
            <a:r>
              <a:rPr sz="1600" b="1" spc="-5" dirty="0">
                <a:solidFill>
                  <a:srgbClr val="5F5F5F"/>
                </a:solidFill>
                <a:latin typeface="Arial"/>
                <a:cs typeface="Arial"/>
              </a:rPr>
              <a:t>:</a:t>
            </a:r>
            <a:endParaRPr sz="1600">
              <a:latin typeface="Arial"/>
              <a:cs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2349968" y="1305204"/>
            <a:ext cx="4444150" cy="4247616"/>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5508625" y="1166875"/>
            <a:ext cx="1224280" cy="4464050"/>
          </a:xfrm>
          <a:custGeom>
            <a:avLst/>
            <a:gdLst/>
            <a:ahLst/>
            <a:cxnLst/>
            <a:rect l="l" t="t" r="r" b="b"/>
            <a:pathLst>
              <a:path w="1224279" h="4464050">
                <a:moveTo>
                  <a:pt x="0" y="2232025"/>
                </a:moveTo>
                <a:lnTo>
                  <a:pt x="314" y="2159783"/>
                </a:lnTo>
                <a:lnTo>
                  <a:pt x="1251" y="2088114"/>
                </a:lnTo>
                <a:lnTo>
                  <a:pt x="2800" y="2017054"/>
                </a:lnTo>
                <a:lnTo>
                  <a:pt x="4954" y="1946636"/>
                </a:lnTo>
                <a:lnTo>
                  <a:pt x="7701" y="1876896"/>
                </a:lnTo>
                <a:lnTo>
                  <a:pt x="11032" y="1807867"/>
                </a:lnTo>
                <a:lnTo>
                  <a:pt x="14939" y="1739585"/>
                </a:lnTo>
                <a:lnTo>
                  <a:pt x="19411" y="1672084"/>
                </a:lnTo>
                <a:lnTo>
                  <a:pt x="24439" y="1605399"/>
                </a:lnTo>
                <a:lnTo>
                  <a:pt x="30014" y="1539565"/>
                </a:lnTo>
                <a:lnTo>
                  <a:pt x="36126" y="1474615"/>
                </a:lnTo>
                <a:lnTo>
                  <a:pt x="42765" y="1410586"/>
                </a:lnTo>
                <a:lnTo>
                  <a:pt x="49922" y="1347510"/>
                </a:lnTo>
                <a:lnTo>
                  <a:pt x="57588" y="1285424"/>
                </a:lnTo>
                <a:lnTo>
                  <a:pt x="65753" y="1224361"/>
                </a:lnTo>
                <a:lnTo>
                  <a:pt x="74407" y="1164357"/>
                </a:lnTo>
                <a:lnTo>
                  <a:pt x="83542" y="1105445"/>
                </a:lnTo>
                <a:lnTo>
                  <a:pt x="93147" y="1047661"/>
                </a:lnTo>
                <a:lnTo>
                  <a:pt x="103213" y="991039"/>
                </a:lnTo>
                <a:lnTo>
                  <a:pt x="113731" y="935614"/>
                </a:lnTo>
                <a:lnTo>
                  <a:pt x="124691" y="881420"/>
                </a:lnTo>
                <a:lnTo>
                  <a:pt x="136084" y="828493"/>
                </a:lnTo>
                <a:lnTo>
                  <a:pt x="147900" y="776866"/>
                </a:lnTo>
                <a:lnTo>
                  <a:pt x="160129" y="726574"/>
                </a:lnTo>
                <a:lnTo>
                  <a:pt x="172763" y="677652"/>
                </a:lnTo>
                <a:lnTo>
                  <a:pt x="185791" y="630135"/>
                </a:lnTo>
                <a:lnTo>
                  <a:pt x="199205" y="584057"/>
                </a:lnTo>
                <a:lnTo>
                  <a:pt x="212994" y="539453"/>
                </a:lnTo>
                <a:lnTo>
                  <a:pt x="227149" y="496358"/>
                </a:lnTo>
                <a:lnTo>
                  <a:pt x="241661" y="454805"/>
                </a:lnTo>
                <a:lnTo>
                  <a:pt x="256521" y="414831"/>
                </a:lnTo>
                <a:lnTo>
                  <a:pt x="271718" y="376468"/>
                </a:lnTo>
                <a:lnTo>
                  <a:pt x="287243" y="339753"/>
                </a:lnTo>
                <a:lnTo>
                  <a:pt x="303087" y="304720"/>
                </a:lnTo>
                <a:lnTo>
                  <a:pt x="335694" y="239836"/>
                </a:lnTo>
                <a:lnTo>
                  <a:pt x="369462" y="182094"/>
                </a:lnTo>
                <a:lnTo>
                  <a:pt x="404315" y="131772"/>
                </a:lnTo>
                <a:lnTo>
                  <a:pt x="440177" y="89146"/>
                </a:lnTo>
                <a:lnTo>
                  <a:pt x="476973" y="54493"/>
                </a:lnTo>
                <a:lnTo>
                  <a:pt x="514626" y="28091"/>
                </a:lnTo>
                <a:lnTo>
                  <a:pt x="553061" y="10216"/>
                </a:lnTo>
                <a:lnTo>
                  <a:pt x="592201" y="1146"/>
                </a:lnTo>
                <a:lnTo>
                  <a:pt x="612013" y="0"/>
                </a:lnTo>
                <a:lnTo>
                  <a:pt x="631816" y="1146"/>
                </a:lnTo>
                <a:lnTo>
                  <a:pt x="670944" y="10216"/>
                </a:lnTo>
                <a:lnTo>
                  <a:pt x="709369" y="28091"/>
                </a:lnTo>
                <a:lnTo>
                  <a:pt x="747013" y="54493"/>
                </a:lnTo>
                <a:lnTo>
                  <a:pt x="783802" y="89146"/>
                </a:lnTo>
                <a:lnTo>
                  <a:pt x="819660" y="131772"/>
                </a:lnTo>
                <a:lnTo>
                  <a:pt x="854509" y="182094"/>
                </a:lnTo>
                <a:lnTo>
                  <a:pt x="888275" y="239836"/>
                </a:lnTo>
                <a:lnTo>
                  <a:pt x="920881" y="304720"/>
                </a:lnTo>
                <a:lnTo>
                  <a:pt x="936725" y="339753"/>
                </a:lnTo>
                <a:lnTo>
                  <a:pt x="952251" y="376468"/>
                </a:lnTo>
                <a:lnTo>
                  <a:pt x="967449" y="414831"/>
                </a:lnTo>
                <a:lnTo>
                  <a:pt x="982309" y="454805"/>
                </a:lnTo>
                <a:lnTo>
                  <a:pt x="996823" y="496358"/>
                </a:lnTo>
                <a:lnTo>
                  <a:pt x="1010979" y="539453"/>
                </a:lnTo>
                <a:lnTo>
                  <a:pt x="1024770" y="584057"/>
                </a:lnTo>
                <a:lnTo>
                  <a:pt x="1038185" y="630135"/>
                </a:lnTo>
                <a:lnTo>
                  <a:pt x="1051215" y="677652"/>
                </a:lnTo>
                <a:lnTo>
                  <a:pt x="1063851" y="726574"/>
                </a:lnTo>
                <a:lnTo>
                  <a:pt x="1076083" y="776866"/>
                </a:lnTo>
                <a:lnTo>
                  <a:pt x="1087901" y="828493"/>
                </a:lnTo>
                <a:lnTo>
                  <a:pt x="1099296" y="881420"/>
                </a:lnTo>
                <a:lnTo>
                  <a:pt x="1110258" y="935614"/>
                </a:lnTo>
                <a:lnTo>
                  <a:pt x="1120778" y="991039"/>
                </a:lnTo>
                <a:lnTo>
                  <a:pt x="1130847" y="1047661"/>
                </a:lnTo>
                <a:lnTo>
                  <a:pt x="1140455" y="1105445"/>
                </a:lnTo>
                <a:lnTo>
                  <a:pt x="1149592" y="1164357"/>
                </a:lnTo>
                <a:lnTo>
                  <a:pt x="1158249" y="1224361"/>
                </a:lnTo>
                <a:lnTo>
                  <a:pt x="1166416" y="1285424"/>
                </a:lnTo>
                <a:lnTo>
                  <a:pt x="1174084" y="1347510"/>
                </a:lnTo>
                <a:lnTo>
                  <a:pt x="1181244" y="1410586"/>
                </a:lnTo>
                <a:lnTo>
                  <a:pt x="1187885" y="1474615"/>
                </a:lnTo>
                <a:lnTo>
                  <a:pt x="1193999" y="1539565"/>
                </a:lnTo>
                <a:lnTo>
                  <a:pt x="1199576" y="1605399"/>
                </a:lnTo>
                <a:lnTo>
                  <a:pt x="1204606" y="1672084"/>
                </a:lnTo>
                <a:lnTo>
                  <a:pt x="1209080" y="1739585"/>
                </a:lnTo>
                <a:lnTo>
                  <a:pt x="1212988" y="1807867"/>
                </a:lnTo>
                <a:lnTo>
                  <a:pt x="1216321" y="1876896"/>
                </a:lnTo>
                <a:lnTo>
                  <a:pt x="1219069" y="1946636"/>
                </a:lnTo>
                <a:lnTo>
                  <a:pt x="1221223" y="2017054"/>
                </a:lnTo>
                <a:lnTo>
                  <a:pt x="1222774" y="2088114"/>
                </a:lnTo>
                <a:lnTo>
                  <a:pt x="1223711" y="2159783"/>
                </a:lnTo>
                <a:lnTo>
                  <a:pt x="1224026" y="2232025"/>
                </a:lnTo>
                <a:lnTo>
                  <a:pt x="1223711" y="2304259"/>
                </a:lnTo>
                <a:lnTo>
                  <a:pt x="1222774" y="2375921"/>
                </a:lnTo>
                <a:lnTo>
                  <a:pt x="1221223" y="2446975"/>
                </a:lnTo>
                <a:lnTo>
                  <a:pt x="1219069" y="2517387"/>
                </a:lnTo>
                <a:lnTo>
                  <a:pt x="1216321" y="2587121"/>
                </a:lnTo>
                <a:lnTo>
                  <a:pt x="1212988" y="2656145"/>
                </a:lnTo>
                <a:lnTo>
                  <a:pt x="1209080" y="2724422"/>
                </a:lnTo>
                <a:lnTo>
                  <a:pt x="1204606" y="2791918"/>
                </a:lnTo>
                <a:lnTo>
                  <a:pt x="1199576" y="2858599"/>
                </a:lnTo>
                <a:lnTo>
                  <a:pt x="1193999" y="2924430"/>
                </a:lnTo>
                <a:lnTo>
                  <a:pt x="1187885" y="2989376"/>
                </a:lnTo>
                <a:lnTo>
                  <a:pt x="1181244" y="3053402"/>
                </a:lnTo>
                <a:lnTo>
                  <a:pt x="1174084" y="3116475"/>
                </a:lnTo>
                <a:lnTo>
                  <a:pt x="1166416" y="3178558"/>
                </a:lnTo>
                <a:lnTo>
                  <a:pt x="1158249" y="3239619"/>
                </a:lnTo>
                <a:lnTo>
                  <a:pt x="1149592" y="3299621"/>
                </a:lnTo>
                <a:lnTo>
                  <a:pt x="1140455" y="3358531"/>
                </a:lnTo>
                <a:lnTo>
                  <a:pt x="1130847" y="3416313"/>
                </a:lnTo>
                <a:lnTo>
                  <a:pt x="1120778" y="3472934"/>
                </a:lnTo>
                <a:lnTo>
                  <a:pt x="1110258" y="3528358"/>
                </a:lnTo>
                <a:lnTo>
                  <a:pt x="1099296" y="3582551"/>
                </a:lnTo>
                <a:lnTo>
                  <a:pt x="1087901" y="3635478"/>
                </a:lnTo>
                <a:lnTo>
                  <a:pt x="1076083" y="3687104"/>
                </a:lnTo>
                <a:lnTo>
                  <a:pt x="1063851" y="3737396"/>
                </a:lnTo>
                <a:lnTo>
                  <a:pt x="1051215" y="3786317"/>
                </a:lnTo>
                <a:lnTo>
                  <a:pt x="1038185" y="3833834"/>
                </a:lnTo>
                <a:lnTo>
                  <a:pt x="1024770" y="3879912"/>
                </a:lnTo>
                <a:lnTo>
                  <a:pt x="1010979" y="3924517"/>
                </a:lnTo>
                <a:lnTo>
                  <a:pt x="996823" y="3967613"/>
                </a:lnTo>
                <a:lnTo>
                  <a:pt x="982309" y="4009166"/>
                </a:lnTo>
                <a:lnTo>
                  <a:pt x="967449" y="4049141"/>
                </a:lnTo>
                <a:lnTo>
                  <a:pt x="952251" y="4087504"/>
                </a:lnTo>
                <a:lnTo>
                  <a:pt x="936725" y="4124220"/>
                </a:lnTo>
                <a:lnTo>
                  <a:pt x="920881" y="4159254"/>
                </a:lnTo>
                <a:lnTo>
                  <a:pt x="888275" y="4224140"/>
                </a:lnTo>
                <a:lnTo>
                  <a:pt x="854509" y="4281883"/>
                </a:lnTo>
                <a:lnTo>
                  <a:pt x="819660" y="4332207"/>
                </a:lnTo>
                <a:lnTo>
                  <a:pt x="783802" y="4374835"/>
                </a:lnTo>
                <a:lnTo>
                  <a:pt x="747013" y="4409489"/>
                </a:lnTo>
                <a:lnTo>
                  <a:pt x="709369" y="4435893"/>
                </a:lnTo>
                <a:lnTo>
                  <a:pt x="670944" y="4453769"/>
                </a:lnTo>
                <a:lnTo>
                  <a:pt x="631816" y="4462839"/>
                </a:lnTo>
                <a:lnTo>
                  <a:pt x="612013" y="4463986"/>
                </a:lnTo>
                <a:lnTo>
                  <a:pt x="592201" y="4462839"/>
                </a:lnTo>
                <a:lnTo>
                  <a:pt x="553061" y="4453769"/>
                </a:lnTo>
                <a:lnTo>
                  <a:pt x="514626" y="4435893"/>
                </a:lnTo>
                <a:lnTo>
                  <a:pt x="476973" y="4409489"/>
                </a:lnTo>
                <a:lnTo>
                  <a:pt x="440177" y="4374835"/>
                </a:lnTo>
                <a:lnTo>
                  <a:pt x="404315" y="4332207"/>
                </a:lnTo>
                <a:lnTo>
                  <a:pt x="369462" y="4281883"/>
                </a:lnTo>
                <a:lnTo>
                  <a:pt x="335694" y="4224140"/>
                </a:lnTo>
                <a:lnTo>
                  <a:pt x="303087" y="4159254"/>
                </a:lnTo>
                <a:lnTo>
                  <a:pt x="287243" y="4124220"/>
                </a:lnTo>
                <a:lnTo>
                  <a:pt x="271718" y="4087504"/>
                </a:lnTo>
                <a:lnTo>
                  <a:pt x="256521" y="4049141"/>
                </a:lnTo>
                <a:lnTo>
                  <a:pt x="241661" y="4009166"/>
                </a:lnTo>
                <a:lnTo>
                  <a:pt x="227149" y="3967613"/>
                </a:lnTo>
                <a:lnTo>
                  <a:pt x="212994" y="3924517"/>
                </a:lnTo>
                <a:lnTo>
                  <a:pt x="199205" y="3879912"/>
                </a:lnTo>
                <a:lnTo>
                  <a:pt x="185791" y="3833834"/>
                </a:lnTo>
                <a:lnTo>
                  <a:pt x="172763" y="3786317"/>
                </a:lnTo>
                <a:lnTo>
                  <a:pt x="160129" y="3737396"/>
                </a:lnTo>
                <a:lnTo>
                  <a:pt x="147900" y="3687104"/>
                </a:lnTo>
                <a:lnTo>
                  <a:pt x="136084" y="3635478"/>
                </a:lnTo>
                <a:lnTo>
                  <a:pt x="124691" y="3582551"/>
                </a:lnTo>
                <a:lnTo>
                  <a:pt x="113731" y="3528358"/>
                </a:lnTo>
                <a:lnTo>
                  <a:pt x="103213" y="3472934"/>
                </a:lnTo>
                <a:lnTo>
                  <a:pt x="93147" y="3416313"/>
                </a:lnTo>
                <a:lnTo>
                  <a:pt x="83542" y="3358531"/>
                </a:lnTo>
                <a:lnTo>
                  <a:pt x="74407" y="3299621"/>
                </a:lnTo>
                <a:lnTo>
                  <a:pt x="65753" y="3239619"/>
                </a:lnTo>
                <a:lnTo>
                  <a:pt x="57588" y="3178558"/>
                </a:lnTo>
                <a:lnTo>
                  <a:pt x="49922" y="3116475"/>
                </a:lnTo>
                <a:lnTo>
                  <a:pt x="42765" y="3053402"/>
                </a:lnTo>
                <a:lnTo>
                  <a:pt x="36126" y="2989376"/>
                </a:lnTo>
                <a:lnTo>
                  <a:pt x="30014" y="2924430"/>
                </a:lnTo>
                <a:lnTo>
                  <a:pt x="24439" y="2858599"/>
                </a:lnTo>
                <a:lnTo>
                  <a:pt x="19411" y="2791918"/>
                </a:lnTo>
                <a:lnTo>
                  <a:pt x="14939" y="2724422"/>
                </a:lnTo>
                <a:lnTo>
                  <a:pt x="11032" y="2656145"/>
                </a:lnTo>
                <a:lnTo>
                  <a:pt x="7701" y="2587121"/>
                </a:lnTo>
                <a:lnTo>
                  <a:pt x="4954" y="2517387"/>
                </a:lnTo>
                <a:lnTo>
                  <a:pt x="2800" y="2446975"/>
                </a:lnTo>
                <a:lnTo>
                  <a:pt x="1251" y="2375921"/>
                </a:lnTo>
                <a:lnTo>
                  <a:pt x="314" y="2304259"/>
                </a:lnTo>
                <a:lnTo>
                  <a:pt x="0" y="2232025"/>
                </a:lnTo>
                <a:close/>
              </a:path>
            </a:pathLst>
          </a:custGeom>
          <a:ln w="25399">
            <a:solidFill>
              <a:srgbClr val="229494"/>
            </a:solidFill>
          </a:ln>
        </p:spPr>
        <p:txBody>
          <a:bodyPr wrap="square" lIns="0" tIns="0" rIns="0" bIns="0" rtlCol="0"/>
          <a:lstStyle/>
          <a:p>
            <a:endParaRPr/>
          </a:p>
        </p:txBody>
      </p:sp>
      <p:sp>
        <p:nvSpPr>
          <p:cNvPr id="8" name="object 8"/>
          <p:cNvSpPr/>
          <p:nvPr/>
        </p:nvSpPr>
        <p:spPr>
          <a:xfrm>
            <a:off x="250825" y="6308725"/>
            <a:ext cx="1384300" cy="365125"/>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1197863" y="144779"/>
            <a:ext cx="443484" cy="457200"/>
          </a:xfrm>
          <a:prstGeom prst="rect">
            <a:avLst/>
          </a:prstGeom>
          <a:blipFill>
            <a:blip r:embed="rId5" cstate="print"/>
            <a:stretch>
              <a:fillRect/>
            </a:stretch>
          </a:blipFill>
        </p:spPr>
        <p:txBody>
          <a:bodyPr wrap="square" lIns="0" tIns="0" rIns="0" bIns="0" rtlCol="0"/>
          <a:lstStyle/>
          <a:p>
            <a:endParaRPr/>
          </a:p>
        </p:txBody>
      </p:sp>
      <p:sp>
        <p:nvSpPr>
          <p:cNvPr id="10" name="object 10"/>
          <p:cNvSpPr/>
          <p:nvPr/>
        </p:nvSpPr>
        <p:spPr>
          <a:xfrm>
            <a:off x="1367027" y="144779"/>
            <a:ext cx="341376" cy="457200"/>
          </a:xfrm>
          <a:prstGeom prst="rect">
            <a:avLst/>
          </a:prstGeom>
          <a:blipFill>
            <a:blip r:embed="rId6" cstate="print"/>
            <a:stretch>
              <a:fillRect/>
            </a:stretch>
          </a:blipFill>
        </p:spPr>
        <p:txBody>
          <a:bodyPr wrap="square" lIns="0" tIns="0" rIns="0" bIns="0" rtlCol="0"/>
          <a:lstStyle/>
          <a:p>
            <a:endParaRPr/>
          </a:p>
        </p:txBody>
      </p:sp>
      <p:sp>
        <p:nvSpPr>
          <p:cNvPr id="11" name="object 11"/>
          <p:cNvSpPr/>
          <p:nvPr/>
        </p:nvSpPr>
        <p:spPr>
          <a:xfrm>
            <a:off x="1434083" y="144779"/>
            <a:ext cx="333755" cy="457200"/>
          </a:xfrm>
          <a:prstGeom prst="rect">
            <a:avLst/>
          </a:prstGeom>
          <a:blipFill>
            <a:blip r:embed="rId7" cstate="print"/>
            <a:stretch>
              <a:fillRect/>
            </a:stretch>
          </a:blipFill>
        </p:spPr>
        <p:txBody>
          <a:bodyPr wrap="square" lIns="0" tIns="0" rIns="0" bIns="0" rtlCol="0"/>
          <a:lstStyle/>
          <a:p>
            <a:endParaRPr/>
          </a:p>
        </p:txBody>
      </p:sp>
      <p:sp>
        <p:nvSpPr>
          <p:cNvPr id="12" name="object 12"/>
          <p:cNvSpPr/>
          <p:nvPr/>
        </p:nvSpPr>
        <p:spPr>
          <a:xfrm>
            <a:off x="1493519" y="144779"/>
            <a:ext cx="2459735" cy="457200"/>
          </a:xfrm>
          <a:prstGeom prst="rect">
            <a:avLst/>
          </a:prstGeom>
          <a:blipFill>
            <a:blip r:embed="rId8" cstate="print"/>
            <a:stretch>
              <a:fillRect/>
            </a:stretch>
          </a:blipFill>
        </p:spPr>
        <p:txBody>
          <a:bodyPr wrap="square" lIns="0" tIns="0" rIns="0" bIns="0" rtlCol="0"/>
          <a:lstStyle/>
          <a:p>
            <a:endParaRPr/>
          </a:p>
        </p:txBody>
      </p:sp>
      <p:sp>
        <p:nvSpPr>
          <p:cNvPr id="13" name="object 13"/>
          <p:cNvSpPr/>
          <p:nvPr/>
        </p:nvSpPr>
        <p:spPr>
          <a:xfrm>
            <a:off x="3678935" y="144779"/>
            <a:ext cx="330708" cy="457200"/>
          </a:xfrm>
          <a:prstGeom prst="rect">
            <a:avLst/>
          </a:prstGeom>
          <a:blipFill>
            <a:blip r:embed="rId9" cstate="print"/>
            <a:stretch>
              <a:fillRect/>
            </a:stretch>
          </a:blipFill>
        </p:spPr>
        <p:txBody>
          <a:bodyPr wrap="square" lIns="0" tIns="0" rIns="0" bIns="0" rtlCol="0"/>
          <a:lstStyle/>
          <a:p>
            <a:endParaRPr/>
          </a:p>
        </p:txBody>
      </p:sp>
      <p:sp>
        <p:nvSpPr>
          <p:cNvPr id="14" name="object 14"/>
          <p:cNvSpPr txBox="1"/>
          <p:nvPr/>
        </p:nvSpPr>
        <p:spPr>
          <a:xfrm>
            <a:off x="1312544" y="194310"/>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5" name="object 15"/>
          <p:cNvSpPr txBox="1"/>
          <p:nvPr/>
        </p:nvSpPr>
        <p:spPr>
          <a:xfrm>
            <a:off x="5011928"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p:nvPr/>
        </p:nvSpPr>
        <p:spPr>
          <a:xfrm>
            <a:off x="1958975" y="1704848"/>
            <a:ext cx="5708650" cy="2795651"/>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932426" y="1704975"/>
            <a:ext cx="0" cy="2516505"/>
          </a:xfrm>
          <a:custGeom>
            <a:avLst/>
            <a:gdLst/>
            <a:ahLst/>
            <a:cxnLst/>
            <a:rect l="l" t="t" r="r" b="b"/>
            <a:pathLst>
              <a:path h="2516504">
                <a:moveTo>
                  <a:pt x="0" y="0"/>
                </a:moveTo>
                <a:lnTo>
                  <a:pt x="0" y="2516124"/>
                </a:lnTo>
              </a:path>
            </a:pathLst>
          </a:custGeom>
          <a:ln w="28575">
            <a:solidFill>
              <a:srgbClr val="2DCACA"/>
            </a:solidFill>
          </a:ln>
        </p:spPr>
        <p:txBody>
          <a:bodyPr wrap="square" lIns="0" tIns="0" rIns="0" bIns="0" rtlCol="0"/>
          <a:lstStyle/>
          <a:p>
            <a:endParaRPr/>
          </a:p>
        </p:txBody>
      </p:sp>
      <p:sp>
        <p:nvSpPr>
          <p:cNvPr id="5" name="object 5"/>
          <p:cNvSpPr/>
          <p:nvPr/>
        </p:nvSpPr>
        <p:spPr>
          <a:xfrm>
            <a:off x="4211701" y="3284601"/>
            <a:ext cx="0" cy="936625"/>
          </a:xfrm>
          <a:custGeom>
            <a:avLst/>
            <a:gdLst/>
            <a:ahLst/>
            <a:cxnLst/>
            <a:rect l="l" t="t" r="r" b="b"/>
            <a:pathLst>
              <a:path h="936625">
                <a:moveTo>
                  <a:pt x="0" y="0"/>
                </a:moveTo>
                <a:lnTo>
                  <a:pt x="0" y="936625"/>
                </a:lnTo>
              </a:path>
            </a:pathLst>
          </a:custGeom>
          <a:ln w="28575">
            <a:solidFill>
              <a:srgbClr val="2DCACA"/>
            </a:solidFill>
          </a:ln>
        </p:spPr>
        <p:txBody>
          <a:bodyPr wrap="square" lIns="0" tIns="0" rIns="0" bIns="0" rtlCol="0"/>
          <a:lstStyle/>
          <a:p>
            <a:endParaRPr/>
          </a:p>
        </p:txBody>
      </p:sp>
      <p:sp>
        <p:nvSpPr>
          <p:cNvPr id="6" name="object 6"/>
          <p:cNvSpPr/>
          <p:nvPr/>
        </p:nvSpPr>
        <p:spPr>
          <a:xfrm>
            <a:off x="5580126" y="3284601"/>
            <a:ext cx="0" cy="936625"/>
          </a:xfrm>
          <a:custGeom>
            <a:avLst/>
            <a:gdLst/>
            <a:ahLst/>
            <a:cxnLst/>
            <a:rect l="l" t="t" r="r" b="b"/>
            <a:pathLst>
              <a:path h="936625">
                <a:moveTo>
                  <a:pt x="0" y="0"/>
                </a:moveTo>
                <a:lnTo>
                  <a:pt x="0" y="936625"/>
                </a:lnTo>
              </a:path>
            </a:pathLst>
          </a:custGeom>
          <a:ln w="28575">
            <a:solidFill>
              <a:srgbClr val="2DCACA"/>
            </a:solidFill>
          </a:ln>
        </p:spPr>
        <p:txBody>
          <a:bodyPr wrap="square" lIns="0" tIns="0" rIns="0" bIns="0" rtlCol="0"/>
          <a:lstStyle/>
          <a:p>
            <a:endParaRPr/>
          </a:p>
        </p:txBody>
      </p:sp>
      <p:sp>
        <p:nvSpPr>
          <p:cNvPr id="7" name="object 7"/>
          <p:cNvSpPr/>
          <p:nvPr/>
        </p:nvSpPr>
        <p:spPr>
          <a:xfrm>
            <a:off x="3564001" y="3933825"/>
            <a:ext cx="0" cy="287655"/>
          </a:xfrm>
          <a:custGeom>
            <a:avLst/>
            <a:gdLst/>
            <a:ahLst/>
            <a:cxnLst/>
            <a:rect l="l" t="t" r="r" b="b"/>
            <a:pathLst>
              <a:path h="287654">
                <a:moveTo>
                  <a:pt x="0" y="287400"/>
                </a:moveTo>
                <a:lnTo>
                  <a:pt x="0" y="0"/>
                </a:lnTo>
              </a:path>
            </a:pathLst>
          </a:custGeom>
          <a:ln w="28575">
            <a:solidFill>
              <a:srgbClr val="B88B00"/>
            </a:solidFill>
          </a:ln>
        </p:spPr>
        <p:txBody>
          <a:bodyPr wrap="square" lIns="0" tIns="0" rIns="0" bIns="0" rtlCol="0"/>
          <a:lstStyle/>
          <a:p>
            <a:endParaRPr/>
          </a:p>
        </p:txBody>
      </p:sp>
      <p:sp>
        <p:nvSpPr>
          <p:cNvPr id="8" name="object 8"/>
          <p:cNvSpPr txBox="1"/>
          <p:nvPr/>
        </p:nvSpPr>
        <p:spPr>
          <a:xfrm>
            <a:off x="3034029" y="4344090"/>
            <a:ext cx="833755" cy="669290"/>
          </a:xfrm>
          <a:prstGeom prst="rect">
            <a:avLst/>
          </a:prstGeom>
        </p:spPr>
        <p:txBody>
          <a:bodyPr vert="horz" wrap="square" lIns="0" tIns="79375" rIns="0" bIns="0" rtlCol="0">
            <a:spAutoFit/>
          </a:bodyPr>
          <a:lstStyle/>
          <a:p>
            <a:pPr marL="375920">
              <a:lnSpc>
                <a:spcPct val="100000"/>
              </a:lnSpc>
              <a:spcBef>
                <a:spcPts val="625"/>
              </a:spcBef>
            </a:pPr>
            <a:r>
              <a:rPr sz="1800" spc="-5" dirty="0">
                <a:latin typeface="Arial"/>
                <a:cs typeface="Arial"/>
              </a:rPr>
              <a:t>2,</a:t>
            </a:r>
            <a:r>
              <a:rPr sz="1800" spc="-15" dirty="0">
                <a:latin typeface="Arial"/>
                <a:cs typeface="Arial"/>
              </a:rPr>
              <a:t>1</a:t>
            </a:r>
            <a:r>
              <a:rPr sz="1800" spc="-5" dirty="0">
                <a:latin typeface="Arial"/>
                <a:cs typeface="Arial"/>
              </a:rPr>
              <a:t>6</a:t>
            </a:r>
            <a:endParaRPr sz="1800">
              <a:latin typeface="Arial"/>
              <a:cs typeface="Arial"/>
            </a:endParaRPr>
          </a:p>
          <a:p>
            <a:pPr marL="12700">
              <a:lnSpc>
                <a:spcPct val="100000"/>
              </a:lnSpc>
              <a:spcBef>
                <a:spcPts val="459"/>
              </a:spcBef>
            </a:pPr>
            <a:r>
              <a:rPr sz="1600" b="1" spc="-5" dirty="0">
                <a:solidFill>
                  <a:srgbClr val="FFC000"/>
                </a:solidFill>
                <a:latin typeface="Arial"/>
                <a:cs typeface="Arial"/>
              </a:rPr>
              <a:t>m+1,96s</a:t>
            </a:r>
            <a:endParaRPr sz="1600">
              <a:latin typeface="Arial"/>
              <a:cs typeface="Arial"/>
            </a:endParaRPr>
          </a:p>
        </p:txBody>
      </p:sp>
      <p:sp>
        <p:nvSpPr>
          <p:cNvPr id="9" name="object 9"/>
          <p:cNvSpPr txBox="1"/>
          <p:nvPr/>
        </p:nvSpPr>
        <p:spPr>
          <a:xfrm>
            <a:off x="4095445" y="4333490"/>
            <a:ext cx="3131185" cy="688975"/>
          </a:xfrm>
          <a:prstGeom prst="rect">
            <a:avLst/>
          </a:prstGeom>
        </p:spPr>
        <p:txBody>
          <a:bodyPr vert="horz" wrap="square" lIns="0" tIns="90170" rIns="0" bIns="0" rtlCol="0">
            <a:spAutoFit/>
          </a:bodyPr>
          <a:lstStyle/>
          <a:p>
            <a:pPr marL="12700">
              <a:lnSpc>
                <a:spcPct val="100000"/>
              </a:lnSpc>
              <a:spcBef>
                <a:spcPts val="710"/>
              </a:spcBef>
              <a:tabLst>
                <a:tab pos="711200" algn="l"/>
                <a:tab pos="1471930" algn="l"/>
                <a:tab pos="2171065" algn="l"/>
              </a:tabLst>
            </a:pPr>
            <a:r>
              <a:rPr sz="1800" spc="-5" dirty="0">
                <a:latin typeface="Arial"/>
                <a:cs typeface="Arial"/>
              </a:rPr>
              <a:t>2,28	2,40	2,52	2,64</a:t>
            </a:r>
            <a:endParaRPr sz="1800">
              <a:latin typeface="Arial"/>
              <a:cs typeface="Arial"/>
            </a:endParaRPr>
          </a:p>
          <a:p>
            <a:pPr marL="38100">
              <a:lnSpc>
                <a:spcPct val="100000"/>
              </a:lnSpc>
              <a:spcBef>
                <a:spcPts val="535"/>
              </a:spcBef>
              <a:tabLst>
                <a:tab pos="800100" algn="l"/>
                <a:tab pos="1382395" algn="l"/>
                <a:tab pos="2312035" algn="l"/>
              </a:tabLst>
            </a:pPr>
            <a:r>
              <a:rPr sz="1600" b="1" spc="-10" dirty="0">
                <a:solidFill>
                  <a:srgbClr val="006666"/>
                </a:solidFill>
                <a:latin typeface="Arial"/>
                <a:cs typeface="Arial"/>
              </a:rPr>
              <a:t>m-</a:t>
            </a:r>
            <a:r>
              <a:rPr sz="1600" b="1" spc="-5" dirty="0">
                <a:solidFill>
                  <a:srgbClr val="006666"/>
                </a:solidFill>
                <a:latin typeface="Arial"/>
                <a:cs typeface="Arial"/>
              </a:rPr>
              <a:t>s</a:t>
            </a:r>
            <a:r>
              <a:rPr sz="1600" b="1" dirty="0">
                <a:solidFill>
                  <a:srgbClr val="006666"/>
                </a:solidFill>
                <a:latin typeface="Arial"/>
                <a:cs typeface="Arial"/>
              </a:rPr>
              <a:t>	</a:t>
            </a:r>
            <a:r>
              <a:rPr sz="1600" b="1" spc="-5" dirty="0">
                <a:latin typeface="Arial"/>
                <a:cs typeface="Arial"/>
              </a:rPr>
              <a:t>m</a:t>
            </a:r>
            <a:r>
              <a:rPr sz="1600" b="1" dirty="0">
                <a:latin typeface="Arial"/>
                <a:cs typeface="Arial"/>
              </a:rPr>
              <a:t>	</a:t>
            </a:r>
            <a:r>
              <a:rPr sz="1600" b="1" spc="-5" dirty="0">
                <a:solidFill>
                  <a:srgbClr val="006666"/>
                </a:solidFill>
                <a:latin typeface="Arial"/>
                <a:cs typeface="Arial"/>
              </a:rPr>
              <a:t>m+s</a:t>
            </a:r>
            <a:r>
              <a:rPr sz="1600" b="1" dirty="0">
                <a:solidFill>
                  <a:srgbClr val="006666"/>
                </a:solidFill>
                <a:latin typeface="Arial"/>
                <a:cs typeface="Arial"/>
              </a:rPr>
              <a:t>	</a:t>
            </a:r>
            <a:r>
              <a:rPr sz="1600" b="1" spc="-5" dirty="0">
                <a:solidFill>
                  <a:srgbClr val="FFC000"/>
                </a:solidFill>
                <a:latin typeface="Arial"/>
                <a:cs typeface="Arial"/>
              </a:rPr>
              <a:t>m+1,96s</a:t>
            </a:r>
            <a:endParaRPr sz="1600">
              <a:latin typeface="Arial"/>
              <a:cs typeface="Arial"/>
            </a:endParaRPr>
          </a:p>
        </p:txBody>
      </p:sp>
      <p:sp>
        <p:nvSpPr>
          <p:cNvPr id="12" name="object 12"/>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3" name="object 13"/>
          <p:cNvSpPr txBox="1"/>
          <p:nvPr/>
        </p:nvSpPr>
        <p:spPr>
          <a:xfrm>
            <a:off x="742594" y="5573674"/>
            <a:ext cx="2249805"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Quel % de sachets</a:t>
            </a:r>
            <a:r>
              <a:rPr sz="1600" spc="-15" dirty="0">
                <a:latin typeface="Arial"/>
                <a:cs typeface="Arial"/>
              </a:rPr>
              <a:t> </a:t>
            </a:r>
            <a:r>
              <a:rPr sz="1600" spc="-5" dirty="0">
                <a:latin typeface="Arial"/>
                <a:cs typeface="Arial"/>
              </a:rPr>
              <a:t>entre</a:t>
            </a:r>
            <a:endParaRPr sz="1600">
              <a:latin typeface="Arial"/>
              <a:cs typeface="Arial"/>
            </a:endParaRPr>
          </a:p>
        </p:txBody>
      </p:sp>
      <p:sp>
        <p:nvSpPr>
          <p:cNvPr id="14" name="object 14"/>
          <p:cNvSpPr txBox="1"/>
          <p:nvPr/>
        </p:nvSpPr>
        <p:spPr>
          <a:xfrm>
            <a:off x="4731511" y="5410301"/>
            <a:ext cx="1629410" cy="848994"/>
          </a:xfrm>
          <a:prstGeom prst="rect">
            <a:avLst/>
          </a:prstGeom>
        </p:spPr>
        <p:txBody>
          <a:bodyPr vert="horz" wrap="square" lIns="0" tIns="149860" rIns="0" bIns="0" rtlCol="0">
            <a:spAutoFit/>
          </a:bodyPr>
          <a:lstStyle/>
          <a:p>
            <a:pPr marL="29209">
              <a:lnSpc>
                <a:spcPct val="100000"/>
              </a:lnSpc>
              <a:spcBef>
                <a:spcPts val="1180"/>
              </a:spcBef>
            </a:pPr>
            <a:r>
              <a:rPr sz="1800" spc="-5" dirty="0">
                <a:latin typeface="Arial"/>
                <a:cs typeface="Arial"/>
              </a:rPr>
              <a:t>2,16 g </a:t>
            </a:r>
            <a:r>
              <a:rPr sz="1800" dirty="0">
                <a:latin typeface="Arial"/>
                <a:cs typeface="Arial"/>
              </a:rPr>
              <a:t>et </a:t>
            </a:r>
            <a:r>
              <a:rPr sz="1800" spc="-5" dirty="0">
                <a:latin typeface="Arial"/>
                <a:cs typeface="Arial"/>
              </a:rPr>
              <a:t>2,64</a:t>
            </a:r>
            <a:r>
              <a:rPr sz="1800" spc="-75" dirty="0">
                <a:latin typeface="Arial"/>
                <a:cs typeface="Arial"/>
              </a:rPr>
              <a:t> </a:t>
            </a:r>
            <a:r>
              <a:rPr sz="1800" spc="-5" dirty="0">
                <a:latin typeface="Arial"/>
                <a:cs typeface="Arial"/>
              </a:rPr>
              <a:t>g</a:t>
            </a:r>
            <a:endParaRPr sz="1800">
              <a:latin typeface="Arial"/>
              <a:cs typeface="Arial"/>
            </a:endParaRPr>
          </a:p>
          <a:p>
            <a:pPr marL="12700">
              <a:lnSpc>
                <a:spcPct val="100000"/>
              </a:lnSpc>
              <a:spcBef>
                <a:spcPts val="1085"/>
              </a:spcBef>
            </a:pPr>
            <a:r>
              <a:rPr sz="1800" spc="-5" dirty="0">
                <a:latin typeface="Arial"/>
                <a:cs typeface="Arial"/>
              </a:rPr>
              <a:t>2,28 g </a:t>
            </a:r>
            <a:r>
              <a:rPr sz="1800" dirty="0">
                <a:latin typeface="Arial"/>
                <a:cs typeface="Arial"/>
              </a:rPr>
              <a:t>et </a:t>
            </a:r>
            <a:r>
              <a:rPr sz="1800" spc="-5" dirty="0">
                <a:latin typeface="Arial"/>
                <a:cs typeface="Arial"/>
              </a:rPr>
              <a:t>2,52</a:t>
            </a:r>
            <a:r>
              <a:rPr sz="1800" spc="-75" dirty="0">
                <a:latin typeface="Arial"/>
                <a:cs typeface="Arial"/>
              </a:rPr>
              <a:t> </a:t>
            </a:r>
            <a:r>
              <a:rPr sz="1800" spc="-5" dirty="0">
                <a:latin typeface="Arial"/>
                <a:cs typeface="Arial"/>
              </a:rPr>
              <a:t>g</a:t>
            </a:r>
            <a:endParaRPr sz="1800">
              <a:latin typeface="Arial"/>
              <a:cs typeface="Arial"/>
            </a:endParaRPr>
          </a:p>
        </p:txBody>
      </p:sp>
      <p:sp>
        <p:nvSpPr>
          <p:cNvPr id="15" name="object 15"/>
          <p:cNvSpPr/>
          <p:nvPr/>
        </p:nvSpPr>
        <p:spPr>
          <a:xfrm>
            <a:off x="6288151" y="3914775"/>
            <a:ext cx="0" cy="287655"/>
          </a:xfrm>
          <a:custGeom>
            <a:avLst/>
            <a:gdLst/>
            <a:ahLst/>
            <a:cxnLst/>
            <a:rect l="l" t="t" r="r" b="b"/>
            <a:pathLst>
              <a:path h="287654">
                <a:moveTo>
                  <a:pt x="0" y="287400"/>
                </a:moveTo>
                <a:lnTo>
                  <a:pt x="0" y="0"/>
                </a:lnTo>
              </a:path>
            </a:pathLst>
          </a:custGeom>
          <a:ln w="28575">
            <a:solidFill>
              <a:srgbClr val="B88B00"/>
            </a:solidFill>
          </a:ln>
        </p:spPr>
        <p:txBody>
          <a:bodyPr wrap="square" lIns="0" tIns="0" rIns="0" bIns="0" rtlCol="0"/>
          <a:lstStyle/>
          <a:p>
            <a:endParaRPr/>
          </a:p>
        </p:txBody>
      </p:sp>
      <p:sp>
        <p:nvSpPr>
          <p:cNvPr id="16" name="object 16"/>
          <p:cNvSpPr/>
          <p:nvPr/>
        </p:nvSpPr>
        <p:spPr>
          <a:xfrm>
            <a:off x="3564001" y="1916176"/>
            <a:ext cx="2724150" cy="2286000"/>
          </a:xfrm>
          <a:custGeom>
            <a:avLst/>
            <a:gdLst/>
            <a:ahLst/>
            <a:cxnLst/>
            <a:rect l="l" t="t" r="r" b="b"/>
            <a:pathLst>
              <a:path w="2724150" h="2286000">
                <a:moveTo>
                  <a:pt x="1582293" y="0"/>
                </a:moveTo>
                <a:lnTo>
                  <a:pt x="1141729" y="0"/>
                </a:lnTo>
                <a:lnTo>
                  <a:pt x="0" y="2286000"/>
                </a:lnTo>
                <a:lnTo>
                  <a:pt x="2724150" y="2286000"/>
                </a:lnTo>
                <a:lnTo>
                  <a:pt x="1582293" y="0"/>
                </a:lnTo>
                <a:close/>
              </a:path>
            </a:pathLst>
          </a:custGeom>
          <a:solidFill>
            <a:srgbClr val="FFC000"/>
          </a:solidFill>
        </p:spPr>
        <p:txBody>
          <a:bodyPr wrap="square" lIns="0" tIns="0" rIns="0" bIns="0" rtlCol="0"/>
          <a:lstStyle/>
          <a:p>
            <a:endParaRPr/>
          </a:p>
        </p:txBody>
      </p:sp>
      <p:sp>
        <p:nvSpPr>
          <p:cNvPr id="17" name="object 17"/>
          <p:cNvSpPr/>
          <p:nvPr/>
        </p:nvSpPr>
        <p:spPr>
          <a:xfrm>
            <a:off x="3564001" y="1916176"/>
            <a:ext cx="2724150" cy="2286000"/>
          </a:xfrm>
          <a:custGeom>
            <a:avLst/>
            <a:gdLst/>
            <a:ahLst/>
            <a:cxnLst/>
            <a:rect l="l" t="t" r="r" b="b"/>
            <a:pathLst>
              <a:path w="2724150" h="2286000">
                <a:moveTo>
                  <a:pt x="0" y="2286000"/>
                </a:moveTo>
                <a:lnTo>
                  <a:pt x="1141729" y="0"/>
                </a:lnTo>
                <a:lnTo>
                  <a:pt x="1582293" y="0"/>
                </a:lnTo>
                <a:lnTo>
                  <a:pt x="2724150" y="2286000"/>
                </a:lnTo>
                <a:lnTo>
                  <a:pt x="0" y="2286000"/>
                </a:lnTo>
                <a:close/>
              </a:path>
            </a:pathLst>
          </a:custGeom>
          <a:ln w="25400">
            <a:solidFill>
              <a:srgbClr val="FFC000"/>
            </a:solidFill>
          </a:ln>
        </p:spPr>
        <p:txBody>
          <a:bodyPr wrap="square" lIns="0" tIns="0" rIns="0" bIns="0" rtlCol="0"/>
          <a:lstStyle/>
          <a:p>
            <a:endParaRPr/>
          </a:p>
        </p:txBody>
      </p:sp>
      <p:sp>
        <p:nvSpPr>
          <p:cNvPr id="18" name="object 18"/>
          <p:cNvSpPr txBox="1"/>
          <p:nvPr/>
        </p:nvSpPr>
        <p:spPr>
          <a:xfrm>
            <a:off x="6813295" y="5452059"/>
            <a:ext cx="673735" cy="765810"/>
          </a:xfrm>
          <a:prstGeom prst="rect">
            <a:avLst/>
          </a:prstGeom>
        </p:spPr>
        <p:txBody>
          <a:bodyPr vert="horz" wrap="square" lIns="0" tIns="107950" rIns="0" bIns="0" rtlCol="0">
            <a:spAutoFit/>
          </a:bodyPr>
          <a:lstStyle/>
          <a:p>
            <a:pPr algn="ctr">
              <a:lnSpc>
                <a:spcPct val="100000"/>
              </a:lnSpc>
              <a:spcBef>
                <a:spcPts val="850"/>
              </a:spcBef>
            </a:pPr>
            <a:r>
              <a:rPr sz="1800" b="1" spc="-10" dirty="0">
                <a:solidFill>
                  <a:srgbClr val="FFC000"/>
                </a:solidFill>
                <a:latin typeface="Arial"/>
                <a:cs typeface="Arial"/>
              </a:rPr>
              <a:t>95%</a:t>
            </a:r>
            <a:endParaRPr sz="1800">
              <a:latin typeface="Arial"/>
              <a:cs typeface="Arial"/>
            </a:endParaRPr>
          </a:p>
          <a:p>
            <a:pPr algn="ctr">
              <a:lnSpc>
                <a:spcPct val="100000"/>
              </a:lnSpc>
              <a:spcBef>
                <a:spcPts val="755"/>
              </a:spcBef>
            </a:pPr>
            <a:r>
              <a:rPr sz="1800" b="1" spc="-5" dirty="0">
                <a:solidFill>
                  <a:srgbClr val="006666"/>
                </a:solidFill>
                <a:latin typeface="Arial"/>
                <a:cs typeface="Arial"/>
              </a:rPr>
              <a:t>68,2%</a:t>
            </a:r>
            <a:endParaRPr sz="1800">
              <a:latin typeface="Arial"/>
              <a:cs typeface="Arial"/>
            </a:endParaRPr>
          </a:p>
        </p:txBody>
      </p:sp>
      <p:sp>
        <p:nvSpPr>
          <p:cNvPr id="19" name="object 19"/>
          <p:cNvSpPr/>
          <p:nvPr/>
        </p:nvSpPr>
        <p:spPr>
          <a:xfrm>
            <a:off x="4284726" y="1916176"/>
            <a:ext cx="1295400" cy="2286000"/>
          </a:xfrm>
          <a:custGeom>
            <a:avLst/>
            <a:gdLst/>
            <a:ahLst/>
            <a:cxnLst/>
            <a:rect l="l" t="t" r="r" b="b"/>
            <a:pathLst>
              <a:path w="1295400" h="2286000">
                <a:moveTo>
                  <a:pt x="838200" y="0"/>
                </a:moveTo>
                <a:lnTo>
                  <a:pt x="457073" y="0"/>
                </a:lnTo>
                <a:lnTo>
                  <a:pt x="0" y="2286000"/>
                </a:lnTo>
                <a:lnTo>
                  <a:pt x="1295400" y="2286000"/>
                </a:lnTo>
                <a:lnTo>
                  <a:pt x="838200" y="0"/>
                </a:lnTo>
                <a:close/>
              </a:path>
            </a:pathLst>
          </a:custGeom>
          <a:solidFill>
            <a:srgbClr val="33CCCC"/>
          </a:solidFill>
        </p:spPr>
        <p:txBody>
          <a:bodyPr wrap="square" lIns="0" tIns="0" rIns="0" bIns="0" rtlCol="0"/>
          <a:lstStyle/>
          <a:p>
            <a:endParaRPr/>
          </a:p>
        </p:txBody>
      </p:sp>
      <p:sp>
        <p:nvSpPr>
          <p:cNvPr id="20" name="object 20"/>
          <p:cNvSpPr/>
          <p:nvPr/>
        </p:nvSpPr>
        <p:spPr>
          <a:xfrm>
            <a:off x="4284726" y="1916176"/>
            <a:ext cx="1295400" cy="2286000"/>
          </a:xfrm>
          <a:custGeom>
            <a:avLst/>
            <a:gdLst/>
            <a:ahLst/>
            <a:cxnLst/>
            <a:rect l="l" t="t" r="r" b="b"/>
            <a:pathLst>
              <a:path w="1295400" h="2286000">
                <a:moveTo>
                  <a:pt x="0" y="2286000"/>
                </a:moveTo>
                <a:lnTo>
                  <a:pt x="457073" y="0"/>
                </a:lnTo>
                <a:lnTo>
                  <a:pt x="838200" y="0"/>
                </a:lnTo>
                <a:lnTo>
                  <a:pt x="1295400" y="2286000"/>
                </a:lnTo>
                <a:lnTo>
                  <a:pt x="0" y="2286000"/>
                </a:lnTo>
                <a:close/>
              </a:path>
            </a:pathLst>
          </a:custGeom>
          <a:ln w="25400">
            <a:solidFill>
              <a:srgbClr val="229494"/>
            </a:solidFill>
          </a:ln>
        </p:spPr>
        <p:txBody>
          <a:bodyPr wrap="square" lIns="0" tIns="0" rIns="0" bIns="0" rtlCol="0"/>
          <a:lstStyle/>
          <a:p>
            <a:endParaRPr/>
          </a:p>
        </p:txBody>
      </p:sp>
      <p:sp>
        <p:nvSpPr>
          <p:cNvPr id="21" name="object 21"/>
          <p:cNvSpPr/>
          <p:nvPr/>
        </p:nvSpPr>
        <p:spPr>
          <a:xfrm>
            <a:off x="2195576" y="1704975"/>
            <a:ext cx="5472430" cy="2516505"/>
          </a:xfrm>
          <a:custGeom>
            <a:avLst/>
            <a:gdLst/>
            <a:ahLst/>
            <a:cxnLst/>
            <a:rect l="l" t="t" r="r" b="b"/>
            <a:pathLst>
              <a:path w="5472430" h="2516504">
                <a:moveTo>
                  <a:pt x="0" y="2516251"/>
                </a:moveTo>
                <a:lnTo>
                  <a:pt x="5472049" y="2516251"/>
                </a:lnTo>
                <a:lnTo>
                  <a:pt x="5472049" y="0"/>
                </a:lnTo>
                <a:lnTo>
                  <a:pt x="0" y="0"/>
                </a:lnTo>
                <a:lnTo>
                  <a:pt x="0" y="2516251"/>
                </a:lnTo>
                <a:close/>
              </a:path>
            </a:pathLst>
          </a:custGeom>
          <a:ln w="25400">
            <a:solidFill>
              <a:srgbClr val="000000"/>
            </a:solidFill>
          </a:ln>
        </p:spPr>
        <p:txBody>
          <a:bodyPr wrap="square" lIns="0" tIns="0" rIns="0" bIns="0" rtlCol="0"/>
          <a:lstStyle/>
          <a:p>
            <a:endParaRPr/>
          </a:p>
        </p:txBody>
      </p:sp>
      <p:sp>
        <p:nvSpPr>
          <p:cNvPr id="22" name="object 22"/>
          <p:cNvSpPr/>
          <p:nvPr/>
        </p:nvSpPr>
        <p:spPr>
          <a:xfrm>
            <a:off x="1348739" y="92964"/>
            <a:ext cx="443484" cy="457200"/>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1517903" y="92964"/>
            <a:ext cx="341376" cy="457200"/>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1584960" y="92964"/>
            <a:ext cx="333755" cy="457200"/>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1644395" y="92964"/>
            <a:ext cx="2459735" cy="457200"/>
          </a:xfrm>
          <a:prstGeom prst="rect">
            <a:avLst/>
          </a:prstGeom>
          <a:blipFill>
            <a:blip r:embed="rId7" cstate="print"/>
            <a:stretch>
              <a:fillRect/>
            </a:stretch>
          </a:blipFill>
        </p:spPr>
        <p:txBody>
          <a:bodyPr wrap="square" lIns="0" tIns="0" rIns="0" bIns="0" rtlCol="0"/>
          <a:lstStyle/>
          <a:p>
            <a:endParaRPr/>
          </a:p>
        </p:txBody>
      </p:sp>
      <p:sp>
        <p:nvSpPr>
          <p:cNvPr id="26" name="object 26"/>
          <p:cNvSpPr/>
          <p:nvPr/>
        </p:nvSpPr>
        <p:spPr>
          <a:xfrm>
            <a:off x="3829811" y="92964"/>
            <a:ext cx="330708" cy="457200"/>
          </a:xfrm>
          <a:prstGeom prst="rect">
            <a:avLst/>
          </a:prstGeom>
          <a:blipFill>
            <a:blip r:embed="rId8" cstate="print"/>
            <a:stretch>
              <a:fillRect/>
            </a:stretch>
          </a:blipFill>
        </p:spPr>
        <p:txBody>
          <a:bodyPr wrap="square" lIns="0" tIns="0" rIns="0" bIns="0" rtlCol="0"/>
          <a:lstStyle/>
          <a:p>
            <a:endParaRPr/>
          </a:p>
        </p:txBody>
      </p:sp>
      <p:sp>
        <p:nvSpPr>
          <p:cNvPr id="28" name="object 28"/>
          <p:cNvSpPr txBox="1"/>
          <p:nvPr/>
        </p:nvSpPr>
        <p:spPr>
          <a:xfrm>
            <a:off x="151587" y="99847"/>
            <a:ext cx="8374380" cy="1705610"/>
          </a:xfrm>
          <a:prstGeom prst="rect">
            <a:avLst/>
          </a:prstGeom>
        </p:spPr>
        <p:txBody>
          <a:bodyPr vert="horz" wrap="square" lIns="0" tIns="53975" rIns="0" bIns="0" rtlCol="0">
            <a:spAutoFit/>
          </a:bodyPr>
          <a:lstStyle/>
          <a:p>
            <a:pPr marL="1323975">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dirty="0">
              <a:latin typeface="Arial"/>
              <a:cs typeface="Arial"/>
            </a:endParaRPr>
          </a:p>
          <a:p>
            <a:pPr marL="4872990">
              <a:lnSpc>
                <a:spcPct val="100000"/>
              </a:lnSpc>
              <a:spcBef>
                <a:spcPts val="325"/>
              </a:spcBef>
            </a:pPr>
            <a:r>
              <a:rPr sz="1600" b="1" spc="-5" dirty="0">
                <a:solidFill>
                  <a:srgbClr val="006666"/>
                </a:solidFill>
                <a:latin typeface="Arial"/>
                <a:cs typeface="Arial"/>
              </a:rPr>
              <a:t>2.2 Estimation</a:t>
            </a:r>
            <a:r>
              <a:rPr sz="1600" b="1" spc="45" dirty="0">
                <a:solidFill>
                  <a:srgbClr val="006666"/>
                </a:solidFill>
                <a:latin typeface="Arial"/>
                <a:cs typeface="Arial"/>
              </a:rPr>
              <a:t> </a:t>
            </a:r>
            <a:r>
              <a:rPr sz="1600" b="1" spc="-5" dirty="0">
                <a:solidFill>
                  <a:srgbClr val="006666"/>
                </a:solidFill>
                <a:latin typeface="Arial"/>
                <a:cs typeface="Arial"/>
              </a:rPr>
              <a:t>Statistique</a:t>
            </a:r>
            <a:endParaRPr sz="1600" dirty="0">
              <a:latin typeface="Arial"/>
              <a:cs typeface="Arial"/>
            </a:endParaRPr>
          </a:p>
          <a:p>
            <a:pPr>
              <a:lnSpc>
                <a:spcPct val="100000"/>
              </a:lnSpc>
              <a:spcBef>
                <a:spcPts val="15"/>
              </a:spcBef>
            </a:pPr>
            <a:endParaRPr sz="1800" dirty="0">
              <a:latin typeface="Times New Roman"/>
              <a:cs typeface="Times New Roman"/>
            </a:endParaRPr>
          </a:p>
          <a:p>
            <a:pPr marL="623570" marR="5080">
              <a:lnSpc>
                <a:spcPct val="100000"/>
              </a:lnSpc>
            </a:pPr>
            <a:r>
              <a:rPr sz="1800" spc="-5" dirty="0">
                <a:latin typeface="Arial"/>
                <a:cs typeface="Arial"/>
              </a:rPr>
              <a:t>Dans </a:t>
            </a:r>
            <a:r>
              <a:rPr sz="1800" dirty="0">
                <a:latin typeface="Arial"/>
                <a:cs typeface="Arial"/>
              </a:rPr>
              <a:t>un </a:t>
            </a:r>
            <a:r>
              <a:rPr sz="1800" spc="-5" dirty="0">
                <a:latin typeface="Arial"/>
                <a:cs typeface="Arial"/>
              </a:rPr>
              <a:t>laboratoire pharmaceutique, un automate remplit des sachets </a:t>
            </a:r>
            <a:r>
              <a:rPr sz="1800" spc="-10" dirty="0">
                <a:latin typeface="Arial"/>
                <a:cs typeface="Arial"/>
              </a:rPr>
              <a:t>de  </a:t>
            </a:r>
            <a:r>
              <a:rPr sz="1800" spc="-5" dirty="0">
                <a:latin typeface="Arial"/>
                <a:cs typeface="Arial"/>
              </a:rPr>
              <a:t>pilules. </a:t>
            </a:r>
            <a:r>
              <a:rPr sz="1800" dirty="0">
                <a:latin typeface="Arial"/>
                <a:cs typeface="Arial"/>
              </a:rPr>
              <a:t>Il </a:t>
            </a:r>
            <a:r>
              <a:rPr sz="1800" spc="-5" dirty="0">
                <a:latin typeface="Arial"/>
                <a:cs typeface="Arial"/>
              </a:rPr>
              <a:t>dépose en </a:t>
            </a:r>
            <a:r>
              <a:rPr sz="1800" spc="-10" dirty="0">
                <a:latin typeface="Arial"/>
                <a:cs typeface="Arial"/>
              </a:rPr>
              <a:t>moyenne </a:t>
            </a:r>
            <a:r>
              <a:rPr sz="1800" spc="-5" dirty="0">
                <a:latin typeface="Arial"/>
                <a:cs typeface="Arial"/>
              </a:rPr>
              <a:t>2,40 g/sachets, avec un écart </a:t>
            </a:r>
            <a:r>
              <a:rPr sz="1800" spc="-10" dirty="0">
                <a:latin typeface="Arial"/>
                <a:cs typeface="Arial"/>
              </a:rPr>
              <a:t>type </a:t>
            </a:r>
            <a:r>
              <a:rPr sz="1800" spc="-5" dirty="0">
                <a:latin typeface="Arial"/>
                <a:cs typeface="Arial"/>
              </a:rPr>
              <a:t>de 0,12</a:t>
            </a:r>
            <a:r>
              <a:rPr sz="1800" spc="220" dirty="0">
                <a:latin typeface="Arial"/>
                <a:cs typeface="Arial"/>
              </a:rPr>
              <a:t> </a:t>
            </a:r>
            <a:r>
              <a:rPr sz="1800" spc="-5" dirty="0">
                <a:latin typeface="Arial"/>
                <a:cs typeface="Arial"/>
              </a:rPr>
              <a:t>g.</a:t>
            </a:r>
            <a:endParaRPr sz="1800" dirty="0">
              <a:latin typeface="Arial"/>
              <a:cs typeface="Arial"/>
            </a:endParaRPr>
          </a:p>
          <a:p>
            <a:pPr marL="12700">
              <a:lnSpc>
                <a:spcPts val="2325"/>
              </a:lnSpc>
            </a:pPr>
            <a:r>
              <a:rPr sz="2000" b="1" dirty="0">
                <a:solidFill>
                  <a:srgbClr val="FFFFFF"/>
                </a:solidFill>
                <a:latin typeface="Arial"/>
                <a:cs typeface="Arial"/>
              </a:rPr>
              <a:t>44</a:t>
            </a:r>
            <a:endParaRPr sz="2000" dirty="0">
              <a:latin typeface="Arial"/>
              <a:cs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880668" y="1152905"/>
            <a:ext cx="7195184" cy="1809114"/>
          </a:xfrm>
          <a:prstGeom prst="rect">
            <a:avLst/>
          </a:prstGeom>
        </p:spPr>
        <p:txBody>
          <a:bodyPr vert="horz" wrap="square" lIns="0" tIns="12700" rIns="0" bIns="0" rtlCol="0">
            <a:spAutoFit/>
          </a:bodyPr>
          <a:lstStyle/>
          <a:p>
            <a:pPr marL="355600" marR="5080" indent="-342900">
              <a:lnSpc>
                <a:spcPct val="100000"/>
              </a:lnSpc>
              <a:spcBef>
                <a:spcPts val="100"/>
              </a:spcBef>
            </a:pPr>
            <a:r>
              <a:rPr sz="1800" spc="-5" dirty="0">
                <a:latin typeface="Arial"/>
                <a:cs typeface="Arial"/>
              </a:rPr>
              <a:t>Sur un échantillon de </a:t>
            </a:r>
            <a:r>
              <a:rPr sz="1800" spc="-50" dirty="0">
                <a:latin typeface="Arial"/>
                <a:cs typeface="Arial"/>
              </a:rPr>
              <a:t>114 </a:t>
            </a:r>
            <a:r>
              <a:rPr sz="1800" spc="-5" dirty="0">
                <a:latin typeface="Arial"/>
                <a:cs typeface="Arial"/>
              </a:rPr>
              <a:t>personnes tirées au </a:t>
            </a:r>
            <a:r>
              <a:rPr sz="1800" dirty="0">
                <a:latin typeface="Arial"/>
                <a:cs typeface="Arial"/>
              </a:rPr>
              <a:t>sort, </a:t>
            </a:r>
            <a:r>
              <a:rPr sz="1800" spc="-5" dirty="0">
                <a:latin typeface="Arial"/>
                <a:cs typeface="Arial"/>
              </a:rPr>
              <a:t>on a calculé le taux  </a:t>
            </a:r>
            <a:r>
              <a:rPr sz="1800" spc="-10" dirty="0">
                <a:latin typeface="Arial"/>
                <a:cs typeface="Arial"/>
              </a:rPr>
              <a:t>moyen </a:t>
            </a:r>
            <a:r>
              <a:rPr sz="1800" spc="-5" dirty="0">
                <a:latin typeface="Arial"/>
                <a:cs typeface="Arial"/>
              </a:rPr>
              <a:t>de cholestérol et l’écart </a:t>
            </a:r>
            <a:r>
              <a:rPr sz="1800" spc="-10" dirty="0">
                <a:latin typeface="Arial"/>
                <a:cs typeface="Arial"/>
              </a:rPr>
              <a:t>type </a:t>
            </a:r>
            <a:r>
              <a:rPr sz="1800" spc="-5" dirty="0">
                <a:latin typeface="Arial"/>
                <a:cs typeface="Arial"/>
              </a:rPr>
              <a:t>au niveau de </a:t>
            </a:r>
            <a:r>
              <a:rPr sz="1800" dirty="0">
                <a:latin typeface="Arial"/>
                <a:cs typeface="Arial"/>
              </a:rPr>
              <a:t>cet</a:t>
            </a:r>
            <a:r>
              <a:rPr sz="1800" spc="85" dirty="0">
                <a:latin typeface="Arial"/>
                <a:cs typeface="Arial"/>
              </a:rPr>
              <a:t> </a:t>
            </a:r>
            <a:r>
              <a:rPr sz="1800" spc="-5" dirty="0">
                <a:latin typeface="Arial"/>
                <a:cs typeface="Arial"/>
              </a:rPr>
              <a:t>échantillon</a:t>
            </a:r>
            <a:endParaRPr sz="1800">
              <a:latin typeface="Arial"/>
              <a:cs typeface="Arial"/>
            </a:endParaRPr>
          </a:p>
          <a:p>
            <a:pPr marL="355600" marR="5505450">
              <a:lnSpc>
                <a:spcPct val="150000"/>
              </a:lnSpc>
              <a:tabLst>
                <a:tab pos="596900" algn="l"/>
              </a:tabLst>
            </a:pPr>
            <a:r>
              <a:rPr sz="1800" dirty="0">
                <a:latin typeface="Arial"/>
                <a:cs typeface="Arial"/>
              </a:rPr>
              <a:t>m = </a:t>
            </a:r>
            <a:r>
              <a:rPr sz="1800" spc="-5" dirty="0">
                <a:latin typeface="Arial"/>
                <a:cs typeface="Arial"/>
              </a:rPr>
              <a:t>195,4</a:t>
            </a:r>
            <a:r>
              <a:rPr sz="1800" spc="-90" dirty="0">
                <a:latin typeface="Arial"/>
                <a:cs typeface="Arial"/>
              </a:rPr>
              <a:t> </a:t>
            </a:r>
            <a:r>
              <a:rPr sz="1800" spc="-5" dirty="0">
                <a:latin typeface="Arial"/>
                <a:cs typeface="Arial"/>
              </a:rPr>
              <a:t>cg  </a:t>
            </a:r>
            <a:r>
              <a:rPr sz="1800" dirty="0">
                <a:latin typeface="Arial"/>
                <a:cs typeface="Arial"/>
              </a:rPr>
              <a:t>s	= </a:t>
            </a:r>
            <a:r>
              <a:rPr sz="1800" spc="-5" dirty="0">
                <a:latin typeface="Arial"/>
                <a:cs typeface="Arial"/>
              </a:rPr>
              <a:t>45,6</a:t>
            </a:r>
            <a:r>
              <a:rPr sz="1800" spc="-40" dirty="0">
                <a:latin typeface="Arial"/>
                <a:cs typeface="Arial"/>
              </a:rPr>
              <a:t> </a:t>
            </a:r>
            <a:r>
              <a:rPr sz="1800" spc="-5" dirty="0">
                <a:latin typeface="Arial"/>
                <a:cs typeface="Arial"/>
              </a:rPr>
              <a:t>cg</a:t>
            </a:r>
            <a:endParaRPr sz="1800">
              <a:latin typeface="Arial"/>
              <a:cs typeface="Arial"/>
            </a:endParaRPr>
          </a:p>
          <a:p>
            <a:pPr marL="12700">
              <a:lnSpc>
                <a:spcPct val="100000"/>
              </a:lnSpc>
              <a:spcBef>
                <a:spcPts val="1080"/>
              </a:spcBef>
            </a:pPr>
            <a:r>
              <a:rPr sz="1800" spc="-5" dirty="0">
                <a:latin typeface="Arial"/>
                <a:cs typeface="Arial"/>
              </a:rPr>
              <a:t>Comment s’écrit l’intervalle de confiance </a:t>
            </a:r>
            <a:r>
              <a:rPr sz="1800" dirty="0">
                <a:latin typeface="Arial"/>
                <a:cs typeface="Arial"/>
              </a:rPr>
              <a:t>à </a:t>
            </a:r>
            <a:r>
              <a:rPr sz="1800" spc="-5" dirty="0">
                <a:latin typeface="Arial"/>
                <a:cs typeface="Arial"/>
              </a:rPr>
              <a:t>95% de la </a:t>
            </a:r>
            <a:r>
              <a:rPr sz="1800" spc="-10" dirty="0">
                <a:latin typeface="Arial"/>
                <a:cs typeface="Arial"/>
              </a:rPr>
              <a:t>moyenne</a:t>
            </a:r>
            <a:r>
              <a:rPr sz="1800" spc="100" dirty="0">
                <a:latin typeface="Arial"/>
                <a:cs typeface="Arial"/>
              </a:rPr>
              <a:t> </a:t>
            </a:r>
            <a:r>
              <a:rPr sz="1800" dirty="0">
                <a:latin typeface="Arial"/>
                <a:cs typeface="Arial"/>
              </a:rPr>
              <a:t>?</a:t>
            </a:r>
            <a:endParaRPr sz="1800">
              <a:latin typeface="Arial"/>
              <a:cs typeface="Arial"/>
            </a:endParaRPr>
          </a:p>
        </p:txBody>
      </p:sp>
      <p:sp>
        <p:nvSpPr>
          <p:cNvPr id="5" name="object 5"/>
          <p:cNvSpPr txBox="1"/>
          <p:nvPr/>
        </p:nvSpPr>
        <p:spPr>
          <a:xfrm>
            <a:off x="4077589" y="4308094"/>
            <a:ext cx="8953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a:t>
            </a:r>
            <a:endParaRPr sz="1800">
              <a:latin typeface="Arial"/>
              <a:cs typeface="Arial"/>
            </a:endParaRPr>
          </a:p>
        </p:txBody>
      </p:sp>
      <p:sp>
        <p:nvSpPr>
          <p:cNvPr id="6" name="object 6"/>
          <p:cNvSpPr txBox="1"/>
          <p:nvPr/>
        </p:nvSpPr>
        <p:spPr>
          <a:xfrm>
            <a:off x="880668" y="3347719"/>
            <a:ext cx="2589530" cy="2083435"/>
          </a:xfrm>
          <a:prstGeom prst="rect">
            <a:avLst/>
          </a:prstGeom>
        </p:spPr>
        <p:txBody>
          <a:bodyPr vert="horz" wrap="square" lIns="0" tIns="149860" rIns="0" bIns="0" rtlCol="0">
            <a:spAutoFit/>
          </a:bodyPr>
          <a:lstStyle/>
          <a:p>
            <a:pPr marL="12700">
              <a:lnSpc>
                <a:spcPct val="100000"/>
              </a:lnSpc>
              <a:spcBef>
                <a:spcPts val="1180"/>
              </a:spcBef>
            </a:pPr>
            <a:r>
              <a:rPr sz="1800" spc="-5" dirty="0">
                <a:latin typeface="Arial"/>
                <a:cs typeface="Arial"/>
              </a:rPr>
              <a:t>A) [195,4 </a:t>
            </a:r>
            <a:r>
              <a:rPr sz="1800" spc="60" dirty="0">
                <a:latin typeface="Arial"/>
                <a:cs typeface="Arial"/>
              </a:rPr>
              <a:t>± </a:t>
            </a:r>
            <a:r>
              <a:rPr sz="1800" spc="-5" dirty="0">
                <a:latin typeface="Arial"/>
                <a:cs typeface="Arial"/>
              </a:rPr>
              <a:t>(2,56 </a:t>
            </a:r>
            <a:r>
              <a:rPr sz="1800" dirty="0">
                <a:latin typeface="Arial"/>
                <a:cs typeface="Arial"/>
              </a:rPr>
              <a:t>x</a:t>
            </a:r>
            <a:r>
              <a:rPr sz="1800" spc="-254" dirty="0">
                <a:latin typeface="Arial"/>
                <a:cs typeface="Arial"/>
              </a:rPr>
              <a:t> </a:t>
            </a:r>
            <a:r>
              <a:rPr sz="1800" spc="-5" dirty="0">
                <a:latin typeface="Arial"/>
                <a:cs typeface="Arial"/>
              </a:rPr>
              <a:t>45,6/</a:t>
            </a:r>
            <a:endParaRPr sz="1800">
              <a:latin typeface="Arial"/>
              <a:cs typeface="Arial"/>
            </a:endParaRPr>
          </a:p>
          <a:p>
            <a:pPr marL="12700">
              <a:lnSpc>
                <a:spcPct val="100000"/>
              </a:lnSpc>
              <a:spcBef>
                <a:spcPts val="1080"/>
              </a:spcBef>
            </a:pPr>
            <a:r>
              <a:rPr sz="1800" spc="-5" dirty="0">
                <a:latin typeface="Arial"/>
                <a:cs typeface="Arial"/>
              </a:rPr>
              <a:t>B) [195,4 </a:t>
            </a:r>
            <a:r>
              <a:rPr sz="1800" spc="60" dirty="0">
                <a:latin typeface="Arial"/>
                <a:cs typeface="Arial"/>
              </a:rPr>
              <a:t>± </a:t>
            </a:r>
            <a:r>
              <a:rPr sz="1800" spc="-5" dirty="0">
                <a:latin typeface="Arial"/>
                <a:cs typeface="Arial"/>
              </a:rPr>
              <a:t>(2,56 </a:t>
            </a:r>
            <a:r>
              <a:rPr sz="1800" dirty="0">
                <a:latin typeface="Arial"/>
                <a:cs typeface="Arial"/>
              </a:rPr>
              <a:t>x </a:t>
            </a:r>
            <a:r>
              <a:rPr sz="1800" spc="-5" dirty="0">
                <a:latin typeface="Arial"/>
                <a:cs typeface="Arial"/>
              </a:rPr>
              <a:t>45,6</a:t>
            </a:r>
            <a:r>
              <a:rPr sz="1800" spc="-260" dirty="0">
                <a:latin typeface="Arial"/>
                <a:cs typeface="Arial"/>
              </a:rPr>
              <a:t> </a:t>
            </a:r>
            <a:r>
              <a:rPr sz="1800" dirty="0">
                <a:latin typeface="Arial"/>
                <a:cs typeface="Arial"/>
              </a:rPr>
              <a:t>]</a:t>
            </a:r>
            <a:endParaRPr sz="1800">
              <a:latin typeface="Arial"/>
              <a:cs typeface="Arial"/>
            </a:endParaRPr>
          </a:p>
          <a:p>
            <a:pPr marL="12700">
              <a:lnSpc>
                <a:spcPct val="100000"/>
              </a:lnSpc>
              <a:spcBef>
                <a:spcPts val="1080"/>
              </a:spcBef>
            </a:pPr>
            <a:r>
              <a:rPr sz="1800" spc="-5" dirty="0">
                <a:latin typeface="Arial"/>
                <a:cs typeface="Arial"/>
              </a:rPr>
              <a:t>C) [195,4 </a:t>
            </a:r>
            <a:r>
              <a:rPr sz="1800" spc="60" dirty="0">
                <a:latin typeface="Arial"/>
                <a:cs typeface="Arial"/>
              </a:rPr>
              <a:t>± </a:t>
            </a:r>
            <a:r>
              <a:rPr sz="1800" spc="-5" dirty="0">
                <a:latin typeface="Arial"/>
                <a:cs typeface="Arial"/>
              </a:rPr>
              <a:t>(1,96 </a:t>
            </a:r>
            <a:r>
              <a:rPr sz="1800" dirty="0">
                <a:latin typeface="Arial"/>
                <a:cs typeface="Arial"/>
              </a:rPr>
              <a:t>x</a:t>
            </a:r>
            <a:r>
              <a:rPr sz="1800" spc="130" dirty="0">
                <a:latin typeface="Arial"/>
                <a:cs typeface="Arial"/>
              </a:rPr>
              <a:t> </a:t>
            </a:r>
            <a:r>
              <a:rPr sz="1800" spc="-5" dirty="0">
                <a:latin typeface="Arial"/>
                <a:cs typeface="Arial"/>
              </a:rPr>
              <a:t>45,6/</a:t>
            </a:r>
            <a:endParaRPr sz="1800">
              <a:latin typeface="Arial"/>
              <a:cs typeface="Arial"/>
            </a:endParaRPr>
          </a:p>
          <a:p>
            <a:pPr marL="12700">
              <a:lnSpc>
                <a:spcPct val="100000"/>
              </a:lnSpc>
              <a:spcBef>
                <a:spcPts val="1080"/>
              </a:spcBef>
            </a:pPr>
            <a:r>
              <a:rPr sz="1800" spc="-5" dirty="0">
                <a:latin typeface="Arial"/>
                <a:cs typeface="Arial"/>
              </a:rPr>
              <a:t>D) [195,4 </a:t>
            </a:r>
            <a:r>
              <a:rPr sz="1800" spc="60" dirty="0">
                <a:latin typeface="Arial"/>
                <a:cs typeface="Arial"/>
              </a:rPr>
              <a:t>± </a:t>
            </a:r>
            <a:r>
              <a:rPr sz="1800" spc="-5" dirty="0">
                <a:latin typeface="Arial"/>
                <a:cs typeface="Arial"/>
              </a:rPr>
              <a:t>(1,96 </a:t>
            </a:r>
            <a:r>
              <a:rPr sz="1800" dirty="0">
                <a:latin typeface="Arial"/>
                <a:cs typeface="Arial"/>
              </a:rPr>
              <a:t>x</a:t>
            </a:r>
            <a:r>
              <a:rPr sz="1800" spc="130" dirty="0">
                <a:latin typeface="Arial"/>
                <a:cs typeface="Arial"/>
              </a:rPr>
              <a:t> </a:t>
            </a:r>
            <a:r>
              <a:rPr sz="1800" spc="-5" dirty="0">
                <a:latin typeface="Arial"/>
                <a:cs typeface="Arial"/>
              </a:rPr>
              <a:t>45,6]</a:t>
            </a:r>
            <a:endParaRPr sz="1800">
              <a:latin typeface="Arial"/>
              <a:cs typeface="Arial"/>
            </a:endParaRPr>
          </a:p>
          <a:p>
            <a:pPr marL="12700">
              <a:lnSpc>
                <a:spcPct val="100000"/>
              </a:lnSpc>
              <a:spcBef>
                <a:spcPts val="1080"/>
              </a:spcBef>
            </a:pPr>
            <a:r>
              <a:rPr sz="1800" spc="-5" dirty="0">
                <a:latin typeface="Arial"/>
                <a:cs typeface="Arial"/>
              </a:rPr>
              <a:t>E) Aucune réponse</a:t>
            </a:r>
            <a:r>
              <a:rPr sz="1800" spc="-130" dirty="0">
                <a:latin typeface="Arial"/>
                <a:cs typeface="Arial"/>
              </a:rPr>
              <a:t> </a:t>
            </a:r>
            <a:r>
              <a:rPr sz="1800" spc="-5" dirty="0">
                <a:latin typeface="Arial"/>
                <a:cs typeface="Arial"/>
              </a:rPr>
              <a:t>juste</a:t>
            </a:r>
            <a:endParaRPr sz="1800">
              <a:latin typeface="Arial"/>
              <a:cs typeface="Arial"/>
            </a:endParaRPr>
          </a:p>
        </p:txBody>
      </p:sp>
      <p:sp>
        <p:nvSpPr>
          <p:cNvPr id="7" name="object 7"/>
          <p:cNvSpPr/>
          <p:nvPr/>
        </p:nvSpPr>
        <p:spPr>
          <a:xfrm>
            <a:off x="3452412" y="3646581"/>
            <a:ext cx="40640" cy="15240"/>
          </a:xfrm>
          <a:custGeom>
            <a:avLst/>
            <a:gdLst/>
            <a:ahLst/>
            <a:cxnLst/>
            <a:rect l="l" t="t" r="r" b="b"/>
            <a:pathLst>
              <a:path w="40639" h="15239">
                <a:moveTo>
                  <a:pt x="0" y="14763"/>
                </a:moveTo>
                <a:lnTo>
                  <a:pt x="40096" y="0"/>
                </a:lnTo>
              </a:path>
            </a:pathLst>
          </a:custGeom>
          <a:ln w="5046">
            <a:solidFill>
              <a:srgbClr val="000000"/>
            </a:solidFill>
          </a:ln>
        </p:spPr>
        <p:txBody>
          <a:bodyPr wrap="square" lIns="0" tIns="0" rIns="0" bIns="0" rtlCol="0"/>
          <a:lstStyle/>
          <a:p>
            <a:endParaRPr/>
          </a:p>
        </p:txBody>
      </p:sp>
      <p:sp>
        <p:nvSpPr>
          <p:cNvPr id="8" name="object 8"/>
          <p:cNvSpPr/>
          <p:nvPr/>
        </p:nvSpPr>
        <p:spPr>
          <a:xfrm>
            <a:off x="3492508" y="3648962"/>
            <a:ext cx="59055" cy="65405"/>
          </a:xfrm>
          <a:custGeom>
            <a:avLst/>
            <a:gdLst/>
            <a:ahLst/>
            <a:cxnLst/>
            <a:rect l="l" t="t" r="r" b="b"/>
            <a:pathLst>
              <a:path w="59054" h="65404">
                <a:moveTo>
                  <a:pt x="0" y="0"/>
                </a:moveTo>
                <a:lnTo>
                  <a:pt x="58713" y="65008"/>
                </a:lnTo>
              </a:path>
            </a:pathLst>
          </a:custGeom>
          <a:ln w="12468">
            <a:solidFill>
              <a:srgbClr val="000000"/>
            </a:solidFill>
          </a:ln>
        </p:spPr>
        <p:txBody>
          <a:bodyPr wrap="square" lIns="0" tIns="0" rIns="0" bIns="0" rtlCol="0"/>
          <a:lstStyle/>
          <a:p>
            <a:endParaRPr/>
          </a:p>
        </p:txBody>
      </p:sp>
      <p:sp>
        <p:nvSpPr>
          <p:cNvPr id="9" name="object 9"/>
          <p:cNvSpPr/>
          <p:nvPr/>
        </p:nvSpPr>
        <p:spPr>
          <a:xfrm>
            <a:off x="3554802" y="3531327"/>
            <a:ext cx="69850" cy="182880"/>
          </a:xfrm>
          <a:custGeom>
            <a:avLst/>
            <a:gdLst/>
            <a:ahLst/>
            <a:cxnLst/>
            <a:rect l="l" t="t" r="r" b="b"/>
            <a:pathLst>
              <a:path w="69850" h="182879">
                <a:moveTo>
                  <a:pt x="0" y="182644"/>
                </a:moveTo>
                <a:lnTo>
                  <a:pt x="69453" y="0"/>
                </a:lnTo>
              </a:path>
            </a:pathLst>
          </a:custGeom>
          <a:ln w="6856">
            <a:solidFill>
              <a:srgbClr val="000000"/>
            </a:solidFill>
          </a:ln>
        </p:spPr>
        <p:txBody>
          <a:bodyPr wrap="square" lIns="0" tIns="0" rIns="0" bIns="0" rtlCol="0"/>
          <a:lstStyle/>
          <a:p>
            <a:endParaRPr/>
          </a:p>
        </p:txBody>
      </p:sp>
      <p:sp>
        <p:nvSpPr>
          <p:cNvPr id="10" name="object 10"/>
          <p:cNvSpPr/>
          <p:nvPr/>
        </p:nvSpPr>
        <p:spPr>
          <a:xfrm>
            <a:off x="3624255" y="3531327"/>
            <a:ext cx="440690" cy="0"/>
          </a:xfrm>
          <a:custGeom>
            <a:avLst/>
            <a:gdLst/>
            <a:ahLst/>
            <a:cxnLst/>
            <a:rect l="l" t="t" r="r" b="b"/>
            <a:pathLst>
              <a:path w="440689">
                <a:moveTo>
                  <a:pt x="0" y="0"/>
                </a:moveTo>
                <a:lnTo>
                  <a:pt x="440350" y="0"/>
                </a:lnTo>
              </a:path>
            </a:pathLst>
          </a:custGeom>
          <a:ln w="4760">
            <a:solidFill>
              <a:srgbClr val="000000"/>
            </a:solidFill>
          </a:ln>
        </p:spPr>
        <p:txBody>
          <a:bodyPr wrap="square" lIns="0" tIns="0" rIns="0" bIns="0" rtlCol="0"/>
          <a:lstStyle/>
          <a:p>
            <a:endParaRPr/>
          </a:p>
        </p:txBody>
      </p:sp>
      <p:sp>
        <p:nvSpPr>
          <p:cNvPr id="11" name="object 11"/>
          <p:cNvSpPr txBox="1"/>
          <p:nvPr/>
        </p:nvSpPr>
        <p:spPr>
          <a:xfrm>
            <a:off x="3611913" y="3467671"/>
            <a:ext cx="554990" cy="299720"/>
          </a:xfrm>
          <a:prstGeom prst="rect">
            <a:avLst/>
          </a:prstGeom>
        </p:spPr>
        <p:txBody>
          <a:bodyPr vert="horz" wrap="square" lIns="0" tIns="12700" rIns="0" bIns="0" rtlCol="0">
            <a:spAutoFit/>
          </a:bodyPr>
          <a:lstStyle/>
          <a:p>
            <a:pPr marL="12700">
              <a:lnSpc>
                <a:spcPct val="100000"/>
              </a:lnSpc>
              <a:spcBef>
                <a:spcPts val="100"/>
              </a:spcBef>
            </a:pPr>
            <a:r>
              <a:rPr sz="1550" b="1" spc="380" dirty="0">
                <a:latin typeface="Times New Roman"/>
                <a:cs typeface="Times New Roman"/>
              </a:rPr>
              <a:t>114</a:t>
            </a:r>
            <a:r>
              <a:rPr sz="1550" b="1" spc="-260" dirty="0">
                <a:latin typeface="Times New Roman"/>
                <a:cs typeface="Times New Roman"/>
              </a:rPr>
              <a:t> </a:t>
            </a:r>
            <a:r>
              <a:rPr sz="2700" baseline="-4629" dirty="0">
                <a:latin typeface="Arial"/>
                <a:cs typeface="Arial"/>
              </a:rPr>
              <a:t>]</a:t>
            </a:r>
            <a:endParaRPr sz="2700" baseline="-4629">
              <a:latin typeface="Arial"/>
              <a:cs typeface="Arial"/>
            </a:endParaRPr>
          </a:p>
        </p:txBody>
      </p:sp>
      <p:sp>
        <p:nvSpPr>
          <p:cNvPr id="12" name="object 12"/>
          <p:cNvSpPr/>
          <p:nvPr/>
        </p:nvSpPr>
        <p:spPr>
          <a:xfrm>
            <a:off x="3461903" y="4471320"/>
            <a:ext cx="27305" cy="15240"/>
          </a:xfrm>
          <a:custGeom>
            <a:avLst/>
            <a:gdLst/>
            <a:ahLst/>
            <a:cxnLst/>
            <a:rect l="l" t="t" r="r" b="b"/>
            <a:pathLst>
              <a:path w="27304" h="15239">
                <a:moveTo>
                  <a:pt x="0" y="15188"/>
                </a:moveTo>
                <a:lnTo>
                  <a:pt x="26887" y="0"/>
                </a:lnTo>
              </a:path>
            </a:pathLst>
          </a:custGeom>
          <a:ln w="7417">
            <a:solidFill>
              <a:srgbClr val="000000"/>
            </a:solidFill>
          </a:ln>
        </p:spPr>
        <p:txBody>
          <a:bodyPr wrap="square" lIns="0" tIns="0" rIns="0" bIns="0" rtlCol="0"/>
          <a:lstStyle/>
          <a:p>
            <a:endParaRPr/>
          </a:p>
        </p:txBody>
      </p:sp>
      <p:sp>
        <p:nvSpPr>
          <p:cNvPr id="13" name="object 13"/>
          <p:cNvSpPr/>
          <p:nvPr/>
        </p:nvSpPr>
        <p:spPr>
          <a:xfrm>
            <a:off x="3488791" y="4474852"/>
            <a:ext cx="38735" cy="70485"/>
          </a:xfrm>
          <a:custGeom>
            <a:avLst/>
            <a:gdLst/>
            <a:ahLst/>
            <a:cxnLst/>
            <a:rect l="l" t="t" r="r" b="b"/>
            <a:pathLst>
              <a:path w="38735" h="70485">
                <a:moveTo>
                  <a:pt x="0" y="0"/>
                </a:moveTo>
                <a:lnTo>
                  <a:pt x="38564" y="69937"/>
                </a:lnTo>
              </a:path>
            </a:pathLst>
          </a:custGeom>
          <a:ln w="14498">
            <a:solidFill>
              <a:srgbClr val="000000"/>
            </a:solidFill>
          </a:ln>
        </p:spPr>
        <p:txBody>
          <a:bodyPr wrap="square" lIns="0" tIns="0" rIns="0" bIns="0" rtlCol="0"/>
          <a:lstStyle/>
          <a:p>
            <a:endParaRPr/>
          </a:p>
        </p:txBody>
      </p:sp>
      <p:sp>
        <p:nvSpPr>
          <p:cNvPr id="14" name="object 14"/>
          <p:cNvSpPr/>
          <p:nvPr/>
        </p:nvSpPr>
        <p:spPr>
          <a:xfrm>
            <a:off x="3530893" y="4340981"/>
            <a:ext cx="49530" cy="203835"/>
          </a:xfrm>
          <a:custGeom>
            <a:avLst/>
            <a:gdLst/>
            <a:ahLst/>
            <a:cxnLst/>
            <a:rect l="l" t="t" r="r" b="b"/>
            <a:pathLst>
              <a:path w="49529" h="203835">
                <a:moveTo>
                  <a:pt x="0" y="203808"/>
                </a:moveTo>
                <a:lnTo>
                  <a:pt x="49534" y="0"/>
                </a:lnTo>
              </a:path>
            </a:pathLst>
          </a:custGeom>
          <a:ln w="7428">
            <a:solidFill>
              <a:srgbClr val="000000"/>
            </a:solidFill>
          </a:ln>
        </p:spPr>
        <p:txBody>
          <a:bodyPr wrap="square" lIns="0" tIns="0" rIns="0" bIns="0" rtlCol="0"/>
          <a:lstStyle/>
          <a:p>
            <a:endParaRPr/>
          </a:p>
        </p:txBody>
      </p:sp>
      <p:sp>
        <p:nvSpPr>
          <p:cNvPr id="15" name="object 15"/>
          <p:cNvSpPr/>
          <p:nvPr/>
        </p:nvSpPr>
        <p:spPr>
          <a:xfrm>
            <a:off x="3580428" y="4340981"/>
            <a:ext cx="311150" cy="0"/>
          </a:xfrm>
          <a:custGeom>
            <a:avLst/>
            <a:gdLst/>
            <a:ahLst/>
            <a:cxnLst/>
            <a:rect l="l" t="t" r="r" b="b"/>
            <a:pathLst>
              <a:path w="311150">
                <a:moveTo>
                  <a:pt x="0" y="0"/>
                </a:moveTo>
                <a:lnTo>
                  <a:pt x="310983" y="0"/>
                </a:lnTo>
              </a:path>
            </a:pathLst>
          </a:custGeom>
          <a:ln w="7413">
            <a:solidFill>
              <a:srgbClr val="000000"/>
            </a:solidFill>
          </a:ln>
        </p:spPr>
        <p:txBody>
          <a:bodyPr wrap="square" lIns="0" tIns="0" rIns="0" bIns="0" rtlCol="0"/>
          <a:lstStyle/>
          <a:p>
            <a:endParaRPr/>
          </a:p>
        </p:txBody>
      </p:sp>
      <p:sp>
        <p:nvSpPr>
          <p:cNvPr id="16" name="object 16"/>
          <p:cNvSpPr txBox="1"/>
          <p:nvPr/>
        </p:nvSpPr>
        <p:spPr>
          <a:xfrm>
            <a:off x="3567728" y="4316017"/>
            <a:ext cx="331470" cy="276225"/>
          </a:xfrm>
          <a:prstGeom prst="rect">
            <a:avLst/>
          </a:prstGeom>
        </p:spPr>
        <p:txBody>
          <a:bodyPr vert="horz" wrap="square" lIns="0" tIns="11430" rIns="0" bIns="0" rtlCol="0">
            <a:spAutoFit/>
          </a:bodyPr>
          <a:lstStyle/>
          <a:p>
            <a:pPr marL="12700">
              <a:lnSpc>
                <a:spcPct val="100000"/>
              </a:lnSpc>
              <a:spcBef>
                <a:spcPts val="90"/>
              </a:spcBef>
            </a:pPr>
            <a:r>
              <a:rPr sz="1650" b="1" spc="-30" dirty="0">
                <a:latin typeface="Times New Roman"/>
                <a:cs typeface="Times New Roman"/>
              </a:rPr>
              <a:t>114</a:t>
            </a:r>
            <a:endParaRPr sz="1650">
              <a:latin typeface="Times New Roman"/>
              <a:cs typeface="Times New Roman"/>
            </a:endParaRPr>
          </a:p>
        </p:txBody>
      </p:sp>
      <p:sp>
        <p:nvSpPr>
          <p:cNvPr id="17" name="object 17"/>
          <p:cNvSpPr txBox="1"/>
          <p:nvPr/>
        </p:nvSpPr>
        <p:spPr>
          <a:xfrm>
            <a:off x="3525773" y="305180"/>
            <a:ext cx="508634"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5F5F5F"/>
                </a:solidFill>
                <a:latin typeface="Tw Cen MT"/>
                <a:cs typeface="Tw Cen MT"/>
              </a:rPr>
              <a:t>Q</a:t>
            </a:r>
            <a:r>
              <a:rPr sz="1800" b="1" spc="-10" dirty="0">
                <a:solidFill>
                  <a:srgbClr val="5F5F5F"/>
                </a:solidFill>
                <a:latin typeface="Tw Cen MT"/>
                <a:cs typeface="Tw Cen MT"/>
              </a:rPr>
              <a:t>C</a:t>
            </a:r>
            <a:r>
              <a:rPr sz="1800" b="1" dirty="0">
                <a:solidFill>
                  <a:srgbClr val="5F5F5F"/>
                </a:solidFill>
                <a:latin typeface="Tw Cen MT"/>
                <a:cs typeface="Tw Cen MT"/>
              </a:rPr>
              <a:t>M</a:t>
            </a:r>
            <a:endParaRPr sz="1800">
              <a:latin typeface="Tw Cen MT"/>
              <a:cs typeface="Tw Cen MT"/>
            </a:endParaRPr>
          </a:p>
        </p:txBody>
      </p:sp>
      <p:sp>
        <p:nvSpPr>
          <p:cNvPr id="18" name="object 18"/>
          <p:cNvSpPr txBox="1"/>
          <p:nvPr/>
        </p:nvSpPr>
        <p:spPr>
          <a:xfrm>
            <a:off x="4651628" y="3818635"/>
            <a:ext cx="114109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Réponse</a:t>
            </a:r>
            <a:r>
              <a:rPr sz="1600" b="1" spc="-65" dirty="0">
                <a:solidFill>
                  <a:srgbClr val="006666"/>
                </a:solidFill>
                <a:latin typeface="Arial"/>
                <a:cs typeface="Arial"/>
              </a:rPr>
              <a:t> </a:t>
            </a:r>
            <a:r>
              <a:rPr sz="1600" b="1" spc="-5" dirty="0">
                <a:solidFill>
                  <a:srgbClr val="006666"/>
                </a:solidFill>
                <a:latin typeface="Arial"/>
                <a:cs typeface="Arial"/>
              </a:rPr>
              <a:t>C.</a:t>
            </a:r>
            <a:endParaRPr sz="1600">
              <a:latin typeface="Arial"/>
              <a:cs typeface="Arial"/>
            </a:endParaRPr>
          </a:p>
        </p:txBody>
      </p:sp>
      <p:sp>
        <p:nvSpPr>
          <p:cNvPr id="19" name="object 19"/>
          <p:cNvSpPr txBox="1"/>
          <p:nvPr/>
        </p:nvSpPr>
        <p:spPr>
          <a:xfrm>
            <a:off x="4651628" y="4184396"/>
            <a:ext cx="4091304" cy="1000760"/>
          </a:xfrm>
          <a:prstGeom prst="rect">
            <a:avLst/>
          </a:prstGeom>
        </p:spPr>
        <p:txBody>
          <a:bodyPr vert="horz" wrap="square" lIns="0" tIns="12065" rIns="0" bIns="0" rtlCol="0">
            <a:spAutoFit/>
          </a:bodyPr>
          <a:lstStyle/>
          <a:p>
            <a:pPr marL="12700" marR="5080" algn="just">
              <a:lnSpc>
                <a:spcPct val="100000"/>
              </a:lnSpc>
              <a:spcBef>
                <a:spcPts val="95"/>
              </a:spcBef>
            </a:pPr>
            <a:r>
              <a:rPr sz="1600" b="1" spc="-5" dirty="0">
                <a:latin typeface="Arial"/>
                <a:cs typeface="Arial"/>
              </a:rPr>
              <a:t>En </a:t>
            </a:r>
            <a:r>
              <a:rPr sz="1600" b="1" dirty="0">
                <a:latin typeface="Arial"/>
                <a:cs typeface="Arial"/>
              </a:rPr>
              <a:t>effet </a:t>
            </a:r>
            <a:r>
              <a:rPr sz="1600" b="1" spc="-5" dirty="0">
                <a:latin typeface="Arial"/>
                <a:cs typeface="Arial"/>
              </a:rPr>
              <a:t>IC </a:t>
            </a:r>
            <a:r>
              <a:rPr sz="1575" b="1" spc="15" baseline="-21164" dirty="0">
                <a:latin typeface="Arial"/>
                <a:cs typeface="Arial"/>
              </a:rPr>
              <a:t>95% </a:t>
            </a:r>
            <a:r>
              <a:rPr sz="1600" b="1" spc="-5" dirty="0">
                <a:latin typeface="Arial"/>
                <a:cs typeface="Arial"/>
              </a:rPr>
              <a:t>s’écrit </a:t>
            </a:r>
            <a:r>
              <a:rPr sz="1600" b="1" spc="-10" dirty="0">
                <a:latin typeface="Arial"/>
                <a:cs typeface="Arial"/>
              </a:rPr>
              <a:t>avec </a:t>
            </a:r>
            <a:r>
              <a:rPr sz="1600" b="1" i="1" spc="-5" dirty="0">
                <a:latin typeface="Symbol"/>
                <a:cs typeface="Symbol"/>
              </a:rPr>
              <a:t></a:t>
            </a:r>
            <a:r>
              <a:rPr sz="1600" b="1" i="1" spc="-5" dirty="0">
                <a:latin typeface="Times New Roman"/>
                <a:cs typeface="Times New Roman"/>
              </a:rPr>
              <a:t> </a:t>
            </a:r>
            <a:r>
              <a:rPr sz="1600" b="1" spc="-5" dirty="0">
                <a:latin typeface="Arial"/>
                <a:cs typeface="Arial"/>
              </a:rPr>
              <a:t>= </a:t>
            </a:r>
            <a:r>
              <a:rPr sz="1600" b="1" dirty="0">
                <a:latin typeface="Arial"/>
                <a:cs typeface="Arial"/>
              </a:rPr>
              <a:t>1,96. </a:t>
            </a:r>
            <a:r>
              <a:rPr sz="1600" b="1" spc="-15" dirty="0">
                <a:latin typeface="Arial"/>
                <a:cs typeface="Arial"/>
              </a:rPr>
              <a:t>On  </a:t>
            </a:r>
            <a:r>
              <a:rPr sz="1600" b="1" spc="-5" dirty="0">
                <a:latin typeface="Arial"/>
                <a:cs typeface="Arial"/>
              </a:rPr>
              <a:t>peut </a:t>
            </a:r>
            <a:r>
              <a:rPr sz="1600" b="1" dirty="0">
                <a:latin typeface="Arial"/>
                <a:cs typeface="Arial"/>
              </a:rPr>
              <a:t>affirmer </a:t>
            </a:r>
            <a:r>
              <a:rPr sz="1600" b="1" spc="-5" dirty="0">
                <a:latin typeface="Arial"/>
                <a:cs typeface="Arial"/>
              </a:rPr>
              <a:t>que cet IC donne bien une  estimation de </a:t>
            </a:r>
            <a:r>
              <a:rPr sz="1600" b="1" dirty="0">
                <a:latin typeface="Arial"/>
                <a:cs typeface="Arial"/>
              </a:rPr>
              <a:t>la </a:t>
            </a:r>
            <a:r>
              <a:rPr sz="1600" b="1" spc="-5" dirty="0">
                <a:latin typeface="Arial"/>
                <a:cs typeface="Arial"/>
              </a:rPr>
              <a:t>moyenne </a:t>
            </a:r>
            <a:r>
              <a:rPr sz="1600" b="1" i="1" spc="-5" dirty="0">
                <a:latin typeface="Symbol"/>
                <a:cs typeface="Symbol"/>
              </a:rPr>
              <a:t></a:t>
            </a:r>
            <a:r>
              <a:rPr sz="1600" b="1" i="1" spc="-5" dirty="0">
                <a:latin typeface="Times New Roman"/>
                <a:cs typeface="Times New Roman"/>
              </a:rPr>
              <a:t> </a:t>
            </a:r>
            <a:r>
              <a:rPr sz="1600" b="1" spc="-5" dirty="0">
                <a:latin typeface="Arial"/>
                <a:cs typeface="Arial"/>
              </a:rPr>
              <a:t>inconnue </a:t>
            </a:r>
            <a:r>
              <a:rPr sz="1600" b="1" spc="-10" dirty="0">
                <a:latin typeface="Arial"/>
                <a:cs typeface="Arial"/>
              </a:rPr>
              <a:t>au  niveau </a:t>
            </a:r>
            <a:r>
              <a:rPr sz="1600" b="1" spc="-5" dirty="0">
                <a:latin typeface="Arial"/>
                <a:cs typeface="Arial"/>
              </a:rPr>
              <a:t>de la</a:t>
            </a:r>
            <a:r>
              <a:rPr sz="1600" b="1" spc="70" dirty="0">
                <a:latin typeface="Arial"/>
                <a:cs typeface="Arial"/>
              </a:rPr>
              <a:t> </a:t>
            </a:r>
            <a:r>
              <a:rPr sz="1600" b="1" spc="-5" dirty="0">
                <a:latin typeface="Arial"/>
                <a:cs typeface="Arial"/>
              </a:rPr>
              <a:t>population.</a:t>
            </a:r>
            <a:endParaRPr sz="1600">
              <a:latin typeface="Arial"/>
              <a:cs typeface="Arial"/>
            </a:endParaRPr>
          </a:p>
        </p:txBody>
      </p:sp>
      <p:sp>
        <p:nvSpPr>
          <p:cNvPr id="22" name="object 22"/>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46</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763016" y="1368678"/>
            <a:ext cx="8006080" cy="299720"/>
          </a:xfrm>
          <a:prstGeom prst="rect">
            <a:avLst/>
          </a:prstGeom>
        </p:spPr>
        <p:txBody>
          <a:bodyPr vert="horz" wrap="square" lIns="0" tIns="12700" rIns="0" bIns="0" rtlCol="0">
            <a:spAutoFit/>
          </a:bodyPr>
          <a:lstStyle/>
          <a:p>
            <a:pPr marL="12700">
              <a:lnSpc>
                <a:spcPct val="100000"/>
              </a:lnSpc>
              <a:spcBef>
                <a:spcPts val="100"/>
              </a:spcBef>
            </a:pPr>
            <a:r>
              <a:rPr sz="1800" b="1" i="1" spc="-5" dirty="0">
                <a:solidFill>
                  <a:srgbClr val="006666"/>
                </a:solidFill>
                <a:latin typeface="Arial"/>
                <a:cs typeface="Arial"/>
              </a:rPr>
              <a:t>Dans </a:t>
            </a:r>
            <a:r>
              <a:rPr sz="1800" b="1" i="1" dirty="0">
                <a:solidFill>
                  <a:srgbClr val="006666"/>
                </a:solidFill>
                <a:latin typeface="Arial"/>
                <a:cs typeface="Arial"/>
              </a:rPr>
              <a:t>une population, quel </a:t>
            </a:r>
            <a:r>
              <a:rPr sz="1800" b="1" i="1" spc="-5" dirty="0">
                <a:solidFill>
                  <a:srgbClr val="006666"/>
                </a:solidFill>
                <a:latin typeface="Arial"/>
                <a:cs typeface="Arial"/>
              </a:rPr>
              <a:t>% d'individus présentent un caractère </a:t>
            </a:r>
            <a:r>
              <a:rPr sz="1800" b="1" i="1" dirty="0">
                <a:solidFill>
                  <a:srgbClr val="006666"/>
                </a:solidFill>
                <a:latin typeface="Arial"/>
                <a:cs typeface="Arial"/>
              </a:rPr>
              <a:t>donné</a:t>
            </a:r>
            <a:r>
              <a:rPr sz="1800" b="1" i="1" spc="70" dirty="0">
                <a:solidFill>
                  <a:srgbClr val="006666"/>
                </a:solidFill>
                <a:latin typeface="Arial"/>
                <a:cs typeface="Arial"/>
              </a:rPr>
              <a:t> </a:t>
            </a:r>
            <a:r>
              <a:rPr sz="1800" i="1" spc="-5" dirty="0">
                <a:solidFill>
                  <a:srgbClr val="006666"/>
                </a:solidFill>
                <a:latin typeface="Arial"/>
                <a:cs typeface="Arial"/>
              </a:rPr>
              <a:t>?</a:t>
            </a:r>
            <a:endParaRPr sz="1800">
              <a:latin typeface="Arial"/>
              <a:cs typeface="Arial"/>
            </a:endParaRPr>
          </a:p>
        </p:txBody>
      </p:sp>
      <p:sp>
        <p:nvSpPr>
          <p:cNvPr id="5" name="object 5"/>
          <p:cNvSpPr txBox="1"/>
          <p:nvPr/>
        </p:nvSpPr>
        <p:spPr>
          <a:xfrm>
            <a:off x="1266571" y="1943480"/>
            <a:ext cx="6452870" cy="1122680"/>
          </a:xfrm>
          <a:prstGeom prst="rect">
            <a:avLst/>
          </a:prstGeom>
        </p:spPr>
        <p:txBody>
          <a:bodyPr vert="horz" wrap="square" lIns="0" tIns="12700" rIns="0" bIns="0" rtlCol="0">
            <a:spAutoFit/>
          </a:bodyPr>
          <a:lstStyle/>
          <a:p>
            <a:pPr marL="12700">
              <a:lnSpc>
                <a:spcPct val="100000"/>
              </a:lnSpc>
              <a:spcBef>
                <a:spcPts val="100"/>
              </a:spcBef>
              <a:buClr>
                <a:srgbClr val="000000"/>
              </a:buClr>
              <a:buSzPct val="88888"/>
              <a:buFont typeface="Wingdings"/>
              <a:buChar char=""/>
              <a:tabLst>
                <a:tab pos="231140" algn="l"/>
              </a:tabLst>
            </a:pPr>
            <a:r>
              <a:rPr sz="1800" spc="-5" dirty="0">
                <a:solidFill>
                  <a:srgbClr val="006666"/>
                </a:solidFill>
                <a:latin typeface="Arial"/>
                <a:cs typeface="Arial"/>
              </a:rPr>
              <a:t>Echantillon représentatif par tirage au </a:t>
            </a:r>
            <a:r>
              <a:rPr sz="1800" dirty="0">
                <a:solidFill>
                  <a:srgbClr val="006666"/>
                </a:solidFill>
                <a:latin typeface="Arial"/>
                <a:cs typeface="Arial"/>
              </a:rPr>
              <a:t>sort </a:t>
            </a:r>
            <a:r>
              <a:rPr sz="1800" spc="-5" dirty="0">
                <a:solidFill>
                  <a:srgbClr val="006666"/>
                </a:solidFill>
                <a:latin typeface="Arial"/>
                <a:cs typeface="Arial"/>
              </a:rPr>
              <a:t>(n</a:t>
            </a:r>
            <a:r>
              <a:rPr sz="1800" spc="70" dirty="0">
                <a:solidFill>
                  <a:srgbClr val="006666"/>
                </a:solidFill>
                <a:latin typeface="Arial"/>
                <a:cs typeface="Arial"/>
              </a:rPr>
              <a:t> </a:t>
            </a:r>
            <a:r>
              <a:rPr sz="1800" spc="-5" dirty="0">
                <a:solidFill>
                  <a:srgbClr val="006666"/>
                </a:solidFill>
                <a:latin typeface="Arial"/>
                <a:cs typeface="Arial"/>
              </a:rPr>
              <a:t>sujets)</a:t>
            </a:r>
            <a:endParaRPr sz="1800">
              <a:latin typeface="Arial"/>
              <a:cs typeface="Arial"/>
            </a:endParaRPr>
          </a:p>
          <a:p>
            <a:pPr marL="12700" marR="5080">
              <a:lnSpc>
                <a:spcPct val="100000"/>
              </a:lnSpc>
              <a:buClr>
                <a:srgbClr val="000000"/>
              </a:buClr>
              <a:buFont typeface="Wingdings"/>
              <a:buChar char=""/>
              <a:tabLst>
                <a:tab pos="258445" algn="l"/>
              </a:tabLst>
            </a:pPr>
            <a:r>
              <a:rPr sz="1800" spc="-5" dirty="0">
                <a:solidFill>
                  <a:srgbClr val="006666"/>
                </a:solidFill>
                <a:latin typeface="Arial"/>
                <a:cs typeface="Arial"/>
              </a:rPr>
              <a:t>Calcul d'un % qui tend </a:t>
            </a:r>
            <a:r>
              <a:rPr sz="1800" dirty="0">
                <a:solidFill>
                  <a:srgbClr val="006666"/>
                </a:solidFill>
                <a:latin typeface="Arial"/>
                <a:cs typeface="Arial"/>
              </a:rPr>
              <a:t>vers </a:t>
            </a:r>
            <a:r>
              <a:rPr sz="1800" spc="-5" dirty="0">
                <a:solidFill>
                  <a:srgbClr val="006666"/>
                </a:solidFill>
                <a:latin typeface="Arial"/>
                <a:cs typeface="Arial"/>
              </a:rPr>
              <a:t>la proportion cherchée, mais </a:t>
            </a:r>
            <a:r>
              <a:rPr sz="1800" dirty="0">
                <a:solidFill>
                  <a:srgbClr val="006666"/>
                </a:solidFill>
                <a:latin typeface="Arial"/>
                <a:cs typeface="Arial"/>
              </a:rPr>
              <a:t>s'en  </a:t>
            </a:r>
            <a:r>
              <a:rPr sz="1800" spc="-5" dirty="0">
                <a:solidFill>
                  <a:srgbClr val="006666"/>
                </a:solidFill>
                <a:latin typeface="Arial"/>
                <a:cs typeface="Arial"/>
              </a:rPr>
              <a:t>écarte suivant une variabilité liée au</a:t>
            </a:r>
            <a:r>
              <a:rPr sz="1800" spc="55" dirty="0">
                <a:solidFill>
                  <a:srgbClr val="006666"/>
                </a:solidFill>
                <a:latin typeface="Arial"/>
                <a:cs typeface="Arial"/>
              </a:rPr>
              <a:t> </a:t>
            </a:r>
            <a:r>
              <a:rPr sz="1800" spc="-5" dirty="0">
                <a:solidFill>
                  <a:srgbClr val="006666"/>
                </a:solidFill>
                <a:latin typeface="Arial"/>
                <a:cs typeface="Arial"/>
              </a:rPr>
              <a:t>hasard</a:t>
            </a:r>
            <a:endParaRPr sz="1800">
              <a:latin typeface="Arial"/>
              <a:cs typeface="Arial"/>
            </a:endParaRPr>
          </a:p>
          <a:p>
            <a:pPr marL="243840" indent="-231140">
              <a:lnSpc>
                <a:spcPct val="100000"/>
              </a:lnSpc>
              <a:buClr>
                <a:srgbClr val="000000"/>
              </a:buClr>
              <a:buFont typeface="Wingdings"/>
              <a:buChar char=""/>
              <a:tabLst>
                <a:tab pos="244475" algn="l"/>
              </a:tabLst>
            </a:pPr>
            <a:r>
              <a:rPr sz="1800" spc="-5" dirty="0">
                <a:solidFill>
                  <a:srgbClr val="006666"/>
                </a:solidFill>
                <a:latin typeface="Arial"/>
                <a:cs typeface="Arial"/>
              </a:rPr>
              <a:t>Autre échantillon </a:t>
            </a:r>
            <a:r>
              <a:rPr sz="1800" dirty="0">
                <a:solidFill>
                  <a:srgbClr val="006666"/>
                </a:solidFill>
                <a:latin typeface="Wingdings"/>
                <a:cs typeface="Wingdings"/>
              </a:rPr>
              <a:t></a:t>
            </a:r>
            <a:r>
              <a:rPr sz="1800" dirty="0">
                <a:solidFill>
                  <a:srgbClr val="006666"/>
                </a:solidFill>
                <a:latin typeface="Times New Roman"/>
                <a:cs typeface="Times New Roman"/>
              </a:rPr>
              <a:t> </a:t>
            </a:r>
            <a:r>
              <a:rPr sz="1800" spc="-5" dirty="0">
                <a:solidFill>
                  <a:srgbClr val="006666"/>
                </a:solidFill>
                <a:latin typeface="Arial"/>
                <a:cs typeface="Arial"/>
              </a:rPr>
              <a:t>autre</a:t>
            </a:r>
            <a:r>
              <a:rPr sz="1800" spc="85" dirty="0">
                <a:solidFill>
                  <a:srgbClr val="006666"/>
                </a:solidFill>
                <a:latin typeface="Arial"/>
                <a:cs typeface="Arial"/>
              </a:rPr>
              <a:t> </a:t>
            </a:r>
            <a:r>
              <a:rPr sz="1800" spc="-5" dirty="0">
                <a:solidFill>
                  <a:srgbClr val="006666"/>
                </a:solidFill>
                <a:latin typeface="Arial"/>
                <a:cs typeface="Arial"/>
              </a:rPr>
              <a:t>%</a:t>
            </a:r>
            <a:endParaRPr sz="1800">
              <a:latin typeface="Arial"/>
              <a:cs typeface="Arial"/>
            </a:endParaRPr>
          </a:p>
        </p:txBody>
      </p:sp>
      <p:sp>
        <p:nvSpPr>
          <p:cNvPr id="6" name="object 6"/>
          <p:cNvSpPr txBox="1"/>
          <p:nvPr/>
        </p:nvSpPr>
        <p:spPr>
          <a:xfrm>
            <a:off x="4112514" y="3169107"/>
            <a:ext cx="4203700" cy="300355"/>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Estimateur </a:t>
            </a:r>
            <a:r>
              <a:rPr sz="1800" b="1" dirty="0">
                <a:latin typeface="Arial"/>
                <a:cs typeface="Arial"/>
              </a:rPr>
              <a:t>du </a:t>
            </a:r>
            <a:r>
              <a:rPr sz="1800" b="1" spc="-5" dirty="0">
                <a:latin typeface="Arial"/>
                <a:cs typeface="Arial"/>
              </a:rPr>
              <a:t>pourcentage </a:t>
            </a:r>
            <a:r>
              <a:rPr sz="1800" b="1" dirty="0">
                <a:latin typeface="Arial"/>
                <a:cs typeface="Arial"/>
              </a:rPr>
              <a:t>inconnu</a:t>
            </a:r>
            <a:r>
              <a:rPr sz="1800" b="1" spc="480" dirty="0">
                <a:latin typeface="Arial"/>
                <a:cs typeface="Arial"/>
              </a:rPr>
              <a:t> </a:t>
            </a:r>
            <a:r>
              <a:rPr sz="1800" b="1" dirty="0">
                <a:latin typeface="Arial"/>
                <a:cs typeface="Arial"/>
              </a:rPr>
              <a:t>p</a:t>
            </a:r>
            <a:endParaRPr sz="1800">
              <a:latin typeface="Arial"/>
              <a:cs typeface="Arial"/>
            </a:endParaRPr>
          </a:p>
        </p:txBody>
      </p:sp>
      <p:sp>
        <p:nvSpPr>
          <p:cNvPr id="7" name="object 7"/>
          <p:cNvSpPr txBox="1"/>
          <p:nvPr/>
        </p:nvSpPr>
        <p:spPr>
          <a:xfrm>
            <a:off x="1698117" y="3225495"/>
            <a:ext cx="499109" cy="300355"/>
          </a:xfrm>
          <a:prstGeom prst="rect">
            <a:avLst/>
          </a:prstGeom>
        </p:spPr>
        <p:txBody>
          <a:bodyPr vert="horz" wrap="square" lIns="0" tIns="12700" rIns="0" bIns="0" rtlCol="0">
            <a:spAutoFit/>
          </a:bodyPr>
          <a:lstStyle/>
          <a:p>
            <a:pPr marL="12700">
              <a:lnSpc>
                <a:spcPct val="100000"/>
              </a:lnSpc>
              <a:spcBef>
                <a:spcPts val="100"/>
              </a:spcBef>
            </a:pPr>
            <a:r>
              <a:rPr sz="2700" b="1" baseline="13888" dirty="0">
                <a:latin typeface="Arial"/>
                <a:cs typeface="Arial"/>
              </a:rPr>
              <a:t>p</a:t>
            </a:r>
            <a:r>
              <a:rPr sz="2700" b="1" spc="-127" baseline="13888" dirty="0">
                <a:latin typeface="Arial"/>
                <a:cs typeface="Arial"/>
              </a:rPr>
              <a:t> </a:t>
            </a:r>
            <a:r>
              <a:rPr sz="1200" b="1" i="1" spc="-5" dirty="0">
                <a:latin typeface="Arial"/>
                <a:cs typeface="Arial"/>
              </a:rPr>
              <a:t>obs</a:t>
            </a:r>
            <a:endParaRPr sz="1200">
              <a:latin typeface="Arial"/>
              <a:cs typeface="Arial"/>
            </a:endParaRPr>
          </a:p>
        </p:txBody>
      </p:sp>
      <p:sp>
        <p:nvSpPr>
          <p:cNvPr id="8" name="object 8"/>
          <p:cNvSpPr/>
          <p:nvPr/>
        </p:nvSpPr>
        <p:spPr>
          <a:xfrm>
            <a:off x="1996044" y="4058791"/>
            <a:ext cx="712470" cy="0"/>
          </a:xfrm>
          <a:custGeom>
            <a:avLst/>
            <a:gdLst/>
            <a:ahLst/>
            <a:cxnLst/>
            <a:rect l="l" t="t" r="r" b="b"/>
            <a:pathLst>
              <a:path w="712469">
                <a:moveTo>
                  <a:pt x="0" y="0"/>
                </a:moveTo>
                <a:lnTo>
                  <a:pt x="712406" y="0"/>
                </a:lnTo>
              </a:path>
            </a:pathLst>
          </a:custGeom>
          <a:ln w="8032">
            <a:solidFill>
              <a:srgbClr val="000000"/>
            </a:solidFill>
          </a:ln>
        </p:spPr>
        <p:txBody>
          <a:bodyPr wrap="square" lIns="0" tIns="0" rIns="0" bIns="0" rtlCol="0"/>
          <a:lstStyle/>
          <a:p>
            <a:endParaRPr/>
          </a:p>
        </p:txBody>
      </p:sp>
      <p:sp>
        <p:nvSpPr>
          <p:cNvPr id="9" name="object 9"/>
          <p:cNvSpPr/>
          <p:nvPr/>
        </p:nvSpPr>
        <p:spPr>
          <a:xfrm>
            <a:off x="1748185" y="4105002"/>
            <a:ext cx="50800" cy="22225"/>
          </a:xfrm>
          <a:custGeom>
            <a:avLst/>
            <a:gdLst/>
            <a:ahLst/>
            <a:cxnLst/>
            <a:rect l="l" t="t" r="r" b="b"/>
            <a:pathLst>
              <a:path w="50800" h="22225">
                <a:moveTo>
                  <a:pt x="0" y="22100"/>
                </a:moveTo>
                <a:lnTo>
                  <a:pt x="50598" y="0"/>
                </a:lnTo>
              </a:path>
            </a:pathLst>
          </a:custGeom>
          <a:ln w="8383">
            <a:solidFill>
              <a:srgbClr val="000000"/>
            </a:solidFill>
          </a:ln>
        </p:spPr>
        <p:txBody>
          <a:bodyPr wrap="square" lIns="0" tIns="0" rIns="0" bIns="0" rtlCol="0"/>
          <a:lstStyle/>
          <a:p>
            <a:endParaRPr/>
          </a:p>
        </p:txBody>
      </p:sp>
      <p:sp>
        <p:nvSpPr>
          <p:cNvPr id="10" name="object 10"/>
          <p:cNvSpPr/>
          <p:nvPr/>
        </p:nvSpPr>
        <p:spPr>
          <a:xfrm>
            <a:off x="1798784" y="4109020"/>
            <a:ext cx="73660" cy="259715"/>
          </a:xfrm>
          <a:custGeom>
            <a:avLst/>
            <a:gdLst/>
            <a:ahLst/>
            <a:cxnLst/>
            <a:rect l="l" t="t" r="r" b="b"/>
            <a:pathLst>
              <a:path w="73660" h="259714">
                <a:moveTo>
                  <a:pt x="0" y="0"/>
                </a:moveTo>
                <a:lnTo>
                  <a:pt x="73586" y="259586"/>
                </a:lnTo>
              </a:path>
            </a:pathLst>
          </a:custGeom>
          <a:ln w="20116">
            <a:solidFill>
              <a:srgbClr val="000000"/>
            </a:solidFill>
          </a:ln>
        </p:spPr>
        <p:txBody>
          <a:bodyPr wrap="square" lIns="0" tIns="0" rIns="0" bIns="0" rtlCol="0"/>
          <a:lstStyle/>
          <a:p>
            <a:endParaRPr/>
          </a:p>
        </p:txBody>
      </p:sp>
      <p:sp>
        <p:nvSpPr>
          <p:cNvPr id="11" name="object 11"/>
          <p:cNvSpPr/>
          <p:nvPr/>
        </p:nvSpPr>
        <p:spPr>
          <a:xfrm>
            <a:off x="1877483" y="3681869"/>
            <a:ext cx="89535" cy="687070"/>
          </a:xfrm>
          <a:custGeom>
            <a:avLst/>
            <a:gdLst/>
            <a:ahLst/>
            <a:cxnLst/>
            <a:rect l="l" t="t" r="r" b="b"/>
            <a:pathLst>
              <a:path w="89535" h="687070">
                <a:moveTo>
                  <a:pt x="0" y="686737"/>
                </a:moveTo>
                <a:lnTo>
                  <a:pt x="88925" y="0"/>
                </a:lnTo>
              </a:path>
            </a:pathLst>
          </a:custGeom>
          <a:ln w="10184">
            <a:solidFill>
              <a:srgbClr val="000000"/>
            </a:solidFill>
          </a:ln>
        </p:spPr>
        <p:txBody>
          <a:bodyPr wrap="square" lIns="0" tIns="0" rIns="0" bIns="0" rtlCol="0"/>
          <a:lstStyle/>
          <a:p>
            <a:endParaRPr/>
          </a:p>
        </p:txBody>
      </p:sp>
      <p:sp>
        <p:nvSpPr>
          <p:cNvPr id="12" name="object 12"/>
          <p:cNvSpPr/>
          <p:nvPr/>
        </p:nvSpPr>
        <p:spPr>
          <a:xfrm>
            <a:off x="1966409" y="3681869"/>
            <a:ext cx="762635" cy="0"/>
          </a:xfrm>
          <a:custGeom>
            <a:avLst/>
            <a:gdLst/>
            <a:ahLst/>
            <a:cxnLst/>
            <a:rect l="l" t="t" r="r" b="b"/>
            <a:pathLst>
              <a:path w="762635">
                <a:moveTo>
                  <a:pt x="0" y="0"/>
                </a:moveTo>
                <a:lnTo>
                  <a:pt x="762473" y="0"/>
                </a:lnTo>
              </a:path>
            </a:pathLst>
          </a:custGeom>
          <a:ln w="8032">
            <a:solidFill>
              <a:srgbClr val="000000"/>
            </a:solidFill>
          </a:ln>
        </p:spPr>
        <p:txBody>
          <a:bodyPr wrap="square" lIns="0" tIns="0" rIns="0" bIns="0" rtlCol="0"/>
          <a:lstStyle/>
          <a:p>
            <a:endParaRPr/>
          </a:p>
        </p:txBody>
      </p:sp>
      <p:sp>
        <p:nvSpPr>
          <p:cNvPr id="13" name="object 13"/>
          <p:cNvSpPr txBox="1"/>
          <p:nvPr/>
        </p:nvSpPr>
        <p:spPr>
          <a:xfrm>
            <a:off x="2223022" y="4052665"/>
            <a:ext cx="255270" cy="379730"/>
          </a:xfrm>
          <a:prstGeom prst="rect">
            <a:avLst/>
          </a:prstGeom>
        </p:spPr>
        <p:txBody>
          <a:bodyPr vert="horz" wrap="square" lIns="0" tIns="15875" rIns="0" bIns="0" rtlCol="0">
            <a:spAutoFit/>
          </a:bodyPr>
          <a:lstStyle/>
          <a:p>
            <a:pPr marL="12700">
              <a:lnSpc>
                <a:spcPct val="100000"/>
              </a:lnSpc>
              <a:spcBef>
                <a:spcPts val="125"/>
              </a:spcBef>
            </a:pPr>
            <a:r>
              <a:rPr sz="2300" b="1" spc="400" dirty="0">
                <a:latin typeface="Arial"/>
                <a:cs typeface="Arial"/>
              </a:rPr>
              <a:t>n</a:t>
            </a:r>
            <a:endParaRPr sz="2300">
              <a:latin typeface="Arial"/>
              <a:cs typeface="Arial"/>
            </a:endParaRPr>
          </a:p>
        </p:txBody>
      </p:sp>
      <p:sp>
        <p:nvSpPr>
          <p:cNvPr id="14" name="object 14"/>
          <p:cNvSpPr txBox="1"/>
          <p:nvPr/>
        </p:nvSpPr>
        <p:spPr>
          <a:xfrm>
            <a:off x="1974652" y="3641587"/>
            <a:ext cx="705485" cy="379730"/>
          </a:xfrm>
          <a:prstGeom prst="rect">
            <a:avLst/>
          </a:prstGeom>
        </p:spPr>
        <p:txBody>
          <a:bodyPr vert="horz" wrap="square" lIns="0" tIns="15875" rIns="0" bIns="0" rtlCol="0">
            <a:spAutoFit/>
          </a:bodyPr>
          <a:lstStyle/>
          <a:p>
            <a:pPr marL="12700">
              <a:lnSpc>
                <a:spcPct val="100000"/>
              </a:lnSpc>
              <a:spcBef>
                <a:spcPts val="125"/>
              </a:spcBef>
            </a:pPr>
            <a:r>
              <a:rPr sz="2300" b="1" spc="480" dirty="0">
                <a:latin typeface="Arial"/>
                <a:cs typeface="Arial"/>
              </a:rPr>
              <a:t>p</a:t>
            </a:r>
            <a:r>
              <a:rPr sz="1950" b="1" spc="284" baseline="-25641" dirty="0">
                <a:latin typeface="Times New Roman"/>
                <a:cs typeface="Times New Roman"/>
              </a:rPr>
              <a:t>0</a:t>
            </a:r>
            <a:r>
              <a:rPr sz="2300" b="1" spc="385" dirty="0">
                <a:latin typeface="Arial"/>
                <a:cs typeface="Arial"/>
              </a:rPr>
              <a:t>q</a:t>
            </a:r>
            <a:r>
              <a:rPr sz="1950" b="1" spc="254" baseline="-25641" dirty="0">
                <a:latin typeface="Times New Roman"/>
                <a:cs typeface="Times New Roman"/>
              </a:rPr>
              <a:t>0</a:t>
            </a:r>
            <a:endParaRPr sz="1950" baseline="-25641">
              <a:latin typeface="Times New Roman"/>
              <a:cs typeface="Times New Roman"/>
            </a:endParaRPr>
          </a:p>
        </p:txBody>
      </p:sp>
      <p:sp>
        <p:nvSpPr>
          <p:cNvPr id="15" name="object 15"/>
          <p:cNvSpPr txBox="1"/>
          <p:nvPr/>
        </p:nvSpPr>
        <p:spPr>
          <a:xfrm>
            <a:off x="1139085" y="3829646"/>
            <a:ext cx="518795" cy="379730"/>
          </a:xfrm>
          <a:prstGeom prst="rect">
            <a:avLst/>
          </a:prstGeom>
        </p:spPr>
        <p:txBody>
          <a:bodyPr vert="horz" wrap="square" lIns="0" tIns="15875" rIns="0" bIns="0" rtlCol="0">
            <a:spAutoFit/>
          </a:bodyPr>
          <a:lstStyle/>
          <a:p>
            <a:pPr marL="12700">
              <a:lnSpc>
                <a:spcPct val="100000"/>
              </a:lnSpc>
              <a:spcBef>
                <a:spcPts val="125"/>
              </a:spcBef>
            </a:pPr>
            <a:r>
              <a:rPr sz="2300" b="1" spc="365" dirty="0">
                <a:latin typeface="Arial"/>
                <a:cs typeface="Arial"/>
              </a:rPr>
              <a:t>s</a:t>
            </a:r>
            <a:r>
              <a:rPr sz="2300" b="1" spc="-114" dirty="0">
                <a:latin typeface="Arial"/>
                <a:cs typeface="Arial"/>
              </a:rPr>
              <a:t> </a:t>
            </a:r>
            <a:r>
              <a:rPr sz="2300" b="1" i="1" spc="355" dirty="0">
                <a:latin typeface="Symbol"/>
                <a:cs typeface="Symbol"/>
              </a:rPr>
              <a:t></a:t>
            </a:r>
            <a:endParaRPr sz="2300">
              <a:latin typeface="Symbol"/>
              <a:cs typeface="Symbol"/>
            </a:endParaRPr>
          </a:p>
        </p:txBody>
      </p:sp>
      <p:sp>
        <p:nvSpPr>
          <p:cNvPr id="16" name="object 16"/>
          <p:cNvSpPr txBox="1"/>
          <p:nvPr/>
        </p:nvSpPr>
        <p:spPr>
          <a:xfrm>
            <a:off x="4146550" y="3953636"/>
            <a:ext cx="3951604"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Estimateur de l'écart type </a:t>
            </a:r>
            <a:r>
              <a:rPr sz="1800" b="1" dirty="0">
                <a:latin typeface="Arial"/>
                <a:cs typeface="Arial"/>
              </a:rPr>
              <a:t>inconnu</a:t>
            </a:r>
            <a:r>
              <a:rPr sz="1800" b="1" spc="10" dirty="0">
                <a:latin typeface="Arial"/>
                <a:cs typeface="Arial"/>
              </a:rPr>
              <a:t> </a:t>
            </a:r>
            <a:r>
              <a:rPr sz="1800" b="1" i="1" spc="-5" dirty="0">
                <a:latin typeface="Symbol"/>
                <a:cs typeface="Symbol"/>
              </a:rPr>
              <a:t></a:t>
            </a:r>
            <a:endParaRPr sz="1800">
              <a:latin typeface="Symbol"/>
              <a:cs typeface="Symbol"/>
            </a:endParaRPr>
          </a:p>
        </p:txBody>
      </p:sp>
      <p:sp>
        <p:nvSpPr>
          <p:cNvPr id="17" name="object 17"/>
          <p:cNvSpPr/>
          <p:nvPr/>
        </p:nvSpPr>
        <p:spPr>
          <a:xfrm>
            <a:off x="3221101" y="3287776"/>
            <a:ext cx="617855" cy="127000"/>
          </a:xfrm>
          <a:custGeom>
            <a:avLst/>
            <a:gdLst/>
            <a:ahLst/>
            <a:cxnLst/>
            <a:rect l="l" t="t" r="r" b="b"/>
            <a:pathLst>
              <a:path w="617854" h="127000">
                <a:moveTo>
                  <a:pt x="434466" y="0"/>
                </a:moveTo>
                <a:lnTo>
                  <a:pt x="434466" y="31750"/>
                </a:lnTo>
                <a:lnTo>
                  <a:pt x="0" y="31750"/>
                </a:lnTo>
                <a:lnTo>
                  <a:pt x="0" y="95250"/>
                </a:lnTo>
                <a:lnTo>
                  <a:pt x="434466" y="95250"/>
                </a:lnTo>
                <a:lnTo>
                  <a:pt x="434466" y="127000"/>
                </a:lnTo>
                <a:lnTo>
                  <a:pt x="617474" y="63500"/>
                </a:lnTo>
                <a:lnTo>
                  <a:pt x="434466" y="0"/>
                </a:lnTo>
                <a:close/>
              </a:path>
            </a:pathLst>
          </a:custGeom>
          <a:solidFill>
            <a:srgbClr val="33CCCC"/>
          </a:solidFill>
        </p:spPr>
        <p:txBody>
          <a:bodyPr wrap="square" lIns="0" tIns="0" rIns="0" bIns="0" rtlCol="0"/>
          <a:lstStyle/>
          <a:p>
            <a:endParaRPr/>
          </a:p>
        </p:txBody>
      </p:sp>
      <p:sp>
        <p:nvSpPr>
          <p:cNvPr id="18" name="object 18"/>
          <p:cNvSpPr/>
          <p:nvPr/>
        </p:nvSpPr>
        <p:spPr>
          <a:xfrm>
            <a:off x="3152520" y="3319526"/>
            <a:ext cx="46355" cy="63500"/>
          </a:xfrm>
          <a:custGeom>
            <a:avLst/>
            <a:gdLst/>
            <a:ahLst/>
            <a:cxnLst/>
            <a:rect l="l" t="t" r="r" b="b"/>
            <a:pathLst>
              <a:path w="46355" h="63500">
                <a:moveTo>
                  <a:pt x="0" y="63500"/>
                </a:moveTo>
                <a:lnTo>
                  <a:pt x="45740" y="63500"/>
                </a:lnTo>
                <a:lnTo>
                  <a:pt x="45740" y="0"/>
                </a:lnTo>
                <a:lnTo>
                  <a:pt x="0" y="0"/>
                </a:lnTo>
                <a:lnTo>
                  <a:pt x="0" y="63500"/>
                </a:lnTo>
                <a:close/>
              </a:path>
            </a:pathLst>
          </a:custGeom>
          <a:solidFill>
            <a:srgbClr val="33CCCC"/>
          </a:solidFill>
        </p:spPr>
        <p:txBody>
          <a:bodyPr wrap="square" lIns="0" tIns="0" rIns="0" bIns="0" rtlCol="0"/>
          <a:lstStyle/>
          <a:p>
            <a:endParaRPr/>
          </a:p>
        </p:txBody>
      </p:sp>
      <p:sp>
        <p:nvSpPr>
          <p:cNvPr id="19" name="object 19"/>
          <p:cNvSpPr/>
          <p:nvPr/>
        </p:nvSpPr>
        <p:spPr>
          <a:xfrm>
            <a:off x="3106801" y="3319526"/>
            <a:ext cx="23495" cy="63500"/>
          </a:xfrm>
          <a:custGeom>
            <a:avLst/>
            <a:gdLst/>
            <a:ahLst/>
            <a:cxnLst/>
            <a:rect l="l" t="t" r="r" b="b"/>
            <a:pathLst>
              <a:path w="23494" h="63500">
                <a:moveTo>
                  <a:pt x="0" y="63500"/>
                </a:moveTo>
                <a:lnTo>
                  <a:pt x="22870" y="63500"/>
                </a:lnTo>
                <a:lnTo>
                  <a:pt x="22870" y="0"/>
                </a:lnTo>
                <a:lnTo>
                  <a:pt x="0" y="0"/>
                </a:lnTo>
                <a:lnTo>
                  <a:pt x="0" y="63500"/>
                </a:lnTo>
                <a:close/>
              </a:path>
            </a:pathLst>
          </a:custGeom>
          <a:solidFill>
            <a:srgbClr val="33CCCC"/>
          </a:solidFill>
        </p:spPr>
        <p:txBody>
          <a:bodyPr wrap="square" lIns="0" tIns="0" rIns="0" bIns="0" rtlCol="0"/>
          <a:lstStyle/>
          <a:p>
            <a:endParaRPr/>
          </a:p>
        </p:txBody>
      </p:sp>
      <p:sp>
        <p:nvSpPr>
          <p:cNvPr id="20" name="object 20"/>
          <p:cNvSpPr/>
          <p:nvPr/>
        </p:nvSpPr>
        <p:spPr>
          <a:xfrm>
            <a:off x="3221101" y="3287776"/>
            <a:ext cx="617855" cy="127000"/>
          </a:xfrm>
          <a:custGeom>
            <a:avLst/>
            <a:gdLst/>
            <a:ahLst/>
            <a:cxnLst/>
            <a:rect l="l" t="t" r="r" b="b"/>
            <a:pathLst>
              <a:path w="617854" h="127000">
                <a:moveTo>
                  <a:pt x="434466" y="0"/>
                </a:moveTo>
                <a:lnTo>
                  <a:pt x="434466" y="31750"/>
                </a:lnTo>
                <a:lnTo>
                  <a:pt x="0" y="31750"/>
                </a:lnTo>
                <a:lnTo>
                  <a:pt x="0" y="95250"/>
                </a:lnTo>
                <a:lnTo>
                  <a:pt x="434466" y="95250"/>
                </a:lnTo>
                <a:lnTo>
                  <a:pt x="434466" y="127000"/>
                </a:lnTo>
                <a:lnTo>
                  <a:pt x="617474" y="63500"/>
                </a:lnTo>
                <a:lnTo>
                  <a:pt x="434466" y="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152520" y="3319526"/>
            <a:ext cx="46355" cy="63500"/>
          </a:xfrm>
          <a:custGeom>
            <a:avLst/>
            <a:gdLst/>
            <a:ahLst/>
            <a:cxnLst/>
            <a:rect l="l" t="t" r="r" b="b"/>
            <a:pathLst>
              <a:path w="46355" h="63500">
                <a:moveTo>
                  <a:pt x="0" y="63500"/>
                </a:moveTo>
                <a:lnTo>
                  <a:pt x="45740" y="63500"/>
                </a:lnTo>
                <a:lnTo>
                  <a:pt x="45740" y="0"/>
                </a:lnTo>
                <a:lnTo>
                  <a:pt x="0" y="0"/>
                </a:lnTo>
                <a:lnTo>
                  <a:pt x="0" y="63500"/>
                </a:lnTo>
                <a:close/>
              </a:path>
            </a:pathLst>
          </a:custGeom>
          <a:ln w="9525">
            <a:solidFill>
              <a:srgbClr val="000000"/>
            </a:solidFill>
          </a:ln>
        </p:spPr>
        <p:txBody>
          <a:bodyPr wrap="square" lIns="0" tIns="0" rIns="0" bIns="0" rtlCol="0"/>
          <a:lstStyle/>
          <a:p>
            <a:endParaRPr/>
          </a:p>
        </p:txBody>
      </p:sp>
      <p:sp>
        <p:nvSpPr>
          <p:cNvPr id="22" name="object 22"/>
          <p:cNvSpPr/>
          <p:nvPr/>
        </p:nvSpPr>
        <p:spPr>
          <a:xfrm>
            <a:off x="3106801" y="3319526"/>
            <a:ext cx="23495" cy="63500"/>
          </a:xfrm>
          <a:custGeom>
            <a:avLst/>
            <a:gdLst/>
            <a:ahLst/>
            <a:cxnLst/>
            <a:rect l="l" t="t" r="r" b="b"/>
            <a:pathLst>
              <a:path w="23494" h="63500">
                <a:moveTo>
                  <a:pt x="0" y="63500"/>
                </a:moveTo>
                <a:lnTo>
                  <a:pt x="22870" y="63500"/>
                </a:lnTo>
                <a:lnTo>
                  <a:pt x="22870" y="0"/>
                </a:lnTo>
                <a:lnTo>
                  <a:pt x="0" y="0"/>
                </a:lnTo>
                <a:lnTo>
                  <a:pt x="0" y="63500"/>
                </a:lnTo>
                <a:close/>
              </a:path>
            </a:pathLst>
          </a:custGeom>
          <a:ln w="9525">
            <a:solidFill>
              <a:srgbClr val="000000"/>
            </a:solidFill>
          </a:ln>
        </p:spPr>
        <p:txBody>
          <a:bodyPr wrap="square" lIns="0" tIns="0" rIns="0" bIns="0" rtlCol="0"/>
          <a:lstStyle/>
          <a:p>
            <a:endParaRPr/>
          </a:p>
        </p:txBody>
      </p:sp>
      <p:sp>
        <p:nvSpPr>
          <p:cNvPr id="23" name="object 23"/>
          <p:cNvSpPr/>
          <p:nvPr/>
        </p:nvSpPr>
        <p:spPr>
          <a:xfrm>
            <a:off x="3246754" y="4092575"/>
            <a:ext cx="619125" cy="128905"/>
          </a:xfrm>
          <a:custGeom>
            <a:avLst/>
            <a:gdLst/>
            <a:ahLst/>
            <a:cxnLst/>
            <a:rect l="l" t="t" r="r" b="b"/>
            <a:pathLst>
              <a:path w="619125" h="128904">
                <a:moveTo>
                  <a:pt x="435482" y="0"/>
                </a:moveTo>
                <a:lnTo>
                  <a:pt x="435482" y="32131"/>
                </a:lnTo>
                <a:lnTo>
                  <a:pt x="0" y="32131"/>
                </a:lnTo>
                <a:lnTo>
                  <a:pt x="0" y="96393"/>
                </a:lnTo>
                <a:lnTo>
                  <a:pt x="435482" y="96393"/>
                </a:lnTo>
                <a:lnTo>
                  <a:pt x="435482" y="128650"/>
                </a:lnTo>
                <a:lnTo>
                  <a:pt x="618870" y="64262"/>
                </a:lnTo>
                <a:lnTo>
                  <a:pt x="435482" y="0"/>
                </a:lnTo>
                <a:close/>
              </a:path>
            </a:pathLst>
          </a:custGeom>
          <a:solidFill>
            <a:srgbClr val="33CCCC"/>
          </a:solidFill>
        </p:spPr>
        <p:txBody>
          <a:bodyPr wrap="square" lIns="0" tIns="0" rIns="0" bIns="0" rtlCol="0"/>
          <a:lstStyle/>
          <a:p>
            <a:endParaRPr/>
          </a:p>
        </p:txBody>
      </p:sp>
      <p:sp>
        <p:nvSpPr>
          <p:cNvPr id="24" name="object 24"/>
          <p:cNvSpPr/>
          <p:nvPr/>
        </p:nvSpPr>
        <p:spPr>
          <a:xfrm>
            <a:off x="3177920" y="4124674"/>
            <a:ext cx="46355" cy="64769"/>
          </a:xfrm>
          <a:custGeom>
            <a:avLst/>
            <a:gdLst/>
            <a:ahLst/>
            <a:cxnLst/>
            <a:rect l="l" t="t" r="r" b="b"/>
            <a:pathLst>
              <a:path w="46355" h="64770">
                <a:moveTo>
                  <a:pt x="0" y="64293"/>
                </a:moveTo>
                <a:lnTo>
                  <a:pt x="45839" y="64293"/>
                </a:lnTo>
                <a:lnTo>
                  <a:pt x="45839" y="0"/>
                </a:lnTo>
                <a:lnTo>
                  <a:pt x="0" y="0"/>
                </a:lnTo>
                <a:lnTo>
                  <a:pt x="0" y="64293"/>
                </a:lnTo>
                <a:close/>
              </a:path>
            </a:pathLst>
          </a:custGeom>
          <a:solidFill>
            <a:srgbClr val="33CCCC"/>
          </a:solidFill>
        </p:spPr>
        <p:txBody>
          <a:bodyPr wrap="square" lIns="0" tIns="0" rIns="0" bIns="0" rtlCol="0"/>
          <a:lstStyle/>
          <a:p>
            <a:endParaRPr/>
          </a:p>
        </p:txBody>
      </p:sp>
      <p:sp>
        <p:nvSpPr>
          <p:cNvPr id="25" name="object 25"/>
          <p:cNvSpPr/>
          <p:nvPr/>
        </p:nvSpPr>
        <p:spPr>
          <a:xfrm>
            <a:off x="3132201" y="4124674"/>
            <a:ext cx="23495" cy="64769"/>
          </a:xfrm>
          <a:custGeom>
            <a:avLst/>
            <a:gdLst/>
            <a:ahLst/>
            <a:cxnLst/>
            <a:rect l="l" t="t" r="r" b="b"/>
            <a:pathLst>
              <a:path w="23494" h="64770">
                <a:moveTo>
                  <a:pt x="0" y="64293"/>
                </a:moveTo>
                <a:lnTo>
                  <a:pt x="22919" y="64293"/>
                </a:lnTo>
                <a:lnTo>
                  <a:pt x="22919" y="0"/>
                </a:lnTo>
                <a:lnTo>
                  <a:pt x="0" y="0"/>
                </a:lnTo>
                <a:lnTo>
                  <a:pt x="0" y="64293"/>
                </a:lnTo>
                <a:close/>
              </a:path>
            </a:pathLst>
          </a:custGeom>
          <a:solidFill>
            <a:srgbClr val="33CCCC"/>
          </a:solidFill>
        </p:spPr>
        <p:txBody>
          <a:bodyPr wrap="square" lIns="0" tIns="0" rIns="0" bIns="0" rtlCol="0"/>
          <a:lstStyle/>
          <a:p>
            <a:endParaRPr/>
          </a:p>
        </p:txBody>
      </p:sp>
      <p:sp>
        <p:nvSpPr>
          <p:cNvPr id="26" name="object 26"/>
          <p:cNvSpPr/>
          <p:nvPr/>
        </p:nvSpPr>
        <p:spPr>
          <a:xfrm>
            <a:off x="3246754" y="4092575"/>
            <a:ext cx="619125" cy="128905"/>
          </a:xfrm>
          <a:custGeom>
            <a:avLst/>
            <a:gdLst/>
            <a:ahLst/>
            <a:cxnLst/>
            <a:rect l="l" t="t" r="r" b="b"/>
            <a:pathLst>
              <a:path w="619125" h="128904">
                <a:moveTo>
                  <a:pt x="435482" y="0"/>
                </a:moveTo>
                <a:lnTo>
                  <a:pt x="435482" y="32131"/>
                </a:lnTo>
                <a:lnTo>
                  <a:pt x="0" y="32131"/>
                </a:lnTo>
                <a:lnTo>
                  <a:pt x="0" y="96393"/>
                </a:lnTo>
                <a:lnTo>
                  <a:pt x="435482" y="96393"/>
                </a:lnTo>
                <a:lnTo>
                  <a:pt x="435482" y="128650"/>
                </a:lnTo>
                <a:lnTo>
                  <a:pt x="618870" y="64262"/>
                </a:lnTo>
                <a:lnTo>
                  <a:pt x="435482" y="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177920" y="4124674"/>
            <a:ext cx="46355" cy="64769"/>
          </a:xfrm>
          <a:custGeom>
            <a:avLst/>
            <a:gdLst/>
            <a:ahLst/>
            <a:cxnLst/>
            <a:rect l="l" t="t" r="r" b="b"/>
            <a:pathLst>
              <a:path w="46355" h="64770">
                <a:moveTo>
                  <a:pt x="0" y="64293"/>
                </a:moveTo>
                <a:lnTo>
                  <a:pt x="45839" y="64293"/>
                </a:lnTo>
                <a:lnTo>
                  <a:pt x="45839" y="0"/>
                </a:lnTo>
                <a:lnTo>
                  <a:pt x="0" y="0"/>
                </a:lnTo>
                <a:lnTo>
                  <a:pt x="0" y="64293"/>
                </a:lnTo>
                <a:close/>
              </a:path>
            </a:pathLst>
          </a:custGeom>
          <a:ln w="9525">
            <a:solidFill>
              <a:srgbClr val="000000"/>
            </a:solidFill>
          </a:ln>
        </p:spPr>
        <p:txBody>
          <a:bodyPr wrap="square" lIns="0" tIns="0" rIns="0" bIns="0" rtlCol="0"/>
          <a:lstStyle/>
          <a:p>
            <a:endParaRPr/>
          </a:p>
        </p:txBody>
      </p:sp>
      <p:sp>
        <p:nvSpPr>
          <p:cNvPr id="28" name="object 28"/>
          <p:cNvSpPr/>
          <p:nvPr/>
        </p:nvSpPr>
        <p:spPr>
          <a:xfrm>
            <a:off x="3132201" y="4124674"/>
            <a:ext cx="23495" cy="64769"/>
          </a:xfrm>
          <a:custGeom>
            <a:avLst/>
            <a:gdLst/>
            <a:ahLst/>
            <a:cxnLst/>
            <a:rect l="l" t="t" r="r" b="b"/>
            <a:pathLst>
              <a:path w="23494" h="64770">
                <a:moveTo>
                  <a:pt x="0" y="64293"/>
                </a:moveTo>
                <a:lnTo>
                  <a:pt x="22919" y="64293"/>
                </a:lnTo>
                <a:lnTo>
                  <a:pt x="22919" y="0"/>
                </a:lnTo>
                <a:lnTo>
                  <a:pt x="0" y="0"/>
                </a:lnTo>
                <a:lnTo>
                  <a:pt x="0" y="64293"/>
                </a:lnTo>
                <a:close/>
              </a:path>
            </a:pathLst>
          </a:custGeom>
          <a:ln w="9525">
            <a:solidFill>
              <a:srgbClr val="000000"/>
            </a:solidFill>
          </a:ln>
        </p:spPr>
        <p:txBody>
          <a:bodyPr wrap="square" lIns="0" tIns="0" rIns="0" bIns="0" rtlCol="0"/>
          <a:lstStyle/>
          <a:p>
            <a:endParaRPr/>
          </a:p>
        </p:txBody>
      </p:sp>
      <p:sp>
        <p:nvSpPr>
          <p:cNvPr id="29" name="object 29"/>
          <p:cNvSpPr txBox="1"/>
          <p:nvPr/>
        </p:nvSpPr>
        <p:spPr>
          <a:xfrm>
            <a:off x="2627376" y="5300662"/>
            <a:ext cx="3889375" cy="649605"/>
          </a:xfrm>
          <a:prstGeom prst="rect">
            <a:avLst/>
          </a:prstGeom>
          <a:solidFill>
            <a:srgbClr val="FFCC00"/>
          </a:solidFill>
          <a:ln w="9525">
            <a:solidFill>
              <a:srgbClr val="000000"/>
            </a:solidFill>
          </a:ln>
        </p:spPr>
        <p:txBody>
          <a:bodyPr vert="horz" wrap="square" lIns="0" tIns="62230" rIns="0" bIns="0" rtlCol="0">
            <a:spAutoFit/>
          </a:bodyPr>
          <a:lstStyle/>
          <a:p>
            <a:pPr marL="483870">
              <a:lnSpc>
                <a:spcPct val="100000"/>
              </a:lnSpc>
              <a:spcBef>
                <a:spcPts val="490"/>
              </a:spcBef>
            </a:pPr>
            <a:r>
              <a:rPr sz="2000" b="1" i="1" dirty="0">
                <a:solidFill>
                  <a:srgbClr val="006666"/>
                </a:solidFill>
                <a:latin typeface="Arial"/>
                <a:cs typeface="Arial"/>
              </a:rPr>
              <a:t>p </a:t>
            </a:r>
            <a:r>
              <a:rPr sz="2000" b="1" i="1" dirty="0">
                <a:solidFill>
                  <a:srgbClr val="006666"/>
                </a:solidFill>
                <a:latin typeface="Symbol"/>
                <a:cs typeface="Symbol"/>
              </a:rPr>
              <a:t></a:t>
            </a:r>
            <a:r>
              <a:rPr sz="2000" b="1" i="1" dirty="0">
                <a:solidFill>
                  <a:srgbClr val="006666"/>
                </a:solidFill>
                <a:latin typeface="Times New Roman"/>
                <a:cs typeface="Times New Roman"/>
              </a:rPr>
              <a:t> </a:t>
            </a:r>
            <a:r>
              <a:rPr sz="2000" b="1" dirty="0">
                <a:solidFill>
                  <a:srgbClr val="006666"/>
                </a:solidFill>
                <a:latin typeface="Arial"/>
                <a:cs typeface="Arial"/>
              </a:rPr>
              <a:t>[ </a:t>
            </a:r>
            <a:r>
              <a:rPr sz="2000" b="1" i="1" dirty="0">
                <a:solidFill>
                  <a:srgbClr val="006666"/>
                </a:solidFill>
                <a:latin typeface="Arial"/>
                <a:cs typeface="Arial"/>
              </a:rPr>
              <a:t>p </a:t>
            </a:r>
            <a:r>
              <a:rPr sz="1950" b="1" i="1" spc="15" baseline="-21367" dirty="0">
                <a:solidFill>
                  <a:srgbClr val="006666"/>
                </a:solidFill>
                <a:latin typeface="Arial"/>
                <a:cs typeface="Arial"/>
              </a:rPr>
              <a:t>obs</a:t>
            </a:r>
            <a:r>
              <a:rPr sz="2000" b="1" spc="10" dirty="0">
                <a:solidFill>
                  <a:srgbClr val="006666"/>
                </a:solidFill>
                <a:latin typeface="Arial"/>
                <a:cs typeface="Arial"/>
              </a:rPr>
              <a:t>- </a:t>
            </a:r>
            <a:r>
              <a:rPr sz="2200" b="1" i="1" dirty="0">
                <a:solidFill>
                  <a:srgbClr val="006666"/>
                </a:solidFill>
                <a:latin typeface="Symbol"/>
                <a:cs typeface="Symbol"/>
              </a:rPr>
              <a:t></a:t>
            </a:r>
            <a:r>
              <a:rPr sz="2000" b="1" dirty="0">
                <a:solidFill>
                  <a:srgbClr val="006666"/>
                </a:solidFill>
                <a:latin typeface="Arial"/>
                <a:cs typeface="Arial"/>
              </a:rPr>
              <a:t>s ; </a:t>
            </a:r>
            <a:r>
              <a:rPr sz="2000" b="1" i="1" dirty="0">
                <a:solidFill>
                  <a:srgbClr val="006666"/>
                </a:solidFill>
                <a:latin typeface="Arial"/>
                <a:cs typeface="Arial"/>
              </a:rPr>
              <a:t>p </a:t>
            </a:r>
            <a:r>
              <a:rPr sz="1950" b="1" i="1" spc="15" baseline="-21367" dirty="0">
                <a:solidFill>
                  <a:srgbClr val="006666"/>
                </a:solidFill>
                <a:latin typeface="Arial"/>
                <a:cs typeface="Arial"/>
              </a:rPr>
              <a:t>obs</a:t>
            </a:r>
            <a:r>
              <a:rPr sz="2000" b="1" spc="10" dirty="0">
                <a:solidFill>
                  <a:srgbClr val="006666"/>
                </a:solidFill>
                <a:latin typeface="Arial"/>
                <a:cs typeface="Arial"/>
              </a:rPr>
              <a:t>+ </a:t>
            </a:r>
            <a:r>
              <a:rPr sz="2200" b="1" i="1" dirty="0">
                <a:solidFill>
                  <a:srgbClr val="006666"/>
                </a:solidFill>
                <a:latin typeface="Symbol"/>
                <a:cs typeface="Symbol"/>
              </a:rPr>
              <a:t></a:t>
            </a:r>
            <a:r>
              <a:rPr sz="2000" b="1" dirty="0">
                <a:solidFill>
                  <a:srgbClr val="006666"/>
                </a:solidFill>
                <a:latin typeface="Arial"/>
                <a:cs typeface="Arial"/>
              </a:rPr>
              <a:t>s</a:t>
            </a:r>
            <a:r>
              <a:rPr sz="2000" b="1" spc="-190" dirty="0">
                <a:solidFill>
                  <a:srgbClr val="006666"/>
                </a:solidFill>
                <a:latin typeface="Arial"/>
                <a:cs typeface="Arial"/>
              </a:rPr>
              <a:t> </a:t>
            </a:r>
            <a:r>
              <a:rPr sz="2000" b="1" dirty="0">
                <a:solidFill>
                  <a:srgbClr val="006666"/>
                </a:solidFill>
                <a:latin typeface="Arial"/>
                <a:cs typeface="Arial"/>
              </a:rPr>
              <a:t>]</a:t>
            </a:r>
            <a:endParaRPr sz="2000">
              <a:latin typeface="Arial"/>
              <a:cs typeface="Arial"/>
            </a:endParaRPr>
          </a:p>
        </p:txBody>
      </p:sp>
      <p:sp>
        <p:nvSpPr>
          <p:cNvPr id="30" name="object 30"/>
          <p:cNvSpPr txBox="1"/>
          <p:nvPr/>
        </p:nvSpPr>
        <p:spPr>
          <a:xfrm>
            <a:off x="2301367" y="5990945"/>
            <a:ext cx="4573905" cy="360680"/>
          </a:xfrm>
          <a:prstGeom prst="rect">
            <a:avLst/>
          </a:prstGeom>
        </p:spPr>
        <p:txBody>
          <a:bodyPr vert="horz" wrap="square" lIns="0" tIns="12065" rIns="0" bIns="0" rtlCol="0">
            <a:spAutoFit/>
          </a:bodyPr>
          <a:lstStyle/>
          <a:p>
            <a:pPr marL="12700">
              <a:lnSpc>
                <a:spcPct val="100000"/>
              </a:lnSpc>
              <a:spcBef>
                <a:spcPts val="95"/>
              </a:spcBef>
              <a:tabLst>
                <a:tab pos="960755" algn="l"/>
                <a:tab pos="2911475" algn="l"/>
                <a:tab pos="3865879" algn="l"/>
              </a:tabLst>
            </a:pPr>
            <a:r>
              <a:rPr sz="2000" b="1" i="1" dirty="0">
                <a:solidFill>
                  <a:srgbClr val="006666"/>
                </a:solidFill>
                <a:latin typeface="Symbol"/>
                <a:cs typeface="Symbol"/>
              </a:rPr>
              <a:t></a:t>
            </a:r>
            <a:r>
              <a:rPr sz="2000" b="1" i="1" spc="-5" dirty="0">
                <a:solidFill>
                  <a:srgbClr val="006666"/>
                </a:solidFill>
                <a:latin typeface="Times New Roman"/>
                <a:cs typeface="Times New Roman"/>
              </a:rPr>
              <a:t> </a:t>
            </a:r>
            <a:r>
              <a:rPr sz="2000" b="1" dirty="0">
                <a:solidFill>
                  <a:srgbClr val="006666"/>
                </a:solidFill>
                <a:latin typeface="Arial"/>
                <a:cs typeface="Arial"/>
              </a:rPr>
              <a:t>=5%	</a:t>
            </a:r>
            <a:r>
              <a:rPr sz="2200" b="1" i="1" spc="-5" dirty="0">
                <a:solidFill>
                  <a:srgbClr val="006666"/>
                </a:solidFill>
                <a:latin typeface="Symbol"/>
                <a:cs typeface="Symbol"/>
              </a:rPr>
              <a:t></a:t>
            </a:r>
            <a:r>
              <a:rPr sz="2200" b="1" i="1" dirty="0">
                <a:solidFill>
                  <a:srgbClr val="006666"/>
                </a:solidFill>
                <a:latin typeface="Times New Roman"/>
                <a:cs typeface="Times New Roman"/>
              </a:rPr>
              <a:t> </a:t>
            </a:r>
            <a:r>
              <a:rPr sz="2000" b="1" dirty="0">
                <a:solidFill>
                  <a:srgbClr val="006666"/>
                </a:solidFill>
                <a:latin typeface="Arial"/>
                <a:cs typeface="Arial"/>
              </a:rPr>
              <a:t>=1,96	</a:t>
            </a:r>
            <a:r>
              <a:rPr sz="2000" b="1" i="1" dirty="0">
                <a:solidFill>
                  <a:srgbClr val="006666"/>
                </a:solidFill>
                <a:latin typeface="Symbol"/>
                <a:cs typeface="Symbol"/>
              </a:rPr>
              <a:t></a:t>
            </a:r>
            <a:r>
              <a:rPr sz="2000" b="1" i="1" spc="50" dirty="0">
                <a:solidFill>
                  <a:srgbClr val="006666"/>
                </a:solidFill>
                <a:latin typeface="Times New Roman"/>
                <a:cs typeface="Times New Roman"/>
              </a:rPr>
              <a:t> </a:t>
            </a:r>
            <a:r>
              <a:rPr sz="2000" b="1" dirty="0">
                <a:solidFill>
                  <a:srgbClr val="006666"/>
                </a:solidFill>
                <a:latin typeface="Arial"/>
                <a:cs typeface="Arial"/>
              </a:rPr>
              <a:t>=1%	</a:t>
            </a:r>
            <a:r>
              <a:rPr sz="2200" b="1" i="1" spc="-5" dirty="0">
                <a:solidFill>
                  <a:srgbClr val="006666"/>
                </a:solidFill>
                <a:latin typeface="Symbol"/>
                <a:cs typeface="Symbol"/>
              </a:rPr>
              <a:t></a:t>
            </a:r>
            <a:r>
              <a:rPr sz="2200" b="1" i="1" spc="-75" dirty="0">
                <a:solidFill>
                  <a:srgbClr val="006666"/>
                </a:solidFill>
                <a:latin typeface="Times New Roman"/>
                <a:cs typeface="Times New Roman"/>
              </a:rPr>
              <a:t> </a:t>
            </a:r>
            <a:r>
              <a:rPr sz="2000" b="1" dirty="0">
                <a:solidFill>
                  <a:srgbClr val="006666"/>
                </a:solidFill>
                <a:latin typeface="Arial"/>
                <a:cs typeface="Arial"/>
              </a:rPr>
              <a:t>=2,6</a:t>
            </a:r>
            <a:endParaRPr sz="2000">
              <a:latin typeface="Arial"/>
              <a:cs typeface="Arial"/>
            </a:endParaRPr>
          </a:p>
        </p:txBody>
      </p:sp>
      <p:sp>
        <p:nvSpPr>
          <p:cNvPr id="33" name="object 33"/>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34" name="object 34"/>
          <p:cNvSpPr txBox="1"/>
          <p:nvPr/>
        </p:nvSpPr>
        <p:spPr>
          <a:xfrm>
            <a:off x="1194917" y="4437760"/>
            <a:ext cx="4902200" cy="758825"/>
          </a:xfrm>
          <a:prstGeom prst="rect">
            <a:avLst/>
          </a:prstGeom>
        </p:spPr>
        <p:txBody>
          <a:bodyPr vert="horz" wrap="square" lIns="0" tIns="104775" rIns="0" bIns="0" rtlCol="0">
            <a:spAutoFit/>
          </a:bodyPr>
          <a:lstStyle/>
          <a:p>
            <a:pPr marL="12700">
              <a:lnSpc>
                <a:spcPct val="100000"/>
              </a:lnSpc>
              <a:spcBef>
                <a:spcPts val="825"/>
              </a:spcBef>
            </a:pPr>
            <a:r>
              <a:rPr sz="1800" b="1" spc="-15" dirty="0">
                <a:latin typeface="Arial"/>
                <a:cs typeface="Arial"/>
              </a:rPr>
              <a:t>avec </a:t>
            </a:r>
            <a:r>
              <a:rPr sz="1800" b="1" dirty="0">
                <a:latin typeface="Arial"/>
                <a:cs typeface="Arial"/>
              </a:rPr>
              <a:t>q</a:t>
            </a:r>
            <a:r>
              <a:rPr sz="1800" b="1" baseline="-20833" dirty="0">
                <a:latin typeface="Arial"/>
                <a:cs typeface="Arial"/>
              </a:rPr>
              <a:t>0 </a:t>
            </a:r>
            <a:r>
              <a:rPr sz="1800" b="1" dirty="0">
                <a:latin typeface="Arial"/>
                <a:cs typeface="Arial"/>
              </a:rPr>
              <a:t>=</a:t>
            </a:r>
            <a:r>
              <a:rPr sz="1800" b="1" spc="-125" dirty="0">
                <a:latin typeface="Arial"/>
                <a:cs typeface="Arial"/>
              </a:rPr>
              <a:t> </a:t>
            </a:r>
            <a:r>
              <a:rPr sz="1800" b="1" spc="-5" dirty="0">
                <a:latin typeface="Arial"/>
                <a:cs typeface="Arial"/>
              </a:rPr>
              <a:t>1-p</a:t>
            </a:r>
            <a:r>
              <a:rPr sz="1800" b="1" spc="-7" baseline="-20833" dirty="0">
                <a:latin typeface="Arial"/>
                <a:cs typeface="Arial"/>
              </a:rPr>
              <a:t>0</a:t>
            </a:r>
            <a:endParaRPr sz="1800" baseline="-20833">
              <a:latin typeface="Arial"/>
              <a:cs typeface="Arial"/>
            </a:endParaRPr>
          </a:p>
          <a:p>
            <a:pPr marL="1668145">
              <a:lnSpc>
                <a:spcPct val="100000"/>
              </a:lnSpc>
              <a:spcBef>
                <a:spcPts val="730"/>
              </a:spcBef>
            </a:pPr>
            <a:r>
              <a:rPr sz="1800" b="1" i="1" spc="-15" dirty="0">
                <a:solidFill>
                  <a:srgbClr val="5F5F5F"/>
                </a:solidFill>
                <a:latin typeface="Arial"/>
                <a:cs typeface="Arial"/>
              </a:rPr>
              <a:t>INTERVALLE </a:t>
            </a:r>
            <a:r>
              <a:rPr sz="1800" b="1" i="1" spc="-10" dirty="0">
                <a:solidFill>
                  <a:srgbClr val="5F5F5F"/>
                </a:solidFill>
                <a:latin typeface="Arial"/>
                <a:cs typeface="Arial"/>
              </a:rPr>
              <a:t>DE</a:t>
            </a:r>
            <a:r>
              <a:rPr sz="1800" b="1" i="1" spc="-20" dirty="0">
                <a:solidFill>
                  <a:srgbClr val="5F5F5F"/>
                </a:solidFill>
                <a:latin typeface="Arial"/>
                <a:cs typeface="Arial"/>
              </a:rPr>
              <a:t> </a:t>
            </a:r>
            <a:r>
              <a:rPr sz="1800" b="1" i="1" spc="-5" dirty="0">
                <a:solidFill>
                  <a:srgbClr val="5F5F5F"/>
                </a:solidFill>
                <a:latin typeface="Arial"/>
                <a:cs typeface="Arial"/>
              </a:rPr>
              <a:t>CONFIANCE</a:t>
            </a:r>
            <a:endParaRPr sz="1800">
              <a:latin typeface="Arial"/>
              <a:cs typeface="Arial"/>
            </a:endParaRPr>
          </a:p>
        </p:txBody>
      </p:sp>
      <p:sp>
        <p:nvSpPr>
          <p:cNvPr id="35" name="object 35"/>
          <p:cNvSpPr/>
          <p:nvPr/>
        </p:nvSpPr>
        <p:spPr>
          <a:xfrm>
            <a:off x="1348739" y="92964"/>
            <a:ext cx="443484" cy="457200"/>
          </a:xfrm>
          <a:prstGeom prst="rect">
            <a:avLst/>
          </a:prstGeom>
          <a:blipFill>
            <a:blip r:embed="rId3" cstate="print"/>
            <a:stretch>
              <a:fillRect/>
            </a:stretch>
          </a:blipFill>
        </p:spPr>
        <p:txBody>
          <a:bodyPr wrap="square" lIns="0" tIns="0" rIns="0" bIns="0" rtlCol="0"/>
          <a:lstStyle/>
          <a:p>
            <a:endParaRPr/>
          </a:p>
        </p:txBody>
      </p:sp>
      <p:sp>
        <p:nvSpPr>
          <p:cNvPr id="36" name="object 36"/>
          <p:cNvSpPr/>
          <p:nvPr/>
        </p:nvSpPr>
        <p:spPr>
          <a:xfrm>
            <a:off x="1517903" y="92964"/>
            <a:ext cx="341376" cy="457200"/>
          </a:xfrm>
          <a:prstGeom prst="rect">
            <a:avLst/>
          </a:prstGeom>
          <a:blipFill>
            <a:blip r:embed="rId4" cstate="print"/>
            <a:stretch>
              <a:fillRect/>
            </a:stretch>
          </a:blipFill>
        </p:spPr>
        <p:txBody>
          <a:bodyPr wrap="square" lIns="0" tIns="0" rIns="0" bIns="0" rtlCol="0"/>
          <a:lstStyle/>
          <a:p>
            <a:endParaRPr/>
          </a:p>
        </p:txBody>
      </p:sp>
      <p:sp>
        <p:nvSpPr>
          <p:cNvPr id="37" name="object 37"/>
          <p:cNvSpPr/>
          <p:nvPr/>
        </p:nvSpPr>
        <p:spPr>
          <a:xfrm>
            <a:off x="1584960" y="92964"/>
            <a:ext cx="333755" cy="457200"/>
          </a:xfrm>
          <a:prstGeom prst="rect">
            <a:avLst/>
          </a:prstGeom>
          <a:blipFill>
            <a:blip r:embed="rId5" cstate="print"/>
            <a:stretch>
              <a:fillRect/>
            </a:stretch>
          </a:blipFill>
        </p:spPr>
        <p:txBody>
          <a:bodyPr wrap="square" lIns="0" tIns="0" rIns="0" bIns="0" rtlCol="0"/>
          <a:lstStyle/>
          <a:p>
            <a:endParaRPr/>
          </a:p>
        </p:txBody>
      </p:sp>
      <p:sp>
        <p:nvSpPr>
          <p:cNvPr id="38" name="object 38"/>
          <p:cNvSpPr/>
          <p:nvPr/>
        </p:nvSpPr>
        <p:spPr>
          <a:xfrm>
            <a:off x="1644395" y="92964"/>
            <a:ext cx="2459735" cy="457200"/>
          </a:xfrm>
          <a:prstGeom prst="rect">
            <a:avLst/>
          </a:prstGeom>
          <a:blipFill>
            <a:blip r:embed="rId6" cstate="print"/>
            <a:stretch>
              <a:fillRect/>
            </a:stretch>
          </a:blipFill>
        </p:spPr>
        <p:txBody>
          <a:bodyPr wrap="square" lIns="0" tIns="0" rIns="0" bIns="0" rtlCol="0"/>
          <a:lstStyle/>
          <a:p>
            <a:endParaRPr/>
          </a:p>
        </p:txBody>
      </p:sp>
      <p:sp>
        <p:nvSpPr>
          <p:cNvPr id="39" name="object 39"/>
          <p:cNvSpPr/>
          <p:nvPr/>
        </p:nvSpPr>
        <p:spPr>
          <a:xfrm>
            <a:off x="3829811" y="92964"/>
            <a:ext cx="330708" cy="457200"/>
          </a:xfrm>
          <a:prstGeom prst="rect">
            <a:avLst/>
          </a:prstGeom>
          <a:blipFill>
            <a:blip r:embed="rId7" cstate="print"/>
            <a:stretch>
              <a:fillRect/>
            </a:stretch>
          </a:blipFill>
        </p:spPr>
        <p:txBody>
          <a:bodyPr wrap="square" lIns="0" tIns="0" rIns="0" bIns="0" rtlCol="0"/>
          <a:lstStyle/>
          <a:p>
            <a:endParaRPr/>
          </a:p>
        </p:txBody>
      </p:sp>
      <p:sp>
        <p:nvSpPr>
          <p:cNvPr id="40" name="object 40"/>
          <p:cNvSpPr txBox="1"/>
          <p:nvPr/>
        </p:nvSpPr>
        <p:spPr>
          <a:xfrm>
            <a:off x="1122070" y="99847"/>
            <a:ext cx="6386830" cy="1075055"/>
          </a:xfrm>
          <a:prstGeom prst="rect">
            <a:avLst/>
          </a:prstGeom>
        </p:spPr>
        <p:txBody>
          <a:bodyPr vert="horz" wrap="square" lIns="0" tIns="53975" rIns="0" bIns="0" rtlCol="0">
            <a:spAutoFit/>
          </a:bodyPr>
          <a:lstStyle/>
          <a:p>
            <a:pPr marL="353695">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902075">
              <a:lnSpc>
                <a:spcPct val="100000"/>
              </a:lnSpc>
              <a:spcBef>
                <a:spcPts val="32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12700">
              <a:lnSpc>
                <a:spcPct val="100000"/>
              </a:lnSpc>
              <a:spcBef>
                <a:spcPts val="1610"/>
              </a:spcBef>
              <a:tabLst>
                <a:tab pos="354965" algn="l"/>
                <a:tab pos="2766695" algn="l"/>
                <a:tab pos="2971165" algn="l"/>
              </a:tabLst>
            </a:pPr>
            <a:r>
              <a:rPr sz="1800" b="1" dirty="0">
                <a:solidFill>
                  <a:srgbClr val="5F5F5F"/>
                </a:solidFill>
                <a:latin typeface="Arial"/>
                <a:cs typeface="Arial"/>
              </a:rPr>
              <a:t>b)	</a:t>
            </a:r>
            <a:r>
              <a:rPr sz="1800" b="1" spc="-5" dirty="0">
                <a:solidFill>
                  <a:srgbClr val="5F5F5F"/>
                </a:solidFill>
                <a:latin typeface="Arial"/>
                <a:cs typeface="Arial"/>
              </a:rPr>
              <a:t>Données</a:t>
            </a:r>
            <a:r>
              <a:rPr sz="1800" b="1" spc="15" dirty="0">
                <a:solidFill>
                  <a:srgbClr val="5F5F5F"/>
                </a:solidFill>
                <a:latin typeface="Arial"/>
                <a:cs typeface="Arial"/>
              </a:rPr>
              <a:t> </a:t>
            </a:r>
            <a:r>
              <a:rPr sz="1800" b="1" spc="-5" dirty="0">
                <a:solidFill>
                  <a:srgbClr val="5F5F5F"/>
                </a:solidFill>
                <a:latin typeface="Arial"/>
                <a:cs typeface="Arial"/>
              </a:rPr>
              <a:t>qualitatives	</a:t>
            </a:r>
            <a:r>
              <a:rPr sz="1800" b="1" dirty="0">
                <a:solidFill>
                  <a:srgbClr val="5F5F5F"/>
                </a:solidFill>
                <a:latin typeface="Arial"/>
                <a:cs typeface="Arial"/>
              </a:rPr>
              <a:t>:	Fluctuation d'un</a:t>
            </a:r>
            <a:r>
              <a:rPr sz="1800" b="1" spc="-50" dirty="0">
                <a:solidFill>
                  <a:srgbClr val="5F5F5F"/>
                </a:solidFill>
                <a:latin typeface="Arial"/>
                <a:cs typeface="Arial"/>
              </a:rPr>
              <a:t> </a:t>
            </a:r>
            <a:r>
              <a:rPr sz="1800" b="1" spc="-5" dirty="0">
                <a:solidFill>
                  <a:srgbClr val="5F5F5F"/>
                </a:solidFill>
                <a:latin typeface="Arial"/>
                <a:cs typeface="Arial"/>
              </a:rPr>
              <a:t>pourcentage</a:t>
            </a:r>
            <a:endParaRPr sz="1800">
              <a:latin typeface="Arial"/>
              <a:cs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664565" y="998346"/>
            <a:ext cx="3661410" cy="299720"/>
          </a:xfrm>
          <a:prstGeom prst="rect">
            <a:avLst/>
          </a:prstGeom>
        </p:spPr>
        <p:txBody>
          <a:bodyPr vert="horz" wrap="square" lIns="0" tIns="12700" rIns="0" bIns="0" rtlCol="0">
            <a:spAutoFit/>
          </a:bodyPr>
          <a:lstStyle/>
          <a:p>
            <a:pPr marL="12700">
              <a:lnSpc>
                <a:spcPct val="100000"/>
              </a:lnSpc>
              <a:spcBef>
                <a:spcPts val="100"/>
              </a:spcBef>
            </a:pPr>
            <a:r>
              <a:rPr sz="1800" i="1" spc="-10" dirty="0">
                <a:solidFill>
                  <a:srgbClr val="006666"/>
                </a:solidFill>
                <a:latin typeface="Arial"/>
                <a:cs typeface="Arial"/>
              </a:rPr>
              <a:t>Exemple </a:t>
            </a:r>
            <a:r>
              <a:rPr sz="1800" i="1" dirty="0">
                <a:solidFill>
                  <a:srgbClr val="006666"/>
                </a:solidFill>
                <a:latin typeface="Arial"/>
                <a:cs typeface="Arial"/>
              </a:rPr>
              <a:t>: </a:t>
            </a:r>
            <a:r>
              <a:rPr sz="1800" b="1" spc="-5" dirty="0">
                <a:solidFill>
                  <a:srgbClr val="006666"/>
                </a:solidFill>
                <a:latin typeface="Arial"/>
                <a:cs typeface="Arial"/>
              </a:rPr>
              <a:t>précision </a:t>
            </a:r>
            <a:r>
              <a:rPr sz="1800" b="1" dirty="0">
                <a:solidFill>
                  <a:srgbClr val="006666"/>
                </a:solidFill>
                <a:latin typeface="Arial"/>
                <a:cs typeface="Arial"/>
              </a:rPr>
              <a:t>d'un sondage</a:t>
            </a:r>
            <a:endParaRPr sz="1800">
              <a:latin typeface="Arial"/>
              <a:cs typeface="Arial"/>
            </a:endParaRPr>
          </a:p>
        </p:txBody>
      </p:sp>
      <p:sp>
        <p:nvSpPr>
          <p:cNvPr id="5" name="object 5"/>
          <p:cNvSpPr txBox="1"/>
          <p:nvPr/>
        </p:nvSpPr>
        <p:spPr>
          <a:xfrm>
            <a:off x="664565" y="1300098"/>
            <a:ext cx="7553959" cy="1452245"/>
          </a:xfrm>
          <a:prstGeom prst="rect">
            <a:avLst/>
          </a:prstGeom>
        </p:spPr>
        <p:txBody>
          <a:bodyPr vert="horz" wrap="square" lIns="0" tIns="43815" rIns="0" bIns="0" rtlCol="0">
            <a:spAutoFit/>
          </a:bodyPr>
          <a:lstStyle/>
          <a:p>
            <a:pPr marL="355600" marR="5080" indent="-342900">
              <a:lnSpc>
                <a:spcPts val="1939"/>
              </a:lnSpc>
              <a:spcBef>
                <a:spcPts val="345"/>
              </a:spcBef>
            </a:pPr>
            <a:r>
              <a:rPr sz="1800" spc="-5" dirty="0">
                <a:latin typeface="Arial"/>
                <a:cs typeface="Arial"/>
              </a:rPr>
              <a:t>900 personnes ont </a:t>
            </a:r>
            <a:r>
              <a:rPr sz="1800" dirty="0">
                <a:latin typeface="Arial"/>
                <a:cs typeface="Arial"/>
              </a:rPr>
              <a:t>été </a:t>
            </a:r>
            <a:r>
              <a:rPr sz="1800" spc="-5" dirty="0">
                <a:latin typeface="Arial"/>
                <a:cs typeface="Arial"/>
              </a:rPr>
              <a:t>interrogées sur leur intention de </a:t>
            </a:r>
            <a:r>
              <a:rPr sz="1800" dirty="0">
                <a:latin typeface="Arial"/>
                <a:cs typeface="Arial"/>
              </a:rPr>
              <a:t>vote </a:t>
            </a:r>
            <a:r>
              <a:rPr sz="1800" spc="-5" dirty="0">
                <a:latin typeface="Arial"/>
                <a:cs typeface="Arial"/>
              </a:rPr>
              <a:t>à une élection  présidentielle qui oppose 2 candidats </a:t>
            </a:r>
            <a:r>
              <a:rPr sz="1800" dirty="0">
                <a:latin typeface="Arial"/>
                <a:cs typeface="Arial"/>
              </a:rPr>
              <a:t>A et</a:t>
            </a:r>
            <a:r>
              <a:rPr sz="1800" spc="65" dirty="0">
                <a:latin typeface="Arial"/>
                <a:cs typeface="Arial"/>
              </a:rPr>
              <a:t> </a:t>
            </a:r>
            <a:r>
              <a:rPr sz="1800" dirty="0">
                <a:latin typeface="Arial"/>
                <a:cs typeface="Arial"/>
              </a:rPr>
              <a:t>B.</a:t>
            </a:r>
          </a:p>
          <a:p>
            <a:pPr marL="496570" algn="ctr">
              <a:lnSpc>
                <a:spcPct val="100000"/>
              </a:lnSpc>
              <a:spcBef>
                <a:spcPts val="195"/>
              </a:spcBef>
            </a:pPr>
            <a:r>
              <a:rPr sz="1800" b="1" spc="-5" dirty="0">
                <a:latin typeface="Arial"/>
                <a:cs typeface="Arial"/>
              </a:rPr>
              <a:t>52% </a:t>
            </a:r>
            <a:r>
              <a:rPr sz="1800" spc="-5" dirty="0">
                <a:latin typeface="Arial"/>
                <a:cs typeface="Arial"/>
              </a:rPr>
              <a:t>(p=0,52 </a:t>
            </a:r>
            <a:r>
              <a:rPr sz="1800" dirty="0">
                <a:latin typeface="Arial"/>
                <a:cs typeface="Arial"/>
              </a:rPr>
              <a:t>) </a:t>
            </a:r>
            <a:r>
              <a:rPr sz="1800" spc="-5" dirty="0">
                <a:latin typeface="Arial"/>
                <a:cs typeface="Arial"/>
              </a:rPr>
              <a:t>ont déclaré </a:t>
            </a:r>
            <a:r>
              <a:rPr sz="1800" spc="-10" dirty="0">
                <a:latin typeface="Arial"/>
                <a:cs typeface="Arial"/>
              </a:rPr>
              <a:t>qu’elles </a:t>
            </a:r>
            <a:r>
              <a:rPr sz="1800" b="1" spc="-10" dirty="0">
                <a:latin typeface="Arial"/>
                <a:cs typeface="Arial"/>
              </a:rPr>
              <a:t>voteraient</a:t>
            </a:r>
            <a:r>
              <a:rPr sz="1800" b="1" spc="114" dirty="0">
                <a:latin typeface="Arial"/>
                <a:cs typeface="Arial"/>
              </a:rPr>
              <a:t> </a:t>
            </a:r>
            <a:r>
              <a:rPr sz="1800" b="1" spc="-25" dirty="0">
                <a:latin typeface="Arial"/>
                <a:cs typeface="Arial"/>
              </a:rPr>
              <a:t>A</a:t>
            </a:r>
            <a:r>
              <a:rPr sz="1800" spc="-25" dirty="0">
                <a:latin typeface="Arial"/>
                <a:cs typeface="Arial"/>
              </a:rPr>
              <a:t>.</a:t>
            </a:r>
            <a:endParaRPr sz="1800" dirty="0">
              <a:latin typeface="Arial"/>
              <a:cs typeface="Arial"/>
            </a:endParaRPr>
          </a:p>
          <a:p>
            <a:pPr marL="493395" algn="ctr">
              <a:lnSpc>
                <a:spcPct val="100000"/>
              </a:lnSpc>
              <a:spcBef>
                <a:spcPts val="215"/>
              </a:spcBef>
            </a:pPr>
            <a:r>
              <a:rPr sz="1800" b="1" spc="-5" dirty="0">
                <a:latin typeface="Arial"/>
                <a:cs typeface="Arial"/>
              </a:rPr>
              <a:t>Les </a:t>
            </a:r>
            <a:r>
              <a:rPr sz="1800" b="1" dirty="0">
                <a:latin typeface="Arial"/>
                <a:cs typeface="Arial"/>
              </a:rPr>
              <a:t>journaux </a:t>
            </a:r>
            <a:r>
              <a:rPr sz="1800" b="1" spc="-5" dirty="0">
                <a:latin typeface="Arial"/>
                <a:cs typeface="Arial"/>
              </a:rPr>
              <a:t>annoncent </a:t>
            </a:r>
            <a:r>
              <a:rPr sz="1800" b="1" dirty="0">
                <a:latin typeface="Arial"/>
                <a:cs typeface="Arial"/>
              </a:rPr>
              <a:t>que </a:t>
            </a:r>
            <a:r>
              <a:rPr sz="1800" b="1" spc="-5" dirty="0">
                <a:latin typeface="Arial"/>
                <a:cs typeface="Arial"/>
              </a:rPr>
              <a:t>le candidat A </a:t>
            </a:r>
            <a:r>
              <a:rPr sz="1800" b="1" spc="-10" dirty="0">
                <a:latin typeface="Arial"/>
                <a:cs typeface="Arial"/>
              </a:rPr>
              <a:t>arrive </a:t>
            </a:r>
            <a:r>
              <a:rPr sz="1800" b="1" spc="-5" dirty="0">
                <a:latin typeface="Arial"/>
                <a:cs typeface="Arial"/>
              </a:rPr>
              <a:t>en</a:t>
            </a:r>
            <a:r>
              <a:rPr sz="1800" b="1" spc="50" dirty="0">
                <a:latin typeface="Arial"/>
                <a:cs typeface="Arial"/>
              </a:rPr>
              <a:t> </a:t>
            </a:r>
            <a:r>
              <a:rPr sz="1800" b="1" spc="-5" dirty="0">
                <a:latin typeface="Arial"/>
                <a:cs typeface="Arial"/>
              </a:rPr>
              <a:t>tête.</a:t>
            </a:r>
            <a:endParaRPr sz="1800" dirty="0">
              <a:latin typeface="Arial"/>
              <a:cs typeface="Arial"/>
            </a:endParaRPr>
          </a:p>
          <a:p>
            <a:pPr marL="494030" algn="ctr">
              <a:lnSpc>
                <a:spcPct val="100000"/>
              </a:lnSpc>
              <a:spcBef>
                <a:spcPts val="215"/>
              </a:spcBef>
            </a:pPr>
            <a:r>
              <a:rPr sz="1800" b="1" spc="-5" dirty="0">
                <a:solidFill>
                  <a:srgbClr val="006666"/>
                </a:solidFill>
                <a:latin typeface="Arial"/>
                <a:cs typeface="Arial"/>
              </a:rPr>
              <a:t>Vérification statistique de cette</a:t>
            </a:r>
            <a:r>
              <a:rPr sz="1800" b="1" spc="25" dirty="0">
                <a:solidFill>
                  <a:srgbClr val="006666"/>
                </a:solidFill>
                <a:latin typeface="Arial"/>
                <a:cs typeface="Arial"/>
              </a:rPr>
              <a:t> </a:t>
            </a:r>
            <a:r>
              <a:rPr sz="1800" b="1" spc="-5" dirty="0">
                <a:solidFill>
                  <a:srgbClr val="006666"/>
                </a:solidFill>
                <a:latin typeface="Arial"/>
                <a:cs typeface="Arial"/>
              </a:rPr>
              <a:t>affirmation</a:t>
            </a:r>
            <a:endParaRPr sz="1800" dirty="0">
              <a:latin typeface="Arial"/>
              <a:cs typeface="Arial"/>
            </a:endParaRPr>
          </a:p>
        </p:txBody>
      </p:sp>
      <p:sp>
        <p:nvSpPr>
          <p:cNvPr id="8" name="object 8"/>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3" name="object 13"/>
          <p:cNvSpPr/>
          <p:nvPr/>
        </p:nvSpPr>
        <p:spPr>
          <a:xfrm>
            <a:off x="3829811" y="92964"/>
            <a:ext cx="330708" cy="457200"/>
          </a:xfrm>
          <a:prstGeom prst="rect">
            <a:avLst/>
          </a:prstGeom>
          <a:blipFill>
            <a:blip r:embed="rId3" cstate="print"/>
            <a:stretch>
              <a:fillRect/>
            </a:stretch>
          </a:blipFill>
        </p:spPr>
        <p:txBody>
          <a:bodyPr wrap="square" lIns="0" tIns="0" rIns="0" bIns="0" rtlCol="0"/>
          <a:lstStyle/>
          <a:p>
            <a:endParaRPr/>
          </a:p>
        </p:txBody>
      </p:sp>
      <p:sp>
        <p:nvSpPr>
          <p:cNvPr id="14" name="object 14"/>
          <p:cNvSpPr txBox="1"/>
          <p:nvPr/>
        </p:nvSpPr>
        <p:spPr>
          <a:xfrm>
            <a:off x="460832" y="193992"/>
            <a:ext cx="3103880" cy="596265"/>
          </a:xfrm>
          <a:prstGeom prst="rect">
            <a:avLst/>
          </a:prstGeom>
        </p:spPr>
        <p:txBody>
          <a:bodyPr vert="horz" wrap="square" lIns="0" tIns="12700" rIns="0" bIns="0" rtlCol="0">
            <a:spAutoFit/>
          </a:bodyPr>
          <a:lstStyle/>
          <a:p>
            <a:pPr marL="247015" marR="5080" indent="-234950">
              <a:lnSpc>
                <a:spcPct val="117000"/>
              </a:lnSpc>
              <a:spcBef>
                <a:spcPts val="100"/>
              </a:spcBef>
            </a:pPr>
            <a:r>
              <a:rPr sz="1600" b="1" spc="-5" dirty="0">
                <a:solidFill>
                  <a:srgbClr val="5F5F5F"/>
                </a:solidFill>
                <a:latin typeface="Arial"/>
                <a:cs typeface="Arial"/>
              </a:rPr>
              <a:t>2 - Statistique </a:t>
            </a:r>
            <a:r>
              <a:rPr sz="1600" b="1" spc="-10" dirty="0">
                <a:solidFill>
                  <a:srgbClr val="5F5F5F"/>
                </a:solidFill>
                <a:latin typeface="Arial"/>
                <a:cs typeface="Arial"/>
              </a:rPr>
              <a:t>Descriptive  </a:t>
            </a:r>
            <a:r>
              <a:rPr sz="1600" b="1" spc="-5" dirty="0">
                <a:solidFill>
                  <a:srgbClr val="5F5F5F"/>
                </a:solidFill>
                <a:latin typeface="Arial"/>
                <a:cs typeface="Arial"/>
              </a:rPr>
              <a:t>Fluctuation d'un</a:t>
            </a:r>
            <a:r>
              <a:rPr sz="1600" b="1" spc="-20" dirty="0">
                <a:solidFill>
                  <a:srgbClr val="5F5F5F"/>
                </a:solidFill>
                <a:latin typeface="Arial"/>
                <a:cs typeface="Arial"/>
              </a:rPr>
              <a:t> </a:t>
            </a:r>
            <a:r>
              <a:rPr sz="1600" b="1" spc="-5" dirty="0">
                <a:solidFill>
                  <a:srgbClr val="5F5F5F"/>
                </a:solidFill>
                <a:latin typeface="Arial"/>
                <a:cs typeface="Arial"/>
              </a:rPr>
              <a:t>pourcentage</a:t>
            </a:r>
            <a:endParaRPr sz="1600" dirty="0">
              <a:latin typeface="Arial"/>
              <a:cs typeface="Arial"/>
            </a:endParaRPr>
          </a:p>
        </p:txBody>
      </p:sp>
      <p:sp>
        <p:nvSpPr>
          <p:cNvPr id="15" name="object 15"/>
          <p:cNvSpPr txBox="1"/>
          <p:nvPr/>
        </p:nvSpPr>
        <p:spPr>
          <a:xfrm>
            <a:off x="5011928"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
        <p:nvSpPr>
          <p:cNvPr id="17" name="object 17"/>
          <p:cNvSpPr/>
          <p:nvPr/>
        </p:nvSpPr>
        <p:spPr>
          <a:xfrm>
            <a:off x="4991100" y="4999990"/>
            <a:ext cx="127000" cy="313690"/>
          </a:xfrm>
          <a:custGeom>
            <a:avLst/>
            <a:gdLst/>
            <a:ahLst/>
            <a:cxnLst/>
            <a:rect l="l" t="t" r="r" b="b"/>
            <a:pathLst>
              <a:path w="127000" h="313689">
                <a:moveTo>
                  <a:pt x="127000" y="220472"/>
                </a:moveTo>
                <a:lnTo>
                  <a:pt x="0" y="220472"/>
                </a:lnTo>
                <a:lnTo>
                  <a:pt x="63500" y="313436"/>
                </a:lnTo>
                <a:lnTo>
                  <a:pt x="127000" y="220472"/>
                </a:lnTo>
                <a:close/>
              </a:path>
              <a:path w="127000" h="313689">
                <a:moveTo>
                  <a:pt x="95250" y="0"/>
                </a:moveTo>
                <a:lnTo>
                  <a:pt x="31750" y="0"/>
                </a:lnTo>
                <a:lnTo>
                  <a:pt x="31750" y="220472"/>
                </a:lnTo>
                <a:lnTo>
                  <a:pt x="95250" y="220472"/>
                </a:lnTo>
                <a:lnTo>
                  <a:pt x="95250" y="0"/>
                </a:lnTo>
                <a:close/>
              </a:path>
            </a:pathLst>
          </a:custGeom>
          <a:solidFill>
            <a:srgbClr val="33CCCC"/>
          </a:solidFill>
        </p:spPr>
        <p:txBody>
          <a:bodyPr wrap="square" lIns="0" tIns="0" rIns="0" bIns="0" rtlCol="0"/>
          <a:lstStyle/>
          <a:p>
            <a:endParaRPr/>
          </a:p>
        </p:txBody>
      </p:sp>
      <p:sp>
        <p:nvSpPr>
          <p:cNvPr id="18" name="object 18"/>
          <p:cNvSpPr/>
          <p:nvPr/>
        </p:nvSpPr>
        <p:spPr>
          <a:xfrm>
            <a:off x="5022850" y="4965089"/>
            <a:ext cx="63500" cy="23495"/>
          </a:xfrm>
          <a:custGeom>
            <a:avLst/>
            <a:gdLst/>
            <a:ahLst/>
            <a:cxnLst/>
            <a:rect l="l" t="t" r="r" b="b"/>
            <a:pathLst>
              <a:path w="63500" h="23495">
                <a:moveTo>
                  <a:pt x="0" y="23216"/>
                </a:moveTo>
                <a:lnTo>
                  <a:pt x="63500" y="23216"/>
                </a:lnTo>
                <a:lnTo>
                  <a:pt x="63500" y="0"/>
                </a:lnTo>
                <a:lnTo>
                  <a:pt x="0" y="0"/>
                </a:lnTo>
                <a:lnTo>
                  <a:pt x="0" y="23216"/>
                </a:lnTo>
                <a:close/>
              </a:path>
            </a:pathLst>
          </a:custGeom>
          <a:solidFill>
            <a:srgbClr val="33CCCC"/>
          </a:solidFill>
        </p:spPr>
        <p:txBody>
          <a:bodyPr wrap="square" lIns="0" tIns="0" rIns="0" bIns="0" rtlCol="0"/>
          <a:lstStyle/>
          <a:p>
            <a:endParaRPr/>
          </a:p>
        </p:txBody>
      </p:sp>
      <p:sp>
        <p:nvSpPr>
          <p:cNvPr id="19" name="object 19"/>
          <p:cNvSpPr/>
          <p:nvPr/>
        </p:nvSpPr>
        <p:spPr>
          <a:xfrm>
            <a:off x="5022850" y="4941899"/>
            <a:ext cx="63500" cy="12065"/>
          </a:xfrm>
          <a:custGeom>
            <a:avLst/>
            <a:gdLst/>
            <a:ahLst/>
            <a:cxnLst/>
            <a:rect l="l" t="t" r="r" b="b"/>
            <a:pathLst>
              <a:path w="63500" h="12064">
                <a:moveTo>
                  <a:pt x="0" y="11608"/>
                </a:moveTo>
                <a:lnTo>
                  <a:pt x="63500" y="11608"/>
                </a:lnTo>
                <a:lnTo>
                  <a:pt x="63500" y="0"/>
                </a:lnTo>
                <a:lnTo>
                  <a:pt x="0" y="0"/>
                </a:lnTo>
                <a:lnTo>
                  <a:pt x="0" y="11608"/>
                </a:lnTo>
                <a:close/>
              </a:path>
            </a:pathLst>
          </a:custGeom>
          <a:solidFill>
            <a:srgbClr val="33CCCC"/>
          </a:solidFill>
        </p:spPr>
        <p:txBody>
          <a:bodyPr wrap="square" lIns="0" tIns="0" rIns="0" bIns="0" rtlCol="0"/>
          <a:lstStyle/>
          <a:p>
            <a:endParaRPr/>
          </a:p>
        </p:txBody>
      </p:sp>
      <p:sp>
        <p:nvSpPr>
          <p:cNvPr id="20" name="object 20"/>
          <p:cNvSpPr/>
          <p:nvPr/>
        </p:nvSpPr>
        <p:spPr>
          <a:xfrm>
            <a:off x="4991100" y="4999990"/>
            <a:ext cx="127000" cy="313690"/>
          </a:xfrm>
          <a:custGeom>
            <a:avLst/>
            <a:gdLst/>
            <a:ahLst/>
            <a:cxnLst/>
            <a:rect l="l" t="t" r="r" b="b"/>
            <a:pathLst>
              <a:path w="127000" h="313689">
                <a:moveTo>
                  <a:pt x="127000" y="220472"/>
                </a:moveTo>
                <a:lnTo>
                  <a:pt x="95250" y="220472"/>
                </a:lnTo>
                <a:lnTo>
                  <a:pt x="95250" y="0"/>
                </a:lnTo>
                <a:lnTo>
                  <a:pt x="31750" y="0"/>
                </a:lnTo>
                <a:lnTo>
                  <a:pt x="31750" y="220472"/>
                </a:lnTo>
                <a:lnTo>
                  <a:pt x="0" y="220472"/>
                </a:lnTo>
                <a:lnTo>
                  <a:pt x="63500" y="313436"/>
                </a:lnTo>
                <a:lnTo>
                  <a:pt x="127000" y="220472"/>
                </a:lnTo>
                <a:close/>
              </a:path>
            </a:pathLst>
          </a:custGeom>
          <a:ln w="9525">
            <a:solidFill>
              <a:srgbClr val="000000"/>
            </a:solidFill>
          </a:ln>
        </p:spPr>
        <p:txBody>
          <a:bodyPr wrap="square" lIns="0" tIns="0" rIns="0" bIns="0" rtlCol="0"/>
          <a:lstStyle/>
          <a:p>
            <a:endParaRPr/>
          </a:p>
        </p:txBody>
      </p:sp>
      <p:sp>
        <p:nvSpPr>
          <p:cNvPr id="21" name="object 21"/>
          <p:cNvSpPr/>
          <p:nvPr/>
        </p:nvSpPr>
        <p:spPr>
          <a:xfrm>
            <a:off x="5022850" y="4965089"/>
            <a:ext cx="63500" cy="23495"/>
          </a:xfrm>
          <a:custGeom>
            <a:avLst/>
            <a:gdLst/>
            <a:ahLst/>
            <a:cxnLst/>
            <a:rect l="l" t="t" r="r" b="b"/>
            <a:pathLst>
              <a:path w="63500" h="23495">
                <a:moveTo>
                  <a:pt x="0" y="23216"/>
                </a:moveTo>
                <a:lnTo>
                  <a:pt x="63500" y="23216"/>
                </a:lnTo>
                <a:lnTo>
                  <a:pt x="63500" y="0"/>
                </a:lnTo>
                <a:lnTo>
                  <a:pt x="0" y="0"/>
                </a:lnTo>
                <a:lnTo>
                  <a:pt x="0" y="23216"/>
                </a:lnTo>
                <a:close/>
              </a:path>
            </a:pathLst>
          </a:custGeom>
          <a:ln w="9525">
            <a:solidFill>
              <a:srgbClr val="000000"/>
            </a:solidFill>
          </a:ln>
        </p:spPr>
        <p:txBody>
          <a:bodyPr wrap="square" lIns="0" tIns="0" rIns="0" bIns="0" rtlCol="0"/>
          <a:lstStyle/>
          <a:p>
            <a:endParaRPr/>
          </a:p>
        </p:txBody>
      </p:sp>
      <p:sp>
        <p:nvSpPr>
          <p:cNvPr id="22" name="object 22"/>
          <p:cNvSpPr/>
          <p:nvPr/>
        </p:nvSpPr>
        <p:spPr>
          <a:xfrm>
            <a:off x="5022850" y="4941899"/>
            <a:ext cx="63500" cy="12065"/>
          </a:xfrm>
          <a:custGeom>
            <a:avLst/>
            <a:gdLst/>
            <a:ahLst/>
            <a:cxnLst/>
            <a:rect l="l" t="t" r="r" b="b"/>
            <a:pathLst>
              <a:path w="63500" h="12064">
                <a:moveTo>
                  <a:pt x="0" y="11608"/>
                </a:moveTo>
                <a:lnTo>
                  <a:pt x="63500" y="11608"/>
                </a:lnTo>
                <a:lnTo>
                  <a:pt x="63500" y="0"/>
                </a:lnTo>
                <a:lnTo>
                  <a:pt x="0" y="0"/>
                </a:lnTo>
                <a:lnTo>
                  <a:pt x="0" y="11608"/>
                </a:lnTo>
                <a:close/>
              </a:path>
            </a:pathLst>
          </a:custGeom>
          <a:ln w="9525">
            <a:solidFill>
              <a:srgbClr val="000000"/>
            </a:solidFill>
          </a:ln>
        </p:spPr>
        <p:txBody>
          <a:bodyPr wrap="square" lIns="0" tIns="0" rIns="0" bIns="0" rtlCol="0"/>
          <a:lstStyle/>
          <a:p>
            <a:endParaRPr/>
          </a:p>
        </p:txBody>
      </p:sp>
      <p:sp>
        <p:nvSpPr>
          <p:cNvPr id="23" name="object 23"/>
          <p:cNvSpPr txBox="1"/>
          <p:nvPr/>
        </p:nvSpPr>
        <p:spPr>
          <a:xfrm>
            <a:off x="961745" y="2852673"/>
            <a:ext cx="2866390" cy="299720"/>
          </a:xfrm>
          <a:prstGeom prst="rect">
            <a:avLst/>
          </a:prstGeom>
        </p:spPr>
        <p:txBody>
          <a:bodyPr vert="horz" wrap="square" lIns="0" tIns="12700" rIns="0" bIns="0" rtlCol="0">
            <a:spAutoFit/>
          </a:bodyPr>
          <a:lstStyle/>
          <a:p>
            <a:pPr marL="12700">
              <a:lnSpc>
                <a:spcPct val="100000"/>
              </a:lnSpc>
              <a:spcBef>
                <a:spcPts val="100"/>
              </a:spcBef>
              <a:tabLst>
                <a:tab pos="926465" algn="l"/>
              </a:tabLst>
            </a:pPr>
            <a:r>
              <a:rPr sz="1800" b="1" dirty="0">
                <a:solidFill>
                  <a:srgbClr val="006666"/>
                </a:solidFill>
                <a:latin typeface="Arial"/>
                <a:cs typeface="Arial"/>
              </a:rPr>
              <a:t>Pour</a:t>
            </a:r>
            <a:r>
              <a:rPr sz="1800" b="1" spc="-75" dirty="0">
                <a:solidFill>
                  <a:srgbClr val="006666"/>
                </a:solidFill>
                <a:latin typeface="Arial"/>
                <a:cs typeface="Arial"/>
              </a:rPr>
              <a:t> </a:t>
            </a:r>
            <a:r>
              <a:rPr sz="1800" b="1" spc="-5" dirty="0">
                <a:solidFill>
                  <a:srgbClr val="006666"/>
                </a:solidFill>
                <a:latin typeface="Arial"/>
                <a:cs typeface="Arial"/>
              </a:rPr>
              <a:t>A	</a:t>
            </a:r>
            <a:r>
              <a:rPr sz="1800" spc="-5" dirty="0">
                <a:latin typeface="Arial"/>
                <a:cs typeface="Arial"/>
              </a:rPr>
              <a:t>IC</a:t>
            </a:r>
            <a:r>
              <a:rPr sz="1800" spc="-7" baseline="-20833" dirty="0">
                <a:latin typeface="Arial"/>
                <a:cs typeface="Arial"/>
              </a:rPr>
              <a:t>0,95 </a:t>
            </a:r>
            <a:r>
              <a:rPr sz="1800" dirty="0">
                <a:latin typeface="Arial"/>
                <a:cs typeface="Arial"/>
              </a:rPr>
              <a:t>=[0,52 </a:t>
            </a:r>
            <a:r>
              <a:rPr sz="1800" spc="60" dirty="0">
                <a:latin typeface="Arial"/>
                <a:cs typeface="Arial"/>
              </a:rPr>
              <a:t>±</a:t>
            </a:r>
            <a:r>
              <a:rPr sz="1800" spc="-290" dirty="0">
                <a:latin typeface="Arial"/>
                <a:cs typeface="Arial"/>
              </a:rPr>
              <a:t> </a:t>
            </a:r>
            <a:r>
              <a:rPr sz="1800" spc="-5" dirty="0">
                <a:latin typeface="Arial"/>
                <a:cs typeface="Arial"/>
              </a:rPr>
              <a:t>1,96</a:t>
            </a:r>
            <a:endParaRPr sz="1800" dirty="0">
              <a:latin typeface="Arial"/>
              <a:cs typeface="Arial"/>
            </a:endParaRPr>
          </a:p>
        </p:txBody>
      </p:sp>
      <p:sp>
        <p:nvSpPr>
          <p:cNvPr id="24" name="object 24"/>
          <p:cNvSpPr txBox="1"/>
          <p:nvPr/>
        </p:nvSpPr>
        <p:spPr>
          <a:xfrm>
            <a:off x="6528892" y="2852673"/>
            <a:ext cx="147193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 </a:t>
            </a:r>
            <a:r>
              <a:rPr sz="1800" b="1" spc="-5" dirty="0">
                <a:solidFill>
                  <a:srgbClr val="FF0000"/>
                </a:solidFill>
                <a:latin typeface="Arial"/>
                <a:cs typeface="Arial"/>
              </a:rPr>
              <a:t>[0,49 </a:t>
            </a:r>
            <a:r>
              <a:rPr sz="1800" b="1" dirty="0">
                <a:solidFill>
                  <a:srgbClr val="FF0000"/>
                </a:solidFill>
                <a:latin typeface="Arial"/>
                <a:cs typeface="Arial"/>
              </a:rPr>
              <a:t>;</a:t>
            </a:r>
            <a:r>
              <a:rPr sz="1800" b="1" spc="-20" dirty="0">
                <a:solidFill>
                  <a:srgbClr val="FF0000"/>
                </a:solidFill>
                <a:latin typeface="Arial"/>
                <a:cs typeface="Arial"/>
              </a:rPr>
              <a:t> </a:t>
            </a:r>
            <a:r>
              <a:rPr sz="1800" b="1" spc="-5" dirty="0">
                <a:solidFill>
                  <a:srgbClr val="FF0000"/>
                </a:solidFill>
                <a:latin typeface="Arial"/>
                <a:cs typeface="Arial"/>
              </a:rPr>
              <a:t>0,55]</a:t>
            </a:r>
            <a:endParaRPr sz="1800">
              <a:latin typeface="Arial"/>
              <a:cs typeface="Arial"/>
            </a:endParaRPr>
          </a:p>
        </p:txBody>
      </p:sp>
      <p:sp>
        <p:nvSpPr>
          <p:cNvPr id="25" name="object 25"/>
          <p:cNvSpPr txBox="1"/>
          <p:nvPr/>
        </p:nvSpPr>
        <p:spPr>
          <a:xfrm>
            <a:off x="961745" y="3593719"/>
            <a:ext cx="2866390" cy="299720"/>
          </a:xfrm>
          <a:prstGeom prst="rect">
            <a:avLst/>
          </a:prstGeom>
        </p:spPr>
        <p:txBody>
          <a:bodyPr vert="horz" wrap="square" lIns="0" tIns="12700" rIns="0" bIns="0" rtlCol="0">
            <a:spAutoFit/>
          </a:bodyPr>
          <a:lstStyle/>
          <a:p>
            <a:pPr marL="12700">
              <a:lnSpc>
                <a:spcPct val="100000"/>
              </a:lnSpc>
              <a:spcBef>
                <a:spcPts val="100"/>
              </a:spcBef>
              <a:tabLst>
                <a:tab pos="926465" algn="l"/>
              </a:tabLst>
            </a:pPr>
            <a:r>
              <a:rPr sz="1800" b="1" dirty="0">
                <a:solidFill>
                  <a:srgbClr val="006666"/>
                </a:solidFill>
                <a:latin typeface="Arial"/>
                <a:cs typeface="Arial"/>
              </a:rPr>
              <a:t>Pour</a:t>
            </a:r>
            <a:r>
              <a:rPr sz="1800" b="1" spc="-15" dirty="0">
                <a:solidFill>
                  <a:srgbClr val="006666"/>
                </a:solidFill>
                <a:latin typeface="Arial"/>
                <a:cs typeface="Arial"/>
              </a:rPr>
              <a:t> </a:t>
            </a:r>
            <a:r>
              <a:rPr sz="1800" b="1" spc="-5" dirty="0">
                <a:solidFill>
                  <a:srgbClr val="006666"/>
                </a:solidFill>
                <a:latin typeface="Arial"/>
                <a:cs typeface="Arial"/>
              </a:rPr>
              <a:t>B	</a:t>
            </a:r>
            <a:r>
              <a:rPr sz="1800" spc="-5" dirty="0">
                <a:latin typeface="Arial"/>
                <a:cs typeface="Arial"/>
              </a:rPr>
              <a:t>IC</a:t>
            </a:r>
            <a:r>
              <a:rPr sz="1800" spc="-7" baseline="-20833" dirty="0">
                <a:latin typeface="Arial"/>
                <a:cs typeface="Arial"/>
              </a:rPr>
              <a:t>0,95 </a:t>
            </a:r>
            <a:r>
              <a:rPr sz="1800" dirty="0">
                <a:latin typeface="Arial"/>
                <a:cs typeface="Arial"/>
              </a:rPr>
              <a:t>=[0,48 </a:t>
            </a:r>
            <a:r>
              <a:rPr sz="1800" spc="60" dirty="0">
                <a:latin typeface="Arial"/>
                <a:cs typeface="Arial"/>
              </a:rPr>
              <a:t>±</a:t>
            </a:r>
            <a:r>
              <a:rPr sz="1800" spc="-290" dirty="0">
                <a:latin typeface="Arial"/>
                <a:cs typeface="Arial"/>
              </a:rPr>
              <a:t> </a:t>
            </a:r>
            <a:r>
              <a:rPr sz="1800" spc="-5" dirty="0">
                <a:latin typeface="Arial"/>
                <a:cs typeface="Arial"/>
              </a:rPr>
              <a:t>1,96</a:t>
            </a:r>
            <a:endParaRPr sz="1800">
              <a:latin typeface="Arial"/>
              <a:cs typeface="Arial"/>
            </a:endParaRPr>
          </a:p>
        </p:txBody>
      </p:sp>
      <p:sp>
        <p:nvSpPr>
          <p:cNvPr id="26" name="object 26"/>
          <p:cNvSpPr txBox="1"/>
          <p:nvPr/>
        </p:nvSpPr>
        <p:spPr>
          <a:xfrm>
            <a:off x="6532880" y="3593719"/>
            <a:ext cx="146812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00"/>
                </a:solidFill>
                <a:latin typeface="Arial"/>
                <a:cs typeface="Arial"/>
              </a:rPr>
              <a:t>= </a:t>
            </a:r>
            <a:r>
              <a:rPr sz="1800" b="1" spc="-5" dirty="0">
                <a:solidFill>
                  <a:srgbClr val="FFFF00"/>
                </a:solidFill>
                <a:latin typeface="Arial"/>
                <a:cs typeface="Arial"/>
              </a:rPr>
              <a:t>[0,45 </a:t>
            </a:r>
            <a:r>
              <a:rPr sz="1800" b="1" dirty="0">
                <a:solidFill>
                  <a:srgbClr val="FFFF00"/>
                </a:solidFill>
                <a:latin typeface="Arial"/>
                <a:cs typeface="Arial"/>
              </a:rPr>
              <a:t>;</a:t>
            </a:r>
            <a:r>
              <a:rPr sz="1800" b="1" spc="-50" dirty="0">
                <a:solidFill>
                  <a:srgbClr val="FFFF00"/>
                </a:solidFill>
                <a:latin typeface="Arial"/>
                <a:cs typeface="Arial"/>
              </a:rPr>
              <a:t> </a:t>
            </a:r>
            <a:r>
              <a:rPr sz="1800" b="1" spc="-5" dirty="0">
                <a:solidFill>
                  <a:srgbClr val="FFFF00"/>
                </a:solidFill>
                <a:latin typeface="Arial"/>
                <a:cs typeface="Arial"/>
              </a:rPr>
              <a:t>0,51]</a:t>
            </a:r>
            <a:endParaRPr sz="1800">
              <a:latin typeface="Arial"/>
              <a:cs typeface="Arial"/>
            </a:endParaRPr>
          </a:p>
        </p:txBody>
      </p:sp>
      <p:sp>
        <p:nvSpPr>
          <p:cNvPr id="27" name="object 27"/>
          <p:cNvSpPr/>
          <p:nvPr/>
        </p:nvSpPr>
        <p:spPr>
          <a:xfrm>
            <a:off x="4186556" y="3272562"/>
            <a:ext cx="1754505" cy="0"/>
          </a:xfrm>
          <a:custGeom>
            <a:avLst/>
            <a:gdLst/>
            <a:ahLst/>
            <a:cxnLst/>
            <a:rect l="l" t="t" r="r" b="b"/>
            <a:pathLst>
              <a:path w="1754504">
                <a:moveTo>
                  <a:pt x="0" y="0"/>
                </a:moveTo>
                <a:lnTo>
                  <a:pt x="1754105" y="0"/>
                </a:lnTo>
              </a:path>
            </a:pathLst>
          </a:custGeom>
          <a:ln w="6767">
            <a:solidFill>
              <a:srgbClr val="000000"/>
            </a:solidFill>
          </a:ln>
        </p:spPr>
        <p:txBody>
          <a:bodyPr wrap="square" lIns="0" tIns="0" rIns="0" bIns="0" rtlCol="0"/>
          <a:lstStyle/>
          <a:p>
            <a:endParaRPr/>
          </a:p>
        </p:txBody>
      </p:sp>
      <p:sp>
        <p:nvSpPr>
          <p:cNvPr id="28" name="object 28"/>
          <p:cNvSpPr/>
          <p:nvPr/>
        </p:nvSpPr>
        <p:spPr>
          <a:xfrm>
            <a:off x="3905619" y="3313867"/>
            <a:ext cx="57785" cy="19050"/>
          </a:xfrm>
          <a:custGeom>
            <a:avLst/>
            <a:gdLst/>
            <a:ahLst/>
            <a:cxnLst/>
            <a:rect l="l" t="t" r="r" b="b"/>
            <a:pathLst>
              <a:path w="57785" h="19050">
                <a:moveTo>
                  <a:pt x="0" y="18621"/>
                </a:moveTo>
                <a:lnTo>
                  <a:pt x="57464" y="0"/>
                </a:lnTo>
              </a:path>
            </a:pathLst>
          </a:custGeom>
          <a:ln w="7228">
            <a:solidFill>
              <a:srgbClr val="000000"/>
            </a:solidFill>
          </a:ln>
        </p:spPr>
        <p:txBody>
          <a:bodyPr wrap="square" lIns="0" tIns="0" rIns="0" bIns="0" rtlCol="0"/>
          <a:lstStyle/>
          <a:p>
            <a:endParaRPr/>
          </a:p>
        </p:txBody>
      </p:sp>
      <p:sp>
        <p:nvSpPr>
          <p:cNvPr id="29" name="object 29"/>
          <p:cNvSpPr/>
          <p:nvPr/>
        </p:nvSpPr>
        <p:spPr>
          <a:xfrm>
            <a:off x="3963084" y="3317253"/>
            <a:ext cx="83820" cy="218440"/>
          </a:xfrm>
          <a:custGeom>
            <a:avLst/>
            <a:gdLst/>
            <a:ahLst/>
            <a:cxnLst/>
            <a:rect l="l" t="t" r="r" b="b"/>
            <a:pathLst>
              <a:path w="83820" h="218439">
                <a:moveTo>
                  <a:pt x="0" y="0"/>
                </a:moveTo>
                <a:lnTo>
                  <a:pt x="83583" y="218377"/>
                </a:lnTo>
              </a:path>
            </a:pathLst>
          </a:custGeom>
          <a:ln w="21980">
            <a:solidFill>
              <a:srgbClr val="000000"/>
            </a:solidFill>
          </a:ln>
        </p:spPr>
        <p:txBody>
          <a:bodyPr wrap="square" lIns="0" tIns="0" rIns="0" bIns="0" rtlCol="0"/>
          <a:lstStyle/>
          <a:p>
            <a:endParaRPr/>
          </a:p>
        </p:txBody>
      </p:sp>
      <p:sp>
        <p:nvSpPr>
          <p:cNvPr id="30" name="object 30"/>
          <p:cNvSpPr/>
          <p:nvPr/>
        </p:nvSpPr>
        <p:spPr>
          <a:xfrm>
            <a:off x="4052472" y="2957354"/>
            <a:ext cx="100965" cy="578485"/>
          </a:xfrm>
          <a:custGeom>
            <a:avLst/>
            <a:gdLst/>
            <a:ahLst/>
            <a:cxnLst/>
            <a:rect l="l" t="t" r="r" b="b"/>
            <a:pathLst>
              <a:path w="100964" h="578485">
                <a:moveTo>
                  <a:pt x="0" y="578276"/>
                </a:moveTo>
                <a:lnTo>
                  <a:pt x="100424" y="0"/>
                </a:lnTo>
              </a:path>
            </a:pathLst>
          </a:custGeom>
          <a:ln w="11467">
            <a:solidFill>
              <a:srgbClr val="000000"/>
            </a:solidFill>
          </a:ln>
        </p:spPr>
        <p:txBody>
          <a:bodyPr wrap="square" lIns="0" tIns="0" rIns="0" bIns="0" rtlCol="0"/>
          <a:lstStyle/>
          <a:p>
            <a:endParaRPr/>
          </a:p>
        </p:txBody>
      </p:sp>
      <p:sp>
        <p:nvSpPr>
          <p:cNvPr id="31" name="object 31"/>
          <p:cNvSpPr/>
          <p:nvPr/>
        </p:nvSpPr>
        <p:spPr>
          <a:xfrm>
            <a:off x="4152896" y="2957354"/>
            <a:ext cx="1811655" cy="0"/>
          </a:xfrm>
          <a:custGeom>
            <a:avLst/>
            <a:gdLst/>
            <a:ahLst/>
            <a:cxnLst/>
            <a:rect l="l" t="t" r="r" b="b"/>
            <a:pathLst>
              <a:path w="1811654">
                <a:moveTo>
                  <a:pt x="0" y="0"/>
                </a:moveTo>
                <a:lnTo>
                  <a:pt x="1811551" y="0"/>
                </a:lnTo>
              </a:path>
            </a:pathLst>
          </a:custGeom>
          <a:ln w="6767">
            <a:solidFill>
              <a:srgbClr val="000000"/>
            </a:solidFill>
          </a:ln>
        </p:spPr>
        <p:txBody>
          <a:bodyPr wrap="square" lIns="0" tIns="0" rIns="0" bIns="0" rtlCol="0"/>
          <a:lstStyle/>
          <a:p>
            <a:endParaRPr/>
          </a:p>
        </p:txBody>
      </p:sp>
      <p:sp>
        <p:nvSpPr>
          <p:cNvPr id="32" name="object 32"/>
          <p:cNvSpPr txBox="1"/>
          <p:nvPr/>
        </p:nvSpPr>
        <p:spPr>
          <a:xfrm>
            <a:off x="4738046" y="3265401"/>
            <a:ext cx="659765" cy="321945"/>
          </a:xfrm>
          <a:prstGeom prst="rect">
            <a:avLst/>
          </a:prstGeom>
        </p:spPr>
        <p:txBody>
          <a:bodyPr vert="horz" wrap="square" lIns="0" tIns="12065" rIns="0" bIns="0" rtlCol="0">
            <a:spAutoFit/>
          </a:bodyPr>
          <a:lstStyle/>
          <a:p>
            <a:pPr marL="12700">
              <a:lnSpc>
                <a:spcPct val="100000"/>
              </a:lnSpc>
              <a:spcBef>
                <a:spcPts val="95"/>
              </a:spcBef>
            </a:pPr>
            <a:r>
              <a:rPr sz="1950" b="1" spc="685" dirty="0">
                <a:latin typeface="Times New Roman"/>
                <a:cs typeface="Times New Roman"/>
              </a:rPr>
              <a:t>900</a:t>
            </a:r>
            <a:endParaRPr sz="1950">
              <a:latin typeface="Times New Roman"/>
              <a:cs typeface="Times New Roman"/>
            </a:endParaRPr>
          </a:p>
        </p:txBody>
      </p:sp>
      <p:sp>
        <p:nvSpPr>
          <p:cNvPr id="33" name="object 33"/>
          <p:cNvSpPr txBox="1"/>
          <p:nvPr/>
        </p:nvSpPr>
        <p:spPr>
          <a:xfrm>
            <a:off x="4184308" y="2921414"/>
            <a:ext cx="1863089" cy="321945"/>
          </a:xfrm>
          <a:prstGeom prst="rect">
            <a:avLst/>
          </a:prstGeom>
        </p:spPr>
        <p:txBody>
          <a:bodyPr vert="horz" wrap="square" lIns="0" tIns="12065" rIns="0" bIns="0" rtlCol="0">
            <a:spAutoFit/>
          </a:bodyPr>
          <a:lstStyle/>
          <a:p>
            <a:pPr marL="12700">
              <a:lnSpc>
                <a:spcPct val="100000"/>
              </a:lnSpc>
              <a:spcBef>
                <a:spcPts val="95"/>
              </a:spcBef>
            </a:pPr>
            <a:r>
              <a:rPr sz="1950" b="1" spc="640" dirty="0">
                <a:latin typeface="Times New Roman"/>
                <a:cs typeface="Times New Roman"/>
              </a:rPr>
              <a:t>0,52</a:t>
            </a:r>
            <a:r>
              <a:rPr sz="1950" b="1" spc="640" dirty="0">
                <a:latin typeface="Arial"/>
                <a:cs typeface="Arial"/>
              </a:rPr>
              <a:t>x</a:t>
            </a:r>
            <a:r>
              <a:rPr sz="1950" b="1" spc="640" dirty="0">
                <a:latin typeface="Times New Roman"/>
                <a:cs typeface="Times New Roman"/>
              </a:rPr>
              <a:t>0,48</a:t>
            </a:r>
            <a:r>
              <a:rPr sz="1950" b="1" spc="-290" dirty="0">
                <a:latin typeface="Times New Roman"/>
                <a:cs typeface="Times New Roman"/>
              </a:rPr>
              <a:t> </a:t>
            </a:r>
            <a:r>
              <a:rPr sz="2700" baseline="21604" dirty="0">
                <a:latin typeface="Arial"/>
                <a:cs typeface="Arial"/>
              </a:rPr>
              <a:t>]</a:t>
            </a:r>
            <a:endParaRPr sz="2700" baseline="21604">
              <a:latin typeface="Arial"/>
              <a:cs typeface="Arial"/>
            </a:endParaRPr>
          </a:p>
        </p:txBody>
      </p:sp>
      <p:sp>
        <p:nvSpPr>
          <p:cNvPr id="34" name="object 34"/>
          <p:cNvSpPr/>
          <p:nvPr/>
        </p:nvSpPr>
        <p:spPr>
          <a:xfrm>
            <a:off x="4186556" y="3923310"/>
            <a:ext cx="1754505" cy="0"/>
          </a:xfrm>
          <a:custGeom>
            <a:avLst/>
            <a:gdLst/>
            <a:ahLst/>
            <a:cxnLst/>
            <a:rect l="l" t="t" r="r" b="b"/>
            <a:pathLst>
              <a:path w="1754504">
                <a:moveTo>
                  <a:pt x="0" y="0"/>
                </a:moveTo>
                <a:lnTo>
                  <a:pt x="1754105" y="0"/>
                </a:lnTo>
              </a:path>
            </a:pathLst>
          </a:custGeom>
          <a:ln w="6767">
            <a:solidFill>
              <a:srgbClr val="000000"/>
            </a:solidFill>
          </a:ln>
        </p:spPr>
        <p:txBody>
          <a:bodyPr wrap="square" lIns="0" tIns="0" rIns="0" bIns="0" rtlCol="0"/>
          <a:lstStyle/>
          <a:p>
            <a:endParaRPr/>
          </a:p>
        </p:txBody>
      </p:sp>
      <p:sp>
        <p:nvSpPr>
          <p:cNvPr id="35" name="object 35"/>
          <p:cNvSpPr/>
          <p:nvPr/>
        </p:nvSpPr>
        <p:spPr>
          <a:xfrm>
            <a:off x="3905619" y="3964615"/>
            <a:ext cx="57785" cy="19050"/>
          </a:xfrm>
          <a:custGeom>
            <a:avLst/>
            <a:gdLst/>
            <a:ahLst/>
            <a:cxnLst/>
            <a:rect l="l" t="t" r="r" b="b"/>
            <a:pathLst>
              <a:path w="57785" h="19050">
                <a:moveTo>
                  <a:pt x="0" y="18621"/>
                </a:moveTo>
                <a:lnTo>
                  <a:pt x="57464" y="0"/>
                </a:lnTo>
              </a:path>
            </a:pathLst>
          </a:custGeom>
          <a:ln w="7228">
            <a:solidFill>
              <a:srgbClr val="000000"/>
            </a:solidFill>
          </a:ln>
        </p:spPr>
        <p:txBody>
          <a:bodyPr wrap="square" lIns="0" tIns="0" rIns="0" bIns="0" rtlCol="0"/>
          <a:lstStyle/>
          <a:p>
            <a:endParaRPr/>
          </a:p>
        </p:txBody>
      </p:sp>
      <p:sp>
        <p:nvSpPr>
          <p:cNvPr id="36" name="object 36"/>
          <p:cNvSpPr/>
          <p:nvPr/>
        </p:nvSpPr>
        <p:spPr>
          <a:xfrm>
            <a:off x="3963084" y="3968001"/>
            <a:ext cx="83820" cy="218440"/>
          </a:xfrm>
          <a:custGeom>
            <a:avLst/>
            <a:gdLst/>
            <a:ahLst/>
            <a:cxnLst/>
            <a:rect l="l" t="t" r="r" b="b"/>
            <a:pathLst>
              <a:path w="83820" h="218439">
                <a:moveTo>
                  <a:pt x="0" y="0"/>
                </a:moveTo>
                <a:lnTo>
                  <a:pt x="83583" y="218377"/>
                </a:lnTo>
              </a:path>
            </a:pathLst>
          </a:custGeom>
          <a:ln w="21980">
            <a:solidFill>
              <a:srgbClr val="000000"/>
            </a:solidFill>
          </a:ln>
        </p:spPr>
        <p:txBody>
          <a:bodyPr wrap="square" lIns="0" tIns="0" rIns="0" bIns="0" rtlCol="0"/>
          <a:lstStyle/>
          <a:p>
            <a:endParaRPr/>
          </a:p>
        </p:txBody>
      </p:sp>
      <p:sp>
        <p:nvSpPr>
          <p:cNvPr id="37" name="object 37"/>
          <p:cNvSpPr/>
          <p:nvPr/>
        </p:nvSpPr>
        <p:spPr>
          <a:xfrm>
            <a:off x="4052472" y="3608102"/>
            <a:ext cx="100965" cy="578485"/>
          </a:xfrm>
          <a:custGeom>
            <a:avLst/>
            <a:gdLst/>
            <a:ahLst/>
            <a:cxnLst/>
            <a:rect l="l" t="t" r="r" b="b"/>
            <a:pathLst>
              <a:path w="100964" h="578485">
                <a:moveTo>
                  <a:pt x="0" y="578276"/>
                </a:moveTo>
                <a:lnTo>
                  <a:pt x="100424" y="0"/>
                </a:lnTo>
              </a:path>
            </a:pathLst>
          </a:custGeom>
          <a:ln w="11467">
            <a:solidFill>
              <a:srgbClr val="000000"/>
            </a:solidFill>
          </a:ln>
        </p:spPr>
        <p:txBody>
          <a:bodyPr wrap="square" lIns="0" tIns="0" rIns="0" bIns="0" rtlCol="0"/>
          <a:lstStyle/>
          <a:p>
            <a:endParaRPr/>
          </a:p>
        </p:txBody>
      </p:sp>
      <p:sp>
        <p:nvSpPr>
          <p:cNvPr id="38" name="object 38"/>
          <p:cNvSpPr/>
          <p:nvPr/>
        </p:nvSpPr>
        <p:spPr>
          <a:xfrm>
            <a:off x="4152896" y="3608102"/>
            <a:ext cx="1811655" cy="0"/>
          </a:xfrm>
          <a:custGeom>
            <a:avLst/>
            <a:gdLst/>
            <a:ahLst/>
            <a:cxnLst/>
            <a:rect l="l" t="t" r="r" b="b"/>
            <a:pathLst>
              <a:path w="1811654">
                <a:moveTo>
                  <a:pt x="0" y="0"/>
                </a:moveTo>
                <a:lnTo>
                  <a:pt x="1811551" y="0"/>
                </a:lnTo>
              </a:path>
            </a:pathLst>
          </a:custGeom>
          <a:ln w="6767">
            <a:solidFill>
              <a:srgbClr val="000000"/>
            </a:solidFill>
          </a:ln>
        </p:spPr>
        <p:txBody>
          <a:bodyPr wrap="square" lIns="0" tIns="0" rIns="0" bIns="0" rtlCol="0"/>
          <a:lstStyle/>
          <a:p>
            <a:endParaRPr/>
          </a:p>
        </p:txBody>
      </p:sp>
      <p:sp>
        <p:nvSpPr>
          <p:cNvPr id="39" name="object 39"/>
          <p:cNvSpPr txBox="1"/>
          <p:nvPr/>
        </p:nvSpPr>
        <p:spPr>
          <a:xfrm>
            <a:off x="1274191" y="3784534"/>
            <a:ext cx="6422390" cy="1097280"/>
          </a:xfrm>
          <a:prstGeom prst="rect">
            <a:avLst/>
          </a:prstGeom>
        </p:spPr>
        <p:txBody>
          <a:bodyPr vert="horz" wrap="square" lIns="0" tIns="143510" rIns="0" bIns="0" rtlCol="0">
            <a:spAutoFit/>
          </a:bodyPr>
          <a:lstStyle/>
          <a:p>
            <a:pPr marL="1164590" algn="ctr">
              <a:lnSpc>
                <a:spcPct val="100000"/>
              </a:lnSpc>
              <a:spcBef>
                <a:spcPts val="1130"/>
              </a:spcBef>
            </a:pPr>
            <a:r>
              <a:rPr sz="1950" b="1" spc="685" dirty="0">
                <a:latin typeface="Times New Roman"/>
                <a:cs typeface="Times New Roman"/>
              </a:rPr>
              <a:t>900</a:t>
            </a:r>
            <a:endParaRPr sz="1950">
              <a:latin typeface="Times New Roman"/>
              <a:cs typeface="Times New Roman"/>
            </a:endParaRPr>
          </a:p>
          <a:p>
            <a:pPr algn="ctr">
              <a:lnSpc>
                <a:spcPts val="2055"/>
              </a:lnSpc>
              <a:spcBef>
                <a:spcPts val="960"/>
              </a:spcBef>
            </a:pPr>
            <a:r>
              <a:rPr sz="1800" b="1" spc="-5" dirty="0">
                <a:solidFill>
                  <a:srgbClr val="006666"/>
                </a:solidFill>
                <a:latin typeface="Arial"/>
                <a:cs typeface="Arial"/>
              </a:rPr>
              <a:t>52% et 48 % </a:t>
            </a:r>
            <a:r>
              <a:rPr sz="1800" b="1" dirty="0">
                <a:solidFill>
                  <a:srgbClr val="006666"/>
                </a:solidFill>
                <a:latin typeface="Arial"/>
                <a:cs typeface="Arial"/>
              </a:rPr>
              <a:t>possèdent des </a:t>
            </a:r>
            <a:r>
              <a:rPr sz="1800" b="1" spc="-5" dirty="0">
                <a:solidFill>
                  <a:srgbClr val="006666"/>
                </a:solidFill>
                <a:latin typeface="Arial"/>
                <a:cs typeface="Arial"/>
              </a:rPr>
              <a:t>IC </a:t>
            </a:r>
            <a:r>
              <a:rPr sz="1800" b="1" dirty="0">
                <a:solidFill>
                  <a:srgbClr val="006666"/>
                </a:solidFill>
                <a:latin typeface="Arial"/>
                <a:cs typeface="Arial"/>
              </a:rPr>
              <a:t>contenant</a:t>
            </a:r>
            <a:r>
              <a:rPr sz="1800" b="1" spc="15" dirty="0">
                <a:solidFill>
                  <a:srgbClr val="006666"/>
                </a:solidFill>
                <a:latin typeface="Arial"/>
                <a:cs typeface="Arial"/>
              </a:rPr>
              <a:t> </a:t>
            </a:r>
            <a:r>
              <a:rPr sz="1800" b="1" spc="-5" dirty="0">
                <a:solidFill>
                  <a:srgbClr val="006666"/>
                </a:solidFill>
                <a:latin typeface="Arial"/>
                <a:cs typeface="Arial"/>
              </a:rPr>
              <a:t>50%</a:t>
            </a:r>
            <a:endParaRPr sz="1800">
              <a:latin typeface="Arial"/>
              <a:cs typeface="Arial"/>
            </a:endParaRPr>
          </a:p>
          <a:p>
            <a:pPr algn="ctr">
              <a:lnSpc>
                <a:spcPts val="2055"/>
              </a:lnSpc>
            </a:pPr>
            <a:r>
              <a:rPr sz="1800" b="1" dirty="0">
                <a:solidFill>
                  <a:srgbClr val="006666"/>
                </a:solidFill>
                <a:latin typeface="Arial"/>
                <a:cs typeface="Arial"/>
              </a:rPr>
              <a:t>Les </a:t>
            </a:r>
            <a:r>
              <a:rPr sz="1800" b="1" spc="-5" dirty="0">
                <a:solidFill>
                  <a:srgbClr val="006666"/>
                </a:solidFill>
                <a:latin typeface="Arial"/>
                <a:cs typeface="Arial"/>
              </a:rPr>
              <a:t>2 </a:t>
            </a:r>
            <a:r>
              <a:rPr sz="1800" b="1" dirty="0">
                <a:solidFill>
                  <a:srgbClr val="006666"/>
                </a:solidFill>
                <a:latin typeface="Arial"/>
                <a:cs typeface="Arial"/>
              </a:rPr>
              <a:t>candidats </a:t>
            </a:r>
            <a:r>
              <a:rPr sz="1800" b="1" spc="-10" dirty="0">
                <a:solidFill>
                  <a:srgbClr val="006666"/>
                </a:solidFill>
                <a:latin typeface="Arial"/>
                <a:cs typeface="Arial"/>
              </a:rPr>
              <a:t>peuvent </a:t>
            </a:r>
            <a:r>
              <a:rPr sz="1800" b="1" spc="-5" dirty="0">
                <a:solidFill>
                  <a:srgbClr val="006666"/>
                </a:solidFill>
                <a:latin typeface="Arial"/>
                <a:cs typeface="Arial"/>
              </a:rPr>
              <a:t>être considérés comme à égalité</a:t>
            </a:r>
            <a:r>
              <a:rPr sz="1800" b="1" spc="15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p:txBody>
      </p:sp>
      <p:sp>
        <p:nvSpPr>
          <p:cNvPr id="40" name="object 40"/>
          <p:cNvSpPr txBox="1"/>
          <p:nvPr/>
        </p:nvSpPr>
        <p:spPr>
          <a:xfrm>
            <a:off x="4184308" y="3575285"/>
            <a:ext cx="1863089" cy="321945"/>
          </a:xfrm>
          <a:prstGeom prst="rect">
            <a:avLst/>
          </a:prstGeom>
        </p:spPr>
        <p:txBody>
          <a:bodyPr vert="horz" wrap="square" lIns="0" tIns="12065" rIns="0" bIns="0" rtlCol="0">
            <a:spAutoFit/>
          </a:bodyPr>
          <a:lstStyle/>
          <a:p>
            <a:pPr marL="12700">
              <a:lnSpc>
                <a:spcPct val="100000"/>
              </a:lnSpc>
              <a:spcBef>
                <a:spcPts val="95"/>
              </a:spcBef>
            </a:pPr>
            <a:r>
              <a:rPr sz="1950" b="1" spc="640" dirty="0">
                <a:latin typeface="Times New Roman"/>
                <a:cs typeface="Times New Roman"/>
              </a:rPr>
              <a:t>0,52</a:t>
            </a:r>
            <a:r>
              <a:rPr sz="1950" b="1" spc="640" dirty="0">
                <a:latin typeface="Arial"/>
                <a:cs typeface="Arial"/>
              </a:rPr>
              <a:t>x</a:t>
            </a:r>
            <a:r>
              <a:rPr sz="1950" b="1" spc="640" dirty="0">
                <a:latin typeface="Times New Roman"/>
                <a:cs typeface="Times New Roman"/>
              </a:rPr>
              <a:t>0,48</a:t>
            </a:r>
            <a:r>
              <a:rPr sz="1950" b="1" spc="-290" dirty="0">
                <a:latin typeface="Times New Roman"/>
                <a:cs typeface="Times New Roman"/>
              </a:rPr>
              <a:t> </a:t>
            </a:r>
            <a:r>
              <a:rPr sz="1800" dirty="0">
                <a:latin typeface="Arial"/>
                <a:cs typeface="Arial"/>
              </a:rPr>
              <a:t>]</a:t>
            </a:r>
          </a:p>
        </p:txBody>
      </p:sp>
      <p:sp>
        <p:nvSpPr>
          <p:cNvPr id="41" name="object 41"/>
          <p:cNvSpPr/>
          <p:nvPr/>
        </p:nvSpPr>
        <p:spPr>
          <a:xfrm>
            <a:off x="1115860" y="5590552"/>
            <a:ext cx="7195184" cy="154940"/>
          </a:xfrm>
          <a:custGeom>
            <a:avLst/>
            <a:gdLst/>
            <a:ahLst/>
            <a:cxnLst/>
            <a:rect l="l" t="t" r="r" b="b"/>
            <a:pathLst>
              <a:path w="7195184" h="154939">
                <a:moveTo>
                  <a:pt x="7122423" y="45914"/>
                </a:moveTo>
                <a:lnTo>
                  <a:pt x="0" y="129209"/>
                </a:lnTo>
                <a:lnTo>
                  <a:pt x="304" y="154609"/>
                </a:lnTo>
                <a:lnTo>
                  <a:pt x="7122703" y="71314"/>
                </a:lnTo>
                <a:lnTo>
                  <a:pt x="7144333" y="58358"/>
                </a:lnTo>
                <a:lnTo>
                  <a:pt x="7122423" y="45914"/>
                </a:lnTo>
                <a:close/>
              </a:path>
              <a:path w="7195184" h="154939">
                <a:moveTo>
                  <a:pt x="7172917" y="45364"/>
                </a:moveTo>
                <a:lnTo>
                  <a:pt x="7169492" y="45364"/>
                </a:lnTo>
                <a:lnTo>
                  <a:pt x="7169746" y="70764"/>
                </a:lnTo>
                <a:lnTo>
                  <a:pt x="7122703" y="71314"/>
                </a:lnTo>
                <a:lnTo>
                  <a:pt x="7081354" y="96113"/>
                </a:lnTo>
                <a:lnTo>
                  <a:pt x="7079322" y="103911"/>
                </a:lnTo>
                <a:lnTo>
                  <a:pt x="7083005" y="109931"/>
                </a:lnTo>
                <a:lnTo>
                  <a:pt x="7086561" y="115950"/>
                </a:lnTo>
                <a:lnTo>
                  <a:pt x="7094435" y="117906"/>
                </a:lnTo>
                <a:lnTo>
                  <a:pt x="7194765" y="57772"/>
                </a:lnTo>
                <a:lnTo>
                  <a:pt x="7172917" y="45364"/>
                </a:lnTo>
                <a:close/>
              </a:path>
              <a:path w="7195184" h="154939">
                <a:moveTo>
                  <a:pt x="7144333" y="58358"/>
                </a:moveTo>
                <a:lnTo>
                  <a:pt x="7122703" y="71314"/>
                </a:lnTo>
                <a:lnTo>
                  <a:pt x="7169746" y="70764"/>
                </a:lnTo>
                <a:lnTo>
                  <a:pt x="7169730" y="69113"/>
                </a:lnTo>
                <a:lnTo>
                  <a:pt x="7163269" y="69113"/>
                </a:lnTo>
                <a:lnTo>
                  <a:pt x="7144333" y="58358"/>
                </a:lnTo>
                <a:close/>
              </a:path>
              <a:path w="7195184" h="154939">
                <a:moveTo>
                  <a:pt x="7163015" y="47167"/>
                </a:moveTo>
                <a:lnTo>
                  <a:pt x="7144333" y="58358"/>
                </a:lnTo>
                <a:lnTo>
                  <a:pt x="7163269" y="69113"/>
                </a:lnTo>
                <a:lnTo>
                  <a:pt x="7163015" y="47167"/>
                </a:lnTo>
                <a:close/>
              </a:path>
              <a:path w="7195184" h="154939">
                <a:moveTo>
                  <a:pt x="7169510" y="47167"/>
                </a:moveTo>
                <a:lnTo>
                  <a:pt x="7163015" y="47167"/>
                </a:lnTo>
                <a:lnTo>
                  <a:pt x="7163269" y="69113"/>
                </a:lnTo>
                <a:lnTo>
                  <a:pt x="7169730" y="69113"/>
                </a:lnTo>
                <a:lnTo>
                  <a:pt x="7169510" y="47167"/>
                </a:lnTo>
                <a:close/>
              </a:path>
              <a:path w="7195184" h="154939">
                <a:moveTo>
                  <a:pt x="7169492" y="45364"/>
                </a:moveTo>
                <a:lnTo>
                  <a:pt x="7122423" y="45914"/>
                </a:lnTo>
                <a:lnTo>
                  <a:pt x="7144333" y="58358"/>
                </a:lnTo>
                <a:lnTo>
                  <a:pt x="7163015" y="47167"/>
                </a:lnTo>
                <a:lnTo>
                  <a:pt x="7169510" y="47167"/>
                </a:lnTo>
                <a:lnTo>
                  <a:pt x="7169492" y="45364"/>
                </a:lnTo>
                <a:close/>
              </a:path>
              <a:path w="7195184" h="154939">
                <a:moveTo>
                  <a:pt x="7093038" y="0"/>
                </a:moveTo>
                <a:lnTo>
                  <a:pt x="7085291" y="2146"/>
                </a:lnTo>
                <a:lnTo>
                  <a:pt x="7081735" y="8242"/>
                </a:lnTo>
                <a:lnTo>
                  <a:pt x="7078306" y="14338"/>
                </a:lnTo>
                <a:lnTo>
                  <a:pt x="7080465" y="22085"/>
                </a:lnTo>
                <a:lnTo>
                  <a:pt x="7122423" y="45914"/>
                </a:lnTo>
                <a:lnTo>
                  <a:pt x="7169492" y="45364"/>
                </a:lnTo>
                <a:lnTo>
                  <a:pt x="7172917" y="45364"/>
                </a:lnTo>
                <a:lnTo>
                  <a:pt x="7093038" y="0"/>
                </a:lnTo>
                <a:close/>
              </a:path>
            </a:pathLst>
          </a:custGeom>
          <a:solidFill>
            <a:srgbClr val="2DCACA"/>
          </a:solidFill>
        </p:spPr>
        <p:txBody>
          <a:bodyPr wrap="square" lIns="0" tIns="0" rIns="0" bIns="0" rtlCol="0"/>
          <a:lstStyle/>
          <a:p>
            <a:endParaRPr/>
          </a:p>
        </p:txBody>
      </p:sp>
      <p:sp>
        <p:nvSpPr>
          <p:cNvPr id="42" name="object 42"/>
          <p:cNvSpPr txBox="1"/>
          <p:nvPr/>
        </p:nvSpPr>
        <p:spPr>
          <a:xfrm>
            <a:off x="5341111" y="5346598"/>
            <a:ext cx="481965" cy="774700"/>
          </a:xfrm>
          <a:prstGeom prst="rect">
            <a:avLst/>
          </a:prstGeom>
        </p:spPr>
        <p:txBody>
          <a:bodyPr vert="horz" wrap="square" lIns="0" tIns="12700" rIns="0" bIns="0" rtlCol="0">
            <a:spAutoFit/>
          </a:bodyPr>
          <a:lstStyle/>
          <a:p>
            <a:pPr marL="72390" algn="ctr">
              <a:lnSpc>
                <a:spcPts val="3790"/>
              </a:lnSpc>
              <a:spcBef>
                <a:spcPts val="100"/>
              </a:spcBef>
            </a:pPr>
            <a:r>
              <a:rPr sz="3200" dirty="0">
                <a:solidFill>
                  <a:srgbClr val="FFFF00"/>
                </a:solidFill>
                <a:latin typeface="Arial"/>
                <a:cs typeface="Arial"/>
              </a:rPr>
              <a:t>]</a:t>
            </a:r>
            <a:endParaRPr sz="3200">
              <a:latin typeface="Arial"/>
              <a:cs typeface="Arial"/>
            </a:endParaRPr>
          </a:p>
          <a:p>
            <a:pPr algn="ctr">
              <a:lnSpc>
                <a:spcPts val="2110"/>
              </a:lnSpc>
            </a:pPr>
            <a:r>
              <a:rPr sz="1800" b="1" spc="-10" dirty="0">
                <a:solidFill>
                  <a:srgbClr val="FFFF00"/>
                </a:solidFill>
                <a:latin typeface="Arial"/>
                <a:cs typeface="Arial"/>
              </a:rPr>
              <a:t>51%</a:t>
            </a:r>
            <a:endParaRPr sz="1800">
              <a:latin typeface="Arial"/>
              <a:cs typeface="Arial"/>
            </a:endParaRPr>
          </a:p>
        </p:txBody>
      </p:sp>
      <p:sp>
        <p:nvSpPr>
          <p:cNvPr id="43" name="object 43"/>
          <p:cNvSpPr txBox="1"/>
          <p:nvPr/>
        </p:nvSpPr>
        <p:spPr>
          <a:xfrm>
            <a:off x="6997445" y="5346598"/>
            <a:ext cx="481330" cy="774700"/>
          </a:xfrm>
          <a:prstGeom prst="rect">
            <a:avLst/>
          </a:prstGeom>
        </p:spPr>
        <p:txBody>
          <a:bodyPr vert="horz" wrap="square" lIns="0" tIns="12700" rIns="0" bIns="0" rtlCol="0">
            <a:spAutoFit/>
          </a:bodyPr>
          <a:lstStyle/>
          <a:p>
            <a:pPr marL="34925" algn="ctr">
              <a:lnSpc>
                <a:spcPts val="3790"/>
              </a:lnSpc>
              <a:spcBef>
                <a:spcPts val="100"/>
              </a:spcBef>
            </a:pPr>
            <a:r>
              <a:rPr sz="3200" dirty="0">
                <a:solidFill>
                  <a:srgbClr val="FF0000"/>
                </a:solidFill>
                <a:latin typeface="Arial"/>
                <a:cs typeface="Arial"/>
              </a:rPr>
              <a:t>]</a:t>
            </a:r>
            <a:endParaRPr sz="3200">
              <a:latin typeface="Arial"/>
              <a:cs typeface="Arial"/>
            </a:endParaRPr>
          </a:p>
          <a:p>
            <a:pPr algn="ctr">
              <a:lnSpc>
                <a:spcPts val="2110"/>
              </a:lnSpc>
            </a:pPr>
            <a:r>
              <a:rPr sz="1800" b="1" spc="-10" dirty="0">
                <a:solidFill>
                  <a:srgbClr val="FF0000"/>
                </a:solidFill>
                <a:latin typeface="Arial"/>
                <a:cs typeface="Arial"/>
              </a:rPr>
              <a:t>55%</a:t>
            </a:r>
            <a:endParaRPr sz="1800">
              <a:latin typeface="Arial"/>
              <a:cs typeface="Arial"/>
            </a:endParaRPr>
          </a:p>
        </p:txBody>
      </p:sp>
      <p:sp>
        <p:nvSpPr>
          <p:cNvPr id="44" name="object 44"/>
          <p:cNvSpPr txBox="1"/>
          <p:nvPr/>
        </p:nvSpPr>
        <p:spPr>
          <a:xfrm>
            <a:off x="2532126" y="5346598"/>
            <a:ext cx="481330" cy="774700"/>
          </a:xfrm>
          <a:prstGeom prst="rect">
            <a:avLst/>
          </a:prstGeom>
        </p:spPr>
        <p:txBody>
          <a:bodyPr vert="horz" wrap="square" lIns="0" tIns="12700" rIns="0" bIns="0" rtlCol="0">
            <a:spAutoFit/>
          </a:bodyPr>
          <a:lstStyle/>
          <a:p>
            <a:pPr marL="6350" algn="ctr">
              <a:lnSpc>
                <a:spcPts val="3790"/>
              </a:lnSpc>
              <a:spcBef>
                <a:spcPts val="100"/>
              </a:spcBef>
            </a:pPr>
            <a:r>
              <a:rPr sz="3200" dirty="0">
                <a:solidFill>
                  <a:srgbClr val="FFFF00"/>
                </a:solidFill>
                <a:latin typeface="Arial"/>
                <a:cs typeface="Arial"/>
              </a:rPr>
              <a:t>[</a:t>
            </a:r>
            <a:endParaRPr sz="3200">
              <a:latin typeface="Arial"/>
              <a:cs typeface="Arial"/>
            </a:endParaRPr>
          </a:p>
          <a:p>
            <a:pPr algn="ctr">
              <a:lnSpc>
                <a:spcPts val="2110"/>
              </a:lnSpc>
            </a:pPr>
            <a:r>
              <a:rPr sz="1800" b="1" spc="-10" dirty="0">
                <a:solidFill>
                  <a:srgbClr val="FFFF00"/>
                </a:solidFill>
                <a:latin typeface="Arial"/>
                <a:cs typeface="Arial"/>
              </a:rPr>
              <a:t>45%</a:t>
            </a:r>
            <a:endParaRPr sz="1800">
              <a:latin typeface="Arial"/>
              <a:cs typeface="Arial"/>
            </a:endParaRPr>
          </a:p>
        </p:txBody>
      </p:sp>
      <p:sp>
        <p:nvSpPr>
          <p:cNvPr id="45" name="object 45"/>
          <p:cNvSpPr txBox="1"/>
          <p:nvPr/>
        </p:nvSpPr>
        <p:spPr>
          <a:xfrm>
            <a:off x="4404105" y="4894262"/>
            <a:ext cx="940435" cy="1227455"/>
          </a:xfrm>
          <a:prstGeom prst="rect">
            <a:avLst/>
          </a:prstGeom>
        </p:spPr>
        <p:txBody>
          <a:bodyPr vert="horz" wrap="square" lIns="0" tIns="294005" rIns="0" bIns="0" rtlCol="0">
            <a:spAutoFit/>
          </a:bodyPr>
          <a:lstStyle/>
          <a:p>
            <a:pPr marL="142875">
              <a:lnSpc>
                <a:spcPct val="100000"/>
              </a:lnSpc>
              <a:spcBef>
                <a:spcPts val="2315"/>
              </a:spcBef>
            </a:pPr>
            <a:r>
              <a:rPr sz="4800" baseline="-23437" dirty="0">
                <a:solidFill>
                  <a:srgbClr val="FF0000"/>
                </a:solidFill>
                <a:latin typeface="Arial"/>
                <a:cs typeface="Arial"/>
              </a:rPr>
              <a:t>[</a:t>
            </a:r>
            <a:r>
              <a:rPr sz="4800" spc="442" baseline="-23437" dirty="0">
                <a:solidFill>
                  <a:srgbClr val="FF0000"/>
                </a:solidFill>
                <a:latin typeface="Arial"/>
                <a:cs typeface="Arial"/>
              </a:rPr>
              <a:t> </a:t>
            </a:r>
            <a:r>
              <a:rPr sz="2000" b="1" dirty="0">
                <a:latin typeface="Arial"/>
                <a:cs typeface="Arial"/>
              </a:rPr>
              <a:t>50%</a:t>
            </a:r>
            <a:endParaRPr sz="2000">
              <a:latin typeface="Arial"/>
              <a:cs typeface="Arial"/>
            </a:endParaRPr>
          </a:p>
          <a:p>
            <a:pPr marL="12700">
              <a:lnSpc>
                <a:spcPct val="100000"/>
              </a:lnSpc>
              <a:spcBef>
                <a:spcPts val="1245"/>
              </a:spcBef>
            </a:pPr>
            <a:r>
              <a:rPr sz="1800" b="1" spc="-10" dirty="0">
                <a:solidFill>
                  <a:srgbClr val="FF0000"/>
                </a:solidFill>
                <a:latin typeface="Arial"/>
                <a:cs typeface="Arial"/>
              </a:rPr>
              <a:t>49%</a:t>
            </a:r>
            <a:endParaRPr sz="180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ppt_x"/>
                                          </p:val>
                                        </p:tav>
                                        <p:tav tm="100000">
                                          <p:val>
                                            <p:strVal val="#ppt_x"/>
                                          </p:val>
                                        </p:tav>
                                      </p:tavLst>
                                    </p:anim>
                                    <p:anim calcmode="lin" valueType="num">
                                      <p:cBhvr additive="base">
                                        <p:cTn id="64" dur="500" fill="hold"/>
                                        <p:tgtEl>
                                          <p:spTgt spid="31"/>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ppt_x"/>
                                          </p:val>
                                        </p:tav>
                                        <p:tav tm="100000">
                                          <p:val>
                                            <p:strVal val="#ppt_x"/>
                                          </p:val>
                                        </p:tav>
                                      </p:tavLst>
                                    </p:anim>
                                    <p:anim calcmode="lin" valueType="num">
                                      <p:cBhvr additive="base">
                                        <p:cTn id="68" dur="500" fill="hold"/>
                                        <p:tgtEl>
                                          <p:spTgt spid="3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additive="base">
                                        <p:cTn id="75" dur="500" fill="hold"/>
                                        <p:tgtEl>
                                          <p:spTgt spid="34"/>
                                        </p:tgtEl>
                                        <p:attrNameLst>
                                          <p:attrName>ppt_x</p:attrName>
                                        </p:attrNameLst>
                                      </p:cBhvr>
                                      <p:tavLst>
                                        <p:tav tm="0">
                                          <p:val>
                                            <p:strVal val="#ppt_x"/>
                                          </p:val>
                                        </p:tav>
                                        <p:tav tm="100000">
                                          <p:val>
                                            <p:strVal val="#ppt_x"/>
                                          </p:val>
                                        </p:tav>
                                      </p:tavLst>
                                    </p:anim>
                                    <p:anim calcmode="lin" valueType="num">
                                      <p:cBhvr additive="base">
                                        <p:cTn id="76" dur="500" fill="hold"/>
                                        <p:tgtEl>
                                          <p:spTgt spid="3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additive="base">
                                        <p:cTn id="79" dur="500" fill="hold"/>
                                        <p:tgtEl>
                                          <p:spTgt spid="35"/>
                                        </p:tgtEl>
                                        <p:attrNameLst>
                                          <p:attrName>ppt_x</p:attrName>
                                        </p:attrNameLst>
                                      </p:cBhvr>
                                      <p:tavLst>
                                        <p:tav tm="0">
                                          <p:val>
                                            <p:strVal val="#ppt_x"/>
                                          </p:val>
                                        </p:tav>
                                        <p:tav tm="100000">
                                          <p:val>
                                            <p:strVal val="#ppt_x"/>
                                          </p:val>
                                        </p:tav>
                                      </p:tavLst>
                                    </p:anim>
                                    <p:anim calcmode="lin" valueType="num">
                                      <p:cBhvr additive="base">
                                        <p:cTn id="80" dur="500" fill="hold"/>
                                        <p:tgtEl>
                                          <p:spTgt spid="3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additive="base">
                                        <p:cTn id="83" dur="500" fill="hold"/>
                                        <p:tgtEl>
                                          <p:spTgt spid="36"/>
                                        </p:tgtEl>
                                        <p:attrNameLst>
                                          <p:attrName>ppt_x</p:attrName>
                                        </p:attrNameLst>
                                      </p:cBhvr>
                                      <p:tavLst>
                                        <p:tav tm="0">
                                          <p:val>
                                            <p:strVal val="#ppt_x"/>
                                          </p:val>
                                        </p:tav>
                                        <p:tav tm="100000">
                                          <p:val>
                                            <p:strVal val="#ppt_x"/>
                                          </p:val>
                                        </p:tav>
                                      </p:tavLst>
                                    </p:anim>
                                    <p:anim calcmode="lin" valueType="num">
                                      <p:cBhvr additive="base">
                                        <p:cTn id="84" dur="500" fill="hold"/>
                                        <p:tgtEl>
                                          <p:spTgt spid="36"/>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additive="base">
                                        <p:cTn id="87" dur="500" fill="hold"/>
                                        <p:tgtEl>
                                          <p:spTgt spid="37"/>
                                        </p:tgtEl>
                                        <p:attrNameLst>
                                          <p:attrName>ppt_x</p:attrName>
                                        </p:attrNameLst>
                                      </p:cBhvr>
                                      <p:tavLst>
                                        <p:tav tm="0">
                                          <p:val>
                                            <p:strVal val="#ppt_x"/>
                                          </p:val>
                                        </p:tav>
                                        <p:tav tm="100000">
                                          <p:val>
                                            <p:strVal val="#ppt_x"/>
                                          </p:val>
                                        </p:tav>
                                      </p:tavLst>
                                    </p:anim>
                                    <p:anim calcmode="lin" valueType="num">
                                      <p:cBhvr additive="base">
                                        <p:cTn id="88" dur="500" fill="hold"/>
                                        <p:tgtEl>
                                          <p:spTgt spid="3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8"/>
                                        </p:tgtEl>
                                        <p:attrNameLst>
                                          <p:attrName>style.visibility</p:attrName>
                                        </p:attrNameLst>
                                      </p:cBhvr>
                                      <p:to>
                                        <p:strVal val="visible"/>
                                      </p:to>
                                    </p:set>
                                    <p:anim calcmode="lin" valueType="num">
                                      <p:cBhvr additive="base">
                                        <p:cTn id="91" dur="500" fill="hold"/>
                                        <p:tgtEl>
                                          <p:spTgt spid="38"/>
                                        </p:tgtEl>
                                        <p:attrNameLst>
                                          <p:attrName>ppt_x</p:attrName>
                                        </p:attrNameLst>
                                      </p:cBhvr>
                                      <p:tavLst>
                                        <p:tav tm="0">
                                          <p:val>
                                            <p:strVal val="#ppt_x"/>
                                          </p:val>
                                        </p:tav>
                                        <p:tav tm="100000">
                                          <p:val>
                                            <p:strVal val="#ppt_x"/>
                                          </p:val>
                                        </p:tav>
                                      </p:tavLst>
                                    </p:anim>
                                    <p:anim calcmode="lin" valueType="num">
                                      <p:cBhvr additive="base">
                                        <p:cTn id="92" dur="500" fill="hold"/>
                                        <p:tgtEl>
                                          <p:spTgt spid="38"/>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 calcmode="lin" valueType="num">
                                      <p:cBhvr additive="base">
                                        <p:cTn id="95" dur="500" fill="hold"/>
                                        <p:tgtEl>
                                          <p:spTgt spid="39"/>
                                        </p:tgtEl>
                                        <p:attrNameLst>
                                          <p:attrName>ppt_x</p:attrName>
                                        </p:attrNameLst>
                                      </p:cBhvr>
                                      <p:tavLst>
                                        <p:tav tm="0">
                                          <p:val>
                                            <p:strVal val="#ppt_x"/>
                                          </p:val>
                                        </p:tav>
                                        <p:tav tm="100000">
                                          <p:val>
                                            <p:strVal val="#ppt_x"/>
                                          </p:val>
                                        </p:tav>
                                      </p:tavLst>
                                    </p:anim>
                                    <p:anim calcmode="lin" valueType="num">
                                      <p:cBhvr additive="base">
                                        <p:cTn id="96" dur="500" fill="hold"/>
                                        <p:tgtEl>
                                          <p:spTgt spid="3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additive="base">
                                        <p:cTn id="99" dur="500" fill="hold"/>
                                        <p:tgtEl>
                                          <p:spTgt spid="40"/>
                                        </p:tgtEl>
                                        <p:attrNameLst>
                                          <p:attrName>ppt_x</p:attrName>
                                        </p:attrNameLst>
                                      </p:cBhvr>
                                      <p:tavLst>
                                        <p:tav tm="0">
                                          <p:val>
                                            <p:strVal val="#ppt_x"/>
                                          </p:val>
                                        </p:tav>
                                        <p:tav tm="100000">
                                          <p:val>
                                            <p:strVal val="#ppt_x"/>
                                          </p:val>
                                        </p:tav>
                                      </p:tavLst>
                                    </p:anim>
                                    <p:anim calcmode="lin" valueType="num">
                                      <p:cBhvr additive="base">
                                        <p:cTn id="100" dur="500" fill="hold"/>
                                        <p:tgtEl>
                                          <p:spTgt spid="4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 calcmode="lin" valueType="num">
                                      <p:cBhvr additive="base">
                                        <p:cTn id="103" dur="500" fill="hold"/>
                                        <p:tgtEl>
                                          <p:spTgt spid="41"/>
                                        </p:tgtEl>
                                        <p:attrNameLst>
                                          <p:attrName>ppt_x</p:attrName>
                                        </p:attrNameLst>
                                      </p:cBhvr>
                                      <p:tavLst>
                                        <p:tav tm="0">
                                          <p:val>
                                            <p:strVal val="#ppt_x"/>
                                          </p:val>
                                        </p:tav>
                                        <p:tav tm="100000">
                                          <p:val>
                                            <p:strVal val="#ppt_x"/>
                                          </p:val>
                                        </p:tav>
                                      </p:tavLst>
                                    </p:anim>
                                    <p:anim calcmode="lin" valueType="num">
                                      <p:cBhvr additive="base">
                                        <p:cTn id="104" dur="500" fill="hold"/>
                                        <p:tgtEl>
                                          <p:spTgt spid="4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2"/>
                                        </p:tgtEl>
                                        <p:attrNameLst>
                                          <p:attrName>style.visibility</p:attrName>
                                        </p:attrNameLst>
                                      </p:cBhvr>
                                      <p:to>
                                        <p:strVal val="visible"/>
                                      </p:to>
                                    </p:set>
                                    <p:anim calcmode="lin" valueType="num">
                                      <p:cBhvr additive="base">
                                        <p:cTn id="107" dur="500" fill="hold"/>
                                        <p:tgtEl>
                                          <p:spTgt spid="42"/>
                                        </p:tgtEl>
                                        <p:attrNameLst>
                                          <p:attrName>ppt_x</p:attrName>
                                        </p:attrNameLst>
                                      </p:cBhvr>
                                      <p:tavLst>
                                        <p:tav tm="0">
                                          <p:val>
                                            <p:strVal val="#ppt_x"/>
                                          </p:val>
                                        </p:tav>
                                        <p:tav tm="100000">
                                          <p:val>
                                            <p:strVal val="#ppt_x"/>
                                          </p:val>
                                        </p:tav>
                                      </p:tavLst>
                                    </p:anim>
                                    <p:anim calcmode="lin" valueType="num">
                                      <p:cBhvr additive="base">
                                        <p:cTn id="108" dur="500" fill="hold"/>
                                        <p:tgtEl>
                                          <p:spTgt spid="42"/>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additive="base">
                                        <p:cTn id="111" dur="500" fill="hold"/>
                                        <p:tgtEl>
                                          <p:spTgt spid="43"/>
                                        </p:tgtEl>
                                        <p:attrNameLst>
                                          <p:attrName>ppt_x</p:attrName>
                                        </p:attrNameLst>
                                      </p:cBhvr>
                                      <p:tavLst>
                                        <p:tav tm="0">
                                          <p:val>
                                            <p:strVal val="#ppt_x"/>
                                          </p:val>
                                        </p:tav>
                                        <p:tav tm="100000">
                                          <p:val>
                                            <p:strVal val="#ppt_x"/>
                                          </p:val>
                                        </p:tav>
                                      </p:tavLst>
                                    </p:anim>
                                    <p:anim calcmode="lin" valueType="num">
                                      <p:cBhvr additive="base">
                                        <p:cTn id="112" dur="500" fill="hold"/>
                                        <p:tgtEl>
                                          <p:spTgt spid="4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additive="base">
                                        <p:cTn id="115" dur="500" fill="hold"/>
                                        <p:tgtEl>
                                          <p:spTgt spid="44"/>
                                        </p:tgtEl>
                                        <p:attrNameLst>
                                          <p:attrName>ppt_x</p:attrName>
                                        </p:attrNameLst>
                                      </p:cBhvr>
                                      <p:tavLst>
                                        <p:tav tm="0">
                                          <p:val>
                                            <p:strVal val="#ppt_x"/>
                                          </p:val>
                                        </p:tav>
                                        <p:tav tm="100000">
                                          <p:val>
                                            <p:strVal val="#ppt_x"/>
                                          </p:val>
                                        </p:tav>
                                      </p:tavLst>
                                    </p:anim>
                                    <p:anim calcmode="lin" valueType="num">
                                      <p:cBhvr additive="base">
                                        <p:cTn id="116" dur="500" fill="hold"/>
                                        <p:tgtEl>
                                          <p:spTgt spid="44"/>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45"/>
                                        </p:tgtEl>
                                        <p:attrNameLst>
                                          <p:attrName>style.visibility</p:attrName>
                                        </p:attrNameLst>
                                      </p:cBhvr>
                                      <p:to>
                                        <p:strVal val="visible"/>
                                      </p:to>
                                    </p:set>
                                    <p:anim calcmode="lin" valueType="num">
                                      <p:cBhvr additive="base">
                                        <p:cTn id="119" dur="500" fill="hold"/>
                                        <p:tgtEl>
                                          <p:spTgt spid="45"/>
                                        </p:tgtEl>
                                        <p:attrNameLst>
                                          <p:attrName>ppt_x</p:attrName>
                                        </p:attrNameLst>
                                      </p:cBhvr>
                                      <p:tavLst>
                                        <p:tav tm="0">
                                          <p:val>
                                            <p:strVal val="#ppt_x"/>
                                          </p:val>
                                        </p:tav>
                                        <p:tav tm="100000">
                                          <p:val>
                                            <p:strVal val="#ppt_x"/>
                                          </p:val>
                                        </p:tav>
                                      </p:tavLst>
                                    </p:anim>
                                    <p:anim calcmode="lin" valueType="num">
                                      <p:cBhvr additive="base">
                                        <p:cTn id="12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p:bldP spid="24" grpId="0"/>
      <p:bldP spid="25" grpId="0"/>
      <p:bldP spid="26" grpId="0"/>
      <p:bldP spid="27" grpId="0" animBg="1"/>
      <p:bldP spid="28" grpId="0" animBg="1"/>
      <p:bldP spid="29" grpId="0" animBg="1"/>
      <p:bldP spid="30" grpId="0" animBg="1"/>
      <p:bldP spid="31" grpId="0" animBg="1"/>
      <p:bldP spid="32" grpId="0"/>
      <p:bldP spid="33" grpId="0"/>
      <p:bldP spid="34" grpId="0" animBg="1"/>
      <p:bldP spid="35" grpId="0" animBg="1"/>
      <p:bldP spid="36" grpId="0" animBg="1"/>
      <p:bldP spid="37" grpId="0" animBg="1"/>
      <p:bldP spid="38" grpId="0" animBg="1"/>
      <p:bldP spid="39" grpId="0"/>
      <p:bldP spid="40" grpId="0"/>
      <p:bldP spid="41" grpId="0" animBg="1"/>
      <p:bldP spid="42" grpId="0"/>
      <p:bldP spid="43" grpId="0"/>
      <p:bldP spid="44" grpId="0"/>
      <p:bldP spid="45"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250825" y="63214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3495547" y="352426"/>
            <a:ext cx="4013200" cy="728980"/>
          </a:xfrm>
          <a:prstGeom prst="rect">
            <a:avLst/>
          </a:prstGeom>
        </p:spPr>
        <p:txBody>
          <a:bodyPr vert="horz" wrap="square" lIns="0" tIns="99060" rIns="0" bIns="0" rtlCol="0">
            <a:spAutoFit/>
          </a:bodyPr>
          <a:lstStyle/>
          <a:p>
            <a:pPr marL="1528445">
              <a:lnSpc>
                <a:spcPct val="100000"/>
              </a:lnSpc>
              <a:spcBef>
                <a:spcPts val="780"/>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12700">
              <a:lnSpc>
                <a:spcPct val="100000"/>
              </a:lnSpc>
              <a:spcBef>
                <a:spcPts val="775"/>
              </a:spcBef>
            </a:pPr>
            <a:r>
              <a:rPr sz="1800" b="1" spc="-5" dirty="0">
                <a:latin typeface="Arial"/>
                <a:cs typeface="Arial"/>
              </a:rPr>
              <a:t>Exemple de</a:t>
            </a:r>
            <a:r>
              <a:rPr sz="1800" b="1" dirty="0">
                <a:latin typeface="Arial"/>
                <a:cs typeface="Arial"/>
              </a:rPr>
              <a:t> </a:t>
            </a:r>
            <a:r>
              <a:rPr sz="1800" b="1" spc="-5" dirty="0">
                <a:latin typeface="Arial"/>
                <a:cs typeface="Arial"/>
              </a:rPr>
              <a:t>sondage</a:t>
            </a:r>
            <a:endParaRPr sz="1800">
              <a:latin typeface="Arial"/>
              <a:cs typeface="Arial"/>
            </a:endParaRPr>
          </a:p>
        </p:txBody>
      </p:sp>
      <p:sp>
        <p:nvSpPr>
          <p:cNvPr id="11" name="object 11"/>
          <p:cNvSpPr/>
          <p:nvPr/>
        </p:nvSpPr>
        <p:spPr>
          <a:xfrm>
            <a:off x="3631691" y="92964"/>
            <a:ext cx="330708" cy="457200"/>
          </a:xfrm>
          <a:prstGeom prst="rect">
            <a:avLst/>
          </a:prstGeom>
          <a:blipFill>
            <a:blip r:embed="rId3" cstate="print"/>
            <a:stretch>
              <a:fillRect/>
            </a:stretch>
          </a:blipFill>
        </p:spPr>
        <p:txBody>
          <a:bodyPr wrap="square" lIns="0" tIns="0" rIns="0" bIns="0" rtlCol="0"/>
          <a:lstStyle/>
          <a:p>
            <a:endParaRPr/>
          </a:p>
        </p:txBody>
      </p:sp>
      <p:sp>
        <p:nvSpPr>
          <p:cNvPr id="12" name="object 12"/>
          <p:cNvSpPr txBox="1"/>
          <p:nvPr/>
        </p:nvSpPr>
        <p:spPr>
          <a:xfrm>
            <a:off x="250825" y="415544"/>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dirty="0">
              <a:latin typeface="Arial"/>
              <a:cs typeface="Arial"/>
            </a:endParaRPr>
          </a:p>
        </p:txBody>
      </p:sp>
      <p:sp>
        <p:nvSpPr>
          <p:cNvPr id="13" name="object 13"/>
          <p:cNvSpPr txBox="1"/>
          <p:nvPr/>
        </p:nvSpPr>
        <p:spPr>
          <a:xfrm>
            <a:off x="222300" y="1474088"/>
            <a:ext cx="8684895" cy="2221762"/>
          </a:xfrm>
          <a:prstGeom prst="rect">
            <a:avLst/>
          </a:prstGeom>
        </p:spPr>
        <p:txBody>
          <a:bodyPr vert="horz" wrap="square" lIns="0" tIns="13335" rIns="0" bIns="0" rtlCol="0">
            <a:spAutoFit/>
          </a:bodyPr>
          <a:lstStyle/>
          <a:p>
            <a:pPr marL="12700">
              <a:lnSpc>
                <a:spcPts val="2195"/>
              </a:lnSpc>
              <a:spcBef>
                <a:spcPts val="105"/>
              </a:spcBef>
            </a:pPr>
            <a:r>
              <a:rPr sz="2000" b="1" dirty="0">
                <a:solidFill>
                  <a:srgbClr val="FFFFFF"/>
                </a:solidFill>
                <a:latin typeface="Arial"/>
                <a:cs typeface="Arial"/>
              </a:rPr>
              <a:t>1</a:t>
            </a:r>
            <a:endParaRPr sz="2000" dirty="0">
              <a:latin typeface="Arial"/>
              <a:cs typeface="Arial"/>
            </a:endParaRPr>
          </a:p>
          <a:p>
            <a:pPr marL="575310">
              <a:lnSpc>
                <a:spcPts val="1955"/>
              </a:lnSpc>
            </a:pPr>
            <a:r>
              <a:rPr sz="1800" spc="-5" dirty="0">
                <a:latin typeface="Arial"/>
                <a:cs typeface="Arial"/>
              </a:rPr>
              <a:t>La popularité de XX et YY chute. </a:t>
            </a:r>
            <a:r>
              <a:rPr sz="1800" u="heavy" spc="-5" dirty="0">
                <a:solidFill>
                  <a:srgbClr val="006666"/>
                </a:solidFill>
                <a:uFill>
                  <a:solidFill>
                    <a:srgbClr val="006666"/>
                  </a:solidFill>
                </a:uFill>
                <a:latin typeface="Arial"/>
                <a:cs typeface="Arial"/>
                <a:hlinkClick r:id="rId4"/>
              </a:rPr>
              <a:t>Selon un sondage </a:t>
            </a:r>
            <a:r>
              <a:rPr sz="1800" u="heavy" spc="-45" dirty="0">
                <a:solidFill>
                  <a:srgbClr val="006666"/>
                </a:solidFill>
                <a:uFill>
                  <a:solidFill>
                    <a:srgbClr val="006666"/>
                  </a:solidFill>
                </a:uFill>
                <a:latin typeface="Arial"/>
                <a:cs typeface="Arial"/>
                <a:hlinkClick r:id="rId4"/>
              </a:rPr>
              <a:t>BVA </a:t>
            </a:r>
            <a:r>
              <a:rPr sz="1800" u="heavy" spc="-10" dirty="0">
                <a:solidFill>
                  <a:srgbClr val="006666"/>
                </a:solidFill>
                <a:uFill>
                  <a:solidFill>
                    <a:srgbClr val="006666"/>
                  </a:solidFill>
                </a:uFill>
                <a:latin typeface="Arial"/>
                <a:cs typeface="Arial"/>
                <a:hlinkClick r:id="rId4"/>
              </a:rPr>
              <a:t>diffusé </a:t>
            </a:r>
            <a:r>
              <a:rPr sz="1800" u="heavy" spc="-5" dirty="0">
                <a:solidFill>
                  <a:srgbClr val="006666"/>
                </a:solidFill>
                <a:uFill>
                  <a:solidFill>
                    <a:srgbClr val="006666"/>
                  </a:solidFill>
                </a:uFill>
                <a:latin typeface="Arial"/>
                <a:cs typeface="Arial"/>
                <a:hlinkClick r:id="rId4"/>
              </a:rPr>
              <a:t>ce</a:t>
            </a:r>
            <a:r>
              <a:rPr sz="1800" u="heavy" spc="-190" dirty="0">
                <a:solidFill>
                  <a:srgbClr val="006666"/>
                </a:solidFill>
                <a:uFill>
                  <a:solidFill>
                    <a:srgbClr val="006666"/>
                  </a:solidFill>
                </a:uFill>
                <a:latin typeface="Arial"/>
                <a:cs typeface="Arial"/>
                <a:hlinkClick r:id="rId4"/>
              </a:rPr>
              <a:t> </a:t>
            </a:r>
            <a:r>
              <a:rPr sz="1800" u="heavy" spc="-5" dirty="0">
                <a:solidFill>
                  <a:srgbClr val="006666"/>
                </a:solidFill>
                <a:uFill>
                  <a:solidFill>
                    <a:srgbClr val="006666"/>
                  </a:solidFill>
                </a:uFill>
                <a:latin typeface="Arial"/>
                <a:cs typeface="Arial"/>
                <a:hlinkClick r:id="rId4"/>
              </a:rPr>
              <a:t>vendredi</a:t>
            </a:r>
            <a:r>
              <a:rPr sz="1800" spc="-5" dirty="0">
                <a:latin typeface="Arial"/>
                <a:cs typeface="Arial"/>
              </a:rPr>
              <a:t>,</a:t>
            </a:r>
            <a:endParaRPr sz="1800" dirty="0">
              <a:latin typeface="Arial"/>
              <a:cs typeface="Arial"/>
            </a:endParaRPr>
          </a:p>
          <a:p>
            <a:pPr marL="575310" marR="6350" algn="just">
              <a:lnSpc>
                <a:spcPct val="100000"/>
              </a:lnSpc>
            </a:pPr>
            <a:r>
              <a:rPr sz="1800" spc="-5" dirty="0">
                <a:latin typeface="Arial"/>
                <a:cs typeface="Arial"/>
              </a:rPr>
              <a:t>les deux hommes perdent 5 points. </a:t>
            </a:r>
            <a:r>
              <a:rPr sz="1800" spc="-10" dirty="0">
                <a:latin typeface="Arial"/>
                <a:cs typeface="Arial"/>
              </a:rPr>
              <a:t>Avec </a:t>
            </a:r>
            <a:r>
              <a:rPr sz="1800" spc="-5" dirty="0">
                <a:latin typeface="Arial"/>
                <a:cs typeface="Arial"/>
              </a:rPr>
              <a:t>respectivement 34% et 38%  d'opinions </a:t>
            </a:r>
            <a:r>
              <a:rPr sz="1800" dirty="0">
                <a:latin typeface="Arial"/>
                <a:cs typeface="Arial"/>
              </a:rPr>
              <a:t>positives, </a:t>
            </a:r>
            <a:r>
              <a:rPr sz="1800" spc="-5" dirty="0">
                <a:latin typeface="Arial"/>
                <a:cs typeface="Arial"/>
              </a:rPr>
              <a:t>XX et YY sont à leur plus bas niveau dans ce baromètre  depuis leur entrée en</a:t>
            </a:r>
            <a:r>
              <a:rPr sz="1800" spc="30" dirty="0">
                <a:latin typeface="Arial"/>
                <a:cs typeface="Arial"/>
              </a:rPr>
              <a:t> </a:t>
            </a:r>
            <a:r>
              <a:rPr sz="1800" spc="-5" dirty="0">
                <a:latin typeface="Arial"/>
                <a:cs typeface="Arial"/>
              </a:rPr>
              <a:t>fonction.</a:t>
            </a:r>
            <a:endParaRPr sz="1800" dirty="0">
              <a:latin typeface="Arial"/>
              <a:cs typeface="Arial"/>
            </a:endParaRPr>
          </a:p>
          <a:p>
            <a:pPr>
              <a:lnSpc>
                <a:spcPct val="100000"/>
              </a:lnSpc>
              <a:spcBef>
                <a:spcPts val="30"/>
              </a:spcBef>
            </a:pPr>
            <a:endParaRPr sz="1850" dirty="0">
              <a:latin typeface="Times New Roman"/>
              <a:cs typeface="Times New Roman"/>
            </a:endParaRPr>
          </a:p>
          <a:p>
            <a:pPr marL="627380">
              <a:lnSpc>
                <a:spcPct val="100000"/>
              </a:lnSpc>
            </a:pPr>
            <a:r>
              <a:rPr sz="1800" dirty="0">
                <a:latin typeface="Arial"/>
                <a:cs typeface="Arial"/>
              </a:rPr>
              <a:t>A</a:t>
            </a:r>
            <a:r>
              <a:rPr sz="1800" spc="240" dirty="0">
                <a:latin typeface="Arial"/>
                <a:cs typeface="Arial"/>
              </a:rPr>
              <a:t> </a:t>
            </a:r>
            <a:r>
              <a:rPr sz="1800" spc="-5" dirty="0">
                <a:latin typeface="Arial"/>
                <a:cs typeface="Arial"/>
              </a:rPr>
              <a:t>34%,</a:t>
            </a:r>
            <a:r>
              <a:rPr sz="1800" spc="340" dirty="0">
                <a:latin typeface="Arial"/>
                <a:cs typeface="Arial"/>
              </a:rPr>
              <a:t> </a:t>
            </a:r>
            <a:r>
              <a:rPr sz="1800" spc="-5" dirty="0">
                <a:latin typeface="Arial"/>
                <a:cs typeface="Arial"/>
              </a:rPr>
              <a:t>la</a:t>
            </a:r>
            <a:r>
              <a:rPr sz="1800" spc="340" dirty="0">
                <a:latin typeface="Arial"/>
                <a:cs typeface="Arial"/>
              </a:rPr>
              <a:t> </a:t>
            </a:r>
            <a:r>
              <a:rPr sz="1800" dirty="0">
                <a:latin typeface="Arial"/>
                <a:cs typeface="Arial"/>
              </a:rPr>
              <a:t>cote</a:t>
            </a:r>
            <a:r>
              <a:rPr sz="1800" spc="330" dirty="0">
                <a:latin typeface="Arial"/>
                <a:cs typeface="Arial"/>
              </a:rPr>
              <a:t> </a:t>
            </a:r>
            <a:r>
              <a:rPr sz="1800" spc="-5" dirty="0">
                <a:latin typeface="Arial"/>
                <a:cs typeface="Arial"/>
              </a:rPr>
              <a:t>de</a:t>
            </a:r>
            <a:r>
              <a:rPr sz="1800" spc="335" dirty="0">
                <a:latin typeface="Arial"/>
                <a:cs typeface="Arial"/>
              </a:rPr>
              <a:t> </a:t>
            </a:r>
            <a:r>
              <a:rPr sz="1800" spc="-5" dirty="0">
                <a:latin typeface="Arial"/>
                <a:cs typeface="Arial"/>
              </a:rPr>
              <a:t>XX</a:t>
            </a:r>
            <a:r>
              <a:rPr sz="1800" spc="330" dirty="0">
                <a:latin typeface="Arial"/>
                <a:cs typeface="Arial"/>
              </a:rPr>
              <a:t> </a:t>
            </a:r>
            <a:r>
              <a:rPr sz="1800" dirty="0">
                <a:latin typeface="Arial"/>
                <a:cs typeface="Arial"/>
              </a:rPr>
              <a:t>reste</a:t>
            </a:r>
            <a:r>
              <a:rPr sz="1800" spc="345" dirty="0">
                <a:latin typeface="Arial"/>
                <a:cs typeface="Arial"/>
              </a:rPr>
              <a:t> </a:t>
            </a:r>
            <a:r>
              <a:rPr sz="1800" spc="-5" dirty="0">
                <a:latin typeface="Arial"/>
                <a:cs typeface="Arial"/>
              </a:rPr>
              <a:t>légèrement</a:t>
            </a:r>
            <a:r>
              <a:rPr sz="1800" spc="350" dirty="0">
                <a:latin typeface="Arial"/>
                <a:cs typeface="Arial"/>
              </a:rPr>
              <a:t> </a:t>
            </a:r>
            <a:r>
              <a:rPr sz="1800" spc="-5" dirty="0">
                <a:latin typeface="Arial"/>
                <a:cs typeface="Arial"/>
              </a:rPr>
              <a:t>supérieure</a:t>
            </a:r>
            <a:r>
              <a:rPr sz="1800" spc="335" dirty="0">
                <a:latin typeface="Arial"/>
                <a:cs typeface="Arial"/>
              </a:rPr>
              <a:t> </a:t>
            </a:r>
            <a:r>
              <a:rPr sz="1800" spc="-5" dirty="0">
                <a:latin typeface="Arial"/>
                <a:cs typeface="Arial"/>
              </a:rPr>
              <a:t>à</a:t>
            </a:r>
            <a:r>
              <a:rPr sz="1800" spc="335" dirty="0">
                <a:latin typeface="Arial"/>
                <a:cs typeface="Arial"/>
              </a:rPr>
              <a:t> </a:t>
            </a:r>
            <a:r>
              <a:rPr sz="1800" spc="-5" dirty="0">
                <a:latin typeface="Arial"/>
                <a:cs typeface="Arial"/>
              </a:rPr>
              <a:t>celle</a:t>
            </a:r>
            <a:r>
              <a:rPr sz="1800" spc="340" dirty="0">
                <a:latin typeface="Arial"/>
                <a:cs typeface="Arial"/>
              </a:rPr>
              <a:t> </a:t>
            </a:r>
            <a:r>
              <a:rPr sz="1800" spc="-5" dirty="0">
                <a:latin typeface="Arial"/>
                <a:cs typeface="Arial"/>
              </a:rPr>
              <a:t>de</a:t>
            </a:r>
            <a:r>
              <a:rPr sz="1800" spc="335" dirty="0">
                <a:latin typeface="Arial"/>
                <a:cs typeface="Arial"/>
              </a:rPr>
              <a:t> </a:t>
            </a:r>
            <a:r>
              <a:rPr sz="1800" dirty="0">
                <a:latin typeface="Arial"/>
                <a:cs typeface="Arial"/>
              </a:rPr>
              <a:t>ZZ</a:t>
            </a:r>
            <a:r>
              <a:rPr sz="1800" spc="345" dirty="0">
                <a:latin typeface="Arial"/>
                <a:cs typeface="Arial"/>
              </a:rPr>
              <a:t> </a:t>
            </a:r>
            <a:r>
              <a:rPr sz="1800" spc="-5" dirty="0">
                <a:latin typeface="Arial"/>
                <a:cs typeface="Arial"/>
              </a:rPr>
              <a:t>(32%)</a:t>
            </a:r>
            <a:r>
              <a:rPr sz="1800" spc="340" dirty="0">
                <a:latin typeface="Arial"/>
                <a:cs typeface="Arial"/>
              </a:rPr>
              <a:t> </a:t>
            </a:r>
            <a:r>
              <a:rPr sz="1800" dirty="0">
                <a:latin typeface="Arial"/>
                <a:cs typeface="Arial"/>
              </a:rPr>
              <a:t>au</a:t>
            </a:r>
          </a:p>
          <a:p>
            <a:pPr marL="575310">
              <a:lnSpc>
                <a:spcPct val="100000"/>
              </a:lnSpc>
              <a:spcBef>
                <a:spcPts val="5"/>
              </a:spcBef>
            </a:pPr>
            <a:r>
              <a:rPr sz="1800" spc="-5" dirty="0">
                <a:latin typeface="Arial"/>
                <a:cs typeface="Arial"/>
              </a:rPr>
              <a:t>même moment de son mandat, mais </a:t>
            </a:r>
            <a:r>
              <a:rPr sz="1800" dirty="0">
                <a:latin typeface="Arial"/>
                <a:cs typeface="Arial"/>
              </a:rPr>
              <a:t>très </a:t>
            </a:r>
            <a:r>
              <a:rPr sz="1800" spc="-10" dirty="0">
                <a:latin typeface="Arial"/>
                <a:cs typeface="Arial"/>
              </a:rPr>
              <a:t>en-dessous </a:t>
            </a:r>
            <a:r>
              <a:rPr sz="1800" spc="-5" dirty="0">
                <a:latin typeface="Arial"/>
                <a:cs typeface="Arial"/>
              </a:rPr>
              <a:t>de celle de </a:t>
            </a:r>
            <a:r>
              <a:rPr sz="1800" dirty="0">
                <a:latin typeface="Arial"/>
                <a:cs typeface="Arial"/>
              </a:rPr>
              <a:t>ZZZ</a:t>
            </a:r>
            <a:r>
              <a:rPr sz="1800" spc="95" dirty="0">
                <a:latin typeface="Arial"/>
                <a:cs typeface="Arial"/>
              </a:rPr>
              <a:t> </a:t>
            </a:r>
            <a:r>
              <a:rPr sz="1800" spc="-5" dirty="0">
                <a:latin typeface="Arial"/>
                <a:cs typeface="Arial"/>
              </a:rPr>
              <a:t>(37%).</a:t>
            </a:r>
            <a:endParaRPr sz="1800" dirty="0">
              <a:latin typeface="Arial"/>
              <a:cs typeface="Arial"/>
            </a:endParaRPr>
          </a:p>
        </p:txBody>
      </p:sp>
      <p:sp>
        <p:nvSpPr>
          <p:cNvPr id="15" name="object 13">
            <a:extLst>
              <a:ext uri="{FF2B5EF4-FFF2-40B4-BE49-F238E27FC236}">
                <a16:creationId xmlns:a16="http://schemas.microsoft.com/office/drawing/2014/main" id="{51D66CE7-43E6-4DDD-B0CB-E8C6ED782C6A}"/>
              </a:ext>
            </a:extLst>
          </p:cNvPr>
          <p:cNvSpPr txBox="1"/>
          <p:nvPr/>
        </p:nvSpPr>
        <p:spPr>
          <a:xfrm>
            <a:off x="195667" y="4088532"/>
            <a:ext cx="8684895" cy="1100942"/>
          </a:xfrm>
          <a:prstGeom prst="rect">
            <a:avLst/>
          </a:prstGeom>
        </p:spPr>
        <p:txBody>
          <a:bodyPr vert="horz" wrap="square" lIns="0" tIns="13335" rIns="0" bIns="0" rtlCol="0">
            <a:spAutoFit/>
          </a:bodyPr>
          <a:lstStyle/>
          <a:p>
            <a:pPr marL="575310">
              <a:lnSpc>
                <a:spcPts val="1955"/>
              </a:lnSpc>
            </a:pPr>
            <a:endParaRPr sz="1850" dirty="0">
              <a:latin typeface="Times New Roman"/>
              <a:cs typeface="Times New Roman"/>
            </a:endParaRPr>
          </a:p>
          <a:p>
            <a:pPr marL="575310" marR="5080" algn="just">
              <a:lnSpc>
                <a:spcPct val="100000"/>
              </a:lnSpc>
            </a:pPr>
            <a:r>
              <a:rPr sz="1800" b="1" spc="-5" dirty="0">
                <a:solidFill>
                  <a:srgbClr val="006666"/>
                </a:solidFill>
                <a:latin typeface="Arial"/>
                <a:cs typeface="Arial"/>
              </a:rPr>
              <a:t>Commentaire absurde </a:t>
            </a:r>
            <a:r>
              <a:rPr sz="1800" b="1" dirty="0">
                <a:solidFill>
                  <a:srgbClr val="006666"/>
                </a:solidFill>
                <a:latin typeface="Arial"/>
                <a:cs typeface="Arial"/>
              </a:rPr>
              <a:t>du </a:t>
            </a:r>
            <a:r>
              <a:rPr sz="1800" b="1" spc="-5" dirty="0">
                <a:solidFill>
                  <a:srgbClr val="006666"/>
                </a:solidFill>
                <a:latin typeface="Arial"/>
                <a:cs typeface="Arial"/>
              </a:rPr>
              <a:t>point de </a:t>
            </a:r>
            <a:r>
              <a:rPr sz="1800" b="1" spc="-15" dirty="0">
                <a:solidFill>
                  <a:srgbClr val="006666"/>
                </a:solidFill>
                <a:latin typeface="Arial"/>
                <a:cs typeface="Arial"/>
              </a:rPr>
              <a:t>vue </a:t>
            </a:r>
            <a:r>
              <a:rPr sz="1800" b="1" dirty="0">
                <a:solidFill>
                  <a:srgbClr val="006666"/>
                </a:solidFill>
                <a:latin typeface="Arial"/>
                <a:cs typeface="Arial"/>
              </a:rPr>
              <a:t>statistique! Il </a:t>
            </a:r>
            <a:r>
              <a:rPr sz="1800" b="1" spc="-5" dirty="0">
                <a:solidFill>
                  <a:srgbClr val="006666"/>
                </a:solidFill>
                <a:latin typeface="Arial"/>
                <a:cs typeface="Arial"/>
              </a:rPr>
              <a:t>est possible que les  IC de ces pourcentages se recouvrent très largement, et </a:t>
            </a:r>
            <a:r>
              <a:rPr sz="1800" b="1" dirty="0">
                <a:solidFill>
                  <a:srgbClr val="006666"/>
                </a:solidFill>
                <a:latin typeface="Arial"/>
                <a:cs typeface="Arial"/>
              </a:rPr>
              <a:t>que donc,  </a:t>
            </a:r>
            <a:r>
              <a:rPr sz="1800" b="1" spc="-5" dirty="0">
                <a:solidFill>
                  <a:srgbClr val="006666"/>
                </a:solidFill>
                <a:latin typeface="Arial"/>
                <a:cs typeface="Arial"/>
              </a:rPr>
              <a:t>finalement ces pourcentages soient considérés comme</a:t>
            </a:r>
            <a:r>
              <a:rPr sz="1800" b="1" spc="80" dirty="0">
                <a:solidFill>
                  <a:srgbClr val="006666"/>
                </a:solidFill>
                <a:latin typeface="Arial"/>
                <a:cs typeface="Arial"/>
              </a:rPr>
              <a:t> </a:t>
            </a:r>
            <a:r>
              <a:rPr sz="1800" b="1" spc="-5" dirty="0">
                <a:solidFill>
                  <a:srgbClr val="006666"/>
                </a:solidFill>
                <a:latin typeface="Arial"/>
                <a:cs typeface="Arial"/>
              </a:rPr>
              <a:t>identiques!</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1050442" y="1294003"/>
            <a:ext cx="7763509" cy="1122680"/>
          </a:xfrm>
          <a:prstGeom prst="rect">
            <a:avLst/>
          </a:prstGeom>
        </p:spPr>
        <p:txBody>
          <a:bodyPr vert="horz" wrap="square" lIns="0" tIns="12700" rIns="0" bIns="0" rtlCol="0">
            <a:spAutoFit/>
          </a:bodyPr>
          <a:lstStyle/>
          <a:p>
            <a:pPr marL="299085" indent="-286385">
              <a:lnSpc>
                <a:spcPct val="100000"/>
              </a:lnSpc>
              <a:spcBef>
                <a:spcPts val="100"/>
              </a:spcBef>
              <a:buFont typeface="Wingdings"/>
              <a:buChar char=""/>
              <a:tabLst>
                <a:tab pos="299720" algn="l"/>
                <a:tab pos="1494155" algn="l"/>
              </a:tabLst>
            </a:pPr>
            <a:r>
              <a:rPr sz="1800" b="1" spc="-5" dirty="0">
                <a:latin typeface="Arial"/>
                <a:cs typeface="Arial"/>
              </a:rPr>
              <a:t>Le</a:t>
            </a:r>
            <a:r>
              <a:rPr sz="1800" b="1" spc="5" dirty="0">
                <a:latin typeface="Arial"/>
                <a:cs typeface="Arial"/>
              </a:rPr>
              <a:t> </a:t>
            </a:r>
            <a:r>
              <a:rPr sz="1800" b="1" dirty="0">
                <a:latin typeface="Arial"/>
                <a:cs typeface="Arial"/>
              </a:rPr>
              <a:t>Monde	</a:t>
            </a:r>
            <a:r>
              <a:rPr sz="1800" b="1" spc="-5" dirty="0">
                <a:latin typeface="Arial"/>
                <a:cs typeface="Arial"/>
              </a:rPr>
              <a:t>02/09/2018</a:t>
            </a:r>
            <a:endParaRPr sz="1800">
              <a:latin typeface="Arial"/>
              <a:cs typeface="Arial"/>
            </a:endParaRPr>
          </a:p>
          <a:p>
            <a:pPr marL="12700" marR="5080" algn="just">
              <a:lnSpc>
                <a:spcPct val="100000"/>
              </a:lnSpc>
            </a:pPr>
            <a:r>
              <a:rPr sz="1800" spc="-5" dirty="0">
                <a:latin typeface="Arial"/>
                <a:cs typeface="Arial"/>
              </a:rPr>
              <a:t>La </a:t>
            </a:r>
            <a:r>
              <a:rPr sz="1800" dirty="0">
                <a:latin typeface="Arial"/>
                <a:cs typeface="Arial"/>
              </a:rPr>
              <a:t>côte </a:t>
            </a:r>
            <a:r>
              <a:rPr sz="1800" spc="-5" dirty="0">
                <a:latin typeface="Arial"/>
                <a:cs typeface="Arial"/>
              </a:rPr>
              <a:t>de popularité de XXX s'établit à </a:t>
            </a:r>
            <a:r>
              <a:rPr sz="1800" spc="-40" dirty="0">
                <a:latin typeface="Arial"/>
                <a:cs typeface="Arial"/>
              </a:rPr>
              <a:t>11%, </a:t>
            </a:r>
            <a:r>
              <a:rPr sz="1800" spc="-5" dirty="0">
                <a:latin typeface="Arial"/>
                <a:cs typeface="Arial"/>
              </a:rPr>
              <a:t>d'opinions positives, selon  le </a:t>
            </a:r>
            <a:r>
              <a:rPr sz="1800" u="heavy" spc="-5" dirty="0">
                <a:solidFill>
                  <a:srgbClr val="006666"/>
                </a:solidFill>
                <a:uFill>
                  <a:solidFill>
                    <a:srgbClr val="006666"/>
                  </a:solidFill>
                </a:uFill>
                <a:latin typeface="Arial"/>
                <a:cs typeface="Arial"/>
                <a:hlinkClick r:id="rId3"/>
              </a:rPr>
              <a:t>sondage</a:t>
            </a:r>
            <a:r>
              <a:rPr sz="1800" spc="-5" dirty="0">
                <a:solidFill>
                  <a:srgbClr val="006666"/>
                </a:solidFill>
                <a:latin typeface="Arial"/>
                <a:cs typeface="Arial"/>
                <a:hlinkClick r:id="rId3"/>
              </a:rPr>
              <a:t> </a:t>
            </a:r>
            <a:r>
              <a:rPr sz="1800" dirty="0">
                <a:latin typeface="Arial"/>
                <a:cs typeface="Arial"/>
              </a:rPr>
              <a:t>de </a:t>
            </a:r>
            <a:r>
              <a:rPr sz="1800" spc="-5" dirty="0">
                <a:latin typeface="Arial"/>
                <a:cs typeface="Arial"/>
              </a:rPr>
              <a:t>l'institut Louis Harris. Cette popularité </a:t>
            </a:r>
            <a:r>
              <a:rPr sz="1800" dirty="0">
                <a:latin typeface="Arial"/>
                <a:cs typeface="Arial"/>
              </a:rPr>
              <a:t>est en </a:t>
            </a:r>
            <a:r>
              <a:rPr sz="1800" spc="-5" dirty="0">
                <a:latin typeface="Arial"/>
                <a:cs typeface="Arial"/>
              </a:rPr>
              <a:t>baisse </a:t>
            </a:r>
            <a:r>
              <a:rPr sz="1800" dirty="0">
                <a:latin typeface="Arial"/>
                <a:cs typeface="Arial"/>
              </a:rPr>
              <a:t>de trois  </a:t>
            </a:r>
            <a:r>
              <a:rPr sz="1800" spc="-5" dirty="0">
                <a:latin typeface="Arial"/>
                <a:cs typeface="Arial"/>
              </a:rPr>
              <a:t>points par rapport à juillet dernier où elle était mesurée à</a:t>
            </a:r>
            <a:r>
              <a:rPr sz="1800" spc="130" dirty="0">
                <a:latin typeface="Arial"/>
                <a:cs typeface="Arial"/>
              </a:rPr>
              <a:t> </a:t>
            </a:r>
            <a:r>
              <a:rPr sz="1800" spc="-5" dirty="0">
                <a:latin typeface="Arial"/>
                <a:cs typeface="Arial"/>
              </a:rPr>
              <a:t>14%.</a:t>
            </a:r>
            <a:endParaRPr sz="1800">
              <a:latin typeface="Arial"/>
              <a:cs typeface="Arial"/>
            </a:endParaRPr>
          </a:p>
        </p:txBody>
      </p:sp>
      <p:sp>
        <p:nvSpPr>
          <p:cNvPr id="7" name="object 7"/>
          <p:cNvSpPr/>
          <p:nvPr/>
        </p:nvSpPr>
        <p:spPr>
          <a:xfrm>
            <a:off x="250825" y="6321425"/>
            <a:ext cx="1384300" cy="365125"/>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150619" y="105155"/>
            <a:ext cx="443484" cy="457200"/>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319783" y="105155"/>
            <a:ext cx="341376" cy="457200"/>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386839" y="105155"/>
            <a:ext cx="333756" cy="457200"/>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1446275" y="105155"/>
            <a:ext cx="2459736" cy="457200"/>
          </a:xfrm>
          <a:prstGeom prst="rect">
            <a:avLst/>
          </a:prstGeom>
          <a:blipFill>
            <a:blip r:embed="rId8" cstate="print"/>
            <a:stretch>
              <a:fillRect/>
            </a:stretch>
          </a:blipFill>
        </p:spPr>
        <p:txBody>
          <a:bodyPr wrap="square" lIns="0" tIns="0" rIns="0" bIns="0" rtlCol="0"/>
          <a:lstStyle/>
          <a:p>
            <a:endParaRPr/>
          </a:p>
        </p:txBody>
      </p:sp>
      <p:sp>
        <p:nvSpPr>
          <p:cNvPr id="12" name="object 12"/>
          <p:cNvSpPr/>
          <p:nvPr/>
        </p:nvSpPr>
        <p:spPr>
          <a:xfrm>
            <a:off x="3631691" y="105155"/>
            <a:ext cx="330708" cy="457200"/>
          </a:xfrm>
          <a:prstGeom prst="rect">
            <a:avLst/>
          </a:prstGeom>
          <a:blipFill>
            <a:blip r:embed="rId9" cstate="print"/>
            <a:stretch>
              <a:fillRect/>
            </a:stretch>
          </a:blipFill>
        </p:spPr>
        <p:txBody>
          <a:bodyPr wrap="square" lIns="0" tIns="0" rIns="0" bIns="0" rtlCol="0"/>
          <a:lstStyle/>
          <a:p>
            <a:endParaRPr/>
          </a:p>
        </p:txBody>
      </p:sp>
      <p:sp>
        <p:nvSpPr>
          <p:cNvPr id="13" name="object 13"/>
          <p:cNvSpPr txBox="1"/>
          <p:nvPr/>
        </p:nvSpPr>
        <p:spPr>
          <a:xfrm>
            <a:off x="1266571" y="154686"/>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4" name="object 14"/>
          <p:cNvSpPr txBox="1"/>
          <p:nvPr/>
        </p:nvSpPr>
        <p:spPr>
          <a:xfrm>
            <a:off x="3495547" y="352426"/>
            <a:ext cx="4013200" cy="728980"/>
          </a:xfrm>
          <a:prstGeom prst="rect">
            <a:avLst/>
          </a:prstGeom>
        </p:spPr>
        <p:txBody>
          <a:bodyPr vert="horz" wrap="square" lIns="0" tIns="99060" rIns="0" bIns="0" rtlCol="0">
            <a:spAutoFit/>
          </a:bodyPr>
          <a:lstStyle/>
          <a:p>
            <a:pPr marL="1528445">
              <a:lnSpc>
                <a:spcPct val="100000"/>
              </a:lnSpc>
              <a:spcBef>
                <a:spcPts val="780"/>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12700">
              <a:lnSpc>
                <a:spcPct val="100000"/>
              </a:lnSpc>
              <a:spcBef>
                <a:spcPts val="775"/>
              </a:spcBef>
            </a:pPr>
            <a:r>
              <a:rPr sz="1800" b="1" spc="-5" dirty="0">
                <a:latin typeface="Arial"/>
                <a:cs typeface="Arial"/>
              </a:rPr>
              <a:t>Exemple de</a:t>
            </a:r>
            <a:r>
              <a:rPr sz="1800" b="1" dirty="0">
                <a:latin typeface="Arial"/>
                <a:cs typeface="Arial"/>
              </a:rPr>
              <a:t> </a:t>
            </a:r>
            <a:r>
              <a:rPr sz="1800" b="1" spc="-5" dirty="0">
                <a:latin typeface="Arial"/>
                <a:cs typeface="Arial"/>
              </a:rPr>
              <a:t>sondage</a:t>
            </a:r>
            <a:endParaRPr sz="1800">
              <a:latin typeface="Arial"/>
              <a:cs typeface="Arial"/>
            </a:endParaRPr>
          </a:p>
        </p:txBody>
      </p:sp>
      <p:sp>
        <p:nvSpPr>
          <p:cNvPr id="15" name="object 15"/>
          <p:cNvSpPr txBox="1"/>
          <p:nvPr/>
        </p:nvSpPr>
        <p:spPr>
          <a:xfrm>
            <a:off x="1050442" y="2635377"/>
            <a:ext cx="7764780" cy="3477895"/>
          </a:xfrm>
          <a:prstGeom prst="rect">
            <a:avLst/>
          </a:prstGeom>
        </p:spPr>
        <p:txBody>
          <a:bodyPr vert="horz" wrap="square" lIns="0" tIns="12700" rIns="0" bIns="0" rtlCol="0">
            <a:spAutoFit/>
          </a:bodyPr>
          <a:lstStyle/>
          <a:p>
            <a:pPr marL="12700" marR="5715" algn="just">
              <a:lnSpc>
                <a:spcPct val="100000"/>
              </a:lnSpc>
              <a:spcBef>
                <a:spcPts val="100"/>
              </a:spcBef>
            </a:pPr>
            <a:r>
              <a:rPr sz="1800" b="1" dirty="0">
                <a:solidFill>
                  <a:srgbClr val="006666"/>
                </a:solidFill>
                <a:latin typeface="Arial"/>
                <a:cs typeface="Arial"/>
              </a:rPr>
              <a:t>Sondage </a:t>
            </a:r>
            <a:r>
              <a:rPr sz="1800" b="1" spc="-5" dirty="0">
                <a:solidFill>
                  <a:srgbClr val="006666"/>
                </a:solidFill>
                <a:latin typeface="Arial"/>
                <a:cs typeface="Arial"/>
              </a:rPr>
              <a:t>réalisé par </a:t>
            </a:r>
            <a:r>
              <a:rPr sz="1800" b="1" dirty="0">
                <a:solidFill>
                  <a:srgbClr val="006666"/>
                </a:solidFill>
                <a:latin typeface="Arial"/>
                <a:cs typeface="Arial"/>
              </a:rPr>
              <a:t>téléphone du </a:t>
            </a:r>
            <a:r>
              <a:rPr sz="1800" b="1" spc="-5" dirty="0">
                <a:solidFill>
                  <a:srgbClr val="006666"/>
                </a:solidFill>
                <a:latin typeface="Arial"/>
                <a:cs typeface="Arial"/>
              </a:rPr>
              <a:t>12 au 28 </a:t>
            </a:r>
            <a:r>
              <a:rPr sz="1800" b="1" spc="-10" dirty="0">
                <a:solidFill>
                  <a:srgbClr val="006666"/>
                </a:solidFill>
                <a:latin typeface="Arial"/>
                <a:cs typeface="Arial"/>
              </a:rPr>
              <a:t>Aout </a:t>
            </a:r>
            <a:r>
              <a:rPr sz="1800" b="1" dirty="0">
                <a:solidFill>
                  <a:srgbClr val="006666"/>
                </a:solidFill>
                <a:latin typeface="Arial"/>
                <a:cs typeface="Arial"/>
              </a:rPr>
              <a:t>2018, </a:t>
            </a:r>
            <a:r>
              <a:rPr sz="1800" b="1" spc="-5" dirty="0">
                <a:solidFill>
                  <a:srgbClr val="006666"/>
                </a:solidFill>
                <a:latin typeface="Arial"/>
                <a:cs typeface="Arial"/>
              </a:rPr>
              <a:t>auprès </a:t>
            </a:r>
            <a:r>
              <a:rPr sz="1800" b="1" dirty="0">
                <a:solidFill>
                  <a:srgbClr val="006666"/>
                </a:solidFill>
                <a:latin typeface="Arial"/>
                <a:cs typeface="Arial"/>
              </a:rPr>
              <a:t>d'un  </a:t>
            </a:r>
            <a:r>
              <a:rPr sz="1800" b="1" spc="-5" dirty="0">
                <a:solidFill>
                  <a:srgbClr val="006666"/>
                </a:solidFill>
                <a:latin typeface="Arial"/>
                <a:cs typeface="Arial"/>
              </a:rPr>
              <a:t>échantillon de 1059 personnes, représentatif de la population  française, âgées de 18 </a:t>
            </a:r>
            <a:r>
              <a:rPr sz="1800" b="1" dirty="0">
                <a:solidFill>
                  <a:srgbClr val="006666"/>
                </a:solidFill>
                <a:latin typeface="Arial"/>
                <a:cs typeface="Arial"/>
              </a:rPr>
              <a:t>ans </a:t>
            </a:r>
            <a:r>
              <a:rPr sz="1800" b="1" spc="-5" dirty="0">
                <a:solidFill>
                  <a:srgbClr val="006666"/>
                </a:solidFill>
                <a:latin typeface="Arial"/>
                <a:cs typeface="Arial"/>
              </a:rPr>
              <a:t>et </a:t>
            </a:r>
            <a:r>
              <a:rPr sz="1800" b="1" dirty="0">
                <a:solidFill>
                  <a:srgbClr val="006666"/>
                </a:solidFill>
                <a:latin typeface="Arial"/>
                <a:cs typeface="Arial"/>
              </a:rPr>
              <a:t>plus, </a:t>
            </a:r>
            <a:r>
              <a:rPr sz="1800" b="1" spc="-5" dirty="0">
                <a:solidFill>
                  <a:srgbClr val="006666"/>
                </a:solidFill>
                <a:latin typeface="Arial"/>
                <a:cs typeface="Arial"/>
              </a:rPr>
              <a:t>constitué selon la méthode des  quotas.</a:t>
            </a:r>
            <a:endParaRPr sz="1800">
              <a:latin typeface="Arial"/>
              <a:cs typeface="Arial"/>
            </a:endParaRPr>
          </a:p>
          <a:p>
            <a:pPr marL="349250">
              <a:lnSpc>
                <a:spcPct val="100000"/>
              </a:lnSpc>
            </a:pPr>
            <a:r>
              <a:rPr sz="1800" b="1" dirty="0">
                <a:solidFill>
                  <a:srgbClr val="006666"/>
                </a:solidFill>
                <a:latin typeface="Arial"/>
                <a:cs typeface="Arial"/>
              </a:rPr>
              <a:t>En </a:t>
            </a:r>
            <a:r>
              <a:rPr sz="1800" b="1" spc="-5" dirty="0">
                <a:solidFill>
                  <a:srgbClr val="006666"/>
                </a:solidFill>
                <a:latin typeface="Arial"/>
                <a:cs typeface="Arial"/>
              </a:rPr>
              <a:t>fait </a:t>
            </a:r>
            <a:r>
              <a:rPr sz="1800" b="1" dirty="0">
                <a:solidFill>
                  <a:srgbClr val="006666"/>
                </a:solidFill>
                <a:latin typeface="Arial"/>
                <a:cs typeface="Arial"/>
              </a:rPr>
              <a:t>il </a:t>
            </a:r>
            <a:r>
              <a:rPr sz="1800" b="1" spc="-5" dirty="0">
                <a:solidFill>
                  <a:srgbClr val="006666"/>
                </a:solidFill>
                <a:latin typeface="Arial"/>
                <a:cs typeface="Arial"/>
              </a:rPr>
              <a:t>manque </a:t>
            </a:r>
            <a:r>
              <a:rPr sz="1800" b="1" dirty="0">
                <a:solidFill>
                  <a:srgbClr val="006666"/>
                </a:solidFill>
                <a:latin typeface="Arial"/>
                <a:cs typeface="Arial"/>
              </a:rPr>
              <a:t>l’IC </a:t>
            </a:r>
            <a:r>
              <a:rPr sz="1800" b="1" spc="-5" dirty="0">
                <a:solidFill>
                  <a:srgbClr val="006666"/>
                </a:solidFill>
                <a:latin typeface="Arial"/>
                <a:cs typeface="Arial"/>
              </a:rPr>
              <a:t>seule façon statistiquement </a:t>
            </a:r>
            <a:r>
              <a:rPr sz="1800" b="1" dirty="0">
                <a:solidFill>
                  <a:srgbClr val="006666"/>
                </a:solidFill>
                <a:latin typeface="Arial"/>
                <a:cs typeface="Arial"/>
              </a:rPr>
              <a:t>inattaquable</a:t>
            </a:r>
            <a:r>
              <a:rPr sz="1800" b="1" spc="-15" dirty="0">
                <a:solidFill>
                  <a:srgbClr val="006666"/>
                </a:solidFill>
                <a:latin typeface="Arial"/>
                <a:cs typeface="Arial"/>
              </a:rPr>
              <a:t> </a:t>
            </a:r>
            <a:r>
              <a:rPr sz="1800" b="1" dirty="0">
                <a:solidFill>
                  <a:srgbClr val="006666"/>
                </a:solidFill>
                <a:latin typeface="Arial"/>
                <a:cs typeface="Arial"/>
              </a:rPr>
              <a:t>de</a:t>
            </a:r>
            <a:endParaRPr sz="1800">
              <a:latin typeface="Arial"/>
              <a:cs typeface="Arial"/>
            </a:endParaRPr>
          </a:p>
          <a:p>
            <a:pPr marL="1887220">
              <a:lnSpc>
                <a:spcPct val="100000"/>
              </a:lnSpc>
            </a:pPr>
            <a:r>
              <a:rPr sz="1800" b="1" spc="-5" dirty="0">
                <a:solidFill>
                  <a:srgbClr val="006666"/>
                </a:solidFill>
                <a:latin typeface="Arial"/>
                <a:cs typeface="Arial"/>
              </a:rPr>
              <a:t>présenter </a:t>
            </a:r>
            <a:r>
              <a:rPr sz="1800" b="1" dirty="0">
                <a:solidFill>
                  <a:srgbClr val="006666"/>
                </a:solidFill>
                <a:latin typeface="Arial"/>
                <a:cs typeface="Arial"/>
              </a:rPr>
              <a:t>des </a:t>
            </a:r>
            <a:r>
              <a:rPr sz="1800" b="1" spc="-5" dirty="0">
                <a:solidFill>
                  <a:srgbClr val="006666"/>
                </a:solidFill>
                <a:latin typeface="Arial"/>
                <a:cs typeface="Arial"/>
              </a:rPr>
              <a:t>résultats </a:t>
            </a:r>
            <a:r>
              <a:rPr sz="1800" b="1" dirty="0">
                <a:solidFill>
                  <a:srgbClr val="006666"/>
                </a:solidFill>
                <a:latin typeface="Arial"/>
                <a:cs typeface="Arial"/>
              </a:rPr>
              <a:t>de </a:t>
            </a:r>
            <a:r>
              <a:rPr sz="1800" b="1" spc="-5" dirty="0">
                <a:solidFill>
                  <a:srgbClr val="006666"/>
                </a:solidFill>
                <a:latin typeface="Arial"/>
                <a:cs typeface="Arial"/>
              </a:rPr>
              <a:t>sondage</a:t>
            </a:r>
            <a:r>
              <a:rPr sz="1800" b="1" spc="-2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a:lnSpc>
                <a:spcPct val="100000"/>
              </a:lnSpc>
              <a:spcBef>
                <a:spcPts val="30"/>
              </a:spcBef>
            </a:pPr>
            <a:endParaRPr sz="2950">
              <a:latin typeface="Times New Roman"/>
              <a:cs typeface="Times New Roman"/>
            </a:endParaRPr>
          </a:p>
          <a:p>
            <a:pPr marL="368935" marR="5080" indent="-287020" algn="just">
              <a:lnSpc>
                <a:spcPct val="100000"/>
              </a:lnSpc>
              <a:buFont typeface="Wingdings"/>
              <a:buChar char=""/>
              <a:tabLst>
                <a:tab pos="369570" algn="l"/>
              </a:tabLst>
            </a:pPr>
            <a:r>
              <a:rPr sz="1800" b="1" spc="-5" dirty="0">
                <a:latin typeface="Arial"/>
                <a:cs typeface="Arial"/>
              </a:rPr>
              <a:t>Sondage Ifop </a:t>
            </a:r>
            <a:r>
              <a:rPr sz="1800" b="1" dirty="0">
                <a:latin typeface="Arial"/>
                <a:cs typeface="Arial"/>
              </a:rPr>
              <a:t>pour Sud </a:t>
            </a:r>
            <a:r>
              <a:rPr sz="1800" b="1" spc="-5" dirty="0">
                <a:latin typeface="Arial"/>
                <a:cs typeface="Arial"/>
              </a:rPr>
              <a:t>Radio </a:t>
            </a:r>
            <a:r>
              <a:rPr sz="1800" b="1" dirty="0">
                <a:latin typeface="Arial"/>
                <a:cs typeface="Arial"/>
              </a:rPr>
              <a:t>: </a:t>
            </a:r>
            <a:r>
              <a:rPr sz="1800" i="1" spc="-5" dirty="0">
                <a:latin typeface="Arial"/>
                <a:cs typeface="Arial"/>
              </a:rPr>
              <a:t>réalisé en ligne </a:t>
            </a:r>
            <a:r>
              <a:rPr sz="1800" i="1" dirty="0">
                <a:latin typeface="Arial"/>
                <a:cs typeface="Arial"/>
              </a:rPr>
              <a:t>du </a:t>
            </a:r>
            <a:r>
              <a:rPr sz="1800" i="1" spc="-5" dirty="0">
                <a:latin typeface="Arial"/>
                <a:cs typeface="Arial"/>
              </a:rPr>
              <a:t>31 aout au</a:t>
            </a:r>
            <a:r>
              <a:rPr sz="1800" i="1" spc="185" dirty="0">
                <a:latin typeface="Arial"/>
                <a:cs typeface="Arial"/>
              </a:rPr>
              <a:t> </a:t>
            </a:r>
            <a:r>
              <a:rPr sz="1800" i="1" dirty="0">
                <a:latin typeface="Arial"/>
                <a:cs typeface="Arial"/>
              </a:rPr>
              <a:t>4  </a:t>
            </a:r>
            <a:r>
              <a:rPr sz="1800" i="1" spc="-5" dirty="0">
                <a:latin typeface="Arial"/>
                <a:cs typeface="Arial"/>
              </a:rPr>
              <a:t>septembre 2017, auprès d'un échantillon de 937 personnes inscrites sur  les listes électorales (méthode des quotas). </a:t>
            </a:r>
            <a:r>
              <a:rPr sz="1800" i="1" dirty="0">
                <a:latin typeface="Arial"/>
                <a:cs typeface="Arial"/>
              </a:rPr>
              <a:t>L'Ifop </a:t>
            </a:r>
            <a:r>
              <a:rPr sz="1800" i="1" spc="-5" dirty="0">
                <a:latin typeface="Arial"/>
                <a:cs typeface="Arial"/>
              </a:rPr>
              <a:t>prévient que la marge  d'erreur </a:t>
            </a:r>
            <a:r>
              <a:rPr sz="1800" i="1" dirty="0">
                <a:latin typeface="Arial"/>
                <a:cs typeface="Arial"/>
              </a:rPr>
              <a:t>est </a:t>
            </a:r>
            <a:r>
              <a:rPr sz="1800" i="1" spc="-5" dirty="0">
                <a:latin typeface="Arial"/>
                <a:cs typeface="Arial"/>
              </a:rPr>
              <a:t>de 1,8 point pour un score de 10% </a:t>
            </a:r>
            <a:r>
              <a:rPr sz="1800" i="1" dirty="0">
                <a:latin typeface="Arial"/>
                <a:cs typeface="Arial"/>
              </a:rPr>
              <a:t>; </a:t>
            </a:r>
            <a:r>
              <a:rPr sz="1800" i="1" spc="-5" dirty="0">
                <a:latin typeface="Arial"/>
                <a:cs typeface="Arial"/>
              </a:rPr>
              <a:t>2,5 points pour un score  de 20% </a:t>
            </a:r>
            <a:r>
              <a:rPr sz="1800" i="1" dirty="0">
                <a:latin typeface="Arial"/>
                <a:cs typeface="Arial"/>
              </a:rPr>
              <a:t>; </a:t>
            </a:r>
            <a:r>
              <a:rPr sz="1800" i="1" spc="-5" dirty="0">
                <a:latin typeface="Arial"/>
                <a:cs typeface="Arial"/>
              </a:rPr>
              <a:t>2,8 points pour un score de</a:t>
            </a:r>
            <a:r>
              <a:rPr sz="1800" i="1" spc="60" dirty="0">
                <a:latin typeface="Arial"/>
                <a:cs typeface="Arial"/>
              </a:rPr>
              <a:t> </a:t>
            </a:r>
            <a:r>
              <a:rPr sz="1800" i="1" spc="-5" dirty="0">
                <a:latin typeface="Arial"/>
                <a:cs typeface="Arial"/>
              </a:rPr>
              <a:t>30%.</a:t>
            </a:r>
            <a:endParaRPr sz="1800">
              <a:latin typeface="Arial"/>
              <a:cs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882900" y="1584401"/>
            <a:ext cx="3808095" cy="300355"/>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Communiqué </a:t>
            </a:r>
            <a:r>
              <a:rPr sz="1800" b="1" dirty="0">
                <a:latin typeface="Arial"/>
                <a:cs typeface="Arial"/>
              </a:rPr>
              <a:t>du 5 </a:t>
            </a:r>
            <a:r>
              <a:rPr sz="1800" b="1" spc="-5" dirty="0">
                <a:latin typeface="Arial"/>
                <a:cs typeface="Arial"/>
              </a:rPr>
              <a:t>septembre</a:t>
            </a:r>
            <a:r>
              <a:rPr sz="1800" b="1" spc="-30" dirty="0">
                <a:latin typeface="Arial"/>
                <a:cs typeface="Arial"/>
              </a:rPr>
              <a:t> </a:t>
            </a:r>
            <a:r>
              <a:rPr sz="1800" b="1" spc="-10" dirty="0">
                <a:latin typeface="Arial"/>
                <a:cs typeface="Arial"/>
              </a:rPr>
              <a:t>2016</a:t>
            </a:r>
            <a:endParaRPr sz="1800">
              <a:latin typeface="Arial"/>
              <a:cs typeface="Arial"/>
            </a:endParaRPr>
          </a:p>
        </p:txBody>
      </p:sp>
      <p:sp>
        <p:nvSpPr>
          <p:cNvPr id="5" name="object 5"/>
          <p:cNvSpPr txBox="1"/>
          <p:nvPr/>
        </p:nvSpPr>
        <p:spPr>
          <a:xfrm>
            <a:off x="905967" y="2133346"/>
            <a:ext cx="7766050" cy="3592829"/>
          </a:xfrm>
          <a:prstGeom prst="rect">
            <a:avLst/>
          </a:prstGeom>
        </p:spPr>
        <p:txBody>
          <a:bodyPr vert="horz" wrap="square" lIns="0" tIns="12700" rIns="0" bIns="0" rtlCol="0">
            <a:spAutoFit/>
          </a:bodyPr>
          <a:lstStyle/>
          <a:p>
            <a:pPr marL="12700" marR="5080" algn="just">
              <a:lnSpc>
                <a:spcPct val="100000"/>
              </a:lnSpc>
              <a:spcBef>
                <a:spcPts val="100"/>
              </a:spcBef>
            </a:pPr>
            <a:r>
              <a:rPr sz="1800" dirty="0">
                <a:latin typeface="Arial"/>
                <a:cs typeface="Arial"/>
              </a:rPr>
              <a:t>À </a:t>
            </a:r>
            <a:r>
              <a:rPr sz="1800" spc="-5" dirty="0">
                <a:latin typeface="Arial"/>
                <a:cs typeface="Arial"/>
              </a:rPr>
              <a:t>la suite de la </a:t>
            </a:r>
            <a:r>
              <a:rPr sz="1800" spc="-10" dirty="0">
                <a:latin typeface="Arial"/>
                <a:cs typeface="Arial"/>
              </a:rPr>
              <a:t>diffusion, </a:t>
            </a:r>
            <a:r>
              <a:rPr sz="1800" spc="-5" dirty="0">
                <a:latin typeface="Arial"/>
                <a:cs typeface="Arial"/>
              </a:rPr>
              <a:t>à compter du 2 septembre 2016, par les journaux  L'Opinion et </a:t>
            </a:r>
            <a:r>
              <a:rPr sz="1800" spc="-25" dirty="0">
                <a:latin typeface="Arial"/>
                <a:cs typeface="Arial"/>
              </a:rPr>
              <a:t>Valeurs </a:t>
            </a:r>
            <a:r>
              <a:rPr sz="1800" spc="-5" dirty="0">
                <a:latin typeface="Arial"/>
                <a:cs typeface="Arial"/>
              </a:rPr>
              <a:t>actuelles des </a:t>
            </a:r>
            <a:r>
              <a:rPr sz="1800" dirty="0">
                <a:latin typeface="Arial"/>
                <a:cs typeface="Arial"/>
              </a:rPr>
              <a:t>résultats </a:t>
            </a:r>
            <a:r>
              <a:rPr sz="1800" spc="-5" dirty="0">
                <a:latin typeface="Arial"/>
                <a:cs typeface="Arial"/>
              </a:rPr>
              <a:t>d’un </a:t>
            </a:r>
            <a:r>
              <a:rPr sz="1800" dirty="0">
                <a:latin typeface="Arial"/>
                <a:cs typeface="Arial"/>
              </a:rPr>
              <a:t>sondage </a:t>
            </a:r>
            <a:r>
              <a:rPr sz="1800" spc="-5" dirty="0">
                <a:latin typeface="Arial"/>
                <a:cs typeface="Arial"/>
              </a:rPr>
              <a:t>d'intentions </a:t>
            </a:r>
            <a:r>
              <a:rPr sz="1800" spc="-10" dirty="0">
                <a:latin typeface="Arial"/>
                <a:cs typeface="Arial"/>
              </a:rPr>
              <a:t>de  </a:t>
            </a:r>
            <a:r>
              <a:rPr sz="1800" spc="-5" dirty="0">
                <a:latin typeface="Arial"/>
                <a:cs typeface="Arial"/>
              </a:rPr>
              <a:t>votes relatif à l'élection présidentielle </a:t>
            </a:r>
            <a:r>
              <a:rPr sz="1800" dirty="0">
                <a:latin typeface="Arial"/>
                <a:cs typeface="Arial"/>
              </a:rPr>
              <a:t>de </a:t>
            </a:r>
            <a:r>
              <a:rPr sz="1800" spc="-5" dirty="0">
                <a:latin typeface="Arial"/>
                <a:cs typeface="Arial"/>
              </a:rPr>
              <a:t>2017, </a:t>
            </a:r>
            <a:r>
              <a:rPr sz="1800" b="1" spc="-5" dirty="0">
                <a:latin typeface="Arial"/>
                <a:cs typeface="Arial"/>
              </a:rPr>
              <a:t>la commission des  sondages</a:t>
            </a:r>
            <a:r>
              <a:rPr sz="1800" spc="-5" dirty="0">
                <a:latin typeface="Arial"/>
                <a:cs typeface="Arial"/>
              </a:rPr>
              <a:t>, </a:t>
            </a:r>
            <a:r>
              <a:rPr sz="1800" spc="-10" dirty="0">
                <a:latin typeface="Arial"/>
                <a:cs typeface="Arial"/>
              </a:rPr>
              <a:t>agissant </a:t>
            </a:r>
            <a:r>
              <a:rPr sz="1800" spc="-5" dirty="0">
                <a:latin typeface="Arial"/>
                <a:cs typeface="Arial"/>
              </a:rPr>
              <a:t>en application de la loi du 19 juillet </a:t>
            </a:r>
            <a:r>
              <a:rPr sz="1800" spc="-10" dirty="0">
                <a:latin typeface="Arial"/>
                <a:cs typeface="Arial"/>
              </a:rPr>
              <a:t>1977, </a:t>
            </a:r>
            <a:r>
              <a:rPr sz="1800" dirty="0">
                <a:latin typeface="Arial"/>
                <a:cs typeface="Arial"/>
              </a:rPr>
              <a:t>a </a:t>
            </a:r>
            <a:r>
              <a:rPr sz="1800" spc="-10" dirty="0">
                <a:latin typeface="Arial"/>
                <a:cs typeface="Arial"/>
              </a:rPr>
              <a:t>entendu, </a:t>
            </a:r>
            <a:r>
              <a:rPr sz="1800" spc="-5" dirty="0">
                <a:latin typeface="Arial"/>
                <a:cs typeface="Arial"/>
              </a:rPr>
              <a:t>le  vendredi 5 septembre, successivement, les représentants de </a:t>
            </a:r>
            <a:r>
              <a:rPr sz="1800" dirty="0">
                <a:latin typeface="Arial"/>
                <a:cs typeface="Arial"/>
              </a:rPr>
              <a:t>ces deux  </a:t>
            </a:r>
            <a:r>
              <a:rPr sz="1800" spc="-5" dirty="0">
                <a:latin typeface="Arial"/>
                <a:cs typeface="Arial"/>
              </a:rPr>
              <a:t>organes de presse qui n'ont pas </a:t>
            </a:r>
            <a:r>
              <a:rPr sz="1800" dirty="0">
                <a:latin typeface="Arial"/>
                <a:cs typeface="Arial"/>
              </a:rPr>
              <a:t>été </a:t>
            </a:r>
            <a:r>
              <a:rPr sz="1800" spc="-5" dirty="0">
                <a:latin typeface="Arial"/>
                <a:cs typeface="Arial"/>
              </a:rPr>
              <a:t>en mesure de lui fournir </a:t>
            </a:r>
            <a:r>
              <a:rPr sz="1800" dirty="0">
                <a:latin typeface="Arial"/>
                <a:cs typeface="Arial"/>
              </a:rPr>
              <a:t>les  </a:t>
            </a:r>
            <a:r>
              <a:rPr sz="1800" spc="-5" dirty="0">
                <a:latin typeface="Arial"/>
                <a:cs typeface="Arial"/>
              </a:rPr>
              <a:t>informations relatives à ce sondage</a:t>
            </a:r>
            <a:r>
              <a:rPr sz="1800" spc="50" dirty="0">
                <a:latin typeface="Arial"/>
                <a:cs typeface="Arial"/>
              </a:rPr>
              <a:t> </a:t>
            </a:r>
            <a:r>
              <a:rPr sz="1800" spc="-5" dirty="0">
                <a:latin typeface="Arial"/>
                <a:cs typeface="Arial"/>
              </a:rPr>
              <a:t>électoral.</a:t>
            </a:r>
            <a:endParaRPr sz="1800">
              <a:latin typeface="Arial"/>
              <a:cs typeface="Arial"/>
            </a:endParaRPr>
          </a:p>
          <a:p>
            <a:pPr>
              <a:lnSpc>
                <a:spcPct val="100000"/>
              </a:lnSpc>
              <a:spcBef>
                <a:spcPts val="35"/>
              </a:spcBef>
            </a:pPr>
            <a:endParaRPr sz="1850">
              <a:latin typeface="Times New Roman"/>
              <a:cs typeface="Times New Roman"/>
            </a:endParaRPr>
          </a:p>
          <a:p>
            <a:pPr marL="12700" marR="5080" algn="just">
              <a:lnSpc>
                <a:spcPct val="100000"/>
              </a:lnSpc>
            </a:pPr>
            <a:r>
              <a:rPr sz="1800" spc="-5" dirty="0">
                <a:latin typeface="Arial"/>
                <a:cs typeface="Arial"/>
              </a:rPr>
              <a:t>En l'absence de tout élément permettant </a:t>
            </a:r>
            <a:r>
              <a:rPr sz="1800" spc="-15" dirty="0">
                <a:latin typeface="Arial"/>
                <a:cs typeface="Arial"/>
              </a:rPr>
              <a:t>d'établir, </a:t>
            </a:r>
            <a:r>
              <a:rPr sz="1800" spc="-5" dirty="0">
                <a:latin typeface="Arial"/>
                <a:cs typeface="Arial"/>
              </a:rPr>
              <a:t>de manière certaine,  l'existence de ce sondage électoral </a:t>
            </a:r>
            <a:r>
              <a:rPr sz="1800" dirty="0">
                <a:latin typeface="Arial"/>
                <a:cs typeface="Arial"/>
              </a:rPr>
              <a:t>et, </a:t>
            </a:r>
            <a:r>
              <a:rPr sz="1800" spc="-5" dirty="0">
                <a:latin typeface="Arial"/>
                <a:cs typeface="Arial"/>
              </a:rPr>
              <a:t>a fortiori, de contrôler la qualité </a:t>
            </a:r>
            <a:r>
              <a:rPr sz="1800" spc="-10" dirty="0">
                <a:latin typeface="Arial"/>
                <a:cs typeface="Arial"/>
              </a:rPr>
              <a:t>des  </a:t>
            </a:r>
            <a:r>
              <a:rPr sz="1800" spc="-5" dirty="0">
                <a:latin typeface="Arial"/>
                <a:cs typeface="Arial"/>
              </a:rPr>
              <a:t>méthodes retenues pour obtenir </a:t>
            </a:r>
            <a:r>
              <a:rPr sz="1800" dirty="0">
                <a:latin typeface="Arial"/>
                <a:cs typeface="Arial"/>
              </a:rPr>
              <a:t>les résultats </a:t>
            </a:r>
            <a:r>
              <a:rPr sz="1800" spc="-10" dirty="0">
                <a:latin typeface="Arial"/>
                <a:cs typeface="Arial"/>
              </a:rPr>
              <a:t>diffusés, </a:t>
            </a:r>
            <a:r>
              <a:rPr sz="1800" dirty="0">
                <a:latin typeface="Arial"/>
                <a:cs typeface="Arial"/>
              </a:rPr>
              <a:t>la </a:t>
            </a:r>
            <a:r>
              <a:rPr sz="1800" spc="-5" dirty="0">
                <a:latin typeface="Arial"/>
                <a:cs typeface="Arial"/>
              </a:rPr>
              <a:t>commission </a:t>
            </a:r>
            <a:r>
              <a:rPr sz="1800" dirty="0">
                <a:latin typeface="Arial"/>
                <a:cs typeface="Arial"/>
              </a:rPr>
              <a:t>des  </a:t>
            </a:r>
            <a:r>
              <a:rPr sz="1800" spc="-5" dirty="0">
                <a:latin typeface="Arial"/>
                <a:cs typeface="Arial"/>
              </a:rPr>
              <a:t>sondages appelle l'attention de l'opinion publique sur l'absence </a:t>
            </a:r>
            <a:r>
              <a:rPr sz="1800" dirty="0">
                <a:latin typeface="Arial"/>
                <a:cs typeface="Arial"/>
              </a:rPr>
              <a:t>de </a:t>
            </a:r>
            <a:r>
              <a:rPr sz="1800" spc="-5" dirty="0">
                <a:latin typeface="Arial"/>
                <a:cs typeface="Arial"/>
              </a:rPr>
              <a:t>fiabilité  de </a:t>
            </a:r>
            <a:r>
              <a:rPr sz="1800" dirty="0">
                <a:latin typeface="Arial"/>
                <a:cs typeface="Arial"/>
              </a:rPr>
              <a:t>ces</a:t>
            </a:r>
            <a:r>
              <a:rPr sz="1800" spc="-10" dirty="0">
                <a:latin typeface="Arial"/>
                <a:cs typeface="Arial"/>
              </a:rPr>
              <a:t> </a:t>
            </a:r>
            <a:r>
              <a:rPr sz="1800" spc="-5" dirty="0">
                <a:latin typeface="Arial"/>
                <a:cs typeface="Arial"/>
              </a:rPr>
              <a:t>résultats.</a:t>
            </a:r>
            <a:endParaRPr sz="1800">
              <a:latin typeface="Arial"/>
              <a:cs typeface="Arial"/>
            </a:endParaRPr>
          </a:p>
        </p:txBody>
      </p:sp>
      <p:sp>
        <p:nvSpPr>
          <p:cNvPr id="8" name="object 8"/>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150619" y="92964"/>
            <a:ext cx="443484" cy="45720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1319783" y="92964"/>
            <a:ext cx="341376" cy="4572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1386839" y="92964"/>
            <a:ext cx="333756" cy="457200"/>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1446275" y="92964"/>
            <a:ext cx="2459736" cy="457200"/>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3631691" y="92964"/>
            <a:ext cx="330708"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txBox="1"/>
          <p:nvPr/>
        </p:nvSpPr>
        <p:spPr>
          <a:xfrm>
            <a:off x="1266571" y="141859"/>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5" name="object 15"/>
          <p:cNvSpPr txBox="1"/>
          <p:nvPr/>
        </p:nvSpPr>
        <p:spPr>
          <a:xfrm>
            <a:off x="3367278" y="427100"/>
            <a:ext cx="4141470" cy="881380"/>
          </a:xfrm>
          <a:prstGeom prst="rect">
            <a:avLst/>
          </a:prstGeom>
        </p:spPr>
        <p:txBody>
          <a:bodyPr vert="horz" wrap="square" lIns="0" tIns="12065" rIns="0" bIns="0" rtlCol="0">
            <a:spAutoFit/>
          </a:bodyPr>
          <a:lstStyle/>
          <a:p>
            <a:pPr marL="165735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a:lnSpc>
                <a:spcPct val="100000"/>
              </a:lnSpc>
              <a:spcBef>
                <a:spcPts val="15"/>
              </a:spcBef>
            </a:pPr>
            <a:endParaRPr sz="2300">
              <a:latin typeface="Times New Roman"/>
              <a:cs typeface="Times New Roman"/>
            </a:endParaRPr>
          </a:p>
          <a:p>
            <a:pPr marL="12700">
              <a:lnSpc>
                <a:spcPct val="100000"/>
              </a:lnSpc>
            </a:pPr>
            <a:r>
              <a:rPr sz="1800" b="1" spc="-5" dirty="0">
                <a:latin typeface="Arial"/>
                <a:cs typeface="Arial"/>
              </a:rPr>
              <a:t>Commission </a:t>
            </a:r>
            <a:r>
              <a:rPr sz="1800" b="1" dirty="0">
                <a:latin typeface="Arial"/>
                <a:cs typeface="Arial"/>
              </a:rPr>
              <a:t>des</a:t>
            </a:r>
            <a:r>
              <a:rPr sz="1800" b="1" spc="-15" dirty="0">
                <a:latin typeface="Arial"/>
                <a:cs typeface="Arial"/>
              </a:rPr>
              <a:t> </a:t>
            </a:r>
            <a:r>
              <a:rPr sz="1800" b="1" dirty="0">
                <a:latin typeface="Arial"/>
                <a:cs typeface="Arial"/>
              </a:rPr>
              <a:t>sondages</a:t>
            </a:r>
            <a:endParaRPr sz="1800">
              <a:latin typeface="Arial"/>
              <a:cs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4</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763016" y="1523822"/>
            <a:ext cx="8051800" cy="1123315"/>
          </a:xfrm>
          <a:prstGeom prst="rect">
            <a:avLst/>
          </a:prstGeom>
        </p:spPr>
        <p:txBody>
          <a:bodyPr vert="horz" wrap="square" lIns="0" tIns="12700" rIns="0" bIns="0" rtlCol="0">
            <a:spAutoFit/>
          </a:bodyPr>
          <a:lstStyle/>
          <a:p>
            <a:pPr marL="12700" marR="5080" algn="just">
              <a:lnSpc>
                <a:spcPct val="100000"/>
              </a:lnSpc>
              <a:spcBef>
                <a:spcPts val="100"/>
              </a:spcBef>
            </a:pPr>
            <a:r>
              <a:rPr sz="1800" spc="-5" dirty="0">
                <a:latin typeface="Arial"/>
                <a:cs typeface="Arial"/>
              </a:rPr>
              <a:t>Le Monde consacre une page aux </a:t>
            </a:r>
            <a:r>
              <a:rPr sz="1800" i="1" dirty="0">
                <a:latin typeface="Arial"/>
                <a:cs typeface="Arial"/>
              </a:rPr>
              <a:t>« </a:t>
            </a:r>
            <a:r>
              <a:rPr sz="1800" i="1" spc="-5" dirty="0">
                <a:latin typeface="Arial"/>
                <a:cs typeface="Arial"/>
              </a:rPr>
              <a:t>internes en médecine, "bouche-trous" </a:t>
            </a:r>
            <a:r>
              <a:rPr sz="1800" i="1" spc="-10" dirty="0">
                <a:latin typeface="Arial"/>
                <a:cs typeface="Arial"/>
              </a:rPr>
              <a:t>de  </a:t>
            </a:r>
            <a:r>
              <a:rPr sz="1800" i="1" spc="-5" dirty="0">
                <a:latin typeface="Arial"/>
                <a:cs typeface="Arial"/>
              </a:rPr>
              <a:t>l'hôpital en </a:t>
            </a:r>
            <a:r>
              <a:rPr sz="1800" i="1" dirty="0">
                <a:latin typeface="Arial"/>
                <a:cs typeface="Arial"/>
              </a:rPr>
              <a:t>crise </a:t>
            </a:r>
            <a:r>
              <a:rPr sz="1800" i="1" spc="-5" dirty="0">
                <a:latin typeface="Arial"/>
                <a:cs typeface="Arial"/>
              </a:rPr>
              <a:t>». </a:t>
            </a:r>
            <a:r>
              <a:rPr sz="1800" i="1" spc="-45" dirty="0">
                <a:latin typeface="Arial"/>
                <a:cs typeface="Arial"/>
              </a:rPr>
              <a:t>Tous </a:t>
            </a:r>
            <a:r>
              <a:rPr sz="1800" i="1" spc="-5" dirty="0">
                <a:latin typeface="Arial"/>
                <a:cs typeface="Arial"/>
              </a:rPr>
              <a:t>assument déjà, souvent dans la plus grande illégalité,  le travail et les responsabilités d'un médecin diplômé, poussés à bout </a:t>
            </a:r>
            <a:r>
              <a:rPr sz="1800" i="1" dirty="0">
                <a:latin typeface="Arial"/>
                <a:cs typeface="Arial"/>
              </a:rPr>
              <a:t>par </a:t>
            </a:r>
            <a:r>
              <a:rPr sz="1800" i="1" spc="-10" dirty="0">
                <a:latin typeface="Arial"/>
                <a:cs typeface="Arial"/>
              </a:rPr>
              <a:t>un  </a:t>
            </a:r>
            <a:r>
              <a:rPr sz="1800" i="1" spc="-5" dirty="0">
                <a:latin typeface="Arial"/>
                <a:cs typeface="Arial"/>
              </a:rPr>
              <a:t>système hospitalier en sous-effectif chronique, saturé par la </a:t>
            </a:r>
            <a:r>
              <a:rPr sz="1800" i="1" spc="-10" dirty="0">
                <a:latin typeface="Arial"/>
                <a:cs typeface="Arial"/>
              </a:rPr>
              <a:t>demande</a:t>
            </a:r>
            <a:r>
              <a:rPr sz="1800" i="1" spc="165" dirty="0">
                <a:latin typeface="Arial"/>
                <a:cs typeface="Arial"/>
              </a:rPr>
              <a:t> </a:t>
            </a:r>
            <a:r>
              <a:rPr sz="1800" i="1" spc="-5" dirty="0">
                <a:latin typeface="Arial"/>
                <a:cs typeface="Arial"/>
              </a:rPr>
              <a:t>».</a:t>
            </a:r>
            <a:endParaRPr sz="1800">
              <a:latin typeface="Arial"/>
              <a:cs typeface="Arial"/>
            </a:endParaRPr>
          </a:p>
        </p:txBody>
      </p:sp>
      <p:sp>
        <p:nvSpPr>
          <p:cNvPr id="5" name="object 5"/>
          <p:cNvSpPr txBox="1"/>
          <p:nvPr/>
        </p:nvSpPr>
        <p:spPr>
          <a:xfrm>
            <a:off x="763016" y="2895676"/>
            <a:ext cx="8052434" cy="3318510"/>
          </a:xfrm>
          <a:prstGeom prst="rect">
            <a:avLst/>
          </a:prstGeom>
        </p:spPr>
        <p:txBody>
          <a:bodyPr vert="horz" wrap="square" lIns="0" tIns="12700" rIns="0" bIns="0" rtlCol="0">
            <a:spAutoFit/>
          </a:bodyPr>
          <a:lstStyle/>
          <a:p>
            <a:pPr marL="12700" marR="5080" algn="just">
              <a:lnSpc>
                <a:spcPct val="100000"/>
              </a:lnSpc>
              <a:spcBef>
                <a:spcPts val="100"/>
              </a:spcBef>
            </a:pPr>
            <a:r>
              <a:rPr sz="1800" spc="-5" dirty="0">
                <a:latin typeface="Arial"/>
                <a:cs typeface="Arial"/>
              </a:rPr>
              <a:t>Le Monde rappelle qu’« </a:t>
            </a:r>
            <a:r>
              <a:rPr sz="1800" i="1" spc="-5" dirty="0">
                <a:latin typeface="Arial"/>
                <a:cs typeface="Arial"/>
              </a:rPr>
              <a:t>en septembre, le principal syndicat d'internes, l'Isnih, </a:t>
            </a:r>
            <a:r>
              <a:rPr sz="1800" i="1" dirty="0">
                <a:latin typeface="Arial"/>
                <a:cs typeface="Arial"/>
              </a:rPr>
              <a:t>a  </a:t>
            </a:r>
            <a:r>
              <a:rPr sz="1800" i="1" spc="-5" dirty="0">
                <a:latin typeface="Arial"/>
                <a:cs typeface="Arial"/>
              </a:rPr>
              <a:t>publié les </a:t>
            </a:r>
            <a:r>
              <a:rPr sz="1800" b="1" i="1" spc="-5" dirty="0">
                <a:solidFill>
                  <a:srgbClr val="006666"/>
                </a:solidFill>
                <a:latin typeface="Arial"/>
                <a:cs typeface="Arial"/>
              </a:rPr>
              <a:t>résultats d'une vaste </a:t>
            </a:r>
            <a:r>
              <a:rPr sz="1800" b="1" i="1" dirty="0">
                <a:solidFill>
                  <a:srgbClr val="006666"/>
                </a:solidFill>
                <a:latin typeface="Arial"/>
                <a:cs typeface="Arial"/>
              </a:rPr>
              <a:t>enquête </a:t>
            </a:r>
            <a:r>
              <a:rPr sz="1800" b="1" i="1" spc="-10" dirty="0">
                <a:solidFill>
                  <a:srgbClr val="006666"/>
                </a:solidFill>
                <a:latin typeface="Arial"/>
                <a:cs typeface="Arial"/>
              </a:rPr>
              <a:t>menée </a:t>
            </a:r>
            <a:r>
              <a:rPr sz="1800" b="1" i="1" spc="-5" dirty="0">
                <a:solidFill>
                  <a:srgbClr val="006666"/>
                </a:solidFill>
                <a:latin typeface="Arial"/>
                <a:cs typeface="Arial"/>
              </a:rPr>
              <a:t>dans les </a:t>
            </a:r>
            <a:r>
              <a:rPr sz="1800" b="1" i="1" dirty="0">
                <a:solidFill>
                  <a:srgbClr val="006666"/>
                </a:solidFill>
                <a:latin typeface="Arial"/>
                <a:cs typeface="Arial"/>
              </a:rPr>
              <a:t>hôpitaux </a:t>
            </a:r>
            <a:r>
              <a:rPr sz="1800" b="1" i="1" spc="-5" dirty="0">
                <a:solidFill>
                  <a:srgbClr val="006666"/>
                </a:solidFill>
                <a:latin typeface="Arial"/>
                <a:cs typeface="Arial"/>
              </a:rPr>
              <a:t>français</a:t>
            </a:r>
            <a:r>
              <a:rPr sz="1800" i="1" spc="-5" dirty="0">
                <a:latin typeface="Arial"/>
                <a:cs typeface="Arial"/>
              </a:rPr>
              <a:t>.  Le rapport montrait ainsi que </a:t>
            </a:r>
            <a:r>
              <a:rPr sz="1800" b="1" i="1" spc="-5" dirty="0">
                <a:solidFill>
                  <a:srgbClr val="006666"/>
                </a:solidFill>
                <a:latin typeface="Arial"/>
                <a:cs typeface="Arial"/>
              </a:rPr>
              <a:t>85% </a:t>
            </a:r>
            <a:r>
              <a:rPr sz="1800" i="1" spc="-5" dirty="0">
                <a:latin typeface="Arial"/>
                <a:cs typeface="Arial"/>
              </a:rPr>
              <a:t>des internes </a:t>
            </a:r>
            <a:r>
              <a:rPr sz="1800" i="1" dirty="0">
                <a:latin typeface="Arial"/>
                <a:cs typeface="Arial"/>
              </a:rPr>
              <a:t>[…] </a:t>
            </a:r>
            <a:r>
              <a:rPr sz="1800" i="1" spc="-5" dirty="0">
                <a:latin typeface="Arial"/>
                <a:cs typeface="Arial"/>
              </a:rPr>
              <a:t>travaillaient bien au-delà  des 48 heures hebdomadaires réglementaires, avec </a:t>
            </a:r>
            <a:r>
              <a:rPr sz="1800" b="1" i="1" spc="-5" dirty="0">
                <a:solidFill>
                  <a:srgbClr val="006666"/>
                </a:solidFill>
                <a:latin typeface="Arial"/>
                <a:cs typeface="Arial"/>
              </a:rPr>
              <a:t>une moyenne de </a:t>
            </a:r>
            <a:r>
              <a:rPr sz="1800" b="1" i="1" spc="-10" dirty="0">
                <a:solidFill>
                  <a:srgbClr val="006666"/>
                </a:solidFill>
                <a:latin typeface="Arial"/>
                <a:cs typeface="Arial"/>
              </a:rPr>
              <a:t>60  </a:t>
            </a:r>
            <a:r>
              <a:rPr sz="1800" b="1" i="1" spc="-5" dirty="0">
                <a:solidFill>
                  <a:srgbClr val="006666"/>
                </a:solidFill>
                <a:latin typeface="Arial"/>
                <a:cs typeface="Arial"/>
              </a:rPr>
              <a:t>heures par </a:t>
            </a:r>
            <a:r>
              <a:rPr sz="1800" b="1" i="1" dirty="0">
                <a:solidFill>
                  <a:srgbClr val="006666"/>
                </a:solidFill>
                <a:latin typeface="Arial"/>
                <a:cs typeface="Arial"/>
              </a:rPr>
              <a:t>semaine</a:t>
            </a:r>
            <a:r>
              <a:rPr sz="1800" i="1" dirty="0">
                <a:latin typeface="Arial"/>
                <a:cs typeface="Arial"/>
              </a:rPr>
              <a:t>. </a:t>
            </a:r>
            <a:r>
              <a:rPr sz="1800" i="1" spc="-5" dirty="0">
                <a:latin typeface="Arial"/>
                <a:cs typeface="Arial"/>
              </a:rPr>
              <a:t>De </a:t>
            </a:r>
            <a:r>
              <a:rPr sz="1800" i="1" spc="-10" dirty="0">
                <a:latin typeface="Arial"/>
                <a:cs typeface="Arial"/>
              </a:rPr>
              <a:t>même, </a:t>
            </a:r>
            <a:r>
              <a:rPr sz="1800" i="1" dirty="0">
                <a:latin typeface="Arial"/>
                <a:cs typeface="Arial"/>
              </a:rPr>
              <a:t>le </a:t>
            </a:r>
            <a:r>
              <a:rPr sz="1800" i="1" spc="-5" dirty="0">
                <a:latin typeface="Arial"/>
                <a:cs typeface="Arial"/>
              </a:rPr>
              <a:t>"repos de sécurité", imposé depuis </a:t>
            </a:r>
            <a:r>
              <a:rPr sz="1800" i="1" spc="-10" dirty="0">
                <a:latin typeface="Arial"/>
                <a:cs typeface="Arial"/>
              </a:rPr>
              <a:t>2002  </a:t>
            </a:r>
            <a:r>
              <a:rPr sz="1800" i="1" spc="-5" dirty="0">
                <a:latin typeface="Arial"/>
                <a:cs typeface="Arial"/>
              </a:rPr>
              <a:t>après chaque garde </a:t>
            </a:r>
            <a:r>
              <a:rPr sz="1800" i="1" dirty="0">
                <a:latin typeface="Arial"/>
                <a:cs typeface="Arial"/>
              </a:rPr>
              <a:t>de </a:t>
            </a:r>
            <a:r>
              <a:rPr sz="1800" i="1" spc="-5" dirty="0">
                <a:latin typeface="Arial"/>
                <a:cs typeface="Arial"/>
              </a:rPr>
              <a:t>nuit pour empêcher un interne de travailler plus de </a:t>
            </a:r>
            <a:r>
              <a:rPr sz="1800" i="1" dirty="0">
                <a:latin typeface="Arial"/>
                <a:cs typeface="Arial"/>
              </a:rPr>
              <a:t>24  </a:t>
            </a:r>
            <a:r>
              <a:rPr sz="1800" i="1" spc="-5" dirty="0">
                <a:latin typeface="Arial"/>
                <a:cs typeface="Arial"/>
              </a:rPr>
              <a:t>heures consécutives, n'est pas respecté </a:t>
            </a:r>
            <a:r>
              <a:rPr sz="1800" b="1" i="1" dirty="0">
                <a:solidFill>
                  <a:srgbClr val="006666"/>
                </a:solidFill>
                <a:latin typeface="Arial"/>
                <a:cs typeface="Arial"/>
              </a:rPr>
              <a:t>dans </a:t>
            </a:r>
            <a:r>
              <a:rPr sz="1800" b="1" i="1" spc="-5" dirty="0">
                <a:solidFill>
                  <a:srgbClr val="006666"/>
                </a:solidFill>
                <a:latin typeface="Arial"/>
                <a:cs typeface="Arial"/>
              </a:rPr>
              <a:t>21% des cas </a:t>
            </a:r>
            <a:r>
              <a:rPr sz="1800" i="1" spc="-5" dirty="0">
                <a:latin typeface="Arial"/>
                <a:cs typeface="Arial"/>
              </a:rPr>
              <a:t>». </a:t>
            </a:r>
            <a:r>
              <a:rPr sz="1800" spc="-5" dirty="0">
                <a:latin typeface="Arial"/>
                <a:cs typeface="Arial"/>
              </a:rPr>
              <a:t>Le quotidien   poursuit </a:t>
            </a:r>
            <a:r>
              <a:rPr sz="1800" dirty="0">
                <a:latin typeface="Arial"/>
                <a:cs typeface="Arial"/>
              </a:rPr>
              <a:t>: </a:t>
            </a:r>
            <a:r>
              <a:rPr sz="1800" i="1" spc="-5" dirty="0">
                <a:latin typeface="Arial"/>
                <a:cs typeface="Arial"/>
              </a:rPr>
              <a:t>« Selon le </a:t>
            </a:r>
            <a:r>
              <a:rPr sz="1800" i="1" dirty="0">
                <a:latin typeface="Arial"/>
                <a:cs typeface="Arial"/>
              </a:rPr>
              <a:t>syndicat, </a:t>
            </a:r>
            <a:r>
              <a:rPr sz="1800" i="1" spc="-5" dirty="0">
                <a:latin typeface="Arial"/>
                <a:cs typeface="Arial"/>
              </a:rPr>
              <a:t>"aucune </a:t>
            </a:r>
            <a:r>
              <a:rPr sz="1800" i="1" dirty="0">
                <a:latin typeface="Arial"/>
                <a:cs typeface="Arial"/>
              </a:rPr>
              <a:t>région </a:t>
            </a:r>
            <a:r>
              <a:rPr sz="1800" i="1" spc="-5" dirty="0">
                <a:latin typeface="Arial"/>
                <a:cs typeface="Arial"/>
              </a:rPr>
              <a:t>ne </a:t>
            </a:r>
            <a:r>
              <a:rPr sz="1800" i="1" dirty="0">
                <a:latin typeface="Arial"/>
                <a:cs typeface="Arial"/>
              </a:rPr>
              <a:t>respecte </a:t>
            </a:r>
            <a:r>
              <a:rPr sz="1800" i="1" spc="-5" dirty="0">
                <a:latin typeface="Arial"/>
                <a:cs typeface="Arial"/>
              </a:rPr>
              <a:t>aujourd'hui </a:t>
            </a:r>
            <a:r>
              <a:rPr sz="1800" i="1" spc="-10" dirty="0">
                <a:latin typeface="Arial"/>
                <a:cs typeface="Arial"/>
              </a:rPr>
              <a:t>la  </a:t>
            </a:r>
            <a:r>
              <a:rPr sz="1800" i="1" spc="-5" dirty="0">
                <a:latin typeface="Arial"/>
                <a:cs typeface="Arial"/>
              </a:rPr>
              <a:t>législation", et </a:t>
            </a:r>
            <a:r>
              <a:rPr sz="1800" i="1" dirty="0">
                <a:latin typeface="Arial"/>
                <a:cs typeface="Arial"/>
              </a:rPr>
              <a:t>ces </a:t>
            </a:r>
            <a:r>
              <a:rPr sz="1800" i="1" spc="-5" dirty="0">
                <a:latin typeface="Arial"/>
                <a:cs typeface="Arial"/>
              </a:rPr>
              <a:t>entorses au règlement ne </a:t>
            </a:r>
            <a:r>
              <a:rPr sz="1800" i="1" dirty="0">
                <a:latin typeface="Arial"/>
                <a:cs typeface="Arial"/>
              </a:rPr>
              <a:t>sont </a:t>
            </a:r>
            <a:r>
              <a:rPr sz="1800" i="1" spc="-5" dirty="0">
                <a:latin typeface="Arial"/>
                <a:cs typeface="Arial"/>
              </a:rPr>
              <a:t>pas sans conséquences.  </a:t>
            </a:r>
            <a:r>
              <a:rPr sz="1800" b="1" i="1" spc="-5" dirty="0">
                <a:solidFill>
                  <a:srgbClr val="006666"/>
                </a:solidFill>
                <a:latin typeface="Arial"/>
                <a:cs typeface="Arial"/>
              </a:rPr>
              <a:t>15% des </a:t>
            </a:r>
            <a:r>
              <a:rPr sz="1800" b="1" i="1" dirty="0">
                <a:solidFill>
                  <a:srgbClr val="006666"/>
                </a:solidFill>
                <a:latin typeface="Arial"/>
                <a:cs typeface="Arial"/>
              </a:rPr>
              <a:t>étudiants </a:t>
            </a:r>
            <a:r>
              <a:rPr sz="1800" i="1" spc="-5" dirty="0">
                <a:latin typeface="Arial"/>
                <a:cs typeface="Arial"/>
              </a:rPr>
              <a:t>affirment avoir </a:t>
            </a:r>
            <a:r>
              <a:rPr sz="1800" i="1" dirty="0">
                <a:latin typeface="Arial"/>
                <a:cs typeface="Arial"/>
              </a:rPr>
              <a:t>commis </a:t>
            </a:r>
            <a:r>
              <a:rPr sz="1800" i="1" spc="-5" dirty="0">
                <a:latin typeface="Arial"/>
                <a:cs typeface="Arial"/>
              </a:rPr>
              <a:t>des erreurs de prescription, </a:t>
            </a:r>
            <a:r>
              <a:rPr sz="1800" i="1" spc="-10" dirty="0">
                <a:latin typeface="Arial"/>
                <a:cs typeface="Arial"/>
              </a:rPr>
              <a:t>de  </a:t>
            </a:r>
            <a:r>
              <a:rPr sz="1800" i="1" spc="-5" dirty="0">
                <a:latin typeface="Arial"/>
                <a:cs typeface="Arial"/>
              </a:rPr>
              <a:t>diagnostic </a:t>
            </a:r>
            <a:r>
              <a:rPr sz="1800" i="1" dirty="0">
                <a:latin typeface="Arial"/>
                <a:cs typeface="Arial"/>
              </a:rPr>
              <a:t>ou </a:t>
            </a:r>
            <a:r>
              <a:rPr sz="1800" i="1" spc="-5" dirty="0">
                <a:latin typeface="Arial"/>
                <a:cs typeface="Arial"/>
              </a:rPr>
              <a:t>d'acte opératoire en lendemain de garde, alors </a:t>
            </a:r>
            <a:r>
              <a:rPr sz="1800" i="1" dirty="0">
                <a:latin typeface="Arial"/>
                <a:cs typeface="Arial"/>
              </a:rPr>
              <a:t>que </a:t>
            </a:r>
            <a:r>
              <a:rPr sz="1800" b="1" i="1" spc="-5" dirty="0">
                <a:solidFill>
                  <a:srgbClr val="006666"/>
                </a:solidFill>
                <a:latin typeface="Arial"/>
                <a:cs typeface="Arial"/>
              </a:rPr>
              <a:t>39%  déclarent </a:t>
            </a:r>
            <a:r>
              <a:rPr sz="1800" i="1" spc="-5" dirty="0">
                <a:latin typeface="Arial"/>
                <a:cs typeface="Arial"/>
              </a:rPr>
              <a:t>en avoir </a:t>
            </a:r>
            <a:r>
              <a:rPr sz="1800" i="1" spc="-10" dirty="0">
                <a:latin typeface="Arial"/>
                <a:cs typeface="Arial"/>
              </a:rPr>
              <a:t>"probablement</a:t>
            </a:r>
            <a:r>
              <a:rPr sz="1800" i="1" spc="70" dirty="0">
                <a:latin typeface="Arial"/>
                <a:cs typeface="Arial"/>
              </a:rPr>
              <a:t> </a:t>
            </a:r>
            <a:r>
              <a:rPr sz="1800" i="1" spc="-5" dirty="0">
                <a:latin typeface="Arial"/>
                <a:cs typeface="Arial"/>
              </a:rPr>
              <a:t>réalisé".</a:t>
            </a:r>
            <a:endParaRPr sz="1800">
              <a:latin typeface="Arial"/>
              <a:cs typeface="Arial"/>
            </a:endParaRPr>
          </a:p>
        </p:txBody>
      </p:sp>
      <p:sp>
        <p:nvSpPr>
          <p:cNvPr id="8" name="object 8"/>
          <p:cNvSpPr/>
          <p:nvPr/>
        </p:nvSpPr>
        <p:spPr>
          <a:xfrm>
            <a:off x="179387" y="6492873"/>
            <a:ext cx="1384300" cy="365123"/>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007363" y="92964"/>
            <a:ext cx="443484" cy="45720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1176527" y="92964"/>
            <a:ext cx="341375" cy="4572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1243583" y="92964"/>
            <a:ext cx="333756" cy="457200"/>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1303019" y="92964"/>
            <a:ext cx="2459735" cy="457200"/>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3488435" y="92964"/>
            <a:ext cx="330708"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txBox="1"/>
          <p:nvPr/>
        </p:nvSpPr>
        <p:spPr>
          <a:xfrm>
            <a:off x="1122070" y="141859"/>
            <a:ext cx="250634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2 - Statistique</a:t>
            </a:r>
            <a:r>
              <a:rPr sz="1600" b="1" spc="35"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p:txBody>
      </p:sp>
      <p:sp>
        <p:nvSpPr>
          <p:cNvPr id="15" name="object 15"/>
          <p:cNvSpPr txBox="1"/>
          <p:nvPr/>
        </p:nvSpPr>
        <p:spPr>
          <a:xfrm>
            <a:off x="1587753" y="303682"/>
            <a:ext cx="6401435" cy="1002665"/>
          </a:xfrm>
          <a:prstGeom prst="rect">
            <a:avLst/>
          </a:prstGeom>
        </p:spPr>
        <p:txBody>
          <a:bodyPr vert="horz" wrap="square" lIns="0" tIns="135255" rIns="0" bIns="0" rtlCol="0">
            <a:spAutoFit/>
          </a:bodyPr>
          <a:lstStyle/>
          <a:p>
            <a:pPr marL="3436620">
              <a:lnSpc>
                <a:spcPct val="100000"/>
              </a:lnSpc>
              <a:spcBef>
                <a:spcPts val="1065"/>
              </a:spcBef>
            </a:pPr>
            <a:r>
              <a:rPr sz="1600" b="1" spc="-5" dirty="0">
                <a:solidFill>
                  <a:srgbClr val="006666"/>
                </a:solidFill>
                <a:latin typeface="Arial"/>
                <a:cs typeface="Arial"/>
              </a:rPr>
              <a:t>2.2 Estimation</a:t>
            </a:r>
            <a:r>
              <a:rPr sz="1600" b="1" spc="40"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2727325" marR="5080" indent="-2714625">
              <a:lnSpc>
                <a:spcPct val="100000"/>
              </a:lnSpc>
              <a:spcBef>
                <a:spcPts val="970"/>
              </a:spcBef>
            </a:pPr>
            <a:r>
              <a:rPr sz="1600" b="1" spc="-5" dirty="0">
                <a:latin typeface="Arial"/>
                <a:cs typeface="Arial"/>
              </a:rPr>
              <a:t>« Les internes en médecine, "bouche-trous" de l'hôpital en crise »  Le</a:t>
            </a:r>
            <a:r>
              <a:rPr sz="1600" b="1" dirty="0">
                <a:latin typeface="Arial"/>
                <a:cs typeface="Arial"/>
              </a:rPr>
              <a:t> </a:t>
            </a:r>
            <a:r>
              <a:rPr sz="1600" b="1" spc="-5" dirty="0">
                <a:latin typeface="Arial"/>
                <a:cs typeface="Arial"/>
              </a:rPr>
              <a:t>Monde</a:t>
            </a:r>
            <a:endParaRPr sz="1600">
              <a:latin typeface="Arial"/>
              <a:cs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690168" y="1008075"/>
            <a:ext cx="8267065" cy="986155"/>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Soit</a:t>
            </a:r>
            <a:r>
              <a:rPr sz="1800" spc="90" dirty="0">
                <a:latin typeface="Arial"/>
                <a:cs typeface="Arial"/>
              </a:rPr>
              <a:t> </a:t>
            </a:r>
            <a:r>
              <a:rPr sz="1800" spc="-5" dirty="0">
                <a:latin typeface="Arial"/>
                <a:cs typeface="Arial"/>
              </a:rPr>
              <a:t>un</a:t>
            </a:r>
            <a:r>
              <a:rPr sz="1800" spc="90" dirty="0">
                <a:latin typeface="Arial"/>
                <a:cs typeface="Arial"/>
              </a:rPr>
              <a:t> </a:t>
            </a:r>
            <a:r>
              <a:rPr sz="1800" spc="-5" dirty="0">
                <a:latin typeface="Arial"/>
                <a:cs typeface="Arial"/>
              </a:rPr>
              <a:t>groupe</a:t>
            </a:r>
            <a:r>
              <a:rPr sz="1800" spc="100" dirty="0">
                <a:latin typeface="Arial"/>
                <a:cs typeface="Arial"/>
              </a:rPr>
              <a:t> </a:t>
            </a:r>
            <a:r>
              <a:rPr sz="1800" spc="-5" dirty="0">
                <a:latin typeface="Arial"/>
                <a:cs typeface="Arial"/>
              </a:rPr>
              <a:t>de</a:t>
            </a:r>
            <a:r>
              <a:rPr sz="1800" spc="90" dirty="0">
                <a:latin typeface="Arial"/>
                <a:cs typeface="Arial"/>
              </a:rPr>
              <a:t> </a:t>
            </a:r>
            <a:r>
              <a:rPr sz="1800" spc="-5" dirty="0">
                <a:latin typeface="Arial"/>
                <a:cs typeface="Arial"/>
              </a:rPr>
              <a:t>220</a:t>
            </a:r>
            <a:r>
              <a:rPr sz="1800" spc="85" dirty="0">
                <a:latin typeface="Arial"/>
                <a:cs typeface="Arial"/>
              </a:rPr>
              <a:t> </a:t>
            </a:r>
            <a:r>
              <a:rPr sz="1800" spc="-5" dirty="0">
                <a:latin typeface="Arial"/>
                <a:cs typeface="Arial"/>
              </a:rPr>
              <a:t>patients,</a:t>
            </a:r>
            <a:r>
              <a:rPr sz="1800" spc="100" dirty="0">
                <a:latin typeface="Arial"/>
                <a:cs typeface="Arial"/>
              </a:rPr>
              <a:t> </a:t>
            </a:r>
            <a:r>
              <a:rPr sz="1800" spc="-5" dirty="0">
                <a:solidFill>
                  <a:srgbClr val="006666"/>
                </a:solidFill>
                <a:latin typeface="Arial"/>
                <a:cs typeface="Arial"/>
              </a:rPr>
              <a:t>représentatif</a:t>
            </a:r>
            <a:r>
              <a:rPr sz="1800" spc="105" dirty="0">
                <a:solidFill>
                  <a:srgbClr val="006666"/>
                </a:solidFill>
                <a:latin typeface="Arial"/>
                <a:cs typeface="Arial"/>
              </a:rPr>
              <a:t> </a:t>
            </a:r>
            <a:r>
              <a:rPr sz="1800" spc="-5" dirty="0">
                <a:solidFill>
                  <a:srgbClr val="006666"/>
                </a:solidFill>
                <a:latin typeface="Arial"/>
                <a:cs typeface="Arial"/>
              </a:rPr>
              <a:t>d’une</a:t>
            </a:r>
            <a:r>
              <a:rPr sz="1800" spc="95" dirty="0">
                <a:solidFill>
                  <a:srgbClr val="006666"/>
                </a:solidFill>
                <a:latin typeface="Arial"/>
                <a:cs typeface="Arial"/>
              </a:rPr>
              <a:t> </a:t>
            </a:r>
            <a:r>
              <a:rPr sz="1800" spc="-5" dirty="0">
                <a:solidFill>
                  <a:srgbClr val="006666"/>
                </a:solidFill>
                <a:latin typeface="Arial"/>
                <a:cs typeface="Arial"/>
              </a:rPr>
              <a:t>population</a:t>
            </a:r>
            <a:r>
              <a:rPr sz="1800" spc="85" dirty="0">
                <a:solidFill>
                  <a:srgbClr val="006666"/>
                </a:solidFill>
                <a:latin typeface="Arial"/>
                <a:cs typeface="Arial"/>
              </a:rPr>
              <a:t> </a:t>
            </a:r>
            <a:r>
              <a:rPr sz="1800" spc="-5" dirty="0">
                <a:solidFill>
                  <a:srgbClr val="006666"/>
                </a:solidFill>
                <a:latin typeface="Arial"/>
                <a:cs typeface="Arial"/>
              </a:rPr>
              <a:t>rhumatismale</a:t>
            </a:r>
            <a:r>
              <a:rPr sz="1800" spc="90" dirty="0">
                <a:solidFill>
                  <a:srgbClr val="006666"/>
                </a:solidFill>
                <a:latin typeface="Arial"/>
                <a:cs typeface="Arial"/>
              </a:rPr>
              <a:t> </a:t>
            </a:r>
            <a:r>
              <a:rPr sz="1800" spc="-5" dirty="0">
                <a:solidFill>
                  <a:srgbClr val="006666"/>
                </a:solidFill>
                <a:latin typeface="Arial"/>
                <a:cs typeface="Arial"/>
              </a:rPr>
              <a:t>(R).</a:t>
            </a:r>
            <a:endParaRPr sz="1800">
              <a:latin typeface="Arial"/>
              <a:cs typeface="Arial"/>
            </a:endParaRPr>
          </a:p>
          <a:p>
            <a:pPr marL="12700">
              <a:lnSpc>
                <a:spcPct val="100000"/>
              </a:lnSpc>
            </a:pPr>
            <a:r>
              <a:rPr sz="1800" dirty="0">
                <a:latin typeface="Arial"/>
                <a:cs typeface="Arial"/>
              </a:rPr>
              <a:t>On </a:t>
            </a:r>
            <a:r>
              <a:rPr sz="1800" spc="-5" dirty="0">
                <a:latin typeface="Arial"/>
                <a:cs typeface="Arial"/>
              </a:rPr>
              <a:t>observe 167 </a:t>
            </a:r>
            <a:r>
              <a:rPr sz="1800" dirty="0">
                <a:latin typeface="Arial"/>
                <a:cs typeface="Arial"/>
              </a:rPr>
              <a:t>cas </a:t>
            </a:r>
            <a:r>
              <a:rPr sz="1800" spc="-5" dirty="0">
                <a:latin typeface="Arial"/>
                <a:cs typeface="Arial"/>
              </a:rPr>
              <a:t>de rhumatismes</a:t>
            </a:r>
            <a:r>
              <a:rPr sz="1800" spc="35" dirty="0">
                <a:latin typeface="Arial"/>
                <a:cs typeface="Arial"/>
              </a:rPr>
              <a:t> </a:t>
            </a:r>
            <a:r>
              <a:rPr sz="1800" spc="-5" dirty="0">
                <a:latin typeface="Arial"/>
                <a:cs typeface="Arial"/>
              </a:rPr>
              <a:t>inflammatoires.</a:t>
            </a:r>
            <a:endParaRPr sz="1800">
              <a:latin typeface="Arial"/>
              <a:cs typeface="Arial"/>
            </a:endParaRPr>
          </a:p>
          <a:p>
            <a:pPr marL="12700">
              <a:lnSpc>
                <a:spcPct val="100000"/>
              </a:lnSpc>
              <a:spcBef>
                <a:spcPts val="1080"/>
              </a:spcBef>
            </a:pPr>
            <a:r>
              <a:rPr sz="1800" spc="-5" dirty="0">
                <a:latin typeface="Arial"/>
                <a:cs typeface="Arial"/>
              </a:rPr>
              <a:t>Quel pourcentage de rhumatismes inflammatoires dans la population</a:t>
            </a:r>
            <a:r>
              <a:rPr sz="1800" spc="140" dirty="0">
                <a:latin typeface="Arial"/>
                <a:cs typeface="Arial"/>
              </a:rPr>
              <a:t> </a:t>
            </a:r>
            <a:r>
              <a:rPr sz="1800" spc="-10" dirty="0">
                <a:latin typeface="Arial"/>
                <a:cs typeface="Arial"/>
              </a:rPr>
              <a:t>R?</a:t>
            </a:r>
            <a:endParaRPr sz="1800">
              <a:latin typeface="Arial"/>
              <a:cs typeface="Arial"/>
            </a:endParaRPr>
          </a:p>
        </p:txBody>
      </p:sp>
      <p:sp>
        <p:nvSpPr>
          <p:cNvPr id="5" name="object 5"/>
          <p:cNvSpPr txBox="1"/>
          <p:nvPr/>
        </p:nvSpPr>
        <p:spPr>
          <a:xfrm>
            <a:off x="1604517" y="2379807"/>
            <a:ext cx="5772150" cy="1671955"/>
          </a:xfrm>
          <a:prstGeom prst="rect">
            <a:avLst/>
          </a:prstGeom>
        </p:spPr>
        <p:txBody>
          <a:bodyPr vert="horz" wrap="square" lIns="0" tIns="149860" rIns="0" bIns="0" rtlCol="0">
            <a:spAutoFit/>
          </a:bodyPr>
          <a:lstStyle/>
          <a:p>
            <a:pPr marL="273050" indent="-260350">
              <a:lnSpc>
                <a:spcPct val="100000"/>
              </a:lnSpc>
              <a:spcBef>
                <a:spcPts val="1180"/>
              </a:spcBef>
              <a:buFont typeface="Arial"/>
              <a:buAutoNum type="arabicParenR"/>
              <a:tabLst>
                <a:tab pos="273685" algn="l"/>
              </a:tabLst>
            </a:pPr>
            <a:r>
              <a:rPr sz="1800" b="1" spc="-5" dirty="0">
                <a:latin typeface="Arial"/>
                <a:cs typeface="Arial"/>
              </a:rPr>
              <a:t>Estimation </a:t>
            </a:r>
            <a:r>
              <a:rPr sz="1800" b="1" dirty="0">
                <a:latin typeface="Arial"/>
                <a:cs typeface="Arial"/>
              </a:rPr>
              <a:t>ponctuelle </a:t>
            </a:r>
            <a:r>
              <a:rPr sz="1800" spc="-10" dirty="0">
                <a:latin typeface="Arial"/>
                <a:cs typeface="Arial"/>
              </a:rPr>
              <a:t>p=167/220 </a:t>
            </a:r>
            <a:r>
              <a:rPr sz="1800" dirty="0">
                <a:latin typeface="Arial"/>
                <a:cs typeface="Arial"/>
              </a:rPr>
              <a:t>= </a:t>
            </a:r>
            <a:r>
              <a:rPr sz="1800" spc="-5" dirty="0">
                <a:latin typeface="Arial"/>
                <a:cs typeface="Arial"/>
              </a:rPr>
              <a:t>0,76 soit</a:t>
            </a:r>
            <a:r>
              <a:rPr sz="1800" spc="-125" dirty="0">
                <a:latin typeface="Arial"/>
                <a:cs typeface="Arial"/>
              </a:rPr>
              <a:t> </a:t>
            </a:r>
            <a:r>
              <a:rPr sz="1800" b="1" spc="-10" dirty="0">
                <a:latin typeface="Arial"/>
                <a:cs typeface="Arial"/>
              </a:rPr>
              <a:t>76%</a:t>
            </a:r>
            <a:endParaRPr sz="1800">
              <a:latin typeface="Arial"/>
              <a:cs typeface="Arial"/>
            </a:endParaRPr>
          </a:p>
          <a:p>
            <a:pPr marL="279400" indent="-266700">
              <a:lnSpc>
                <a:spcPct val="100000"/>
              </a:lnSpc>
              <a:spcBef>
                <a:spcPts val="1080"/>
              </a:spcBef>
              <a:buFont typeface="Arial"/>
              <a:buAutoNum type="arabicParenR"/>
              <a:tabLst>
                <a:tab pos="279400" algn="l"/>
              </a:tabLst>
            </a:pPr>
            <a:r>
              <a:rPr sz="1800" b="1" spc="-5" dirty="0">
                <a:latin typeface="Arial"/>
                <a:cs typeface="Arial"/>
              </a:rPr>
              <a:t>Estimation par</a:t>
            </a:r>
            <a:r>
              <a:rPr sz="1800" b="1" dirty="0">
                <a:latin typeface="Arial"/>
                <a:cs typeface="Arial"/>
              </a:rPr>
              <a:t> </a:t>
            </a:r>
            <a:r>
              <a:rPr sz="1800" b="1" spc="-10" dirty="0">
                <a:latin typeface="Arial"/>
                <a:cs typeface="Arial"/>
              </a:rPr>
              <a:t>intervalle</a:t>
            </a:r>
            <a:endParaRPr sz="1800">
              <a:latin typeface="Arial"/>
              <a:cs typeface="Arial"/>
            </a:endParaRPr>
          </a:p>
          <a:p>
            <a:pPr marL="12700">
              <a:lnSpc>
                <a:spcPct val="100000"/>
              </a:lnSpc>
              <a:spcBef>
                <a:spcPts val="1080"/>
              </a:spcBef>
            </a:pPr>
            <a:r>
              <a:rPr sz="1800" spc="-5" dirty="0">
                <a:latin typeface="Arial"/>
                <a:cs typeface="Arial"/>
              </a:rPr>
              <a:t>Nous choisissons le risque </a:t>
            </a:r>
            <a:r>
              <a:rPr sz="1800" b="1" spc="-5" dirty="0">
                <a:latin typeface="Symbol"/>
                <a:cs typeface="Symbol"/>
              </a:rPr>
              <a:t></a:t>
            </a:r>
            <a:r>
              <a:rPr sz="1800" b="1" spc="-5" dirty="0">
                <a:latin typeface="Times New Roman"/>
                <a:cs typeface="Times New Roman"/>
              </a:rPr>
              <a:t> </a:t>
            </a:r>
            <a:r>
              <a:rPr sz="1800" b="1" dirty="0">
                <a:latin typeface="Arial"/>
                <a:cs typeface="Arial"/>
              </a:rPr>
              <a:t>= </a:t>
            </a:r>
            <a:r>
              <a:rPr sz="1800" b="1" spc="-10" dirty="0">
                <a:latin typeface="Arial"/>
                <a:cs typeface="Arial"/>
              </a:rPr>
              <a:t>5%, </a:t>
            </a:r>
            <a:r>
              <a:rPr sz="1800" spc="-5" dirty="0">
                <a:latin typeface="Arial"/>
                <a:cs typeface="Arial"/>
              </a:rPr>
              <a:t>donc calcul de </a:t>
            </a:r>
            <a:r>
              <a:rPr sz="1800" dirty="0">
                <a:latin typeface="Arial"/>
                <a:cs typeface="Arial"/>
              </a:rPr>
              <a:t>IC</a:t>
            </a:r>
            <a:r>
              <a:rPr sz="1800" spc="175" dirty="0">
                <a:latin typeface="Arial"/>
                <a:cs typeface="Arial"/>
              </a:rPr>
              <a:t> </a:t>
            </a:r>
            <a:r>
              <a:rPr sz="1800" spc="-7" baseline="-20833" dirty="0">
                <a:latin typeface="Arial"/>
                <a:cs typeface="Arial"/>
              </a:rPr>
              <a:t>0,95</a:t>
            </a:r>
            <a:endParaRPr sz="1800" baseline="-20833">
              <a:latin typeface="Arial"/>
              <a:cs typeface="Arial"/>
            </a:endParaRPr>
          </a:p>
          <a:p>
            <a:pPr marL="12700">
              <a:lnSpc>
                <a:spcPct val="100000"/>
              </a:lnSpc>
              <a:spcBef>
                <a:spcPts val="1080"/>
              </a:spcBef>
              <a:tabLst>
                <a:tab pos="3473450" algn="l"/>
              </a:tabLst>
            </a:pPr>
            <a:r>
              <a:rPr sz="1800" spc="-5" dirty="0">
                <a:latin typeface="Arial"/>
                <a:cs typeface="Arial"/>
              </a:rPr>
              <a:t>p </a:t>
            </a:r>
            <a:r>
              <a:rPr sz="1800" dirty="0">
                <a:latin typeface="Arial"/>
                <a:cs typeface="Arial"/>
              </a:rPr>
              <a:t>= </a:t>
            </a:r>
            <a:r>
              <a:rPr sz="1800" spc="-5" dirty="0">
                <a:latin typeface="Arial"/>
                <a:cs typeface="Arial"/>
              </a:rPr>
              <a:t>0,76 donc q </a:t>
            </a:r>
            <a:r>
              <a:rPr sz="1800" dirty="0">
                <a:latin typeface="Arial"/>
                <a:cs typeface="Arial"/>
              </a:rPr>
              <a:t>=</a:t>
            </a:r>
            <a:r>
              <a:rPr sz="1800" spc="-55" dirty="0">
                <a:latin typeface="Arial"/>
                <a:cs typeface="Arial"/>
              </a:rPr>
              <a:t> </a:t>
            </a:r>
            <a:r>
              <a:rPr sz="1800" spc="-5" dirty="0">
                <a:latin typeface="Arial"/>
                <a:cs typeface="Arial"/>
              </a:rPr>
              <a:t>0,24</a:t>
            </a:r>
            <a:r>
              <a:rPr sz="1800" spc="-100" dirty="0">
                <a:latin typeface="Arial"/>
                <a:cs typeface="Arial"/>
              </a:rPr>
              <a:t> </a:t>
            </a:r>
            <a:r>
              <a:rPr sz="1800" u="sng" dirty="0">
                <a:uFill>
                  <a:solidFill>
                    <a:srgbClr val="000000"/>
                  </a:solidFill>
                </a:uFill>
                <a:latin typeface="Arial"/>
                <a:cs typeface="Arial"/>
              </a:rPr>
              <a:t> 	</a:t>
            </a:r>
            <a:endParaRPr sz="1800">
              <a:latin typeface="Arial"/>
              <a:cs typeface="Arial"/>
            </a:endParaRPr>
          </a:p>
        </p:txBody>
      </p:sp>
      <p:sp>
        <p:nvSpPr>
          <p:cNvPr id="6" name="object 6"/>
          <p:cNvSpPr txBox="1"/>
          <p:nvPr/>
        </p:nvSpPr>
        <p:spPr>
          <a:xfrm>
            <a:off x="1959610" y="4295978"/>
            <a:ext cx="324485" cy="208915"/>
          </a:xfrm>
          <a:prstGeom prst="rect">
            <a:avLst/>
          </a:prstGeom>
        </p:spPr>
        <p:txBody>
          <a:bodyPr vert="horz" wrap="square" lIns="0" tIns="12700" rIns="0" bIns="0" rtlCol="0">
            <a:spAutoFit/>
          </a:bodyPr>
          <a:lstStyle/>
          <a:p>
            <a:pPr marL="12700">
              <a:lnSpc>
                <a:spcPct val="100000"/>
              </a:lnSpc>
              <a:spcBef>
                <a:spcPts val="100"/>
              </a:spcBef>
            </a:pPr>
            <a:r>
              <a:rPr sz="1200" dirty="0">
                <a:latin typeface="Arial"/>
                <a:cs typeface="Arial"/>
              </a:rPr>
              <a:t>0,95</a:t>
            </a:r>
            <a:endParaRPr sz="1200">
              <a:latin typeface="Arial"/>
              <a:cs typeface="Arial"/>
            </a:endParaRPr>
          </a:p>
        </p:txBody>
      </p:sp>
      <p:sp>
        <p:nvSpPr>
          <p:cNvPr id="7" name="object 7"/>
          <p:cNvSpPr txBox="1"/>
          <p:nvPr/>
        </p:nvSpPr>
        <p:spPr>
          <a:xfrm>
            <a:off x="1635125" y="4188047"/>
            <a:ext cx="2256434" cy="289823"/>
          </a:xfrm>
          <a:prstGeom prst="rect">
            <a:avLst/>
          </a:prstGeom>
        </p:spPr>
        <p:txBody>
          <a:bodyPr vert="horz" wrap="square" lIns="0" tIns="12700" rIns="0" bIns="0" rtlCol="0">
            <a:spAutoFit/>
          </a:bodyPr>
          <a:lstStyle/>
          <a:p>
            <a:pPr marL="12700">
              <a:lnSpc>
                <a:spcPct val="100000"/>
              </a:lnSpc>
              <a:spcBef>
                <a:spcPts val="100"/>
              </a:spcBef>
              <a:tabLst>
                <a:tab pos="663575" algn="l"/>
              </a:tabLst>
            </a:pPr>
            <a:r>
              <a:rPr sz="1800" dirty="0">
                <a:latin typeface="Arial"/>
                <a:cs typeface="Arial"/>
              </a:rPr>
              <a:t>IC	= </a:t>
            </a:r>
            <a:r>
              <a:rPr lang="fr-FR" sz="1800" dirty="0">
                <a:latin typeface="Arial"/>
                <a:cs typeface="Arial"/>
              </a:rPr>
              <a:t>[</a:t>
            </a:r>
            <a:r>
              <a:rPr sz="1800" spc="-5" dirty="0">
                <a:latin typeface="Arial"/>
                <a:cs typeface="Arial"/>
              </a:rPr>
              <a:t>0,76 </a:t>
            </a:r>
            <a:r>
              <a:rPr sz="1800" spc="60" dirty="0">
                <a:latin typeface="Arial"/>
                <a:cs typeface="Arial"/>
              </a:rPr>
              <a:t>±</a:t>
            </a:r>
            <a:r>
              <a:rPr sz="1800" spc="-140" dirty="0">
                <a:latin typeface="Arial"/>
                <a:cs typeface="Arial"/>
              </a:rPr>
              <a:t> </a:t>
            </a:r>
            <a:r>
              <a:rPr sz="1800" spc="-10" dirty="0">
                <a:latin typeface="Arial"/>
                <a:cs typeface="Arial"/>
              </a:rPr>
              <a:t>1,96</a:t>
            </a:r>
            <a:endParaRPr sz="1800" dirty="0">
              <a:latin typeface="Arial"/>
              <a:cs typeface="Arial"/>
            </a:endParaRPr>
          </a:p>
        </p:txBody>
      </p:sp>
      <p:sp>
        <p:nvSpPr>
          <p:cNvPr id="8" name="object 8"/>
          <p:cNvSpPr/>
          <p:nvPr/>
        </p:nvSpPr>
        <p:spPr>
          <a:xfrm>
            <a:off x="3996690" y="4327364"/>
            <a:ext cx="1032510" cy="0"/>
          </a:xfrm>
          <a:custGeom>
            <a:avLst/>
            <a:gdLst/>
            <a:ahLst/>
            <a:cxnLst/>
            <a:rect l="l" t="t" r="r" b="b"/>
            <a:pathLst>
              <a:path w="1032510">
                <a:moveTo>
                  <a:pt x="0" y="0"/>
                </a:moveTo>
                <a:lnTo>
                  <a:pt x="1032193" y="0"/>
                </a:lnTo>
              </a:path>
            </a:pathLst>
          </a:custGeom>
          <a:ln w="5703">
            <a:solidFill>
              <a:srgbClr val="000000"/>
            </a:solidFill>
          </a:ln>
        </p:spPr>
        <p:txBody>
          <a:bodyPr wrap="square" lIns="0" tIns="0" rIns="0" bIns="0" rtlCol="0"/>
          <a:lstStyle/>
          <a:p>
            <a:endParaRPr/>
          </a:p>
        </p:txBody>
      </p:sp>
      <p:sp>
        <p:nvSpPr>
          <p:cNvPr id="9" name="object 9"/>
          <p:cNvSpPr/>
          <p:nvPr/>
        </p:nvSpPr>
        <p:spPr>
          <a:xfrm>
            <a:off x="3807889" y="4365880"/>
            <a:ext cx="34290" cy="17780"/>
          </a:xfrm>
          <a:custGeom>
            <a:avLst/>
            <a:gdLst/>
            <a:ahLst/>
            <a:cxnLst/>
            <a:rect l="l" t="t" r="r" b="b"/>
            <a:pathLst>
              <a:path w="34289" h="17779">
                <a:moveTo>
                  <a:pt x="0" y="17403"/>
                </a:moveTo>
                <a:lnTo>
                  <a:pt x="34139" y="0"/>
                </a:lnTo>
              </a:path>
            </a:pathLst>
          </a:custGeom>
          <a:ln w="5795">
            <a:solidFill>
              <a:srgbClr val="000000"/>
            </a:solidFill>
          </a:ln>
        </p:spPr>
        <p:txBody>
          <a:bodyPr wrap="square" lIns="0" tIns="0" rIns="0" bIns="0" rtlCol="0"/>
          <a:lstStyle/>
          <a:p>
            <a:endParaRPr/>
          </a:p>
        </p:txBody>
      </p:sp>
      <p:sp>
        <p:nvSpPr>
          <p:cNvPr id="10" name="object 10"/>
          <p:cNvSpPr/>
          <p:nvPr/>
        </p:nvSpPr>
        <p:spPr>
          <a:xfrm>
            <a:off x="3842029" y="4368733"/>
            <a:ext cx="49530" cy="205740"/>
          </a:xfrm>
          <a:custGeom>
            <a:avLst/>
            <a:gdLst/>
            <a:ahLst/>
            <a:cxnLst/>
            <a:rect l="l" t="t" r="r" b="b"/>
            <a:pathLst>
              <a:path w="49529" h="205739">
                <a:moveTo>
                  <a:pt x="0" y="0"/>
                </a:moveTo>
                <a:lnTo>
                  <a:pt x="49517" y="205133"/>
                </a:lnTo>
              </a:path>
            </a:pathLst>
          </a:custGeom>
          <a:ln w="12253">
            <a:solidFill>
              <a:srgbClr val="000000"/>
            </a:solidFill>
          </a:ln>
        </p:spPr>
        <p:txBody>
          <a:bodyPr wrap="square" lIns="0" tIns="0" rIns="0" bIns="0" rtlCol="0"/>
          <a:lstStyle/>
          <a:p>
            <a:endParaRPr/>
          </a:p>
        </p:txBody>
      </p:sp>
      <p:sp>
        <p:nvSpPr>
          <p:cNvPr id="11" name="object 11"/>
          <p:cNvSpPr/>
          <p:nvPr/>
        </p:nvSpPr>
        <p:spPr>
          <a:xfrm>
            <a:off x="3894622" y="4033501"/>
            <a:ext cx="59055" cy="540385"/>
          </a:xfrm>
          <a:custGeom>
            <a:avLst/>
            <a:gdLst/>
            <a:ahLst/>
            <a:cxnLst/>
            <a:rect l="l" t="t" r="r" b="b"/>
            <a:pathLst>
              <a:path w="59054" h="540385">
                <a:moveTo>
                  <a:pt x="0" y="540364"/>
                </a:moveTo>
                <a:lnTo>
                  <a:pt x="59052" y="0"/>
                </a:lnTo>
              </a:path>
            </a:pathLst>
          </a:custGeom>
          <a:ln w="6145">
            <a:solidFill>
              <a:srgbClr val="000000"/>
            </a:solidFill>
          </a:ln>
        </p:spPr>
        <p:txBody>
          <a:bodyPr wrap="square" lIns="0" tIns="0" rIns="0" bIns="0" rtlCol="0"/>
          <a:lstStyle/>
          <a:p>
            <a:endParaRPr/>
          </a:p>
        </p:txBody>
      </p:sp>
      <p:sp>
        <p:nvSpPr>
          <p:cNvPr id="12" name="object 12"/>
          <p:cNvSpPr txBox="1"/>
          <p:nvPr/>
        </p:nvSpPr>
        <p:spPr>
          <a:xfrm>
            <a:off x="4294677" y="4319058"/>
            <a:ext cx="398780" cy="304800"/>
          </a:xfrm>
          <a:prstGeom prst="rect">
            <a:avLst/>
          </a:prstGeom>
        </p:spPr>
        <p:txBody>
          <a:bodyPr vert="horz" wrap="square" lIns="0" tIns="16510" rIns="0" bIns="0" rtlCol="0">
            <a:spAutoFit/>
          </a:bodyPr>
          <a:lstStyle/>
          <a:p>
            <a:pPr marL="12700">
              <a:lnSpc>
                <a:spcPct val="100000"/>
              </a:lnSpc>
              <a:spcBef>
                <a:spcPts val="130"/>
              </a:spcBef>
            </a:pPr>
            <a:r>
              <a:rPr sz="1800" b="1" spc="75" dirty="0">
                <a:latin typeface="Times New Roman"/>
                <a:cs typeface="Times New Roman"/>
              </a:rPr>
              <a:t>220</a:t>
            </a:r>
            <a:endParaRPr sz="1800">
              <a:latin typeface="Times New Roman"/>
              <a:cs typeface="Times New Roman"/>
            </a:endParaRPr>
          </a:p>
        </p:txBody>
      </p:sp>
      <p:sp>
        <p:nvSpPr>
          <p:cNvPr id="13" name="object 13"/>
          <p:cNvSpPr txBox="1"/>
          <p:nvPr/>
        </p:nvSpPr>
        <p:spPr>
          <a:xfrm>
            <a:off x="3965580" y="3996094"/>
            <a:ext cx="1052830" cy="304800"/>
          </a:xfrm>
          <a:prstGeom prst="rect">
            <a:avLst/>
          </a:prstGeom>
        </p:spPr>
        <p:txBody>
          <a:bodyPr vert="horz" wrap="square" lIns="0" tIns="16510" rIns="0" bIns="0" rtlCol="0">
            <a:spAutoFit/>
          </a:bodyPr>
          <a:lstStyle/>
          <a:p>
            <a:pPr marL="12700">
              <a:lnSpc>
                <a:spcPct val="100000"/>
              </a:lnSpc>
              <a:spcBef>
                <a:spcPts val="130"/>
              </a:spcBef>
            </a:pPr>
            <a:r>
              <a:rPr sz="1800" b="1" spc="75" dirty="0">
                <a:latin typeface="Times New Roman"/>
                <a:cs typeface="Times New Roman"/>
              </a:rPr>
              <a:t>0</a:t>
            </a:r>
            <a:r>
              <a:rPr sz="1800" b="1" spc="35" dirty="0">
                <a:latin typeface="Times New Roman"/>
                <a:cs typeface="Times New Roman"/>
              </a:rPr>
              <a:t>,</a:t>
            </a:r>
            <a:r>
              <a:rPr sz="1800" b="1" spc="75" dirty="0">
                <a:latin typeface="Times New Roman"/>
                <a:cs typeface="Times New Roman"/>
              </a:rPr>
              <a:t>7</a:t>
            </a:r>
            <a:r>
              <a:rPr sz="1800" b="1" spc="105" dirty="0">
                <a:latin typeface="Times New Roman"/>
                <a:cs typeface="Times New Roman"/>
              </a:rPr>
              <a:t>6</a:t>
            </a:r>
            <a:r>
              <a:rPr sz="1800" b="1" spc="160" dirty="0">
                <a:latin typeface="Arial"/>
                <a:cs typeface="Arial"/>
              </a:rPr>
              <a:t>x</a:t>
            </a:r>
            <a:r>
              <a:rPr sz="1800" b="1" spc="75" dirty="0">
                <a:latin typeface="Times New Roman"/>
                <a:cs typeface="Times New Roman"/>
              </a:rPr>
              <a:t>0</a:t>
            </a:r>
            <a:r>
              <a:rPr sz="1800" b="1" spc="65" dirty="0">
                <a:latin typeface="Times New Roman"/>
                <a:cs typeface="Times New Roman"/>
              </a:rPr>
              <a:t>,</a:t>
            </a:r>
            <a:r>
              <a:rPr sz="1800" b="1" spc="75" dirty="0">
                <a:latin typeface="Times New Roman"/>
                <a:cs typeface="Times New Roman"/>
              </a:rPr>
              <a:t>24</a:t>
            </a:r>
            <a:endParaRPr sz="1800">
              <a:latin typeface="Times New Roman"/>
              <a:cs typeface="Times New Roman"/>
            </a:endParaRPr>
          </a:p>
        </p:txBody>
      </p:sp>
      <p:sp>
        <p:nvSpPr>
          <p:cNvPr id="16" name="object 1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7" name="object 17"/>
          <p:cNvSpPr txBox="1"/>
          <p:nvPr/>
        </p:nvSpPr>
        <p:spPr>
          <a:xfrm>
            <a:off x="239078" y="4718748"/>
            <a:ext cx="8482965" cy="1386205"/>
          </a:xfrm>
          <a:prstGeom prst="rect">
            <a:avLst/>
          </a:prstGeom>
        </p:spPr>
        <p:txBody>
          <a:bodyPr vert="horz" wrap="square" lIns="0" tIns="12700" rIns="0" bIns="0" rtlCol="0">
            <a:spAutoFit/>
          </a:bodyPr>
          <a:lstStyle/>
          <a:p>
            <a:pPr marL="3187700">
              <a:lnSpc>
                <a:spcPct val="100000"/>
              </a:lnSpc>
              <a:spcBef>
                <a:spcPts val="100"/>
              </a:spcBef>
            </a:pPr>
            <a:r>
              <a:rPr sz="1800" b="1" spc="-5" dirty="0">
                <a:latin typeface="Arial"/>
                <a:cs typeface="Arial"/>
              </a:rPr>
              <a:t>IC </a:t>
            </a:r>
            <a:r>
              <a:rPr sz="1800" b="1" spc="-7" baseline="-20833" dirty="0">
                <a:latin typeface="Arial"/>
                <a:cs typeface="Arial"/>
              </a:rPr>
              <a:t>0,95 </a:t>
            </a:r>
            <a:r>
              <a:rPr sz="1800" b="1" dirty="0">
                <a:latin typeface="Arial"/>
                <a:cs typeface="Arial"/>
              </a:rPr>
              <a:t>= [ </a:t>
            </a:r>
            <a:r>
              <a:rPr sz="1800" b="1" spc="-5" dirty="0">
                <a:latin typeface="Arial"/>
                <a:cs typeface="Arial"/>
              </a:rPr>
              <a:t>0,70 </a:t>
            </a:r>
            <a:r>
              <a:rPr sz="1800" b="1" dirty="0">
                <a:latin typeface="Arial"/>
                <a:cs typeface="Arial"/>
              </a:rPr>
              <a:t>; </a:t>
            </a:r>
            <a:r>
              <a:rPr sz="1800" b="1" spc="-5" dirty="0">
                <a:latin typeface="Arial"/>
                <a:cs typeface="Arial"/>
              </a:rPr>
              <a:t>0,82</a:t>
            </a:r>
            <a:r>
              <a:rPr sz="1800" b="1" spc="-195" dirty="0">
                <a:latin typeface="Arial"/>
                <a:cs typeface="Arial"/>
              </a:rPr>
              <a:t> </a:t>
            </a:r>
            <a:r>
              <a:rPr sz="1800" b="1" dirty="0">
                <a:latin typeface="Arial"/>
                <a:cs typeface="Arial"/>
              </a:rPr>
              <a:t>]</a:t>
            </a:r>
            <a:endParaRPr sz="1800" dirty="0">
              <a:latin typeface="Arial"/>
              <a:cs typeface="Arial"/>
            </a:endParaRPr>
          </a:p>
          <a:p>
            <a:pPr>
              <a:lnSpc>
                <a:spcPct val="100000"/>
              </a:lnSpc>
            </a:pPr>
            <a:endParaRPr sz="1800" dirty="0">
              <a:latin typeface="Times New Roman"/>
              <a:cs typeface="Times New Roman"/>
            </a:endParaRPr>
          </a:p>
          <a:p>
            <a:pPr marL="12700" marR="5080" algn="just">
              <a:lnSpc>
                <a:spcPct val="100000"/>
              </a:lnSpc>
            </a:pPr>
            <a:r>
              <a:rPr sz="1800" b="1" spc="-10" dirty="0">
                <a:solidFill>
                  <a:srgbClr val="006666"/>
                </a:solidFill>
                <a:latin typeface="Arial"/>
                <a:cs typeface="Arial"/>
              </a:rPr>
              <a:t>L’estimation </a:t>
            </a:r>
            <a:r>
              <a:rPr sz="1800" b="1" spc="-5" dirty="0">
                <a:solidFill>
                  <a:srgbClr val="006666"/>
                </a:solidFill>
                <a:latin typeface="Arial"/>
                <a:cs typeface="Arial"/>
              </a:rPr>
              <a:t>par intervalle semble </a:t>
            </a:r>
            <a:r>
              <a:rPr sz="1800" b="1" dirty="0">
                <a:solidFill>
                  <a:srgbClr val="006666"/>
                </a:solidFill>
                <a:latin typeface="Arial"/>
                <a:cs typeface="Arial"/>
              </a:rPr>
              <a:t>moins </a:t>
            </a:r>
            <a:r>
              <a:rPr sz="1800" b="1" spc="-5" dirty="0">
                <a:solidFill>
                  <a:srgbClr val="006666"/>
                </a:solidFill>
                <a:latin typeface="Arial"/>
                <a:cs typeface="Arial"/>
              </a:rPr>
              <a:t>précise. Mais si </a:t>
            </a:r>
            <a:r>
              <a:rPr sz="1800" b="1" dirty="0">
                <a:solidFill>
                  <a:srgbClr val="006666"/>
                </a:solidFill>
                <a:latin typeface="Arial"/>
                <a:cs typeface="Arial"/>
              </a:rPr>
              <a:t>l’on </a:t>
            </a:r>
            <a:r>
              <a:rPr sz="1800" b="1" spc="-5" dirty="0">
                <a:solidFill>
                  <a:srgbClr val="006666"/>
                </a:solidFill>
                <a:latin typeface="Arial"/>
                <a:cs typeface="Arial"/>
              </a:rPr>
              <a:t>refait </a:t>
            </a:r>
            <a:r>
              <a:rPr sz="1800" b="1" spc="-15" dirty="0">
                <a:solidFill>
                  <a:srgbClr val="006666"/>
                </a:solidFill>
                <a:latin typeface="Arial"/>
                <a:cs typeface="Arial"/>
              </a:rPr>
              <a:t>ce </a:t>
            </a:r>
            <a:r>
              <a:rPr sz="1800" b="1" spc="-5" dirty="0">
                <a:solidFill>
                  <a:srgbClr val="006666"/>
                </a:solidFill>
                <a:latin typeface="Arial"/>
                <a:cs typeface="Arial"/>
              </a:rPr>
              <a:t>calcul  sur </a:t>
            </a:r>
            <a:r>
              <a:rPr sz="1800" b="1" dirty="0">
                <a:solidFill>
                  <a:srgbClr val="006666"/>
                </a:solidFill>
                <a:latin typeface="Arial"/>
                <a:cs typeface="Arial"/>
              </a:rPr>
              <a:t>un </a:t>
            </a:r>
            <a:r>
              <a:rPr sz="1800" b="1" spc="-5" dirty="0">
                <a:solidFill>
                  <a:srgbClr val="006666"/>
                </a:solidFill>
                <a:latin typeface="Arial"/>
                <a:cs typeface="Arial"/>
              </a:rPr>
              <a:t>autre échantillon, cette nouvelle estimation recouvrira la première. </a:t>
            </a:r>
            <a:r>
              <a:rPr sz="1800" b="1" spc="-10" dirty="0">
                <a:solidFill>
                  <a:srgbClr val="006666"/>
                </a:solidFill>
                <a:latin typeface="Arial"/>
                <a:cs typeface="Arial"/>
              </a:rPr>
              <a:t>Ce  </a:t>
            </a:r>
            <a:r>
              <a:rPr sz="1800" b="1" spc="-5" dirty="0">
                <a:solidFill>
                  <a:srgbClr val="006666"/>
                </a:solidFill>
                <a:latin typeface="Arial"/>
                <a:cs typeface="Arial"/>
              </a:rPr>
              <a:t>ne sera pas forcément </a:t>
            </a:r>
            <a:r>
              <a:rPr sz="1800" b="1" spc="-15" dirty="0">
                <a:solidFill>
                  <a:srgbClr val="006666"/>
                </a:solidFill>
                <a:latin typeface="Arial"/>
                <a:cs typeface="Arial"/>
              </a:rPr>
              <a:t>vrai avec </a:t>
            </a:r>
            <a:r>
              <a:rPr sz="1800" b="1" spc="-5" dirty="0">
                <a:solidFill>
                  <a:srgbClr val="006666"/>
                </a:solidFill>
                <a:latin typeface="Arial"/>
                <a:cs typeface="Arial"/>
              </a:rPr>
              <a:t>l’estimation</a:t>
            </a:r>
            <a:r>
              <a:rPr sz="1800" b="1" spc="155" dirty="0">
                <a:solidFill>
                  <a:srgbClr val="006666"/>
                </a:solidFill>
                <a:latin typeface="Arial"/>
                <a:cs typeface="Arial"/>
              </a:rPr>
              <a:t> </a:t>
            </a:r>
            <a:r>
              <a:rPr sz="1800" b="1" dirty="0">
                <a:solidFill>
                  <a:srgbClr val="006666"/>
                </a:solidFill>
                <a:latin typeface="Arial"/>
                <a:cs typeface="Arial"/>
              </a:rPr>
              <a:t>ponctuelle.</a:t>
            </a:r>
            <a:endParaRPr sz="1800" dirty="0">
              <a:latin typeface="Arial"/>
              <a:cs typeface="Arial"/>
            </a:endParaRPr>
          </a:p>
        </p:txBody>
      </p:sp>
      <p:sp>
        <p:nvSpPr>
          <p:cNvPr id="18" name="object 18"/>
          <p:cNvSpPr/>
          <p:nvPr/>
        </p:nvSpPr>
        <p:spPr>
          <a:xfrm>
            <a:off x="1222247" y="92964"/>
            <a:ext cx="443484" cy="457200"/>
          </a:xfrm>
          <a:prstGeom prst="rect">
            <a:avLst/>
          </a:prstGeom>
          <a:blipFill>
            <a:blip r:embed="rId4" cstate="print"/>
            <a:stretch>
              <a:fillRect/>
            </a:stretch>
          </a:blipFill>
        </p:spPr>
        <p:txBody>
          <a:bodyPr wrap="square" lIns="0" tIns="0" rIns="0" bIns="0" rtlCol="0"/>
          <a:lstStyle/>
          <a:p>
            <a:endParaRPr/>
          </a:p>
        </p:txBody>
      </p:sp>
      <p:sp>
        <p:nvSpPr>
          <p:cNvPr id="19" name="object 19"/>
          <p:cNvSpPr/>
          <p:nvPr/>
        </p:nvSpPr>
        <p:spPr>
          <a:xfrm>
            <a:off x="1391411" y="92964"/>
            <a:ext cx="341375" cy="457200"/>
          </a:xfrm>
          <a:prstGeom prst="rect">
            <a:avLst/>
          </a:prstGeom>
          <a:blipFill>
            <a:blip r:embed="rId5" cstate="print"/>
            <a:stretch>
              <a:fillRect/>
            </a:stretch>
          </a:blipFill>
        </p:spPr>
        <p:txBody>
          <a:bodyPr wrap="square" lIns="0" tIns="0" rIns="0" bIns="0" rtlCol="0"/>
          <a:lstStyle/>
          <a:p>
            <a:endParaRPr/>
          </a:p>
        </p:txBody>
      </p:sp>
      <p:sp>
        <p:nvSpPr>
          <p:cNvPr id="20" name="object 20"/>
          <p:cNvSpPr/>
          <p:nvPr/>
        </p:nvSpPr>
        <p:spPr>
          <a:xfrm>
            <a:off x="1458467" y="92964"/>
            <a:ext cx="333756" cy="457200"/>
          </a:xfrm>
          <a:prstGeom prst="rect">
            <a:avLst/>
          </a:prstGeom>
          <a:blipFill>
            <a:blip r:embed="rId6" cstate="print"/>
            <a:stretch>
              <a:fillRect/>
            </a:stretch>
          </a:blipFill>
        </p:spPr>
        <p:txBody>
          <a:bodyPr wrap="square" lIns="0" tIns="0" rIns="0" bIns="0" rtlCol="0"/>
          <a:lstStyle/>
          <a:p>
            <a:endParaRPr/>
          </a:p>
        </p:txBody>
      </p:sp>
      <p:sp>
        <p:nvSpPr>
          <p:cNvPr id="21" name="object 21"/>
          <p:cNvSpPr/>
          <p:nvPr/>
        </p:nvSpPr>
        <p:spPr>
          <a:xfrm>
            <a:off x="1517903" y="92964"/>
            <a:ext cx="2459736" cy="457200"/>
          </a:xfrm>
          <a:prstGeom prst="rect">
            <a:avLst/>
          </a:prstGeom>
          <a:blipFill>
            <a:blip r:embed="rId7" cstate="print"/>
            <a:stretch>
              <a:fillRect/>
            </a:stretch>
          </a:blipFill>
        </p:spPr>
        <p:txBody>
          <a:bodyPr wrap="square" lIns="0" tIns="0" rIns="0" bIns="0" rtlCol="0"/>
          <a:lstStyle/>
          <a:p>
            <a:endParaRPr/>
          </a:p>
        </p:txBody>
      </p:sp>
      <p:sp>
        <p:nvSpPr>
          <p:cNvPr id="22" name="object 22"/>
          <p:cNvSpPr/>
          <p:nvPr/>
        </p:nvSpPr>
        <p:spPr>
          <a:xfrm>
            <a:off x="3703320" y="92964"/>
            <a:ext cx="330708" cy="457200"/>
          </a:xfrm>
          <a:prstGeom prst="rect">
            <a:avLst/>
          </a:prstGeom>
          <a:blipFill>
            <a:blip r:embed="rId8" cstate="print"/>
            <a:stretch>
              <a:fillRect/>
            </a:stretch>
          </a:blipFill>
        </p:spPr>
        <p:txBody>
          <a:bodyPr wrap="square" lIns="0" tIns="0" rIns="0" bIns="0" rtlCol="0"/>
          <a:lstStyle/>
          <a:p>
            <a:endParaRPr/>
          </a:p>
        </p:txBody>
      </p:sp>
      <p:sp>
        <p:nvSpPr>
          <p:cNvPr id="24" name="object 24"/>
          <p:cNvSpPr txBox="1"/>
          <p:nvPr/>
        </p:nvSpPr>
        <p:spPr>
          <a:xfrm>
            <a:off x="1337817" y="99847"/>
            <a:ext cx="6287135" cy="854710"/>
          </a:xfrm>
          <a:prstGeom prst="rect">
            <a:avLst/>
          </a:prstGeom>
        </p:spPr>
        <p:txBody>
          <a:bodyPr vert="horz" wrap="square" lIns="0" tIns="53975" rIns="0" bIns="0" rtlCol="0">
            <a:spAutoFit/>
          </a:bodyPr>
          <a:lstStyle/>
          <a:p>
            <a:pPr marL="12700">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686175">
              <a:lnSpc>
                <a:spcPct val="100000"/>
              </a:lnSpc>
              <a:spcBef>
                <a:spcPts val="325"/>
              </a:spcBef>
            </a:pPr>
            <a:r>
              <a:rPr sz="1600" b="1" spc="-5" dirty="0">
                <a:solidFill>
                  <a:srgbClr val="006666"/>
                </a:solidFill>
                <a:latin typeface="Arial"/>
                <a:cs typeface="Arial"/>
              </a:rPr>
              <a:t>2.2 Estimation</a:t>
            </a:r>
            <a:r>
              <a:rPr sz="1600" b="1" spc="2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marL="780415">
              <a:lnSpc>
                <a:spcPct val="100000"/>
              </a:lnSpc>
              <a:spcBef>
                <a:spcPts val="120"/>
              </a:spcBef>
            </a:pPr>
            <a:r>
              <a:rPr sz="1600" i="1" spc="-5" dirty="0">
                <a:latin typeface="Arial"/>
                <a:cs typeface="Arial"/>
              </a:rPr>
              <a:t>Comparaison estimation ponctuelle / estimation par</a:t>
            </a:r>
            <a:r>
              <a:rPr sz="1600" i="1" spc="130" dirty="0">
                <a:latin typeface="Arial"/>
                <a:cs typeface="Arial"/>
              </a:rPr>
              <a:t> </a:t>
            </a:r>
            <a:r>
              <a:rPr sz="1600" i="1" spc="-5" dirty="0">
                <a:latin typeface="Arial"/>
                <a:cs typeface="Arial"/>
              </a:rPr>
              <a:t>intervalle</a:t>
            </a:r>
            <a:endParaRPr sz="1600">
              <a:latin typeface="Arial"/>
              <a:cs typeface="Arial"/>
            </a:endParaRPr>
          </a:p>
        </p:txBody>
      </p:sp>
      <p:sp>
        <p:nvSpPr>
          <p:cNvPr id="26" name="ZoneTexte 25">
            <a:extLst>
              <a:ext uri="{FF2B5EF4-FFF2-40B4-BE49-F238E27FC236}">
                <a16:creationId xmlns:a16="http://schemas.microsoft.com/office/drawing/2014/main" id="{B256B1A8-E57D-4DA9-9ECB-7DC0303E47BA}"/>
              </a:ext>
            </a:extLst>
          </p:cNvPr>
          <p:cNvSpPr txBox="1"/>
          <p:nvPr/>
        </p:nvSpPr>
        <p:spPr>
          <a:xfrm>
            <a:off x="5089418" y="4132330"/>
            <a:ext cx="685800" cy="369332"/>
          </a:xfrm>
          <a:prstGeom prst="rect">
            <a:avLst/>
          </a:prstGeom>
          <a:noFill/>
        </p:spPr>
        <p:txBody>
          <a:bodyPr wrap="square" rtlCol="0">
            <a:spAutoFit/>
          </a:bodyPr>
          <a:lstStyle/>
          <a:p>
            <a:r>
              <a:rPr lang="fr-FR" dirty="0"/>
              <a: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6</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715962" y="5543550"/>
            <a:ext cx="8209280" cy="431800"/>
          </a:xfrm>
          <a:custGeom>
            <a:avLst/>
            <a:gdLst/>
            <a:ahLst/>
            <a:cxnLst/>
            <a:rect l="l" t="t" r="r" b="b"/>
            <a:pathLst>
              <a:path w="8209280" h="431800">
                <a:moveTo>
                  <a:pt x="0" y="431800"/>
                </a:moveTo>
                <a:lnTo>
                  <a:pt x="8208899" y="431800"/>
                </a:lnTo>
                <a:lnTo>
                  <a:pt x="8208899" y="0"/>
                </a:lnTo>
                <a:lnTo>
                  <a:pt x="0" y="0"/>
                </a:lnTo>
                <a:lnTo>
                  <a:pt x="0" y="431800"/>
                </a:lnTo>
                <a:close/>
              </a:path>
            </a:pathLst>
          </a:custGeom>
          <a:solidFill>
            <a:srgbClr val="FFCC00"/>
          </a:solidFill>
        </p:spPr>
        <p:txBody>
          <a:bodyPr wrap="square" lIns="0" tIns="0" rIns="0" bIns="0" rtlCol="0"/>
          <a:lstStyle/>
          <a:p>
            <a:endParaRPr/>
          </a:p>
        </p:txBody>
      </p:sp>
      <p:sp>
        <p:nvSpPr>
          <p:cNvPr id="5" name="object 5"/>
          <p:cNvSpPr txBox="1"/>
          <p:nvPr/>
        </p:nvSpPr>
        <p:spPr>
          <a:xfrm>
            <a:off x="763016" y="3122421"/>
            <a:ext cx="27368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s=</a:t>
            </a:r>
            <a:endParaRPr sz="1800">
              <a:latin typeface="Arial"/>
              <a:cs typeface="Arial"/>
            </a:endParaRPr>
          </a:p>
        </p:txBody>
      </p:sp>
      <p:sp>
        <p:nvSpPr>
          <p:cNvPr id="6" name="object 6"/>
          <p:cNvSpPr txBox="1"/>
          <p:nvPr/>
        </p:nvSpPr>
        <p:spPr>
          <a:xfrm>
            <a:off x="3506851" y="3122421"/>
            <a:ext cx="25400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IC</a:t>
            </a:r>
            <a:endParaRPr sz="1800">
              <a:latin typeface="Arial"/>
              <a:cs typeface="Arial"/>
            </a:endParaRPr>
          </a:p>
        </p:txBody>
      </p:sp>
      <p:sp>
        <p:nvSpPr>
          <p:cNvPr id="7" name="object 7"/>
          <p:cNvSpPr txBox="1"/>
          <p:nvPr/>
        </p:nvSpPr>
        <p:spPr>
          <a:xfrm>
            <a:off x="3799459" y="3255009"/>
            <a:ext cx="332740" cy="208279"/>
          </a:xfrm>
          <a:prstGeom prst="rect">
            <a:avLst/>
          </a:prstGeom>
        </p:spPr>
        <p:txBody>
          <a:bodyPr vert="horz" wrap="square" lIns="0" tIns="12700" rIns="0" bIns="0" rtlCol="0">
            <a:spAutoFit/>
          </a:bodyPr>
          <a:lstStyle/>
          <a:p>
            <a:pPr marL="12700">
              <a:lnSpc>
                <a:spcPct val="100000"/>
              </a:lnSpc>
              <a:spcBef>
                <a:spcPts val="100"/>
              </a:spcBef>
            </a:pPr>
            <a:r>
              <a:rPr sz="1200" spc="-5" dirty="0">
                <a:latin typeface="Arial"/>
                <a:cs typeface="Arial"/>
              </a:rPr>
              <a:t>99%</a:t>
            </a:r>
            <a:endParaRPr sz="1200">
              <a:latin typeface="Arial"/>
              <a:cs typeface="Arial"/>
            </a:endParaRPr>
          </a:p>
        </p:txBody>
      </p:sp>
      <p:sp>
        <p:nvSpPr>
          <p:cNvPr id="8" name="object 8"/>
          <p:cNvSpPr txBox="1"/>
          <p:nvPr/>
        </p:nvSpPr>
        <p:spPr>
          <a:xfrm>
            <a:off x="763016" y="3945763"/>
            <a:ext cx="782637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Considérons un échantillon de </a:t>
            </a:r>
            <a:r>
              <a:rPr sz="1800" spc="-5" dirty="0">
                <a:solidFill>
                  <a:srgbClr val="006666"/>
                </a:solidFill>
                <a:latin typeface="Arial"/>
                <a:cs typeface="Arial"/>
              </a:rPr>
              <a:t>1000 ouvriers </a:t>
            </a:r>
            <a:r>
              <a:rPr sz="1800" dirty="0">
                <a:latin typeface="Arial"/>
                <a:cs typeface="Arial"/>
              </a:rPr>
              <a:t>: même % </a:t>
            </a:r>
            <a:r>
              <a:rPr sz="1800" spc="-10" dirty="0">
                <a:latin typeface="Arial"/>
                <a:cs typeface="Arial"/>
              </a:rPr>
              <a:t>d’hommes </a:t>
            </a:r>
            <a:r>
              <a:rPr sz="1800" b="1" spc="-5" dirty="0">
                <a:latin typeface="Arial"/>
                <a:cs typeface="Arial"/>
              </a:rPr>
              <a:t>p</a:t>
            </a:r>
            <a:r>
              <a:rPr sz="1800" b="1" spc="-7" baseline="-20833" dirty="0">
                <a:latin typeface="Arial"/>
                <a:cs typeface="Arial"/>
              </a:rPr>
              <a:t>0 </a:t>
            </a:r>
            <a:r>
              <a:rPr sz="1800" b="1" dirty="0">
                <a:latin typeface="Arial"/>
                <a:cs typeface="Arial"/>
              </a:rPr>
              <a:t>=</a:t>
            </a:r>
            <a:r>
              <a:rPr sz="1800" b="1" spc="-20" dirty="0">
                <a:latin typeface="Arial"/>
                <a:cs typeface="Arial"/>
              </a:rPr>
              <a:t> </a:t>
            </a:r>
            <a:r>
              <a:rPr sz="1800" b="1" spc="-5" dirty="0">
                <a:latin typeface="Arial"/>
                <a:cs typeface="Arial"/>
              </a:rPr>
              <a:t>7</a:t>
            </a:r>
            <a:r>
              <a:rPr lang="fr-FR" sz="1800" b="1" spc="-5" dirty="0">
                <a:latin typeface="Arial"/>
                <a:cs typeface="Arial"/>
              </a:rPr>
              <a:t>0</a:t>
            </a:r>
            <a:r>
              <a:rPr sz="1800" b="1" spc="-5" dirty="0">
                <a:latin typeface="Arial"/>
                <a:cs typeface="Arial"/>
              </a:rPr>
              <a:t>%</a:t>
            </a:r>
            <a:endParaRPr sz="1800" dirty="0">
              <a:latin typeface="Arial"/>
              <a:cs typeface="Arial"/>
            </a:endParaRPr>
          </a:p>
        </p:txBody>
      </p:sp>
      <p:sp>
        <p:nvSpPr>
          <p:cNvPr id="9" name="object 9"/>
          <p:cNvSpPr txBox="1"/>
          <p:nvPr/>
        </p:nvSpPr>
        <p:spPr>
          <a:xfrm>
            <a:off x="763016" y="4768977"/>
            <a:ext cx="27368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s=</a:t>
            </a:r>
            <a:endParaRPr sz="1800">
              <a:latin typeface="Arial"/>
              <a:cs typeface="Arial"/>
            </a:endParaRPr>
          </a:p>
        </p:txBody>
      </p:sp>
      <p:sp>
        <p:nvSpPr>
          <p:cNvPr id="10" name="object 10"/>
          <p:cNvSpPr txBox="1"/>
          <p:nvPr/>
        </p:nvSpPr>
        <p:spPr>
          <a:xfrm>
            <a:off x="2406192" y="4768977"/>
            <a:ext cx="79311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a:t>
            </a:r>
            <a:r>
              <a:rPr sz="1800" spc="-80" dirty="0">
                <a:latin typeface="Arial"/>
                <a:cs typeface="Arial"/>
              </a:rPr>
              <a:t> </a:t>
            </a:r>
            <a:r>
              <a:rPr sz="1800" spc="-5" dirty="0">
                <a:latin typeface="Arial"/>
                <a:cs typeface="Arial"/>
              </a:rPr>
              <a:t>0,01</a:t>
            </a:r>
            <a:r>
              <a:rPr lang="fr-FR" sz="1800" spc="-5" dirty="0">
                <a:latin typeface="Arial"/>
                <a:cs typeface="Arial"/>
              </a:rPr>
              <a:t>4</a:t>
            </a:r>
            <a:endParaRPr sz="1800" dirty="0">
              <a:latin typeface="Arial"/>
              <a:cs typeface="Arial"/>
            </a:endParaRPr>
          </a:p>
        </p:txBody>
      </p:sp>
      <p:sp>
        <p:nvSpPr>
          <p:cNvPr id="11" name="object 11"/>
          <p:cNvSpPr txBox="1"/>
          <p:nvPr/>
        </p:nvSpPr>
        <p:spPr>
          <a:xfrm>
            <a:off x="5239385" y="4768977"/>
            <a:ext cx="321881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2,6 </a:t>
            </a:r>
            <a:r>
              <a:rPr sz="1800" dirty="0">
                <a:latin typeface="Arial"/>
                <a:cs typeface="Arial"/>
              </a:rPr>
              <a:t>x </a:t>
            </a:r>
            <a:r>
              <a:rPr sz="1800" spc="-5" dirty="0">
                <a:latin typeface="Arial"/>
                <a:cs typeface="Arial"/>
              </a:rPr>
              <a:t>0,01</a:t>
            </a:r>
            <a:r>
              <a:rPr lang="fr-FR" sz="1800" spc="-5" dirty="0">
                <a:latin typeface="Arial"/>
                <a:cs typeface="Arial"/>
              </a:rPr>
              <a:t>4</a:t>
            </a:r>
            <a:r>
              <a:rPr sz="1800" spc="-5" dirty="0">
                <a:latin typeface="Arial"/>
                <a:cs typeface="Arial"/>
              </a:rPr>
              <a:t> </a:t>
            </a:r>
            <a:r>
              <a:rPr sz="1800" dirty="0">
                <a:latin typeface="Arial"/>
                <a:cs typeface="Arial"/>
              </a:rPr>
              <a:t>] = [ </a:t>
            </a:r>
            <a:r>
              <a:rPr lang="fr-FR" sz="1800" spc="-5" dirty="0">
                <a:latin typeface="Arial"/>
                <a:cs typeface="Arial"/>
              </a:rPr>
              <a:t>66,4</a:t>
            </a:r>
            <a:r>
              <a:rPr sz="1800" spc="-5" dirty="0">
                <a:latin typeface="Arial"/>
                <a:cs typeface="Arial"/>
              </a:rPr>
              <a:t>% </a:t>
            </a:r>
            <a:r>
              <a:rPr sz="1800" dirty="0">
                <a:latin typeface="Arial"/>
                <a:cs typeface="Arial"/>
              </a:rPr>
              <a:t>;</a:t>
            </a:r>
            <a:r>
              <a:rPr sz="1800" spc="-45" dirty="0">
                <a:latin typeface="Arial"/>
                <a:cs typeface="Arial"/>
              </a:rPr>
              <a:t> </a:t>
            </a:r>
            <a:r>
              <a:rPr sz="1800" spc="-5" dirty="0">
                <a:latin typeface="Arial"/>
                <a:cs typeface="Arial"/>
              </a:rPr>
              <a:t>7</a:t>
            </a:r>
            <a:r>
              <a:rPr lang="fr-FR" sz="1800" spc="-5" dirty="0">
                <a:latin typeface="Arial"/>
                <a:cs typeface="Arial"/>
              </a:rPr>
              <a:t>3</a:t>
            </a:r>
            <a:r>
              <a:rPr sz="1800" spc="-5" dirty="0">
                <a:latin typeface="Arial"/>
                <a:cs typeface="Arial"/>
              </a:rPr>
              <a:t>,</a:t>
            </a:r>
            <a:r>
              <a:rPr lang="fr-FR" spc="-5" dirty="0">
                <a:latin typeface="Arial"/>
                <a:cs typeface="Arial"/>
              </a:rPr>
              <a:t>6</a:t>
            </a:r>
            <a:r>
              <a:rPr sz="1800" spc="-5" dirty="0">
                <a:latin typeface="Arial"/>
                <a:cs typeface="Arial"/>
              </a:rPr>
              <a:t>%]</a:t>
            </a:r>
            <a:endParaRPr sz="1800" dirty="0">
              <a:latin typeface="Arial"/>
              <a:cs typeface="Arial"/>
            </a:endParaRPr>
          </a:p>
        </p:txBody>
      </p:sp>
      <p:sp>
        <p:nvSpPr>
          <p:cNvPr id="12" name="object 12"/>
          <p:cNvSpPr txBox="1"/>
          <p:nvPr/>
        </p:nvSpPr>
        <p:spPr>
          <a:xfrm>
            <a:off x="715962" y="5579703"/>
            <a:ext cx="8209280" cy="338554"/>
          </a:xfrm>
          <a:prstGeom prst="rect">
            <a:avLst/>
          </a:prstGeom>
          <a:ln w="9525">
            <a:solidFill>
              <a:srgbClr val="000000"/>
            </a:solidFill>
          </a:ln>
        </p:spPr>
        <p:txBody>
          <a:bodyPr vert="horz" wrap="square" lIns="0" tIns="60960" rIns="0" bIns="0" rtlCol="0">
            <a:spAutoFit/>
          </a:bodyPr>
          <a:lstStyle/>
          <a:p>
            <a:pPr marL="313690">
              <a:lnSpc>
                <a:spcPct val="100000"/>
              </a:lnSpc>
              <a:spcBef>
                <a:spcPts val="480"/>
              </a:spcBef>
              <a:tabLst>
                <a:tab pos="3419475" algn="l"/>
                <a:tab pos="5932805" algn="l"/>
              </a:tabLst>
            </a:pPr>
            <a:r>
              <a:rPr sz="1800" spc="-5" dirty="0">
                <a:latin typeface="Arial"/>
                <a:cs typeface="Arial"/>
              </a:rPr>
              <a:t>Effectif</a:t>
            </a:r>
            <a:r>
              <a:rPr sz="1800" spc="-10" dirty="0">
                <a:latin typeface="Arial"/>
                <a:cs typeface="Arial"/>
              </a:rPr>
              <a:t> </a:t>
            </a:r>
            <a:r>
              <a:rPr sz="1800" spc="-5" dirty="0">
                <a:latin typeface="Arial"/>
                <a:cs typeface="Arial"/>
              </a:rPr>
              <a:t>n</a:t>
            </a:r>
            <a:r>
              <a:rPr sz="1800" spc="5" dirty="0">
                <a:latin typeface="Arial"/>
                <a:cs typeface="Arial"/>
              </a:rPr>
              <a:t> </a:t>
            </a:r>
            <a:r>
              <a:rPr sz="1800" spc="-5" dirty="0">
                <a:latin typeface="Arial"/>
                <a:cs typeface="Arial"/>
              </a:rPr>
              <a:t>augmente	</a:t>
            </a:r>
            <a:r>
              <a:rPr sz="1800" dirty="0">
                <a:latin typeface="Arial"/>
                <a:cs typeface="Arial"/>
              </a:rPr>
              <a:t>IC </a:t>
            </a:r>
            <a:r>
              <a:rPr sz="1800" spc="-5" dirty="0">
                <a:latin typeface="Arial"/>
                <a:cs typeface="Arial"/>
              </a:rPr>
              <a:t>se</a:t>
            </a:r>
            <a:r>
              <a:rPr sz="1800" spc="10" dirty="0">
                <a:latin typeface="Arial"/>
                <a:cs typeface="Arial"/>
              </a:rPr>
              <a:t> </a:t>
            </a:r>
            <a:r>
              <a:rPr sz="1800" spc="-5" dirty="0">
                <a:latin typeface="Arial"/>
                <a:cs typeface="Arial"/>
              </a:rPr>
              <a:t>resserre	Précision augmente</a:t>
            </a:r>
            <a:endParaRPr sz="1800" dirty="0">
              <a:latin typeface="Arial"/>
              <a:cs typeface="Arial"/>
            </a:endParaRPr>
          </a:p>
        </p:txBody>
      </p:sp>
      <p:sp>
        <p:nvSpPr>
          <p:cNvPr id="13" name="object 13"/>
          <p:cNvSpPr/>
          <p:nvPr/>
        </p:nvSpPr>
        <p:spPr>
          <a:xfrm>
            <a:off x="1319423" y="3310354"/>
            <a:ext cx="1066165" cy="0"/>
          </a:xfrm>
          <a:custGeom>
            <a:avLst/>
            <a:gdLst/>
            <a:ahLst/>
            <a:cxnLst/>
            <a:rect l="l" t="t" r="r" b="b"/>
            <a:pathLst>
              <a:path w="1066164">
                <a:moveTo>
                  <a:pt x="0" y="0"/>
                </a:moveTo>
                <a:lnTo>
                  <a:pt x="1065894" y="0"/>
                </a:lnTo>
              </a:path>
            </a:pathLst>
          </a:custGeom>
          <a:ln w="9850">
            <a:solidFill>
              <a:srgbClr val="000000"/>
            </a:solidFill>
          </a:ln>
        </p:spPr>
        <p:txBody>
          <a:bodyPr wrap="square" lIns="0" tIns="0" rIns="0" bIns="0" rtlCol="0"/>
          <a:lstStyle/>
          <a:p>
            <a:endParaRPr/>
          </a:p>
        </p:txBody>
      </p:sp>
      <p:sp>
        <p:nvSpPr>
          <p:cNvPr id="14" name="object 14"/>
          <p:cNvSpPr/>
          <p:nvPr/>
        </p:nvSpPr>
        <p:spPr>
          <a:xfrm>
            <a:off x="1159814" y="3350763"/>
            <a:ext cx="31750" cy="17780"/>
          </a:xfrm>
          <a:custGeom>
            <a:avLst/>
            <a:gdLst/>
            <a:ahLst/>
            <a:cxnLst/>
            <a:rect l="l" t="t" r="r" b="b"/>
            <a:pathLst>
              <a:path w="31750" h="17779">
                <a:moveTo>
                  <a:pt x="0" y="17740"/>
                </a:moveTo>
                <a:lnTo>
                  <a:pt x="31422" y="0"/>
                </a:lnTo>
              </a:path>
            </a:pathLst>
          </a:custGeom>
          <a:ln w="9880">
            <a:solidFill>
              <a:srgbClr val="000000"/>
            </a:solidFill>
          </a:ln>
        </p:spPr>
        <p:txBody>
          <a:bodyPr wrap="square" lIns="0" tIns="0" rIns="0" bIns="0" rtlCol="0"/>
          <a:lstStyle/>
          <a:p>
            <a:endParaRPr/>
          </a:p>
        </p:txBody>
      </p:sp>
      <p:sp>
        <p:nvSpPr>
          <p:cNvPr id="15" name="object 15"/>
          <p:cNvSpPr/>
          <p:nvPr/>
        </p:nvSpPr>
        <p:spPr>
          <a:xfrm>
            <a:off x="1191236" y="3355691"/>
            <a:ext cx="45085" cy="220345"/>
          </a:xfrm>
          <a:custGeom>
            <a:avLst/>
            <a:gdLst/>
            <a:ahLst/>
            <a:cxnLst/>
            <a:rect l="l" t="t" r="r" b="b"/>
            <a:pathLst>
              <a:path w="45084" h="220345">
                <a:moveTo>
                  <a:pt x="0" y="0"/>
                </a:moveTo>
                <a:lnTo>
                  <a:pt x="44890" y="219782"/>
                </a:lnTo>
              </a:path>
            </a:pathLst>
          </a:custGeom>
          <a:ln w="20439">
            <a:solidFill>
              <a:srgbClr val="000000"/>
            </a:solidFill>
          </a:ln>
        </p:spPr>
        <p:txBody>
          <a:bodyPr wrap="square" lIns="0" tIns="0" rIns="0" bIns="0" rtlCol="0"/>
          <a:lstStyle/>
          <a:p>
            <a:endParaRPr/>
          </a:p>
        </p:txBody>
      </p:sp>
      <p:sp>
        <p:nvSpPr>
          <p:cNvPr id="16" name="object 16"/>
          <p:cNvSpPr/>
          <p:nvPr/>
        </p:nvSpPr>
        <p:spPr>
          <a:xfrm>
            <a:off x="1241115" y="2982159"/>
            <a:ext cx="59690" cy="593725"/>
          </a:xfrm>
          <a:custGeom>
            <a:avLst/>
            <a:gdLst/>
            <a:ahLst/>
            <a:cxnLst/>
            <a:rect l="l" t="t" r="r" b="b"/>
            <a:pathLst>
              <a:path w="59690" h="593725">
                <a:moveTo>
                  <a:pt x="0" y="593313"/>
                </a:moveTo>
                <a:lnTo>
                  <a:pt x="59353" y="0"/>
                </a:lnTo>
              </a:path>
            </a:pathLst>
          </a:custGeom>
          <a:ln w="9974">
            <a:solidFill>
              <a:srgbClr val="000000"/>
            </a:solidFill>
          </a:ln>
        </p:spPr>
        <p:txBody>
          <a:bodyPr wrap="square" lIns="0" tIns="0" rIns="0" bIns="0" rtlCol="0"/>
          <a:lstStyle/>
          <a:p>
            <a:endParaRPr/>
          </a:p>
        </p:txBody>
      </p:sp>
      <p:sp>
        <p:nvSpPr>
          <p:cNvPr id="17" name="object 17"/>
          <p:cNvSpPr/>
          <p:nvPr/>
        </p:nvSpPr>
        <p:spPr>
          <a:xfrm>
            <a:off x="1300468" y="2982159"/>
            <a:ext cx="1105535" cy="0"/>
          </a:xfrm>
          <a:custGeom>
            <a:avLst/>
            <a:gdLst/>
            <a:ahLst/>
            <a:cxnLst/>
            <a:rect l="l" t="t" r="r" b="b"/>
            <a:pathLst>
              <a:path w="1105535">
                <a:moveTo>
                  <a:pt x="0" y="0"/>
                </a:moveTo>
                <a:lnTo>
                  <a:pt x="1105288" y="0"/>
                </a:lnTo>
              </a:path>
            </a:pathLst>
          </a:custGeom>
          <a:ln w="9850">
            <a:solidFill>
              <a:srgbClr val="000000"/>
            </a:solidFill>
          </a:ln>
        </p:spPr>
        <p:txBody>
          <a:bodyPr wrap="square" lIns="0" tIns="0" rIns="0" bIns="0" rtlCol="0"/>
          <a:lstStyle/>
          <a:p>
            <a:endParaRPr/>
          </a:p>
        </p:txBody>
      </p:sp>
      <p:sp>
        <p:nvSpPr>
          <p:cNvPr id="18" name="object 18"/>
          <p:cNvSpPr txBox="1"/>
          <p:nvPr/>
        </p:nvSpPr>
        <p:spPr>
          <a:xfrm>
            <a:off x="1714226" y="3305657"/>
            <a:ext cx="269240" cy="317500"/>
          </a:xfrm>
          <a:prstGeom prst="rect">
            <a:avLst/>
          </a:prstGeom>
        </p:spPr>
        <p:txBody>
          <a:bodyPr vert="horz" wrap="square" lIns="0" tIns="14604" rIns="0" bIns="0" rtlCol="0">
            <a:spAutoFit/>
          </a:bodyPr>
          <a:lstStyle/>
          <a:p>
            <a:pPr marL="12700">
              <a:lnSpc>
                <a:spcPct val="100000"/>
              </a:lnSpc>
              <a:spcBef>
                <a:spcPts val="114"/>
              </a:spcBef>
            </a:pPr>
            <a:r>
              <a:rPr sz="1900" b="1" spc="5" dirty="0">
                <a:latin typeface="Times New Roman"/>
                <a:cs typeface="Times New Roman"/>
              </a:rPr>
              <a:t>10</a:t>
            </a:r>
            <a:endParaRPr sz="1900">
              <a:latin typeface="Times New Roman"/>
              <a:cs typeface="Times New Roman"/>
            </a:endParaRPr>
          </a:p>
        </p:txBody>
      </p:sp>
      <p:sp>
        <p:nvSpPr>
          <p:cNvPr id="19" name="object 19"/>
          <p:cNvSpPr txBox="1"/>
          <p:nvPr/>
        </p:nvSpPr>
        <p:spPr>
          <a:xfrm>
            <a:off x="1319698" y="2962186"/>
            <a:ext cx="1816735" cy="317500"/>
          </a:xfrm>
          <a:prstGeom prst="rect">
            <a:avLst/>
          </a:prstGeom>
        </p:spPr>
        <p:txBody>
          <a:bodyPr vert="horz" wrap="square" lIns="0" tIns="14604" rIns="0" bIns="0" rtlCol="0">
            <a:spAutoFit/>
          </a:bodyPr>
          <a:lstStyle/>
          <a:p>
            <a:pPr marL="12700">
              <a:lnSpc>
                <a:spcPct val="100000"/>
              </a:lnSpc>
              <a:spcBef>
                <a:spcPts val="114"/>
              </a:spcBef>
            </a:pPr>
            <a:r>
              <a:rPr sz="1900" b="1" spc="40" dirty="0">
                <a:latin typeface="Times New Roman"/>
                <a:cs typeface="Times New Roman"/>
              </a:rPr>
              <a:t>0,7</a:t>
            </a:r>
            <a:r>
              <a:rPr sz="1900" i="1" spc="40" dirty="0">
                <a:latin typeface="Symbol"/>
                <a:cs typeface="Symbol"/>
              </a:rPr>
              <a:t></a:t>
            </a:r>
            <a:r>
              <a:rPr sz="1900" i="1" spc="40" dirty="0">
                <a:latin typeface="Times New Roman"/>
                <a:cs typeface="Times New Roman"/>
              </a:rPr>
              <a:t> </a:t>
            </a:r>
            <a:r>
              <a:rPr sz="1900" b="1" spc="15" dirty="0">
                <a:latin typeface="Times New Roman"/>
                <a:cs typeface="Times New Roman"/>
              </a:rPr>
              <a:t>0,</a:t>
            </a:r>
            <a:r>
              <a:rPr lang="fr-FR" sz="1900" b="1" spc="15" dirty="0">
                <a:latin typeface="Times New Roman"/>
                <a:cs typeface="Times New Roman"/>
              </a:rPr>
              <a:t>3</a:t>
            </a:r>
            <a:r>
              <a:rPr sz="1900" b="1" spc="15" dirty="0">
                <a:latin typeface="Times New Roman"/>
                <a:cs typeface="Times New Roman"/>
              </a:rPr>
              <a:t> </a:t>
            </a:r>
            <a:r>
              <a:rPr sz="2700" baseline="-35493" dirty="0">
                <a:latin typeface="Arial"/>
                <a:cs typeface="Arial"/>
              </a:rPr>
              <a:t>=</a:t>
            </a:r>
            <a:r>
              <a:rPr sz="2700" spc="-22" baseline="-35493" dirty="0">
                <a:latin typeface="Arial"/>
                <a:cs typeface="Arial"/>
              </a:rPr>
              <a:t> </a:t>
            </a:r>
            <a:r>
              <a:rPr sz="2700" spc="-7" baseline="-35493" dirty="0">
                <a:latin typeface="Arial"/>
                <a:cs typeface="Arial"/>
              </a:rPr>
              <a:t>0,1</a:t>
            </a:r>
            <a:r>
              <a:rPr lang="fr-FR" sz="2700" spc="-7" baseline="-35493" dirty="0">
                <a:latin typeface="Arial"/>
                <a:cs typeface="Arial"/>
              </a:rPr>
              <a:t>44</a:t>
            </a:r>
            <a:endParaRPr sz="2700" baseline="-35493" dirty="0">
              <a:latin typeface="Arial"/>
              <a:cs typeface="Arial"/>
            </a:endParaRPr>
          </a:p>
        </p:txBody>
      </p:sp>
      <p:sp>
        <p:nvSpPr>
          <p:cNvPr id="20" name="object 20"/>
          <p:cNvSpPr txBox="1"/>
          <p:nvPr/>
        </p:nvSpPr>
        <p:spPr>
          <a:xfrm>
            <a:off x="4165219" y="3051069"/>
            <a:ext cx="4760023" cy="391133"/>
          </a:xfrm>
          <a:prstGeom prst="rect">
            <a:avLst/>
          </a:prstGeom>
        </p:spPr>
        <p:txBody>
          <a:bodyPr vert="horz" wrap="square" lIns="0" tIns="13970" rIns="0" bIns="0" rtlCol="0">
            <a:spAutoFit/>
          </a:bodyPr>
          <a:lstStyle/>
          <a:p>
            <a:pPr marL="12700">
              <a:lnSpc>
                <a:spcPct val="100000"/>
              </a:lnSpc>
              <a:spcBef>
                <a:spcPts val="110"/>
              </a:spcBef>
            </a:pPr>
            <a:r>
              <a:rPr sz="2700" baseline="3086" dirty="0">
                <a:latin typeface="Arial"/>
                <a:cs typeface="Arial"/>
              </a:rPr>
              <a:t>= </a:t>
            </a:r>
            <a:r>
              <a:rPr sz="2700" spc="-7" baseline="3086" dirty="0">
                <a:latin typeface="Arial"/>
                <a:cs typeface="Arial"/>
              </a:rPr>
              <a:t>[0,7 </a:t>
            </a:r>
            <a:r>
              <a:rPr sz="2450" b="1" spc="-35" dirty="0">
                <a:latin typeface="Symbol"/>
                <a:cs typeface="Symbol"/>
              </a:rPr>
              <a:t></a:t>
            </a:r>
            <a:r>
              <a:rPr sz="2450" b="1" spc="-35" dirty="0">
                <a:latin typeface="Times New Roman"/>
                <a:cs typeface="Times New Roman"/>
              </a:rPr>
              <a:t> </a:t>
            </a:r>
            <a:r>
              <a:rPr sz="2700" baseline="3086" dirty="0">
                <a:latin typeface="Arial"/>
                <a:cs typeface="Arial"/>
              </a:rPr>
              <a:t>2,6 x </a:t>
            </a:r>
            <a:r>
              <a:rPr sz="2700" spc="-7" baseline="3086" dirty="0">
                <a:latin typeface="Arial"/>
                <a:cs typeface="Arial"/>
              </a:rPr>
              <a:t>0,</a:t>
            </a:r>
            <a:r>
              <a:rPr lang="fr-FR" sz="2700" spc="-7" baseline="3086" dirty="0">
                <a:latin typeface="Arial"/>
                <a:cs typeface="Arial"/>
              </a:rPr>
              <a:t>144</a:t>
            </a:r>
            <a:r>
              <a:rPr sz="2700" spc="-7" baseline="3086" dirty="0">
                <a:latin typeface="Arial"/>
                <a:cs typeface="Arial"/>
              </a:rPr>
              <a:t>] </a:t>
            </a:r>
            <a:r>
              <a:rPr sz="2700" baseline="3086" dirty="0">
                <a:latin typeface="Arial"/>
                <a:cs typeface="Arial"/>
              </a:rPr>
              <a:t>= [ </a:t>
            </a:r>
            <a:r>
              <a:rPr lang="fr-FR" sz="2700" spc="-7" baseline="3086" dirty="0">
                <a:latin typeface="Arial"/>
                <a:cs typeface="Arial"/>
              </a:rPr>
              <a:t>32,6</a:t>
            </a:r>
            <a:r>
              <a:rPr sz="2700" spc="-7" baseline="3086" dirty="0">
                <a:latin typeface="Arial"/>
                <a:cs typeface="Arial"/>
              </a:rPr>
              <a:t>% </a:t>
            </a:r>
            <a:r>
              <a:rPr sz="2700" baseline="3086" dirty="0">
                <a:latin typeface="Arial"/>
                <a:cs typeface="Arial"/>
              </a:rPr>
              <a:t>; </a:t>
            </a:r>
            <a:r>
              <a:rPr sz="2700" spc="-7" baseline="3086" dirty="0">
                <a:latin typeface="Arial"/>
                <a:cs typeface="Arial"/>
              </a:rPr>
              <a:t>100</a:t>
            </a:r>
            <a:r>
              <a:rPr sz="2700" spc="104" baseline="3086" dirty="0">
                <a:latin typeface="Arial"/>
                <a:cs typeface="Arial"/>
              </a:rPr>
              <a:t> </a:t>
            </a:r>
            <a:r>
              <a:rPr sz="2700" baseline="3086" dirty="0">
                <a:latin typeface="Arial"/>
                <a:cs typeface="Arial"/>
              </a:rPr>
              <a:t>%]</a:t>
            </a:r>
          </a:p>
        </p:txBody>
      </p:sp>
      <p:sp>
        <p:nvSpPr>
          <p:cNvPr id="21" name="object 21"/>
          <p:cNvSpPr/>
          <p:nvPr/>
        </p:nvSpPr>
        <p:spPr>
          <a:xfrm>
            <a:off x="1251632" y="4895891"/>
            <a:ext cx="1085215" cy="0"/>
          </a:xfrm>
          <a:custGeom>
            <a:avLst/>
            <a:gdLst/>
            <a:ahLst/>
            <a:cxnLst/>
            <a:rect l="l" t="t" r="r" b="b"/>
            <a:pathLst>
              <a:path w="1085214">
                <a:moveTo>
                  <a:pt x="0" y="0"/>
                </a:moveTo>
                <a:lnTo>
                  <a:pt x="1084852" y="0"/>
                </a:lnTo>
              </a:path>
            </a:pathLst>
          </a:custGeom>
          <a:ln w="10005">
            <a:solidFill>
              <a:srgbClr val="000000"/>
            </a:solidFill>
          </a:ln>
        </p:spPr>
        <p:txBody>
          <a:bodyPr wrap="square" lIns="0" tIns="0" rIns="0" bIns="0" rtlCol="0"/>
          <a:lstStyle/>
          <a:p>
            <a:endParaRPr/>
          </a:p>
        </p:txBody>
      </p:sp>
      <p:sp>
        <p:nvSpPr>
          <p:cNvPr id="22" name="object 22"/>
          <p:cNvSpPr/>
          <p:nvPr/>
        </p:nvSpPr>
        <p:spPr>
          <a:xfrm>
            <a:off x="1089184" y="4936932"/>
            <a:ext cx="32384" cy="18415"/>
          </a:xfrm>
          <a:custGeom>
            <a:avLst/>
            <a:gdLst/>
            <a:ahLst/>
            <a:cxnLst/>
            <a:rect l="l" t="t" r="r" b="b"/>
            <a:pathLst>
              <a:path w="32384" h="18414">
                <a:moveTo>
                  <a:pt x="0" y="18018"/>
                </a:moveTo>
                <a:lnTo>
                  <a:pt x="31981" y="0"/>
                </a:lnTo>
              </a:path>
            </a:pathLst>
          </a:custGeom>
          <a:ln w="10040">
            <a:solidFill>
              <a:srgbClr val="000000"/>
            </a:solidFill>
          </a:ln>
        </p:spPr>
        <p:txBody>
          <a:bodyPr wrap="square" lIns="0" tIns="0" rIns="0" bIns="0" rtlCol="0"/>
          <a:lstStyle/>
          <a:p>
            <a:endParaRPr/>
          </a:p>
        </p:txBody>
      </p:sp>
      <p:sp>
        <p:nvSpPr>
          <p:cNvPr id="23" name="object 23"/>
          <p:cNvSpPr/>
          <p:nvPr/>
        </p:nvSpPr>
        <p:spPr>
          <a:xfrm>
            <a:off x="1121165" y="4941937"/>
            <a:ext cx="45720" cy="223520"/>
          </a:xfrm>
          <a:custGeom>
            <a:avLst/>
            <a:gdLst/>
            <a:ahLst/>
            <a:cxnLst/>
            <a:rect l="l" t="t" r="r" b="b"/>
            <a:pathLst>
              <a:path w="45719" h="223520">
                <a:moveTo>
                  <a:pt x="0" y="0"/>
                </a:moveTo>
                <a:lnTo>
                  <a:pt x="45688" y="223223"/>
                </a:lnTo>
              </a:path>
            </a:pathLst>
          </a:custGeom>
          <a:ln w="20801">
            <a:solidFill>
              <a:srgbClr val="000000"/>
            </a:solidFill>
          </a:ln>
        </p:spPr>
        <p:txBody>
          <a:bodyPr wrap="square" lIns="0" tIns="0" rIns="0" bIns="0" rtlCol="0"/>
          <a:lstStyle/>
          <a:p>
            <a:endParaRPr/>
          </a:p>
        </p:txBody>
      </p:sp>
      <p:sp>
        <p:nvSpPr>
          <p:cNvPr id="24" name="object 24"/>
          <p:cNvSpPr/>
          <p:nvPr/>
        </p:nvSpPr>
        <p:spPr>
          <a:xfrm>
            <a:off x="1171930" y="4562557"/>
            <a:ext cx="60960" cy="602615"/>
          </a:xfrm>
          <a:custGeom>
            <a:avLst/>
            <a:gdLst/>
            <a:ahLst/>
            <a:cxnLst/>
            <a:rect l="l" t="t" r="r" b="b"/>
            <a:pathLst>
              <a:path w="60959" h="602614">
                <a:moveTo>
                  <a:pt x="0" y="602602"/>
                </a:moveTo>
                <a:lnTo>
                  <a:pt x="60409" y="0"/>
                </a:lnTo>
              </a:path>
            </a:pathLst>
          </a:custGeom>
          <a:ln w="10151">
            <a:solidFill>
              <a:srgbClr val="000000"/>
            </a:solidFill>
          </a:ln>
        </p:spPr>
        <p:txBody>
          <a:bodyPr wrap="square" lIns="0" tIns="0" rIns="0" bIns="0" rtlCol="0"/>
          <a:lstStyle/>
          <a:p>
            <a:endParaRPr/>
          </a:p>
        </p:txBody>
      </p:sp>
      <p:sp>
        <p:nvSpPr>
          <p:cNvPr id="25" name="object 25"/>
          <p:cNvSpPr/>
          <p:nvPr/>
        </p:nvSpPr>
        <p:spPr>
          <a:xfrm>
            <a:off x="1232340" y="4562557"/>
            <a:ext cx="1125220" cy="0"/>
          </a:xfrm>
          <a:custGeom>
            <a:avLst/>
            <a:gdLst/>
            <a:ahLst/>
            <a:cxnLst/>
            <a:rect l="l" t="t" r="r" b="b"/>
            <a:pathLst>
              <a:path w="1125220">
                <a:moveTo>
                  <a:pt x="0" y="0"/>
                </a:moveTo>
                <a:lnTo>
                  <a:pt x="1124947" y="0"/>
                </a:lnTo>
              </a:path>
            </a:pathLst>
          </a:custGeom>
          <a:ln w="10005">
            <a:solidFill>
              <a:srgbClr val="000000"/>
            </a:solidFill>
          </a:ln>
        </p:spPr>
        <p:txBody>
          <a:bodyPr wrap="square" lIns="0" tIns="0" rIns="0" bIns="0" rtlCol="0"/>
          <a:lstStyle/>
          <a:p>
            <a:endParaRPr/>
          </a:p>
        </p:txBody>
      </p:sp>
      <p:sp>
        <p:nvSpPr>
          <p:cNvPr id="26" name="object 26"/>
          <p:cNvSpPr txBox="1"/>
          <p:nvPr/>
        </p:nvSpPr>
        <p:spPr>
          <a:xfrm>
            <a:off x="1530324" y="4891319"/>
            <a:ext cx="521334" cy="322580"/>
          </a:xfrm>
          <a:prstGeom prst="rect">
            <a:avLst/>
          </a:prstGeom>
        </p:spPr>
        <p:txBody>
          <a:bodyPr vert="horz" wrap="square" lIns="0" tIns="12065" rIns="0" bIns="0" rtlCol="0">
            <a:spAutoFit/>
          </a:bodyPr>
          <a:lstStyle/>
          <a:p>
            <a:pPr marL="12700">
              <a:lnSpc>
                <a:spcPct val="100000"/>
              </a:lnSpc>
              <a:spcBef>
                <a:spcPts val="95"/>
              </a:spcBef>
            </a:pPr>
            <a:r>
              <a:rPr sz="1950" b="1" spc="-5" dirty="0">
                <a:latin typeface="Times New Roman"/>
                <a:cs typeface="Times New Roman"/>
              </a:rPr>
              <a:t>1000</a:t>
            </a:r>
            <a:endParaRPr sz="1950">
              <a:latin typeface="Times New Roman"/>
              <a:cs typeface="Times New Roman"/>
            </a:endParaRPr>
          </a:p>
        </p:txBody>
      </p:sp>
      <p:sp>
        <p:nvSpPr>
          <p:cNvPr id="27" name="object 27"/>
          <p:cNvSpPr txBox="1"/>
          <p:nvPr/>
        </p:nvSpPr>
        <p:spPr>
          <a:xfrm>
            <a:off x="1252137" y="4542470"/>
            <a:ext cx="1089025" cy="322580"/>
          </a:xfrm>
          <a:prstGeom prst="rect">
            <a:avLst/>
          </a:prstGeom>
        </p:spPr>
        <p:txBody>
          <a:bodyPr vert="horz" wrap="square" lIns="0" tIns="12065" rIns="0" bIns="0" rtlCol="0">
            <a:spAutoFit/>
          </a:bodyPr>
          <a:lstStyle/>
          <a:p>
            <a:pPr marL="12700">
              <a:lnSpc>
                <a:spcPct val="100000"/>
              </a:lnSpc>
              <a:spcBef>
                <a:spcPts val="95"/>
              </a:spcBef>
            </a:pPr>
            <a:r>
              <a:rPr sz="1950" b="1" spc="35" dirty="0">
                <a:latin typeface="Times New Roman"/>
                <a:cs typeface="Times New Roman"/>
              </a:rPr>
              <a:t>0,7</a:t>
            </a:r>
            <a:r>
              <a:rPr sz="1950" i="1" spc="35" dirty="0">
                <a:latin typeface="Symbol"/>
                <a:cs typeface="Symbol"/>
              </a:rPr>
              <a:t></a:t>
            </a:r>
            <a:r>
              <a:rPr sz="1950" i="1" spc="-290" dirty="0">
                <a:latin typeface="Times New Roman"/>
                <a:cs typeface="Times New Roman"/>
              </a:rPr>
              <a:t> </a:t>
            </a:r>
            <a:r>
              <a:rPr sz="1950" b="1" dirty="0">
                <a:latin typeface="Times New Roman"/>
                <a:cs typeface="Times New Roman"/>
              </a:rPr>
              <a:t>0,</a:t>
            </a:r>
            <a:r>
              <a:rPr lang="fr-FR" sz="1950" b="1" dirty="0">
                <a:latin typeface="Times New Roman"/>
                <a:cs typeface="Times New Roman"/>
              </a:rPr>
              <a:t>3</a:t>
            </a:r>
            <a:endParaRPr sz="1950" dirty="0">
              <a:latin typeface="Times New Roman"/>
              <a:cs typeface="Times New Roman"/>
            </a:endParaRPr>
          </a:p>
        </p:txBody>
      </p:sp>
      <p:sp>
        <p:nvSpPr>
          <p:cNvPr id="28" name="object 28"/>
          <p:cNvSpPr txBox="1"/>
          <p:nvPr/>
        </p:nvSpPr>
        <p:spPr>
          <a:xfrm>
            <a:off x="3618230" y="4650687"/>
            <a:ext cx="1706880" cy="441959"/>
          </a:xfrm>
          <a:prstGeom prst="rect">
            <a:avLst/>
          </a:prstGeom>
        </p:spPr>
        <p:txBody>
          <a:bodyPr vert="horz" wrap="square" lIns="0" tIns="16510" rIns="0" bIns="0" rtlCol="0">
            <a:spAutoFit/>
          </a:bodyPr>
          <a:lstStyle/>
          <a:p>
            <a:pPr marL="12700">
              <a:lnSpc>
                <a:spcPct val="100000"/>
              </a:lnSpc>
              <a:spcBef>
                <a:spcPts val="130"/>
              </a:spcBef>
            </a:pPr>
            <a:r>
              <a:rPr sz="1800" dirty="0">
                <a:latin typeface="Arial"/>
                <a:cs typeface="Arial"/>
              </a:rPr>
              <a:t>IC </a:t>
            </a:r>
            <a:r>
              <a:rPr sz="1800" spc="-7" baseline="-20833" dirty="0">
                <a:latin typeface="Arial"/>
                <a:cs typeface="Arial"/>
              </a:rPr>
              <a:t>99% </a:t>
            </a:r>
            <a:r>
              <a:rPr sz="1800" dirty="0">
                <a:latin typeface="Arial"/>
                <a:cs typeface="Arial"/>
              </a:rPr>
              <a:t>= </a:t>
            </a:r>
            <a:r>
              <a:rPr sz="1800" spc="-5" dirty="0">
                <a:latin typeface="Arial"/>
                <a:cs typeface="Arial"/>
              </a:rPr>
              <a:t>[0,7</a:t>
            </a:r>
            <a:r>
              <a:rPr sz="1800" spc="250" dirty="0">
                <a:latin typeface="Arial"/>
                <a:cs typeface="Arial"/>
              </a:rPr>
              <a:t> </a:t>
            </a:r>
            <a:r>
              <a:rPr sz="4050" b="1" spc="15" baseline="-7201" dirty="0">
                <a:latin typeface="Symbol"/>
                <a:cs typeface="Symbol"/>
              </a:rPr>
              <a:t></a:t>
            </a:r>
            <a:endParaRPr sz="4050" baseline="-7201" dirty="0">
              <a:latin typeface="Symbol"/>
              <a:cs typeface="Symbol"/>
            </a:endParaRPr>
          </a:p>
        </p:txBody>
      </p:sp>
      <p:sp>
        <p:nvSpPr>
          <p:cNvPr id="29" name="object 29"/>
          <p:cNvSpPr/>
          <p:nvPr/>
        </p:nvSpPr>
        <p:spPr>
          <a:xfrm>
            <a:off x="3309873" y="5688012"/>
            <a:ext cx="608330" cy="144780"/>
          </a:xfrm>
          <a:custGeom>
            <a:avLst/>
            <a:gdLst/>
            <a:ahLst/>
            <a:cxnLst/>
            <a:rect l="l" t="t" r="r" b="b"/>
            <a:pathLst>
              <a:path w="608329" h="144779">
                <a:moveTo>
                  <a:pt x="427863" y="0"/>
                </a:moveTo>
                <a:lnTo>
                  <a:pt x="427863" y="36118"/>
                </a:lnTo>
                <a:lnTo>
                  <a:pt x="0" y="36118"/>
                </a:lnTo>
                <a:lnTo>
                  <a:pt x="0" y="108343"/>
                </a:lnTo>
                <a:lnTo>
                  <a:pt x="427863" y="108343"/>
                </a:lnTo>
                <a:lnTo>
                  <a:pt x="427863" y="144462"/>
                </a:lnTo>
                <a:lnTo>
                  <a:pt x="608076" y="72224"/>
                </a:lnTo>
                <a:lnTo>
                  <a:pt x="427863" y="0"/>
                </a:lnTo>
                <a:close/>
              </a:path>
            </a:pathLst>
          </a:custGeom>
          <a:solidFill>
            <a:srgbClr val="33CCCC"/>
          </a:solidFill>
        </p:spPr>
        <p:txBody>
          <a:bodyPr wrap="square" lIns="0" tIns="0" rIns="0" bIns="0" rtlCol="0"/>
          <a:lstStyle/>
          <a:p>
            <a:endParaRPr/>
          </a:p>
        </p:txBody>
      </p:sp>
      <p:sp>
        <p:nvSpPr>
          <p:cNvPr id="30" name="object 30"/>
          <p:cNvSpPr/>
          <p:nvPr/>
        </p:nvSpPr>
        <p:spPr>
          <a:xfrm>
            <a:off x="3242310" y="5724125"/>
            <a:ext cx="45085" cy="72390"/>
          </a:xfrm>
          <a:custGeom>
            <a:avLst/>
            <a:gdLst/>
            <a:ahLst/>
            <a:cxnLst/>
            <a:rect l="l" t="t" r="r" b="b"/>
            <a:pathLst>
              <a:path w="45085" h="72389">
                <a:moveTo>
                  <a:pt x="0" y="72231"/>
                </a:moveTo>
                <a:lnTo>
                  <a:pt x="45045" y="72231"/>
                </a:lnTo>
                <a:lnTo>
                  <a:pt x="45045" y="0"/>
                </a:lnTo>
                <a:lnTo>
                  <a:pt x="0" y="0"/>
                </a:lnTo>
                <a:lnTo>
                  <a:pt x="0" y="72231"/>
                </a:lnTo>
                <a:close/>
              </a:path>
            </a:pathLst>
          </a:custGeom>
          <a:solidFill>
            <a:srgbClr val="33CCCC"/>
          </a:solidFill>
        </p:spPr>
        <p:txBody>
          <a:bodyPr wrap="square" lIns="0" tIns="0" rIns="0" bIns="0" rtlCol="0"/>
          <a:lstStyle/>
          <a:p>
            <a:endParaRPr/>
          </a:p>
        </p:txBody>
      </p:sp>
      <p:sp>
        <p:nvSpPr>
          <p:cNvPr id="31" name="object 31"/>
          <p:cNvSpPr/>
          <p:nvPr/>
        </p:nvSpPr>
        <p:spPr>
          <a:xfrm>
            <a:off x="3197225" y="5724125"/>
            <a:ext cx="22860" cy="72390"/>
          </a:xfrm>
          <a:custGeom>
            <a:avLst/>
            <a:gdLst/>
            <a:ahLst/>
            <a:cxnLst/>
            <a:rect l="l" t="t" r="r" b="b"/>
            <a:pathLst>
              <a:path w="22860" h="72389">
                <a:moveTo>
                  <a:pt x="0" y="72231"/>
                </a:moveTo>
                <a:lnTo>
                  <a:pt x="22522" y="72231"/>
                </a:lnTo>
                <a:lnTo>
                  <a:pt x="22522" y="0"/>
                </a:lnTo>
                <a:lnTo>
                  <a:pt x="0" y="0"/>
                </a:lnTo>
                <a:lnTo>
                  <a:pt x="0" y="72231"/>
                </a:lnTo>
                <a:close/>
              </a:path>
            </a:pathLst>
          </a:custGeom>
          <a:solidFill>
            <a:srgbClr val="33CCCC"/>
          </a:solidFill>
        </p:spPr>
        <p:txBody>
          <a:bodyPr wrap="square" lIns="0" tIns="0" rIns="0" bIns="0" rtlCol="0"/>
          <a:lstStyle/>
          <a:p>
            <a:endParaRPr/>
          </a:p>
        </p:txBody>
      </p:sp>
      <p:sp>
        <p:nvSpPr>
          <p:cNvPr id="32" name="object 32"/>
          <p:cNvSpPr/>
          <p:nvPr/>
        </p:nvSpPr>
        <p:spPr>
          <a:xfrm>
            <a:off x="3309873" y="5688012"/>
            <a:ext cx="608330" cy="144780"/>
          </a:xfrm>
          <a:custGeom>
            <a:avLst/>
            <a:gdLst/>
            <a:ahLst/>
            <a:cxnLst/>
            <a:rect l="l" t="t" r="r" b="b"/>
            <a:pathLst>
              <a:path w="608329" h="144779">
                <a:moveTo>
                  <a:pt x="427863" y="0"/>
                </a:moveTo>
                <a:lnTo>
                  <a:pt x="427863" y="36118"/>
                </a:lnTo>
                <a:lnTo>
                  <a:pt x="0" y="36118"/>
                </a:lnTo>
                <a:lnTo>
                  <a:pt x="0" y="108343"/>
                </a:lnTo>
                <a:lnTo>
                  <a:pt x="427863" y="108343"/>
                </a:lnTo>
                <a:lnTo>
                  <a:pt x="427863" y="144462"/>
                </a:lnTo>
                <a:lnTo>
                  <a:pt x="608076" y="72224"/>
                </a:lnTo>
                <a:lnTo>
                  <a:pt x="427863" y="0"/>
                </a:lnTo>
                <a:close/>
              </a:path>
            </a:pathLst>
          </a:custGeom>
          <a:ln w="9525">
            <a:solidFill>
              <a:srgbClr val="000000"/>
            </a:solidFill>
          </a:ln>
        </p:spPr>
        <p:txBody>
          <a:bodyPr wrap="square" lIns="0" tIns="0" rIns="0" bIns="0" rtlCol="0"/>
          <a:lstStyle/>
          <a:p>
            <a:endParaRPr/>
          </a:p>
        </p:txBody>
      </p:sp>
      <p:sp>
        <p:nvSpPr>
          <p:cNvPr id="33" name="object 33"/>
          <p:cNvSpPr/>
          <p:nvPr/>
        </p:nvSpPr>
        <p:spPr>
          <a:xfrm>
            <a:off x="3242310" y="5724125"/>
            <a:ext cx="45085" cy="72390"/>
          </a:xfrm>
          <a:custGeom>
            <a:avLst/>
            <a:gdLst/>
            <a:ahLst/>
            <a:cxnLst/>
            <a:rect l="l" t="t" r="r" b="b"/>
            <a:pathLst>
              <a:path w="45085" h="72389">
                <a:moveTo>
                  <a:pt x="0" y="72231"/>
                </a:moveTo>
                <a:lnTo>
                  <a:pt x="45045" y="72231"/>
                </a:lnTo>
                <a:lnTo>
                  <a:pt x="45045" y="0"/>
                </a:lnTo>
                <a:lnTo>
                  <a:pt x="0" y="0"/>
                </a:lnTo>
                <a:lnTo>
                  <a:pt x="0" y="72231"/>
                </a:lnTo>
                <a:close/>
              </a:path>
            </a:pathLst>
          </a:custGeom>
          <a:ln w="9525">
            <a:solidFill>
              <a:srgbClr val="000000"/>
            </a:solidFill>
          </a:ln>
        </p:spPr>
        <p:txBody>
          <a:bodyPr wrap="square" lIns="0" tIns="0" rIns="0" bIns="0" rtlCol="0"/>
          <a:lstStyle/>
          <a:p>
            <a:endParaRPr/>
          </a:p>
        </p:txBody>
      </p:sp>
      <p:sp>
        <p:nvSpPr>
          <p:cNvPr id="34" name="object 34"/>
          <p:cNvSpPr/>
          <p:nvPr/>
        </p:nvSpPr>
        <p:spPr>
          <a:xfrm>
            <a:off x="3197225" y="5724125"/>
            <a:ext cx="22860" cy="72390"/>
          </a:xfrm>
          <a:custGeom>
            <a:avLst/>
            <a:gdLst/>
            <a:ahLst/>
            <a:cxnLst/>
            <a:rect l="l" t="t" r="r" b="b"/>
            <a:pathLst>
              <a:path w="22860" h="72389">
                <a:moveTo>
                  <a:pt x="0" y="72231"/>
                </a:moveTo>
                <a:lnTo>
                  <a:pt x="22522" y="72231"/>
                </a:lnTo>
                <a:lnTo>
                  <a:pt x="22522" y="0"/>
                </a:lnTo>
                <a:lnTo>
                  <a:pt x="0" y="0"/>
                </a:lnTo>
                <a:lnTo>
                  <a:pt x="0" y="72231"/>
                </a:lnTo>
                <a:close/>
              </a:path>
            </a:pathLst>
          </a:custGeom>
          <a:ln w="9524">
            <a:solidFill>
              <a:srgbClr val="000000"/>
            </a:solidFill>
          </a:ln>
        </p:spPr>
        <p:txBody>
          <a:bodyPr wrap="square" lIns="0" tIns="0" rIns="0" bIns="0" rtlCol="0"/>
          <a:lstStyle/>
          <a:p>
            <a:endParaRPr/>
          </a:p>
        </p:txBody>
      </p:sp>
      <p:sp>
        <p:nvSpPr>
          <p:cNvPr id="37" name="object 37"/>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38" name="object 38"/>
          <p:cNvSpPr/>
          <p:nvPr/>
        </p:nvSpPr>
        <p:spPr>
          <a:xfrm>
            <a:off x="5908547" y="5680075"/>
            <a:ext cx="608330" cy="144780"/>
          </a:xfrm>
          <a:custGeom>
            <a:avLst/>
            <a:gdLst/>
            <a:ahLst/>
            <a:cxnLst/>
            <a:rect l="l" t="t" r="r" b="b"/>
            <a:pathLst>
              <a:path w="608329" h="144779">
                <a:moveTo>
                  <a:pt x="427989" y="0"/>
                </a:moveTo>
                <a:lnTo>
                  <a:pt x="427989" y="36118"/>
                </a:lnTo>
                <a:lnTo>
                  <a:pt x="0" y="36118"/>
                </a:lnTo>
                <a:lnTo>
                  <a:pt x="0" y="108343"/>
                </a:lnTo>
                <a:lnTo>
                  <a:pt x="427989" y="108343"/>
                </a:lnTo>
                <a:lnTo>
                  <a:pt x="427989" y="144462"/>
                </a:lnTo>
                <a:lnTo>
                  <a:pt x="608202" y="72224"/>
                </a:lnTo>
                <a:lnTo>
                  <a:pt x="427989" y="0"/>
                </a:lnTo>
                <a:close/>
              </a:path>
            </a:pathLst>
          </a:custGeom>
          <a:solidFill>
            <a:srgbClr val="33CCCC"/>
          </a:solidFill>
        </p:spPr>
        <p:txBody>
          <a:bodyPr wrap="square" lIns="0" tIns="0" rIns="0" bIns="0" rtlCol="0"/>
          <a:lstStyle/>
          <a:p>
            <a:endParaRPr/>
          </a:p>
        </p:txBody>
      </p:sp>
      <p:sp>
        <p:nvSpPr>
          <p:cNvPr id="39" name="object 39"/>
          <p:cNvSpPr/>
          <p:nvPr/>
        </p:nvSpPr>
        <p:spPr>
          <a:xfrm>
            <a:off x="5840984" y="5716187"/>
            <a:ext cx="45085" cy="72390"/>
          </a:xfrm>
          <a:custGeom>
            <a:avLst/>
            <a:gdLst/>
            <a:ahLst/>
            <a:cxnLst/>
            <a:rect l="l" t="t" r="r" b="b"/>
            <a:pathLst>
              <a:path w="45085" h="72389">
                <a:moveTo>
                  <a:pt x="0" y="72231"/>
                </a:moveTo>
                <a:lnTo>
                  <a:pt x="45045" y="72231"/>
                </a:lnTo>
                <a:lnTo>
                  <a:pt x="45045" y="0"/>
                </a:lnTo>
                <a:lnTo>
                  <a:pt x="0" y="0"/>
                </a:lnTo>
                <a:lnTo>
                  <a:pt x="0" y="72231"/>
                </a:lnTo>
                <a:close/>
              </a:path>
            </a:pathLst>
          </a:custGeom>
          <a:solidFill>
            <a:srgbClr val="33CCCC"/>
          </a:solidFill>
        </p:spPr>
        <p:txBody>
          <a:bodyPr wrap="square" lIns="0" tIns="0" rIns="0" bIns="0" rtlCol="0"/>
          <a:lstStyle/>
          <a:p>
            <a:endParaRPr/>
          </a:p>
        </p:txBody>
      </p:sp>
      <p:sp>
        <p:nvSpPr>
          <p:cNvPr id="40" name="object 40"/>
          <p:cNvSpPr/>
          <p:nvPr/>
        </p:nvSpPr>
        <p:spPr>
          <a:xfrm>
            <a:off x="5796026" y="5716187"/>
            <a:ext cx="22860" cy="72390"/>
          </a:xfrm>
          <a:custGeom>
            <a:avLst/>
            <a:gdLst/>
            <a:ahLst/>
            <a:cxnLst/>
            <a:rect l="l" t="t" r="r" b="b"/>
            <a:pathLst>
              <a:path w="22860" h="72389">
                <a:moveTo>
                  <a:pt x="0" y="72231"/>
                </a:moveTo>
                <a:lnTo>
                  <a:pt x="22522" y="72231"/>
                </a:lnTo>
                <a:lnTo>
                  <a:pt x="22522" y="0"/>
                </a:lnTo>
                <a:lnTo>
                  <a:pt x="0" y="0"/>
                </a:lnTo>
                <a:lnTo>
                  <a:pt x="0" y="72231"/>
                </a:lnTo>
                <a:close/>
              </a:path>
            </a:pathLst>
          </a:custGeom>
          <a:solidFill>
            <a:srgbClr val="33CCCC"/>
          </a:solidFill>
        </p:spPr>
        <p:txBody>
          <a:bodyPr wrap="square" lIns="0" tIns="0" rIns="0" bIns="0" rtlCol="0"/>
          <a:lstStyle/>
          <a:p>
            <a:endParaRPr/>
          </a:p>
        </p:txBody>
      </p:sp>
      <p:sp>
        <p:nvSpPr>
          <p:cNvPr id="41" name="object 41"/>
          <p:cNvSpPr/>
          <p:nvPr/>
        </p:nvSpPr>
        <p:spPr>
          <a:xfrm>
            <a:off x="5908547" y="5680075"/>
            <a:ext cx="608330" cy="144780"/>
          </a:xfrm>
          <a:custGeom>
            <a:avLst/>
            <a:gdLst/>
            <a:ahLst/>
            <a:cxnLst/>
            <a:rect l="l" t="t" r="r" b="b"/>
            <a:pathLst>
              <a:path w="608329" h="144779">
                <a:moveTo>
                  <a:pt x="427989" y="0"/>
                </a:moveTo>
                <a:lnTo>
                  <a:pt x="427989" y="36118"/>
                </a:lnTo>
                <a:lnTo>
                  <a:pt x="0" y="36118"/>
                </a:lnTo>
                <a:lnTo>
                  <a:pt x="0" y="108343"/>
                </a:lnTo>
                <a:lnTo>
                  <a:pt x="427989" y="108343"/>
                </a:lnTo>
                <a:lnTo>
                  <a:pt x="427989" y="144462"/>
                </a:lnTo>
                <a:lnTo>
                  <a:pt x="608202" y="72224"/>
                </a:lnTo>
                <a:lnTo>
                  <a:pt x="427989" y="0"/>
                </a:lnTo>
                <a:close/>
              </a:path>
            </a:pathLst>
          </a:custGeom>
          <a:ln w="9525">
            <a:solidFill>
              <a:srgbClr val="000000"/>
            </a:solidFill>
          </a:ln>
        </p:spPr>
        <p:txBody>
          <a:bodyPr wrap="square" lIns="0" tIns="0" rIns="0" bIns="0" rtlCol="0"/>
          <a:lstStyle/>
          <a:p>
            <a:endParaRPr/>
          </a:p>
        </p:txBody>
      </p:sp>
      <p:sp>
        <p:nvSpPr>
          <p:cNvPr id="42" name="object 42"/>
          <p:cNvSpPr/>
          <p:nvPr/>
        </p:nvSpPr>
        <p:spPr>
          <a:xfrm>
            <a:off x="5840984" y="5716187"/>
            <a:ext cx="45085" cy="72390"/>
          </a:xfrm>
          <a:custGeom>
            <a:avLst/>
            <a:gdLst/>
            <a:ahLst/>
            <a:cxnLst/>
            <a:rect l="l" t="t" r="r" b="b"/>
            <a:pathLst>
              <a:path w="45085" h="72389">
                <a:moveTo>
                  <a:pt x="0" y="72231"/>
                </a:moveTo>
                <a:lnTo>
                  <a:pt x="45045" y="72231"/>
                </a:lnTo>
                <a:lnTo>
                  <a:pt x="45045" y="0"/>
                </a:lnTo>
                <a:lnTo>
                  <a:pt x="0" y="0"/>
                </a:lnTo>
                <a:lnTo>
                  <a:pt x="0" y="72231"/>
                </a:lnTo>
                <a:close/>
              </a:path>
            </a:pathLst>
          </a:custGeom>
          <a:ln w="9525">
            <a:solidFill>
              <a:srgbClr val="000000"/>
            </a:solidFill>
          </a:ln>
        </p:spPr>
        <p:txBody>
          <a:bodyPr wrap="square" lIns="0" tIns="0" rIns="0" bIns="0" rtlCol="0"/>
          <a:lstStyle/>
          <a:p>
            <a:endParaRPr/>
          </a:p>
        </p:txBody>
      </p:sp>
      <p:sp>
        <p:nvSpPr>
          <p:cNvPr id="43" name="object 43"/>
          <p:cNvSpPr/>
          <p:nvPr/>
        </p:nvSpPr>
        <p:spPr>
          <a:xfrm>
            <a:off x="5796026" y="5716187"/>
            <a:ext cx="22860" cy="72390"/>
          </a:xfrm>
          <a:custGeom>
            <a:avLst/>
            <a:gdLst/>
            <a:ahLst/>
            <a:cxnLst/>
            <a:rect l="l" t="t" r="r" b="b"/>
            <a:pathLst>
              <a:path w="22860" h="72389">
                <a:moveTo>
                  <a:pt x="0" y="72231"/>
                </a:moveTo>
                <a:lnTo>
                  <a:pt x="22522" y="72231"/>
                </a:lnTo>
                <a:lnTo>
                  <a:pt x="22522" y="0"/>
                </a:lnTo>
                <a:lnTo>
                  <a:pt x="0" y="0"/>
                </a:lnTo>
                <a:lnTo>
                  <a:pt x="0" y="72231"/>
                </a:lnTo>
                <a:close/>
              </a:path>
            </a:pathLst>
          </a:custGeom>
          <a:ln w="9524">
            <a:solidFill>
              <a:srgbClr val="000000"/>
            </a:solidFill>
          </a:ln>
        </p:spPr>
        <p:txBody>
          <a:bodyPr wrap="square" lIns="0" tIns="0" rIns="0" bIns="0" rtlCol="0"/>
          <a:lstStyle/>
          <a:p>
            <a:endParaRPr/>
          </a:p>
        </p:txBody>
      </p:sp>
      <p:sp>
        <p:nvSpPr>
          <p:cNvPr id="44" name="object 44"/>
          <p:cNvSpPr/>
          <p:nvPr/>
        </p:nvSpPr>
        <p:spPr>
          <a:xfrm>
            <a:off x="1348739" y="92964"/>
            <a:ext cx="443484" cy="457200"/>
          </a:xfrm>
          <a:prstGeom prst="rect">
            <a:avLst/>
          </a:prstGeom>
          <a:blipFill>
            <a:blip r:embed="rId4" cstate="print"/>
            <a:stretch>
              <a:fillRect/>
            </a:stretch>
          </a:blipFill>
        </p:spPr>
        <p:txBody>
          <a:bodyPr wrap="square" lIns="0" tIns="0" rIns="0" bIns="0" rtlCol="0"/>
          <a:lstStyle/>
          <a:p>
            <a:endParaRPr/>
          </a:p>
        </p:txBody>
      </p:sp>
      <p:sp>
        <p:nvSpPr>
          <p:cNvPr id="45" name="object 45"/>
          <p:cNvSpPr/>
          <p:nvPr/>
        </p:nvSpPr>
        <p:spPr>
          <a:xfrm>
            <a:off x="1517903" y="92964"/>
            <a:ext cx="341376" cy="457200"/>
          </a:xfrm>
          <a:prstGeom prst="rect">
            <a:avLst/>
          </a:prstGeom>
          <a:blipFill>
            <a:blip r:embed="rId5" cstate="print"/>
            <a:stretch>
              <a:fillRect/>
            </a:stretch>
          </a:blipFill>
        </p:spPr>
        <p:txBody>
          <a:bodyPr wrap="square" lIns="0" tIns="0" rIns="0" bIns="0" rtlCol="0"/>
          <a:lstStyle/>
          <a:p>
            <a:endParaRPr/>
          </a:p>
        </p:txBody>
      </p:sp>
      <p:sp>
        <p:nvSpPr>
          <p:cNvPr id="46" name="object 46"/>
          <p:cNvSpPr/>
          <p:nvPr/>
        </p:nvSpPr>
        <p:spPr>
          <a:xfrm>
            <a:off x="1584960" y="92964"/>
            <a:ext cx="333755" cy="457200"/>
          </a:xfrm>
          <a:prstGeom prst="rect">
            <a:avLst/>
          </a:prstGeom>
          <a:blipFill>
            <a:blip r:embed="rId6" cstate="print"/>
            <a:stretch>
              <a:fillRect/>
            </a:stretch>
          </a:blipFill>
        </p:spPr>
        <p:txBody>
          <a:bodyPr wrap="square" lIns="0" tIns="0" rIns="0" bIns="0" rtlCol="0"/>
          <a:lstStyle/>
          <a:p>
            <a:endParaRPr/>
          </a:p>
        </p:txBody>
      </p:sp>
      <p:sp>
        <p:nvSpPr>
          <p:cNvPr id="47" name="object 47"/>
          <p:cNvSpPr/>
          <p:nvPr/>
        </p:nvSpPr>
        <p:spPr>
          <a:xfrm>
            <a:off x="1644395" y="92964"/>
            <a:ext cx="2459735" cy="457200"/>
          </a:xfrm>
          <a:prstGeom prst="rect">
            <a:avLst/>
          </a:prstGeom>
          <a:blipFill>
            <a:blip r:embed="rId7" cstate="print"/>
            <a:stretch>
              <a:fillRect/>
            </a:stretch>
          </a:blipFill>
        </p:spPr>
        <p:txBody>
          <a:bodyPr wrap="square" lIns="0" tIns="0" rIns="0" bIns="0" rtlCol="0"/>
          <a:lstStyle/>
          <a:p>
            <a:endParaRPr/>
          </a:p>
        </p:txBody>
      </p:sp>
      <p:sp>
        <p:nvSpPr>
          <p:cNvPr id="48" name="object 48"/>
          <p:cNvSpPr/>
          <p:nvPr/>
        </p:nvSpPr>
        <p:spPr>
          <a:xfrm>
            <a:off x="3829811" y="92964"/>
            <a:ext cx="330708" cy="457200"/>
          </a:xfrm>
          <a:prstGeom prst="rect">
            <a:avLst/>
          </a:prstGeom>
          <a:blipFill>
            <a:blip r:embed="rId8" cstate="print"/>
            <a:stretch>
              <a:fillRect/>
            </a:stretch>
          </a:blipFill>
        </p:spPr>
        <p:txBody>
          <a:bodyPr wrap="square" lIns="0" tIns="0" rIns="0" bIns="0" rtlCol="0"/>
          <a:lstStyle/>
          <a:p>
            <a:endParaRPr/>
          </a:p>
        </p:txBody>
      </p:sp>
      <p:sp>
        <p:nvSpPr>
          <p:cNvPr id="49" name="object 49"/>
          <p:cNvSpPr txBox="1"/>
          <p:nvPr/>
        </p:nvSpPr>
        <p:spPr>
          <a:xfrm>
            <a:off x="763016" y="689667"/>
            <a:ext cx="7414259" cy="2047239"/>
          </a:xfrm>
          <a:prstGeom prst="rect">
            <a:avLst/>
          </a:prstGeom>
        </p:spPr>
        <p:txBody>
          <a:bodyPr vert="horz" wrap="square" lIns="0" tIns="138430" rIns="0" bIns="0" rtlCol="0">
            <a:spAutoFit/>
          </a:bodyPr>
          <a:lstStyle/>
          <a:p>
            <a:pPr marL="4399280">
              <a:lnSpc>
                <a:spcPct val="100000"/>
              </a:lnSpc>
              <a:spcBef>
                <a:spcPts val="1090"/>
              </a:spcBef>
            </a:pPr>
            <a:r>
              <a:rPr sz="1600" i="1" spc="-5" dirty="0">
                <a:latin typeface="Arial"/>
                <a:cs typeface="Arial"/>
              </a:rPr>
              <a:t>Précision</a:t>
            </a:r>
            <a:endParaRPr sz="1600" dirty="0">
              <a:latin typeface="Arial"/>
              <a:cs typeface="Arial"/>
            </a:endParaRPr>
          </a:p>
          <a:p>
            <a:pPr marL="12700">
              <a:lnSpc>
                <a:spcPct val="100000"/>
              </a:lnSpc>
              <a:spcBef>
                <a:spcPts val="1120"/>
              </a:spcBef>
            </a:pPr>
            <a:r>
              <a:rPr sz="1800" spc="-5" dirty="0">
                <a:latin typeface="Arial"/>
                <a:cs typeface="Arial"/>
              </a:rPr>
              <a:t>Soit </a:t>
            </a:r>
            <a:r>
              <a:rPr sz="1800" dirty="0">
                <a:latin typeface="Arial"/>
                <a:cs typeface="Arial"/>
              </a:rPr>
              <a:t>P </a:t>
            </a:r>
            <a:r>
              <a:rPr sz="1800" spc="-5" dirty="0">
                <a:latin typeface="Arial"/>
                <a:cs typeface="Arial"/>
              </a:rPr>
              <a:t>la population des ouvriers travaillant dans une</a:t>
            </a:r>
            <a:r>
              <a:rPr sz="1800" spc="60" dirty="0">
                <a:latin typeface="Arial"/>
                <a:cs typeface="Arial"/>
              </a:rPr>
              <a:t> </a:t>
            </a:r>
            <a:r>
              <a:rPr sz="1800" spc="-5" dirty="0">
                <a:latin typeface="Arial"/>
                <a:cs typeface="Arial"/>
              </a:rPr>
              <a:t>usine</a:t>
            </a:r>
            <a:endParaRPr sz="1800" dirty="0">
              <a:latin typeface="Arial"/>
              <a:cs typeface="Arial"/>
            </a:endParaRPr>
          </a:p>
          <a:p>
            <a:pPr marL="12700" marR="5080" algn="just">
              <a:lnSpc>
                <a:spcPct val="150000"/>
              </a:lnSpc>
            </a:pPr>
            <a:r>
              <a:rPr sz="1800" spc="-5" dirty="0">
                <a:latin typeface="Arial"/>
                <a:cs typeface="Arial"/>
              </a:rPr>
              <a:t>Nous voulons estimer le pourcentage </a:t>
            </a:r>
            <a:r>
              <a:rPr sz="1800" b="1" dirty="0">
                <a:latin typeface="Arial"/>
                <a:cs typeface="Arial"/>
              </a:rPr>
              <a:t>p </a:t>
            </a:r>
            <a:r>
              <a:rPr sz="1800" spc="-5" dirty="0">
                <a:latin typeface="Arial"/>
                <a:cs typeface="Arial"/>
              </a:rPr>
              <a:t>d’hommes dans </a:t>
            </a:r>
            <a:r>
              <a:rPr sz="1800" dirty="0">
                <a:latin typeface="Arial"/>
                <a:cs typeface="Arial"/>
              </a:rPr>
              <a:t>cette </a:t>
            </a:r>
            <a:r>
              <a:rPr sz="1800" spc="-5" dirty="0">
                <a:latin typeface="Arial"/>
                <a:cs typeface="Arial"/>
              </a:rPr>
              <a:t>population.  </a:t>
            </a:r>
            <a:r>
              <a:rPr sz="1800" spc="-10" dirty="0">
                <a:latin typeface="Arial"/>
                <a:cs typeface="Arial"/>
              </a:rPr>
              <a:t>Considérons </a:t>
            </a:r>
            <a:r>
              <a:rPr sz="1800" spc="-5" dirty="0">
                <a:latin typeface="Arial"/>
                <a:cs typeface="Arial"/>
              </a:rPr>
              <a:t>un échantillon </a:t>
            </a:r>
            <a:r>
              <a:rPr sz="1800" spc="-40" dirty="0">
                <a:latin typeface="Arial"/>
                <a:cs typeface="Arial"/>
              </a:rPr>
              <a:t>TAS </a:t>
            </a:r>
            <a:r>
              <a:rPr sz="1800" spc="-5" dirty="0">
                <a:latin typeface="Arial"/>
                <a:cs typeface="Arial"/>
              </a:rPr>
              <a:t>de </a:t>
            </a:r>
            <a:r>
              <a:rPr sz="1800" spc="-5" dirty="0">
                <a:solidFill>
                  <a:srgbClr val="006666"/>
                </a:solidFill>
                <a:latin typeface="Arial"/>
                <a:cs typeface="Arial"/>
              </a:rPr>
              <a:t>10 ouvriers </a:t>
            </a:r>
            <a:r>
              <a:rPr sz="1800" dirty="0">
                <a:latin typeface="Arial"/>
                <a:cs typeface="Arial"/>
              </a:rPr>
              <a:t>: 7 </a:t>
            </a:r>
            <a:r>
              <a:rPr sz="1800" spc="-5" dirty="0">
                <a:latin typeface="Arial"/>
                <a:cs typeface="Arial"/>
              </a:rPr>
              <a:t>hommes, soit </a:t>
            </a:r>
            <a:r>
              <a:rPr sz="1800" b="1" spc="-5" dirty="0">
                <a:latin typeface="Arial"/>
                <a:cs typeface="Arial"/>
              </a:rPr>
              <a:t>p</a:t>
            </a:r>
            <a:r>
              <a:rPr sz="1800" b="1" spc="-7" baseline="-20833" dirty="0">
                <a:latin typeface="Arial"/>
                <a:cs typeface="Arial"/>
              </a:rPr>
              <a:t>o</a:t>
            </a:r>
            <a:r>
              <a:rPr sz="1800" b="1" spc="-5" dirty="0">
                <a:latin typeface="Arial"/>
                <a:cs typeface="Arial"/>
              </a:rPr>
              <a:t>=7</a:t>
            </a:r>
            <a:r>
              <a:rPr lang="fr-FR" sz="1800" b="1" spc="-5" dirty="0">
                <a:latin typeface="Arial"/>
                <a:cs typeface="Arial"/>
              </a:rPr>
              <a:t>0</a:t>
            </a:r>
            <a:r>
              <a:rPr sz="1800" b="1" spc="-5" dirty="0">
                <a:latin typeface="Arial"/>
                <a:cs typeface="Arial"/>
              </a:rPr>
              <a:t>%  </a:t>
            </a:r>
            <a:r>
              <a:rPr sz="1800" spc="-5" dirty="0">
                <a:latin typeface="Arial"/>
                <a:cs typeface="Arial"/>
              </a:rPr>
              <a:t>Estimation au niveau de </a:t>
            </a:r>
            <a:r>
              <a:rPr sz="1800" spc="-114" dirty="0">
                <a:latin typeface="Arial"/>
                <a:cs typeface="Arial"/>
              </a:rPr>
              <a:t>P, </a:t>
            </a:r>
            <a:r>
              <a:rPr sz="1800" spc="-10" dirty="0">
                <a:latin typeface="Arial"/>
                <a:cs typeface="Arial"/>
              </a:rPr>
              <a:t>au </a:t>
            </a:r>
            <a:r>
              <a:rPr sz="1800" spc="-5" dirty="0">
                <a:latin typeface="Arial"/>
                <a:cs typeface="Arial"/>
              </a:rPr>
              <a:t>risque </a:t>
            </a:r>
            <a:r>
              <a:rPr sz="1800" i="1" spc="-5" dirty="0">
                <a:latin typeface="Symbol"/>
                <a:cs typeface="Symbol"/>
              </a:rPr>
              <a:t></a:t>
            </a:r>
            <a:r>
              <a:rPr sz="1800" spc="-5" dirty="0">
                <a:latin typeface="Arial"/>
                <a:cs typeface="Arial"/>
              </a:rPr>
              <a:t>=1%</a:t>
            </a:r>
            <a:r>
              <a:rPr sz="1800" spc="-220" dirty="0">
                <a:latin typeface="Arial"/>
                <a:cs typeface="Arial"/>
              </a:rPr>
              <a:t> </a:t>
            </a:r>
            <a:r>
              <a:rPr sz="1800" spc="-5" dirty="0">
                <a:latin typeface="Arial"/>
                <a:cs typeface="Arial"/>
              </a:rPr>
              <a:t>?</a:t>
            </a:r>
            <a:endParaRPr sz="1800" dirty="0">
              <a:latin typeface="Arial"/>
              <a:cs typeface="Arial"/>
            </a:endParaRPr>
          </a:p>
        </p:txBody>
      </p:sp>
      <p:sp>
        <p:nvSpPr>
          <p:cNvPr id="51" name="object 51"/>
          <p:cNvSpPr txBox="1"/>
          <p:nvPr/>
        </p:nvSpPr>
        <p:spPr>
          <a:xfrm>
            <a:off x="1463421" y="99847"/>
            <a:ext cx="6045200" cy="596265"/>
          </a:xfrm>
          <a:prstGeom prst="rect">
            <a:avLst/>
          </a:prstGeom>
        </p:spPr>
        <p:txBody>
          <a:bodyPr vert="horz" wrap="square" lIns="0" tIns="53975" rIns="0" bIns="0" rtlCol="0">
            <a:spAutoFit/>
          </a:bodyPr>
          <a:lstStyle/>
          <a:p>
            <a:pPr marL="12700">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561079">
              <a:lnSpc>
                <a:spcPct val="100000"/>
              </a:lnSpc>
              <a:spcBef>
                <a:spcPts val="32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ppt_x"/>
                                          </p:val>
                                        </p:tav>
                                        <p:tav tm="100000">
                                          <p:val>
                                            <p:strVal val="#ppt_x"/>
                                          </p:val>
                                        </p:tav>
                                      </p:tavLst>
                                    </p:anim>
                                    <p:anim calcmode="lin" valueType="num">
                                      <p:cBhvr additive="base">
                                        <p:cTn id="16" dur="500" fill="hold"/>
                                        <p:tgtEl>
                                          <p:spTgt spid="4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9" grpId="0" animBg="1"/>
      <p:bldP spid="33" grpId="0" animBg="1"/>
      <p:bldP spid="38" grpId="0" animBg="1"/>
      <p:bldP spid="42"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766368" y="1672335"/>
            <a:ext cx="6078855" cy="1437640"/>
          </a:xfrm>
          <a:prstGeom prst="rect">
            <a:avLst/>
          </a:prstGeom>
        </p:spPr>
        <p:txBody>
          <a:bodyPr vert="horz" wrap="square" lIns="0" tIns="67945" rIns="0" bIns="0" rtlCol="0">
            <a:spAutoFit/>
          </a:bodyPr>
          <a:lstStyle/>
          <a:p>
            <a:pPr marL="355600" indent="-342900">
              <a:lnSpc>
                <a:spcPct val="100000"/>
              </a:lnSpc>
              <a:spcBef>
                <a:spcPts val="535"/>
              </a:spcBef>
              <a:buClr>
                <a:srgbClr val="000000"/>
              </a:buClr>
              <a:buSzPct val="69444"/>
              <a:buFont typeface="Wingdings"/>
              <a:buChar char=""/>
              <a:tabLst>
                <a:tab pos="354965" algn="l"/>
                <a:tab pos="355600" algn="l"/>
              </a:tabLst>
            </a:pPr>
            <a:r>
              <a:rPr sz="1800" b="1" dirty="0">
                <a:solidFill>
                  <a:srgbClr val="006666"/>
                </a:solidFill>
                <a:latin typeface="Arial"/>
                <a:cs typeface="Arial"/>
              </a:rPr>
              <a:t>Taille </a:t>
            </a:r>
            <a:r>
              <a:rPr sz="1800" b="1" spc="-5" dirty="0">
                <a:solidFill>
                  <a:srgbClr val="006666"/>
                </a:solidFill>
                <a:latin typeface="Arial"/>
                <a:cs typeface="Arial"/>
              </a:rPr>
              <a:t>de</a:t>
            </a:r>
            <a:r>
              <a:rPr sz="1800" b="1" spc="-15" dirty="0">
                <a:solidFill>
                  <a:srgbClr val="006666"/>
                </a:solidFill>
                <a:latin typeface="Arial"/>
                <a:cs typeface="Arial"/>
              </a:rPr>
              <a:t> </a:t>
            </a:r>
            <a:r>
              <a:rPr sz="1800" b="1" dirty="0">
                <a:solidFill>
                  <a:srgbClr val="006666"/>
                </a:solidFill>
                <a:latin typeface="Arial"/>
                <a:cs typeface="Arial"/>
              </a:rPr>
              <a:t>l'échantillon</a:t>
            </a:r>
            <a:endParaRPr sz="1800">
              <a:latin typeface="Arial"/>
              <a:cs typeface="Arial"/>
            </a:endParaRPr>
          </a:p>
          <a:p>
            <a:pPr marL="355600" indent="-342900">
              <a:lnSpc>
                <a:spcPct val="100000"/>
              </a:lnSpc>
              <a:spcBef>
                <a:spcPts val="430"/>
              </a:spcBef>
              <a:buClr>
                <a:srgbClr val="000000"/>
              </a:buClr>
              <a:buSzPct val="69444"/>
              <a:buFont typeface="Wingdings"/>
              <a:buChar char=""/>
              <a:tabLst>
                <a:tab pos="354965" algn="l"/>
                <a:tab pos="355600" algn="l"/>
              </a:tabLst>
            </a:pPr>
            <a:r>
              <a:rPr sz="1800" b="1" spc="-5" dirty="0">
                <a:solidFill>
                  <a:srgbClr val="006666"/>
                </a:solidFill>
                <a:latin typeface="Arial"/>
                <a:cs typeface="Arial"/>
              </a:rPr>
              <a:t>Représentativité de</a:t>
            </a:r>
            <a:r>
              <a:rPr sz="1800" b="1" spc="45" dirty="0">
                <a:solidFill>
                  <a:srgbClr val="006666"/>
                </a:solidFill>
                <a:latin typeface="Arial"/>
                <a:cs typeface="Arial"/>
              </a:rPr>
              <a:t> </a:t>
            </a:r>
            <a:r>
              <a:rPr sz="1800" b="1" dirty="0">
                <a:solidFill>
                  <a:srgbClr val="006666"/>
                </a:solidFill>
                <a:latin typeface="Arial"/>
                <a:cs typeface="Arial"/>
              </a:rPr>
              <a:t>l'échantillon</a:t>
            </a:r>
            <a:endParaRPr sz="1800">
              <a:latin typeface="Arial"/>
              <a:cs typeface="Arial"/>
            </a:endParaRPr>
          </a:p>
          <a:p>
            <a:pPr marL="355600" indent="-342900">
              <a:lnSpc>
                <a:spcPct val="100000"/>
              </a:lnSpc>
              <a:spcBef>
                <a:spcPts val="434"/>
              </a:spcBef>
              <a:buClr>
                <a:srgbClr val="000000"/>
              </a:buClr>
              <a:buSzPct val="69444"/>
              <a:buFont typeface="Wingdings"/>
              <a:buChar char=""/>
              <a:tabLst>
                <a:tab pos="354965" algn="l"/>
                <a:tab pos="355600" algn="l"/>
              </a:tabLst>
            </a:pPr>
            <a:r>
              <a:rPr sz="1800" b="1" spc="-10" dirty="0">
                <a:solidFill>
                  <a:srgbClr val="006666"/>
                </a:solidFill>
                <a:latin typeface="Arial"/>
                <a:cs typeface="Arial"/>
              </a:rPr>
              <a:t>Absence </a:t>
            </a:r>
            <a:r>
              <a:rPr sz="1800" b="1" spc="-5" dirty="0">
                <a:solidFill>
                  <a:srgbClr val="006666"/>
                </a:solidFill>
                <a:latin typeface="Arial"/>
                <a:cs typeface="Arial"/>
              </a:rPr>
              <a:t>de </a:t>
            </a:r>
            <a:r>
              <a:rPr sz="1800" b="1" dirty="0">
                <a:solidFill>
                  <a:srgbClr val="006666"/>
                </a:solidFill>
                <a:latin typeface="Arial"/>
                <a:cs typeface="Arial"/>
              </a:rPr>
              <a:t>biais lors </a:t>
            </a:r>
            <a:r>
              <a:rPr sz="1800" b="1" spc="-5" dirty="0">
                <a:solidFill>
                  <a:srgbClr val="006666"/>
                </a:solidFill>
                <a:latin typeface="Arial"/>
                <a:cs typeface="Arial"/>
              </a:rPr>
              <a:t>de </a:t>
            </a:r>
            <a:r>
              <a:rPr sz="1800" b="1" dirty="0">
                <a:solidFill>
                  <a:srgbClr val="006666"/>
                </a:solidFill>
                <a:latin typeface="Arial"/>
                <a:cs typeface="Arial"/>
              </a:rPr>
              <a:t>la</a:t>
            </a:r>
            <a:r>
              <a:rPr sz="1800" b="1" spc="30" dirty="0">
                <a:solidFill>
                  <a:srgbClr val="006666"/>
                </a:solidFill>
                <a:latin typeface="Arial"/>
                <a:cs typeface="Arial"/>
              </a:rPr>
              <a:t> </a:t>
            </a:r>
            <a:r>
              <a:rPr sz="1800" b="1" spc="-5" dirty="0">
                <a:solidFill>
                  <a:srgbClr val="006666"/>
                </a:solidFill>
                <a:latin typeface="Arial"/>
                <a:cs typeface="Arial"/>
              </a:rPr>
              <a:t>sélection</a:t>
            </a:r>
            <a:endParaRPr sz="1800">
              <a:latin typeface="Arial"/>
              <a:cs typeface="Arial"/>
            </a:endParaRPr>
          </a:p>
          <a:p>
            <a:pPr marL="309245">
              <a:lnSpc>
                <a:spcPct val="100000"/>
              </a:lnSpc>
              <a:spcBef>
                <a:spcPts val="1175"/>
              </a:spcBef>
            </a:pPr>
            <a:r>
              <a:rPr sz="1800" b="1" spc="-5" dirty="0">
                <a:latin typeface="Arial"/>
                <a:cs typeface="Arial"/>
              </a:rPr>
              <a:t>La précision déterminée par l'intervalle de</a:t>
            </a:r>
            <a:r>
              <a:rPr sz="1800" b="1" spc="105" dirty="0">
                <a:latin typeface="Arial"/>
                <a:cs typeface="Arial"/>
              </a:rPr>
              <a:t> </a:t>
            </a:r>
            <a:r>
              <a:rPr sz="1800" b="1" spc="-5" dirty="0">
                <a:latin typeface="Arial"/>
                <a:cs typeface="Arial"/>
              </a:rPr>
              <a:t>confiance.</a:t>
            </a:r>
            <a:endParaRPr sz="1800">
              <a:latin typeface="Arial"/>
              <a:cs typeface="Arial"/>
            </a:endParaRPr>
          </a:p>
        </p:txBody>
      </p:sp>
      <p:sp>
        <p:nvSpPr>
          <p:cNvPr id="5" name="object 5"/>
          <p:cNvSpPr txBox="1"/>
          <p:nvPr/>
        </p:nvSpPr>
        <p:spPr>
          <a:xfrm>
            <a:off x="7166229" y="3327857"/>
            <a:ext cx="1104900" cy="300355"/>
          </a:xfrm>
          <a:prstGeom prst="rect">
            <a:avLst/>
          </a:prstGeom>
        </p:spPr>
        <p:txBody>
          <a:bodyPr vert="horz" wrap="square" lIns="0" tIns="12700" rIns="0" bIns="0" rtlCol="0">
            <a:spAutoFit/>
          </a:bodyPr>
          <a:lstStyle/>
          <a:p>
            <a:pPr marL="12700">
              <a:lnSpc>
                <a:spcPct val="100000"/>
              </a:lnSpc>
              <a:spcBef>
                <a:spcPts val="100"/>
              </a:spcBef>
            </a:pPr>
            <a:r>
              <a:rPr sz="1800" b="1" spc="-10" dirty="0">
                <a:latin typeface="Arial"/>
                <a:cs typeface="Arial"/>
              </a:rPr>
              <a:t>a</a:t>
            </a:r>
            <a:r>
              <a:rPr sz="1800" b="1" dirty="0">
                <a:latin typeface="Arial"/>
                <a:cs typeface="Arial"/>
              </a:rPr>
              <a:t>ug</a:t>
            </a:r>
            <a:r>
              <a:rPr sz="1800" b="1" spc="-10" dirty="0">
                <a:latin typeface="Arial"/>
                <a:cs typeface="Arial"/>
              </a:rPr>
              <a:t>me</a:t>
            </a:r>
            <a:r>
              <a:rPr sz="1800" b="1" dirty="0">
                <a:latin typeface="Arial"/>
                <a:cs typeface="Arial"/>
              </a:rPr>
              <a:t>nte</a:t>
            </a:r>
            <a:endParaRPr sz="1800">
              <a:latin typeface="Arial"/>
              <a:cs typeface="Arial"/>
            </a:endParaRPr>
          </a:p>
        </p:txBody>
      </p:sp>
      <p:sp>
        <p:nvSpPr>
          <p:cNvPr id="6" name="object 6"/>
          <p:cNvSpPr txBox="1"/>
          <p:nvPr/>
        </p:nvSpPr>
        <p:spPr>
          <a:xfrm>
            <a:off x="2231898" y="3958590"/>
            <a:ext cx="3460750"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La précision est </a:t>
            </a:r>
            <a:r>
              <a:rPr sz="1800" b="1" dirty="0">
                <a:latin typeface="Arial"/>
                <a:cs typeface="Arial"/>
              </a:rPr>
              <a:t>fonction </a:t>
            </a:r>
            <a:r>
              <a:rPr sz="1800" b="1" spc="-5" dirty="0">
                <a:latin typeface="Arial"/>
                <a:cs typeface="Arial"/>
              </a:rPr>
              <a:t>de </a:t>
            </a:r>
            <a:r>
              <a:rPr sz="1800" b="1" spc="-5" dirty="0">
                <a:latin typeface="Symbol"/>
                <a:cs typeface="Symbol"/>
              </a:rPr>
              <a:t></a:t>
            </a:r>
            <a:r>
              <a:rPr sz="1800" b="1" spc="45" dirty="0">
                <a:latin typeface="Times New Roman"/>
                <a:cs typeface="Times New Roman"/>
              </a:rPr>
              <a:t> </a:t>
            </a:r>
            <a:r>
              <a:rPr sz="1800" b="1" dirty="0">
                <a:latin typeface="Arial"/>
                <a:cs typeface="Arial"/>
              </a:rPr>
              <a:t>=</a:t>
            </a:r>
            <a:endParaRPr sz="1800">
              <a:latin typeface="Arial"/>
              <a:cs typeface="Arial"/>
            </a:endParaRPr>
          </a:p>
        </p:txBody>
      </p:sp>
      <p:sp>
        <p:nvSpPr>
          <p:cNvPr id="7" name="object 7"/>
          <p:cNvSpPr txBox="1"/>
          <p:nvPr/>
        </p:nvSpPr>
        <p:spPr>
          <a:xfrm>
            <a:off x="602386" y="4507229"/>
            <a:ext cx="8078470" cy="1276350"/>
          </a:xfrm>
          <a:prstGeom prst="rect">
            <a:avLst/>
          </a:prstGeom>
        </p:spPr>
        <p:txBody>
          <a:bodyPr vert="horz" wrap="square" lIns="0" tIns="12700" rIns="0" bIns="0" rtlCol="0">
            <a:spAutoFit/>
          </a:bodyPr>
          <a:lstStyle/>
          <a:p>
            <a:pPr marL="2540" algn="ctr">
              <a:lnSpc>
                <a:spcPct val="100000"/>
              </a:lnSpc>
              <a:spcBef>
                <a:spcPts val="100"/>
              </a:spcBef>
              <a:tabLst>
                <a:tab pos="5558155" algn="l"/>
                <a:tab pos="7588884" algn="l"/>
              </a:tabLst>
            </a:pPr>
            <a:r>
              <a:rPr sz="1800" b="1" dirty="0">
                <a:latin typeface="Arial"/>
                <a:cs typeface="Arial"/>
              </a:rPr>
              <a:t>(n multiplié </a:t>
            </a:r>
            <a:r>
              <a:rPr sz="1800" b="1" spc="-5" dirty="0">
                <a:latin typeface="Arial"/>
                <a:cs typeface="Arial"/>
              </a:rPr>
              <a:t>par 100 </a:t>
            </a:r>
            <a:r>
              <a:rPr sz="1800" b="1" spc="-5" dirty="0">
                <a:latin typeface="Wingdings"/>
                <a:cs typeface="Wingdings"/>
              </a:rPr>
              <a:t></a:t>
            </a:r>
            <a:r>
              <a:rPr sz="1800" b="1" spc="-5" dirty="0">
                <a:latin typeface="Times New Roman"/>
                <a:cs typeface="Times New Roman"/>
              </a:rPr>
              <a:t> </a:t>
            </a:r>
            <a:r>
              <a:rPr sz="1800" b="1" spc="-5" dirty="0">
                <a:latin typeface="Symbol"/>
                <a:cs typeface="Symbol"/>
              </a:rPr>
              <a:t></a:t>
            </a:r>
            <a:r>
              <a:rPr sz="1800" b="1" spc="-5" dirty="0">
                <a:latin typeface="Times New Roman"/>
                <a:cs typeface="Times New Roman"/>
              </a:rPr>
              <a:t> </a:t>
            </a:r>
            <a:r>
              <a:rPr sz="1800" b="1" spc="-10" dirty="0">
                <a:latin typeface="Arial"/>
                <a:cs typeface="Arial"/>
              </a:rPr>
              <a:t>divisé </a:t>
            </a:r>
            <a:r>
              <a:rPr sz="1800" b="1" spc="-5" dirty="0">
                <a:latin typeface="Arial"/>
                <a:cs typeface="Arial"/>
              </a:rPr>
              <a:t>par </a:t>
            </a:r>
            <a:r>
              <a:rPr sz="1800" b="1" spc="-10" dirty="0">
                <a:latin typeface="Arial"/>
                <a:cs typeface="Arial"/>
              </a:rPr>
              <a:t>10</a:t>
            </a:r>
            <a:r>
              <a:rPr sz="1800" b="1" spc="250" dirty="0">
                <a:latin typeface="Arial"/>
                <a:cs typeface="Arial"/>
              </a:rPr>
              <a:t> </a:t>
            </a:r>
            <a:r>
              <a:rPr sz="1800" b="1" spc="-5" dirty="0">
                <a:latin typeface="Wingdings"/>
                <a:cs typeface="Wingdings"/>
              </a:rPr>
              <a:t></a:t>
            </a:r>
            <a:r>
              <a:rPr sz="1800" b="1" spc="60" dirty="0">
                <a:latin typeface="Times New Roman"/>
                <a:cs typeface="Times New Roman"/>
              </a:rPr>
              <a:t> </a:t>
            </a:r>
            <a:r>
              <a:rPr sz="1800" b="1" spc="-5" dirty="0">
                <a:latin typeface="Arial"/>
                <a:cs typeface="Arial"/>
              </a:rPr>
              <a:t>précision	augmente</a:t>
            </a:r>
            <a:r>
              <a:rPr sz="1800" b="1" spc="15" dirty="0">
                <a:latin typeface="Arial"/>
                <a:cs typeface="Arial"/>
              </a:rPr>
              <a:t> </a:t>
            </a:r>
            <a:r>
              <a:rPr sz="1800" b="1" spc="-5" dirty="0">
                <a:latin typeface="Arial"/>
                <a:cs typeface="Arial"/>
              </a:rPr>
              <a:t>facteur	10)</a:t>
            </a:r>
            <a:endParaRPr sz="1800">
              <a:latin typeface="Arial"/>
              <a:cs typeface="Arial"/>
            </a:endParaRPr>
          </a:p>
          <a:p>
            <a:pPr>
              <a:lnSpc>
                <a:spcPct val="100000"/>
              </a:lnSpc>
            </a:pPr>
            <a:endParaRPr sz="2200">
              <a:latin typeface="Times New Roman"/>
              <a:cs typeface="Times New Roman"/>
            </a:endParaRPr>
          </a:p>
          <a:p>
            <a:pPr algn="ctr">
              <a:lnSpc>
                <a:spcPct val="100000"/>
              </a:lnSpc>
              <a:spcBef>
                <a:spcPts val="1320"/>
              </a:spcBef>
            </a:pPr>
            <a:r>
              <a:rPr sz="1600" b="1" spc="-15" dirty="0">
                <a:latin typeface="Arial"/>
                <a:cs typeface="Arial"/>
              </a:rPr>
              <a:t>Afin </a:t>
            </a:r>
            <a:r>
              <a:rPr sz="1600" b="1" spc="-5" dirty="0">
                <a:latin typeface="Arial"/>
                <a:cs typeface="Arial"/>
              </a:rPr>
              <a:t>de réduire l'intervalle de confiance, il est important que la taille de</a:t>
            </a:r>
            <a:r>
              <a:rPr sz="1600" b="1" spc="385" dirty="0">
                <a:latin typeface="Arial"/>
                <a:cs typeface="Arial"/>
              </a:rPr>
              <a:t> </a:t>
            </a:r>
            <a:r>
              <a:rPr sz="1600" b="1" spc="-5" dirty="0">
                <a:latin typeface="Arial"/>
                <a:cs typeface="Arial"/>
              </a:rPr>
              <a:t>l'échantillon</a:t>
            </a:r>
            <a:endParaRPr sz="1600">
              <a:latin typeface="Arial"/>
              <a:cs typeface="Arial"/>
            </a:endParaRPr>
          </a:p>
          <a:p>
            <a:pPr marL="60960">
              <a:lnSpc>
                <a:spcPct val="100000"/>
              </a:lnSpc>
            </a:pPr>
            <a:r>
              <a:rPr sz="1600" b="1" spc="-5" dirty="0">
                <a:latin typeface="Arial"/>
                <a:cs typeface="Arial"/>
              </a:rPr>
              <a:t>soit grande (il existe des formules). Les </a:t>
            </a:r>
            <a:r>
              <a:rPr sz="1600" b="1" spc="-10" dirty="0">
                <a:latin typeface="Arial"/>
                <a:cs typeface="Arial"/>
              </a:rPr>
              <a:t>valeurs </a:t>
            </a:r>
            <a:r>
              <a:rPr sz="1600" b="1" spc="-5" dirty="0">
                <a:latin typeface="Arial"/>
                <a:cs typeface="Arial"/>
              </a:rPr>
              <a:t>estimées sont alors plus</a:t>
            </a:r>
            <a:r>
              <a:rPr sz="1600" b="1" spc="330" dirty="0">
                <a:latin typeface="Arial"/>
                <a:cs typeface="Arial"/>
              </a:rPr>
              <a:t> </a:t>
            </a:r>
            <a:r>
              <a:rPr sz="1600" b="1" spc="-5" dirty="0">
                <a:latin typeface="Arial"/>
                <a:cs typeface="Arial"/>
              </a:rPr>
              <a:t>précises.</a:t>
            </a:r>
            <a:endParaRPr sz="1600">
              <a:latin typeface="Arial"/>
              <a:cs typeface="Arial"/>
            </a:endParaRPr>
          </a:p>
        </p:txBody>
      </p:sp>
      <p:sp>
        <p:nvSpPr>
          <p:cNvPr id="8" name="object 8"/>
          <p:cNvSpPr/>
          <p:nvPr/>
        </p:nvSpPr>
        <p:spPr>
          <a:xfrm>
            <a:off x="6024537" y="4076803"/>
            <a:ext cx="513715" cy="0"/>
          </a:xfrm>
          <a:custGeom>
            <a:avLst/>
            <a:gdLst/>
            <a:ahLst/>
            <a:cxnLst/>
            <a:rect l="l" t="t" r="r" b="b"/>
            <a:pathLst>
              <a:path w="513715">
                <a:moveTo>
                  <a:pt x="0" y="0"/>
                </a:moveTo>
                <a:lnTo>
                  <a:pt x="513459" y="0"/>
                </a:lnTo>
              </a:path>
            </a:pathLst>
          </a:custGeom>
          <a:ln w="7170">
            <a:solidFill>
              <a:srgbClr val="000000"/>
            </a:solidFill>
          </a:ln>
        </p:spPr>
        <p:txBody>
          <a:bodyPr wrap="square" lIns="0" tIns="0" rIns="0" bIns="0" rtlCol="0"/>
          <a:lstStyle/>
          <a:p>
            <a:endParaRPr/>
          </a:p>
        </p:txBody>
      </p:sp>
      <p:sp>
        <p:nvSpPr>
          <p:cNvPr id="9" name="object 9"/>
          <p:cNvSpPr/>
          <p:nvPr/>
        </p:nvSpPr>
        <p:spPr>
          <a:xfrm>
            <a:off x="5829025" y="4124150"/>
            <a:ext cx="40640" cy="22860"/>
          </a:xfrm>
          <a:custGeom>
            <a:avLst/>
            <a:gdLst/>
            <a:ahLst/>
            <a:cxnLst/>
            <a:rect l="l" t="t" r="r" b="b"/>
            <a:pathLst>
              <a:path w="40639" h="22860">
                <a:moveTo>
                  <a:pt x="0" y="22238"/>
                </a:moveTo>
                <a:lnTo>
                  <a:pt x="40326" y="0"/>
                </a:lnTo>
              </a:path>
            </a:pathLst>
          </a:custGeom>
          <a:ln w="7177">
            <a:solidFill>
              <a:srgbClr val="000000"/>
            </a:solidFill>
          </a:ln>
        </p:spPr>
        <p:txBody>
          <a:bodyPr wrap="square" lIns="0" tIns="0" rIns="0" bIns="0" rtlCol="0"/>
          <a:lstStyle/>
          <a:p>
            <a:endParaRPr/>
          </a:p>
        </p:txBody>
      </p:sp>
      <p:sp>
        <p:nvSpPr>
          <p:cNvPr id="10" name="object 10"/>
          <p:cNvSpPr/>
          <p:nvPr/>
        </p:nvSpPr>
        <p:spPr>
          <a:xfrm>
            <a:off x="5869352" y="4128095"/>
            <a:ext cx="58419" cy="254000"/>
          </a:xfrm>
          <a:custGeom>
            <a:avLst/>
            <a:gdLst/>
            <a:ahLst/>
            <a:cxnLst/>
            <a:rect l="l" t="t" r="r" b="b"/>
            <a:pathLst>
              <a:path w="58420" h="254000">
                <a:moveTo>
                  <a:pt x="0" y="0"/>
                </a:moveTo>
                <a:lnTo>
                  <a:pt x="58330" y="253951"/>
                </a:lnTo>
              </a:path>
            </a:pathLst>
          </a:custGeom>
          <a:ln w="14759">
            <a:solidFill>
              <a:srgbClr val="000000"/>
            </a:solidFill>
          </a:ln>
        </p:spPr>
        <p:txBody>
          <a:bodyPr wrap="square" lIns="0" tIns="0" rIns="0" bIns="0" rtlCol="0"/>
          <a:lstStyle/>
          <a:p>
            <a:endParaRPr/>
          </a:p>
        </p:txBody>
      </p:sp>
      <p:sp>
        <p:nvSpPr>
          <p:cNvPr id="11" name="object 11"/>
          <p:cNvSpPr/>
          <p:nvPr/>
        </p:nvSpPr>
        <p:spPr>
          <a:xfrm>
            <a:off x="5931643" y="3712016"/>
            <a:ext cx="69850" cy="670560"/>
          </a:xfrm>
          <a:custGeom>
            <a:avLst/>
            <a:gdLst/>
            <a:ahLst/>
            <a:cxnLst/>
            <a:rect l="l" t="t" r="r" b="b"/>
            <a:pathLst>
              <a:path w="69850" h="670560">
                <a:moveTo>
                  <a:pt x="0" y="670030"/>
                </a:moveTo>
                <a:lnTo>
                  <a:pt x="69492" y="0"/>
                </a:lnTo>
              </a:path>
            </a:pathLst>
          </a:custGeom>
          <a:ln w="7200">
            <a:solidFill>
              <a:srgbClr val="000000"/>
            </a:solidFill>
          </a:ln>
        </p:spPr>
        <p:txBody>
          <a:bodyPr wrap="square" lIns="0" tIns="0" rIns="0" bIns="0" rtlCol="0"/>
          <a:lstStyle/>
          <a:p>
            <a:endParaRPr/>
          </a:p>
        </p:txBody>
      </p:sp>
      <p:sp>
        <p:nvSpPr>
          <p:cNvPr id="12" name="object 12"/>
          <p:cNvSpPr/>
          <p:nvPr/>
        </p:nvSpPr>
        <p:spPr>
          <a:xfrm>
            <a:off x="6001136" y="3712016"/>
            <a:ext cx="551815" cy="0"/>
          </a:xfrm>
          <a:custGeom>
            <a:avLst/>
            <a:gdLst/>
            <a:ahLst/>
            <a:cxnLst/>
            <a:rect l="l" t="t" r="r" b="b"/>
            <a:pathLst>
              <a:path w="551815">
                <a:moveTo>
                  <a:pt x="0" y="0"/>
                </a:moveTo>
                <a:lnTo>
                  <a:pt x="551616" y="0"/>
                </a:lnTo>
              </a:path>
            </a:pathLst>
          </a:custGeom>
          <a:ln w="7170">
            <a:solidFill>
              <a:srgbClr val="000000"/>
            </a:solidFill>
          </a:ln>
        </p:spPr>
        <p:txBody>
          <a:bodyPr wrap="square" lIns="0" tIns="0" rIns="0" bIns="0" rtlCol="0"/>
          <a:lstStyle/>
          <a:p>
            <a:endParaRPr/>
          </a:p>
        </p:txBody>
      </p:sp>
      <p:sp>
        <p:nvSpPr>
          <p:cNvPr id="13" name="object 13"/>
          <p:cNvSpPr txBox="1"/>
          <p:nvPr/>
        </p:nvSpPr>
        <p:spPr>
          <a:xfrm>
            <a:off x="6192952" y="4069627"/>
            <a:ext cx="172720" cy="376555"/>
          </a:xfrm>
          <a:prstGeom prst="rect">
            <a:avLst/>
          </a:prstGeom>
        </p:spPr>
        <p:txBody>
          <a:bodyPr vert="horz" wrap="square" lIns="0" tIns="12700" rIns="0" bIns="0" rtlCol="0">
            <a:spAutoFit/>
          </a:bodyPr>
          <a:lstStyle/>
          <a:p>
            <a:pPr marL="12700">
              <a:lnSpc>
                <a:spcPct val="100000"/>
              </a:lnSpc>
              <a:spcBef>
                <a:spcPts val="100"/>
              </a:spcBef>
            </a:pPr>
            <a:r>
              <a:rPr sz="2300" spc="5" dirty="0">
                <a:latin typeface="Times New Roman"/>
                <a:cs typeface="Times New Roman"/>
              </a:rPr>
              <a:t>n</a:t>
            </a:r>
            <a:endParaRPr sz="2300">
              <a:latin typeface="Times New Roman"/>
              <a:cs typeface="Times New Roman"/>
            </a:endParaRPr>
          </a:p>
        </p:txBody>
      </p:sp>
      <p:sp>
        <p:nvSpPr>
          <p:cNvPr id="14" name="object 14"/>
          <p:cNvSpPr txBox="1"/>
          <p:nvPr/>
        </p:nvSpPr>
        <p:spPr>
          <a:xfrm>
            <a:off x="1063244" y="3280089"/>
            <a:ext cx="5937250" cy="760095"/>
          </a:xfrm>
          <a:prstGeom prst="rect">
            <a:avLst/>
          </a:prstGeom>
        </p:spPr>
        <p:txBody>
          <a:bodyPr vert="horz" wrap="square" lIns="0" tIns="60325" rIns="0" bIns="0" rtlCol="0">
            <a:spAutoFit/>
          </a:bodyPr>
          <a:lstStyle/>
          <a:p>
            <a:pPr marL="12700">
              <a:lnSpc>
                <a:spcPct val="100000"/>
              </a:lnSpc>
              <a:spcBef>
                <a:spcPts val="475"/>
              </a:spcBef>
              <a:tabLst>
                <a:tab pos="1120140" algn="l"/>
              </a:tabLst>
            </a:pPr>
            <a:r>
              <a:rPr sz="1800" b="1" dirty="0">
                <a:latin typeface="Arial"/>
                <a:cs typeface="Arial"/>
              </a:rPr>
              <a:t>s</a:t>
            </a:r>
            <a:r>
              <a:rPr sz="1800" b="1" spc="-5" dirty="0">
                <a:latin typeface="Arial"/>
                <a:cs typeface="Arial"/>
              </a:rPr>
              <a:t> </a:t>
            </a:r>
            <a:r>
              <a:rPr sz="1800" b="1" dirty="0">
                <a:latin typeface="Arial"/>
                <a:cs typeface="Arial"/>
              </a:rPr>
              <a:t>petit</a:t>
            </a:r>
            <a:r>
              <a:rPr sz="1800" b="1" spc="-10" dirty="0">
                <a:latin typeface="Arial"/>
                <a:cs typeface="Arial"/>
              </a:rPr>
              <a:t> </a:t>
            </a:r>
            <a:r>
              <a:rPr sz="1800" b="1" dirty="0">
                <a:latin typeface="Wingdings"/>
                <a:cs typeface="Wingdings"/>
              </a:rPr>
              <a:t></a:t>
            </a:r>
            <a:r>
              <a:rPr sz="1800" dirty="0">
                <a:latin typeface="Times New Roman"/>
                <a:cs typeface="Times New Roman"/>
              </a:rPr>
              <a:t>	</a:t>
            </a:r>
            <a:r>
              <a:rPr sz="1800" b="1" spc="-10" dirty="0">
                <a:latin typeface="Arial"/>
                <a:cs typeface="Arial"/>
              </a:rPr>
              <a:t>Intervalle </a:t>
            </a:r>
            <a:r>
              <a:rPr sz="1800" b="1" dirty="0">
                <a:latin typeface="Arial"/>
                <a:cs typeface="Arial"/>
              </a:rPr>
              <a:t>de </a:t>
            </a:r>
            <a:r>
              <a:rPr sz="1800" b="1" spc="-5" dirty="0">
                <a:latin typeface="Arial"/>
                <a:cs typeface="Arial"/>
              </a:rPr>
              <a:t>confiance diminue </a:t>
            </a:r>
            <a:r>
              <a:rPr sz="1800" b="1" dirty="0">
                <a:latin typeface="Wingdings"/>
                <a:cs typeface="Wingdings"/>
              </a:rPr>
              <a:t></a:t>
            </a:r>
            <a:r>
              <a:rPr sz="1800" b="1" spc="120" dirty="0">
                <a:latin typeface="Times New Roman"/>
                <a:cs typeface="Times New Roman"/>
              </a:rPr>
              <a:t> </a:t>
            </a:r>
            <a:r>
              <a:rPr sz="1800" b="1" spc="-5" dirty="0">
                <a:latin typeface="Arial"/>
                <a:cs typeface="Arial"/>
              </a:rPr>
              <a:t>Précision</a:t>
            </a:r>
            <a:endParaRPr sz="1800">
              <a:latin typeface="Arial"/>
              <a:cs typeface="Arial"/>
            </a:endParaRPr>
          </a:p>
          <a:p>
            <a:pPr marR="461009" algn="r">
              <a:lnSpc>
                <a:spcPct val="100000"/>
              </a:lnSpc>
              <a:spcBef>
                <a:spcPts val="484"/>
              </a:spcBef>
            </a:pPr>
            <a:r>
              <a:rPr sz="2300" spc="70" dirty="0">
                <a:latin typeface="Times New Roman"/>
                <a:cs typeface="Times New Roman"/>
              </a:rPr>
              <a:t>p</a:t>
            </a:r>
            <a:r>
              <a:rPr sz="1350" spc="60" dirty="0">
                <a:latin typeface="Times New Roman"/>
                <a:cs typeface="Times New Roman"/>
              </a:rPr>
              <a:t>0</a:t>
            </a:r>
            <a:r>
              <a:rPr sz="2300" spc="105" dirty="0">
                <a:latin typeface="Times New Roman"/>
                <a:cs typeface="Times New Roman"/>
              </a:rPr>
              <a:t>q</a:t>
            </a:r>
            <a:r>
              <a:rPr sz="1350" spc="15" dirty="0">
                <a:latin typeface="Times New Roman"/>
                <a:cs typeface="Times New Roman"/>
              </a:rPr>
              <a:t>0</a:t>
            </a:r>
            <a:endParaRPr sz="1350">
              <a:latin typeface="Times New Roman"/>
              <a:cs typeface="Times New Roman"/>
            </a:endParaRPr>
          </a:p>
        </p:txBody>
      </p:sp>
      <p:sp>
        <p:nvSpPr>
          <p:cNvPr id="15" name="object 15"/>
          <p:cNvSpPr/>
          <p:nvPr/>
        </p:nvSpPr>
        <p:spPr>
          <a:xfrm>
            <a:off x="250825" y="4581525"/>
            <a:ext cx="360680" cy="142875"/>
          </a:xfrm>
          <a:custGeom>
            <a:avLst/>
            <a:gdLst/>
            <a:ahLst/>
            <a:cxnLst/>
            <a:rect l="l" t="t" r="r" b="b"/>
            <a:pathLst>
              <a:path w="360680" h="142875">
                <a:moveTo>
                  <a:pt x="270268" y="0"/>
                </a:moveTo>
                <a:lnTo>
                  <a:pt x="270268" y="35687"/>
                </a:lnTo>
                <a:lnTo>
                  <a:pt x="0" y="35687"/>
                </a:lnTo>
                <a:lnTo>
                  <a:pt x="0" y="107187"/>
                </a:lnTo>
                <a:lnTo>
                  <a:pt x="270268" y="107187"/>
                </a:lnTo>
                <a:lnTo>
                  <a:pt x="270268" y="142875"/>
                </a:lnTo>
                <a:lnTo>
                  <a:pt x="360362" y="71374"/>
                </a:lnTo>
                <a:lnTo>
                  <a:pt x="270268" y="0"/>
                </a:lnTo>
                <a:close/>
              </a:path>
            </a:pathLst>
          </a:custGeom>
          <a:solidFill>
            <a:srgbClr val="33CCCC"/>
          </a:solidFill>
        </p:spPr>
        <p:txBody>
          <a:bodyPr wrap="square" lIns="0" tIns="0" rIns="0" bIns="0" rtlCol="0"/>
          <a:lstStyle/>
          <a:p>
            <a:endParaRPr/>
          </a:p>
        </p:txBody>
      </p:sp>
      <p:sp>
        <p:nvSpPr>
          <p:cNvPr id="16" name="object 16"/>
          <p:cNvSpPr/>
          <p:nvPr/>
        </p:nvSpPr>
        <p:spPr>
          <a:xfrm>
            <a:off x="250825" y="4581525"/>
            <a:ext cx="360680" cy="142875"/>
          </a:xfrm>
          <a:custGeom>
            <a:avLst/>
            <a:gdLst/>
            <a:ahLst/>
            <a:cxnLst/>
            <a:rect l="l" t="t" r="r" b="b"/>
            <a:pathLst>
              <a:path w="360680" h="142875">
                <a:moveTo>
                  <a:pt x="0" y="35687"/>
                </a:moveTo>
                <a:lnTo>
                  <a:pt x="270268" y="35687"/>
                </a:lnTo>
                <a:lnTo>
                  <a:pt x="270268" y="0"/>
                </a:lnTo>
                <a:lnTo>
                  <a:pt x="360362" y="71374"/>
                </a:lnTo>
                <a:lnTo>
                  <a:pt x="270268" y="142875"/>
                </a:lnTo>
                <a:lnTo>
                  <a:pt x="270268" y="107187"/>
                </a:lnTo>
                <a:lnTo>
                  <a:pt x="0" y="107187"/>
                </a:lnTo>
                <a:lnTo>
                  <a:pt x="0" y="35687"/>
                </a:lnTo>
                <a:close/>
              </a:path>
            </a:pathLst>
          </a:custGeom>
          <a:ln w="9525">
            <a:solidFill>
              <a:srgbClr val="000000"/>
            </a:solidFill>
          </a:ln>
        </p:spPr>
        <p:txBody>
          <a:bodyPr wrap="square" lIns="0" tIns="0" rIns="0" bIns="0" rtlCol="0"/>
          <a:lstStyle/>
          <a:p>
            <a:endParaRPr/>
          </a:p>
        </p:txBody>
      </p:sp>
      <p:sp>
        <p:nvSpPr>
          <p:cNvPr id="19" name="object 19"/>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20" name="object 20"/>
          <p:cNvSpPr/>
          <p:nvPr/>
        </p:nvSpPr>
        <p:spPr>
          <a:xfrm>
            <a:off x="1348739" y="92964"/>
            <a:ext cx="443484" cy="457200"/>
          </a:xfrm>
          <a:prstGeom prst="rect">
            <a:avLst/>
          </a:prstGeom>
          <a:blipFill>
            <a:blip r:embed="rId3" cstate="print"/>
            <a:stretch>
              <a:fillRect/>
            </a:stretch>
          </a:blipFill>
        </p:spPr>
        <p:txBody>
          <a:bodyPr wrap="square" lIns="0" tIns="0" rIns="0" bIns="0" rtlCol="0"/>
          <a:lstStyle/>
          <a:p>
            <a:endParaRPr/>
          </a:p>
        </p:txBody>
      </p:sp>
      <p:sp>
        <p:nvSpPr>
          <p:cNvPr id="21" name="object 21"/>
          <p:cNvSpPr/>
          <p:nvPr/>
        </p:nvSpPr>
        <p:spPr>
          <a:xfrm>
            <a:off x="1517903" y="92964"/>
            <a:ext cx="341376" cy="457200"/>
          </a:xfrm>
          <a:prstGeom prst="rect">
            <a:avLst/>
          </a:prstGeom>
          <a:blipFill>
            <a:blip r:embed="rId4" cstate="print"/>
            <a:stretch>
              <a:fillRect/>
            </a:stretch>
          </a:blipFill>
        </p:spPr>
        <p:txBody>
          <a:bodyPr wrap="square" lIns="0" tIns="0" rIns="0" bIns="0" rtlCol="0"/>
          <a:lstStyle/>
          <a:p>
            <a:endParaRPr/>
          </a:p>
        </p:txBody>
      </p:sp>
      <p:sp>
        <p:nvSpPr>
          <p:cNvPr id="22" name="object 22"/>
          <p:cNvSpPr/>
          <p:nvPr/>
        </p:nvSpPr>
        <p:spPr>
          <a:xfrm>
            <a:off x="1584960" y="92964"/>
            <a:ext cx="333755" cy="457200"/>
          </a:xfrm>
          <a:prstGeom prst="rect">
            <a:avLst/>
          </a:prstGeom>
          <a:blipFill>
            <a:blip r:embed="rId5" cstate="print"/>
            <a:stretch>
              <a:fillRect/>
            </a:stretch>
          </a:blipFill>
        </p:spPr>
        <p:txBody>
          <a:bodyPr wrap="square" lIns="0" tIns="0" rIns="0" bIns="0" rtlCol="0"/>
          <a:lstStyle/>
          <a:p>
            <a:endParaRPr/>
          </a:p>
        </p:txBody>
      </p:sp>
      <p:sp>
        <p:nvSpPr>
          <p:cNvPr id="23" name="object 23"/>
          <p:cNvSpPr/>
          <p:nvPr/>
        </p:nvSpPr>
        <p:spPr>
          <a:xfrm>
            <a:off x="1644395" y="92964"/>
            <a:ext cx="2459735" cy="457200"/>
          </a:xfrm>
          <a:prstGeom prst="rect">
            <a:avLst/>
          </a:prstGeom>
          <a:blipFill>
            <a:blip r:embed="rId6" cstate="print"/>
            <a:stretch>
              <a:fillRect/>
            </a:stretch>
          </a:blipFill>
        </p:spPr>
        <p:txBody>
          <a:bodyPr wrap="square" lIns="0" tIns="0" rIns="0" bIns="0" rtlCol="0"/>
          <a:lstStyle/>
          <a:p>
            <a:endParaRPr/>
          </a:p>
        </p:txBody>
      </p:sp>
      <p:sp>
        <p:nvSpPr>
          <p:cNvPr id="24" name="object 24"/>
          <p:cNvSpPr/>
          <p:nvPr/>
        </p:nvSpPr>
        <p:spPr>
          <a:xfrm>
            <a:off x="3829811" y="92964"/>
            <a:ext cx="330708" cy="457200"/>
          </a:xfrm>
          <a:prstGeom prst="rect">
            <a:avLst/>
          </a:prstGeom>
          <a:blipFill>
            <a:blip r:embed="rId7" cstate="print"/>
            <a:stretch>
              <a:fillRect/>
            </a:stretch>
          </a:blipFill>
        </p:spPr>
        <p:txBody>
          <a:bodyPr wrap="square" lIns="0" tIns="0" rIns="0" bIns="0" rtlCol="0"/>
          <a:lstStyle/>
          <a:p>
            <a:endParaRPr/>
          </a:p>
        </p:txBody>
      </p:sp>
      <p:sp>
        <p:nvSpPr>
          <p:cNvPr id="25" name="object 25"/>
          <p:cNvSpPr txBox="1"/>
          <p:nvPr/>
        </p:nvSpPr>
        <p:spPr>
          <a:xfrm>
            <a:off x="1463421" y="99847"/>
            <a:ext cx="6045200" cy="1409700"/>
          </a:xfrm>
          <a:prstGeom prst="rect">
            <a:avLst/>
          </a:prstGeom>
        </p:spPr>
        <p:txBody>
          <a:bodyPr vert="horz" wrap="square" lIns="0" tIns="53975" rIns="0" bIns="0" rtlCol="0">
            <a:spAutoFit/>
          </a:bodyPr>
          <a:lstStyle/>
          <a:p>
            <a:pPr marL="12700">
              <a:lnSpc>
                <a:spcPct val="100000"/>
              </a:lnSpc>
              <a:spcBef>
                <a:spcPts val="425"/>
              </a:spcBef>
            </a:pPr>
            <a:r>
              <a:rPr sz="1600" b="1" spc="-5" dirty="0">
                <a:solidFill>
                  <a:srgbClr val="5F5F5F"/>
                </a:solidFill>
                <a:latin typeface="Arial"/>
                <a:cs typeface="Arial"/>
              </a:rPr>
              <a:t>2 - Statistique</a:t>
            </a:r>
            <a:r>
              <a:rPr sz="1600" b="1" spc="7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3561079">
              <a:lnSpc>
                <a:spcPct val="100000"/>
              </a:lnSpc>
              <a:spcBef>
                <a:spcPts val="32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a:p>
            <a:pPr>
              <a:lnSpc>
                <a:spcPct val="100000"/>
              </a:lnSpc>
              <a:spcBef>
                <a:spcPts val="15"/>
              </a:spcBef>
            </a:pPr>
            <a:endParaRPr sz="1800">
              <a:latin typeface="Times New Roman"/>
              <a:cs typeface="Times New Roman"/>
            </a:endParaRPr>
          </a:p>
          <a:p>
            <a:pPr marR="151130" algn="ctr">
              <a:lnSpc>
                <a:spcPct val="100000"/>
              </a:lnSpc>
            </a:pPr>
            <a:r>
              <a:rPr sz="1800" b="1" i="1" spc="-15" dirty="0">
                <a:solidFill>
                  <a:srgbClr val="006666"/>
                </a:solidFill>
                <a:latin typeface="Arial"/>
                <a:cs typeface="Arial"/>
              </a:rPr>
              <a:t>ESTIMATION </a:t>
            </a:r>
            <a:r>
              <a:rPr sz="1800" b="1" i="1" spc="-5" dirty="0">
                <a:solidFill>
                  <a:srgbClr val="006666"/>
                </a:solidFill>
                <a:latin typeface="Arial"/>
                <a:cs typeface="Arial"/>
              </a:rPr>
              <a:t>DE</a:t>
            </a:r>
            <a:r>
              <a:rPr sz="1800" b="1" i="1" spc="-10" dirty="0">
                <a:solidFill>
                  <a:srgbClr val="006666"/>
                </a:solidFill>
                <a:latin typeface="Arial"/>
                <a:cs typeface="Arial"/>
              </a:rPr>
              <a:t> </a:t>
            </a:r>
            <a:r>
              <a:rPr sz="1800" b="1" i="1" spc="-25" dirty="0">
                <a:solidFill>
                  <a:srgbClr val="006666"/>
                </a:solidFill>
                <a:latin typeface="Arial"/>
                <a:cs typeface="Arial"/>
              </a:rPr>
              <a:t>VALEURS</a:t>
            </a:r>
            <a:endParaRPr sz="1800">
              <a:latin typeface="Arial"/>
              <a:cs typeface="Arial"/>
            </a:endParaRPr>
          </a:p>
          <a:p>
            <a:pPr marR="212725" algn="ctr">
              <a:lnSpc>
                <a:spcPct val="100000"/>
              </a:lnSpc>
            </a:pPr>
            <a:r>
              <a:rPr sz="1800" b="1" spc="-5" dirty="0">
                <a:solidFill>
                  <a:srgbClr val="006666"/>
                </a:solidFill>
                <a:latin typeface="Arial"/>
                <a:cs typeface="Arial"/>
              </a:rPr>
              <a:t>Important </a:t>
            </a:r>
            <a:r>
              <a:rPr sz="1800" b="1" dirty="0">
                <a:solidFill>
                  <a:srgbClr val="006666"/>
                </a:solidFill>
                <a:latin typeface="Arial"/>
                <a:cs typeface="Arial"/>
              </a:rPr>
              <a:t>!</a:t>
            </a:r>
            <a:endParaRPr sz="1800">
              <a:latin typeface="Arial"/>
              <a:cs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3711224" y="2761707"/>
            <a:ext cx="784860" cy="0"/>
          </a:xfrm>
          <a:custGeom>
            <a:avLst/>
            <a:gdLst/>
            <a:ahLst/>
            <a:cxnLst/>
            <a:rect l="l" t="t" r="r" b="b"/>
            <a:pathLst>
              <a:path w="784860">
                <a:moveTo>
                  <a:pt x="0" y="0"/>
                </a:moveTo>
                <a:lnTo>
                  <a:pt x="784675" y="0"/>
                </a:lnTo>
              </a:path>
            </a:pathLst>
          </a:custGeom>
          <a:ln w="4056">
            <a:solidFill>
              <a:srgbClr val="000000"/>
            </a:solidFill>
          </a:ln>
        </p:spPr>
        <p:txBody>
          <a:bodyPr wrap="square" lIns="0" tIns="0" rIns="0" bIns="0" rtlCol="0"/>
          <a:lstStyle/>
          <a:p>
            <a:endParaRPr/>
          </a:p>
        </p:txBody>
      </p:sp>
      <p:sp>
        <p:nvSpPr>
          <p:cNvPr id="5" name="object 5"/>
          <p:cNvSpPr/>
          <p:nvPr/>
        </p:nvSpPr>
        <p:spPr>
          <a:xfrm>
            <a:off x="3582179" y="2794784"/>
            <a:ext cx="27305" cy="14604"/>
          </a:xfrm>
          <a:custGeom>
            <a:avLst/>
            <a:gdLst/>
            <a:ahLst/>
            <a:cxnLst/>
            <a:rect l="l" t="t" r="r" b="b"/>
            <a:pathLst>
              <a:path w="27304" h="14605">
                <a:moveTo>
                  <a:pt x="0" y="14610"/>
                </a:moveTo>
                <a:lnTo>
                  <a:pt x="26967" y="0"/>
                </a:lnTo>
              </a:path>
            </a:pathLst>
          </a:custGeom>
          <a:ln w="4042">
            <a:solidFill>
              <a:srgbClr val="000000"/>
            </a:solidFill>
          </a:ln>
        </p:spPr>
        <p:txBody>
          <a:bodyPr wrap="square" lIns="0" tIns="0" rIns="0" bIns="0" rtlCol="0"/>
          <a:lstStyle/>
          <a:p>
            <a:endParaRPr/>
          </a:p>
        </p:txBody>
      </p:sp>
      <p:sp>
        <p:nvSpPr>
          <p:cNvPr id="6" name="object 6"/>
          <p:cNvSpPr/>
          <p:nvPr/>
        </p:nvSpPr>
        <p:spPr>
          <a:xfrm>
            <a:off x="3609146" y="2796813"/>
            <a:ext cx="39370" cy="173355"/>
          </a:xfrm>
          <a:custGeom>
            <a:avLst/>
            <a:gdLst/>
            <a:ahLst/>
            <a:cxnLst/>
            <a:rect l="l" t="t" r="r" b="b"/>
            <a:pathLst>
              <a:path w="39370" h="173355">
                <a:moveTo>
                  <a:pt x="0" y="0"/>
                </a:moveTo>
                <a:lnTo>
                  <a:pt x="39354" y="173294"/>
                </a:lnTo>
              </a:path>
            </a:pathLst>
          </a:custGeom>
          <a:ln w="7996">
            <a:solidFill>
              <a:srgbClr val="000000"/>
            </a:solidFill>
          </a:ln>
        </p:spPr>
        <p:txBody>
          <a:bodyPr wrap="square" lIns="0" tIns="0" rIns="0" bIns="0" rtlCol="0"/>
          <a:lstStyle/>
          <a:p>
            <a:endParaRPr/>
          </a:p>
        </p:txBody>
      </p:sp>
      <p:sp>
        <p:nvSpPr>
          <p:cNvPr id="7" name="object 7"/>
          <p:cNvSpPr/>
          <p:nvPr/>
        </p:nvSpPr>
        <p:spPr>
          <a:xfrm>
            <a:off x="3650499" y="2516173"/>
            <a:ext cx="45720" cy="454025"/>
          </a:xfrm>
          <a:custGeom>
            <a:avLst/>
            <a:gdLst/>
            <a:ahLst/>
            <a:cxnLst/>
            <a:rect l="l" t="t" r="r" b="b"/>
            <a:pathLst>
              <a:path w="45720" h="454025">
                <a:moveTo>
                  <a:pt x="0" y="453934"/>
                </a:moveTo>
                <a:lnTo>
                  <a:pt x="45343" y="0"/>
                </a:lnTo>
              </a:path>
            </a:pathLst>
          </a:custGeom>
          <a:ln w="3995">
            <a:solidFill>
              <a:srgbClr val="000000"/>
            </a:solidFill>
          </a:ln>
        </p:spPr>
        <p:txBody>
          <a:bodyPr wrap="square" lIns="0" tIns="0" rIns="0" bIns="0" rtlCol="0"/>
          <a:lstStyle/>
          <a:p>
            <a:endParaRPr/>
          </a:p>
        </p:txBody>
      </p:sp>
      <p:sp>
        <p:nvSpPr>
          <p:cNvPr id="8" name="object 8"/>
          <p:cNvSpPr txBox="1"/>
          <p:nvPr/>
        </p:nvSpPr>
        <p:spPr>
          <a:xfrm>
            <a:off x="3942831" y="2752149"/>
            <a:ext cx="315595" cy="263525"/>
          </a:xfrm>
          <a:prstGeom prst="rect">
            <a:avLst/>
          </a:prstGeom>
        </p:spPr>
        <p:txBody>
          <a:bodyPr vert="horz" wrap="square" lIns="0" tIns="13335" rIns="0" bIns="0" rtlCol="0">
            <a:spAutoFit/>
          </a:bodyPr>
          <a:lstStyle/>
          <a:p>
            <a:pPr marL="12700">
              <a:lnSpc>
                <a:spcPct val="100000"/>
              </a:lnSpc>
              <a:spcBef>
                <a:spcPts val="105"/>
              </a:spcBef>
            </a:pPr>
            <a:r>
              <a:rPr sz="1550" b="1" spc="-20" dirty="0">
                <a:latin typeface="Times New Roman"/>
                <a:cs typeface="Times New Roman"/>
              </a:rPr>
              <a:t>100</a:t>
            </a:r>
            <a:endParaRPr sz="1550">
              <a:latin typeface="Times New Roman"/>
              <a:cs typeface="Times New Roman"/>
            </a:endParaRPr>
          </a:p>
        </p:txBody>
      </p:sp>
      <p:sp>
        <p:nvSpPr>
          <p:cNvPr id="9" name="object 9"/>
          <p:cNvSpPr txBox="1"/>
          <p:nvPr/>
        </p:nvSpPr>
        <p:spPr>
          <a:xfrm>
            <a:off x="3700522" y="2478814"/>
            <a:ext cx="809625" cy="263525"/>
          </a:xfrm>
          <a:prstGeom prst="rect">
            <a:avLst/>
          </a:prstGeom>
        </p:spPr>
        <p:txBody>
          <a:bodyPr vert="horz" wrap="square" lIns="0" tIns="13335" rIns="0" bIns="0" rtlCol="0">
            <a:spAutoFit/>
          </a:bodyPr>
          <a:lstStyle/>
          <a:p>
            <a:pPr marL="12700">
              <a:lnSpc>
                <a:spcPct val="100000"/>
              </a:lnSpc>
              <a:spcBef>
                <a:spcPts val="105"/>
              </a:spcBef>
            </a:pPr>
            <a:r>
              <a:rPr sz="1550" b="1" spc="-10" dirty="0">
                <a:latin typeface="Times New Roman"/>
                <a:cs typeface="Times New Roman"/>
              </a:rPr>
              <a:t>0,25x0,75</a:t>
            </a:r>
            <a:endParaRPr sz="1550">
              <a:latin typeface="Times New Roman"/>
              <a:cs typeface="Times New Roman"/>
            </a:endParaRPr>
          </a:p>
        </p:txBody>
      </p:sp>
      <p:sp>
        <p:nvSpPr>
          <p:cNvPr id="10" name="object 10"/>
          <p:cNvSpPr txBox="1"/>
          <p:nvPr/>
        </p:nvSpPr>
        <p:spPr>
          <a:xfrm>
            <a:off x="1021791" y="982726"/>
            <a:ext cx="7835900" cy="1534795"/>
          </a:xfrm>
          <a:prstGeom prst="rect">
            <a:avLst/>
          </a:prstGeom>
        </p:spPr>
        <p:txBody>
          <a:bodyPr vert="horz" wrap="square" lIns="0" tIns="12700" rIns="0" bIns="0" rtlCol="0">
            <a:spAutoFit/>
          </a:bodyPr>
          <a:lstStyle/>
          <a:p>
            <a:pPr marL="12700" marR="5715" algn="just">
              <a:lnSpc>
                <a:spcPct val="100000"/>
              </a:lnSpc>
              <a:spcBef>
                <a:spcPts val="100"/>
              </a:spcBef>
            </a:pPr>
            <a:r>
              <a:rPr sz="1800" spc="-5" dirty="0">
                <a:latin typeface="Arial"/>
                <a:cs typeface="Arial"/>
              </a:rPr>
              <a:t>Un chirurgien écrit à 1000 </a:t>
            </a:r>
            <a:r>
              <a:rPr sz="1800" dirty="0">
                <a:latin typeface="Arial"/>
                <a:cs typeface="Arial"/>
              </a:rPr>
              <a:t>de ses </a:t>
            </a:r>
            <a:r>
              <a:rPr sz="1800" spc="-5" dirty="0">
                <a:latin typeface="Arial"/>
                <a:cs typeface="Arial"/>
              </a:rPr>
              <a:t>patients afin de connaitre leurs </a:t>
            </a:r>
            <a:r>
              <a:rPr sz="1800" dirty="0">
                <a:latin typeface="Arial"/>
                <a:cs typeface="Arial"/>
              </a:rPr>
              <a:t>suites  </a:t>
            </a:r>
            <a:r>
              <a:rPr sz="1800" spc="-5" dirty="0">
                <a:latin typeface="Arial"/>
                <a:cs typeface="Arial"/>
              </a:rPr>
              <a:t>chirurgicales </a:t>
            </a:r>
            <a:r>
              <a:rPr sz="1800" b="1" spc="-5" dirty="0">
                <a:latin typeface="Wingdings"/>
                <a:cs typeface="Wingdings"/>
              </a:rPr>
              <a:t></a:t>
            </a:r>
            <a:r>
              <a:rPr sz="1800" b="1" spc="-5" dirty="0">
                <a:latin typeface="Times New Roman"/>
                <a:cs typeface="Times New Roman"/>
              </a:rPr>
              <a:t> </a:t>
            </a:r>
            <a:r>
              <a:rPr sz="1800" spc="-5" dirty="0">
                <a:latin typeface="Arial"/>
                <a:cs typeface="Arial"/>
              </a:rPr>
              <a:t>sur 100 réponses </a:t>
            </a:r>
            <a:r>
              <a:rPr sz="1800" dirty="0">
                <a:latin typeface="Arial"/>
                <a:cs typeface="Arial"/>
              </a:rPr>
              <a:t>: 75 vont très </a:t>
            </a:r>
            <a:r>
              <a:rPr sz="1800" spc="-5" dirty="0">
                <a:latin typeface="Arial"/>
                <a:cs typeface="Arial"/>
              </a:rPr>
              <a:t>bien, 25 ont des séquelles  </a:t>
            </a:r>
            <a:r>
              <a:rPr sz="1800" spc="-10" dirty="0">
                <a:latin typeface="Arial"/>
                <a:cs typeface="Arial"/>
              </a:rPr>
              <a:t>handicapantes.</a:t>
            </a:r>
            <a:endParaRPr sz="1800">
              <a:latin typeface="Arial"/>
              <a:cs typeface="Arial"/>
            </a:endParaRPr>
          </a:p>
          <a:p>
            <a:pPr marL="12700" marR="5080" algn="just">
              <a:lnSpc>
                <a:spcPct val="100000"/>
              </a:lnSpc>
              <a:spcBef>
                <a:spcPts val="1080"/>
              </a:spcBef>
            </a:pPr>
            <a:r>
              <a:rPr sz="1800" spc="-5" dirty="0">
                <a:latin typeface="Arial"/>
                <a:cs typeface="Arial"/>
              </a:rPr>
              <a:t>Le chirurgien s’intéresse aux mauvaises suites chirurgicales, et veut estimer  le % au niveau de l’ensem</a:t>
            </a:r>
            <a:r>
              <a:rPr sz="1800" u="sng" spc="-5" dirty="0">
                <a:uFill>
                  <a:solidFill>
                    <a:srgbClr val="000000"/>
                  </a:solidFill>
                </a:uFill>
                <a:latin typeface="Arial"/>
                <a:cs typeface="Arial"/>
              </a:rPr>
              <a:t>ble de s</a:t>
            </a:r>
            <a:r>
              <a:rPr sz="1800" spc="-5" dirty="0">
                <a:latin typeface="Arial"/>
                <a:cs typeface="Arial"/>
              </a:rPr>
              <a:t>es 1000</a:t>
            </a:r>
            <a:r>
              <a:rPr sz="1800" spc="75" dirty="0">
                <a:latin typeface="Arial"/>
                <a:cs typeface="Arial"/>
              </a:rPr>
              <a:t> </a:t>
            </a:r>
            <a:r>
              <a:rPr sz="1800" spc="-5" dirty="0">
                <a:latin typeface="Arial"/>
                <a:cs typeface="Arial"/>
              </a:rPr>
              <a:t>patients:</a:t>
            </a:r>
            <a:endParaRPr sz="1800">
              <a:latin typeface="Arial"/>
              <a:cs typeface="Arial"/>
            </a:endParaRPr>
          </a:p>
        </p:txBody>
      </p:sp>
      <p:sp>
        <p:nvSpPr>
          <p:cNvPr id="11" name="object 11"/>
          <p:cNvSpPr txBox="1"/>
          <p:nvPr/>
        </p:nvSpPr>
        <p:spPr>
          <a:xfrm>
            <a:off x="1021791" y="2629027"/>
            <a:ext cx="2498725" cy="299720"/>
          </a:xfrm>
          <a:prstGeom prst="rect">
            <a:avLst/>
          </a:prstGeom>
        </p:spPr>
        <p:txBody>
          <a:bodyPr vert="horz" wrap="square" lIns="0" tIns="12700" rIns="0" bIns="0" rtlCol="0">
            <a:spAutoFit/>
          </a:bodyPr>
          <a:lstStyle/>
          <a:p>
            <a:pPr marL="12700">
              <a:lnSpc>
                <a:spcPct val="100000"/>
              </a:lnSpc>
              <a:spcBef>
                <a:spcPts val="100"/>
              </a:spcBef>
              <a:tabLst>
                <a:tab pos="1863725" algn="l"/>
              </a:tabLst>
            </a:pPr>
            <a:r>
              <a:rPr sz="1800" dirty="0">
                <a:latin typeface="Arial"/>
                <a:cs typeface="Arial"/>
              </a:rPr>
              <a:t>IC </a:t>
            </a:r>
            <a:r>
              <a:rPr sz="1800" spc="-7" baseline="-20833" dirty="0">
                <a:latin typeface="Arial"/>
                <a:cs typeface="Arial"/>
              </a:rPr>
              <a:t>95% </a:t>
            </a:r>
            <a:r>
              <a:rPr sz="1800" dirty="0">
                <a:latin typeface="Arial"/>
                <a:cs typeface="Arial"/>
              </a:rPr>
              <a:t>=</a:t>
            </a:r>
            <a:r>
              <a:rPr sz="1800" spc="-5" dirty="0">
                <a:latin typeface="Arial"/>
                <a:cs typeface="Arial"/>
              </a:rPr>
              <a:t> </a:t>
            </a:r>
            <a:r>
              <a:rPr sz="1800" dirty="0">
                <a:latin typeface="Arial"/>
                <a:cs typeface="Arial"/>
              </a:rPr>
              <a:t>[</a:t>
            </a:r>
            <a:r>
              <a:rPr sz="1800" spc="-10" dirty="0">
                <a:latin typeface="Arial"/>
                <a:cs typeface="Arial"/>
              </a:rPr>
              <a:t> </a:t>
            </a:r>
            <a:r>
              <a:rPr sz="1800" spc="-5" dirty="0">
                <a:latin typeface="Arial"/>
                <a:cs typeface="Arial"/>
              </a:rPr>
              <a:t>0,25	1,96</a:t>
            </a:r>
            <a:r>
              <a:rPr sz="1800" spc="-70" dirty="0">
                <a:latin typeface="Arial"/>
                <a:cs typeface="Arial"/>
              </a:rPr>
              <a:t> </a:t>
            </a:r>
            <a:r>
              <a:rPr sz="1800" dirty="0">
                <a:latin typeface="Arial"/>
                <a:cs typeface="Arial"/>
              </a:rPr>
              <a:t>x</a:t>
            </a:r>
            <a:endParaRPr sz="1800">
              <a:latin typeface="Arial"/>
              <a:cs typeface="Arial"/>
            </a:endParaRPr>
          </a:p>
        </p:txBody>
      </p:sp>
      <p:sp>
        <p:nvSpPr>
          <p:cNvPr id="12" name="object 12"/>
          <p:cNvSpPr txBox="1"/>
          <p:nvPr/>
        </p:nvSpPr>
        <p:spPr>
          <a:xfrm>
            <a:off x="4572101" y="2629027"/>
            <a:ext cx="8953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a:t>
            </a:r>
            <a:endParaRPr sz="1800">
              <a:latin typeface="Arial"/>
              <a:cs typeface="Arial"/>
            </a:endParaRPr>
          </a:p>
        </p:txBody>
      </p:sp>
      <p:sp>
        <p:nvSpPr>
          <p:cNvPr id="13" name="object 13"/>
          <p:cNvSpPr txBox="1"/>
          <p:nvPr/>
        </p:nvSpPr>
        <p:spPr>
          <a:xfrm>
            <a:off x="1021791" y="3040456"/>
            <a:ext cx="7753350" cy="300355"/>
          </a:xfrm>
          <a:prstGeom prst="rect">
            <a:avLst/>
          </a:prstGeom>
        </p:spPr>
        <p:txBody>
          <a:bodyPr vert="horz" wrap="square" lIns="0" tIns="12700" rIns="0" bIns="0" rtlCol="0">
            <a:spAutoFit/>
          </a:bodyPr>
          <a:lstStyle/>
          <a:p>
            <a:pPr marL="12700">
              <a:lnSpc>
                <a:spcPct val="100000"/>
              </a:lnSpc>
              <a:spcBef>
                <a:spcPts val="100"/>
              </a:spcBef>
              <a:tabLst>
                <a:tab pos="2416175" algn="l"/>
                <a:tab pos="3318510" algn="l"/>
                <a:tab pos="6342380" algn="l"/>
              </a:tabLst>
            </a:pPr>
            <a:r>
              <a:rPr sz="1800" spc="-5" dirty="0">
                <a:latin typeface="Arial"/>
                <a:cs typeface="Arial"/>
              </a:rPr>
              <a:t>Soit </a:t>
            </a:r>
            <a:r>
              <a:rPr sz="1800" dirty="0">
                <a:latin typeface="Arial"/>
                <a:cs typeface="Arial"/>
              </a:rPr>
              <a:t>IC </a:t>
            </a:r>
            <a:r>
              <a:rPr sz="1800" spc="-7" baseline="-20833" dirty="0">
                <a:latin typeface="Arial"/>
                <a:cs typeface="Arial"/>
              </a:rPr>
              <a:t>95%</a:t>
            </a:r>
            <a:r>
              <a:rPr sz="1800" spc="247" baseline="-20833" dirty="0">
                <a:latin typeface="Arial"/>
                <a:cs typeface="Arial"/>
              </a:rPr>
              <a:t> </a:t>
            </a:r>
            <a:r>
              <a:rPr sz="1800" dirty="0">
                <a:latin typeface="Arial"/>
                <a:cs typeface="Arial"/>
              </a:rPr>
              <a:t>= </a:t>
            </a:r>
            <a:r>
              <a:rPr lang="fr-FR" sz="1800" dirty="0">
                <a:latin typeface="Arial"/>
                <a:cs typeface="Arial"/>
              </a:rPr>
              <a:t>[</a:t>
            </a:r>
            <a:r>
              <a:rPr sz="1800" spc="-10" dirty="0">
                <a:latin typeface="Arial"/>
                <a:cs typeface="Arial"/>
              </a:rPr>
              <a:t>25%	</a:t>
            </a:r>
            <a:r>
              <a:rPr sz="1800" dirty="0">
                <a:latin typeface="Arial"/>
                <a:cs typeface="Arial"/>
              </a:rPr>
              <a:t>8%</a:t>
            </a:r>
            <a:r>
              <a:rPr lang="fr-FR" sz="1800" dirty="0">
                <a:latin typeface="Arial"/>
                <a:cs typeface="Arial"/>
              </a:rPr>
              <a:t>]</a:t>
            </a:r>
            <a:r>
              <a:rPr sz="1800" dirty="0">
                <a:latin typeface="Arial"/>
                <a:cs typeface="Arial"/>
              </a:rPr>
              <a:t>	</a:t>
            </a:r>
            <a:r>
              <a:rPr sz="1800" spc="-5" dirty="0">
                <a:latin typeface="Arial"/>
                <a:cs typeface="Arial"/>
              </a:rPr>
              <a:t>de mauvais</a:t>
            </a:r>
            <a:r>
              <a:rPr sz="1800" spc="30" dirty="0">
                <a:latin typeface="Arial"/>
                <a:cs typeface="Arial"/>
              </a:rPr>
              <a:t> </a:t>
            </a:r>
            <a:r>
              <a:rPr sz="1800" spc="-5" dirty="0">
                <a:latin typeface="Arial"/>
                <a:cs typeface="Arial"/>
              </a:rPr>
              <a:t>résultats</a:t>
            </a:r>
            <a:r>
              <a:rPr sz="1800" spc="10" dirty="0">
                <a:latin typeface="Arial"/>
                <a:cs typeface="Arial"/>
              </a:rPr>
              <a:t> </a:t>
            </a:r>
            <a:r>
              <a:rPr sz="1800" spc="-5" dirty="0">
                <a:latin typeface="Arial"/>
                <a:cs typeface="Arial"/>
              </a:rPr>
              <a:t>soit	</a:t>
            </a:r>
            <a:r>
              <a:rPr sz="1800" b="1" dirty="0">
                <a:latin typeface="Arial"/>
                <a:cs typeface="Arial"/>
              </a:rPr>
              <a:t>[ </a:t>
            </a:r>
            <a:r>
              <a:rPr sz="1800" b="1" spc="-5" dirty="0">
                <a:latin typeface="Arial"/>
                <a:cs typeface="Arial"/>
              </a:rPr>
              <a:t>17% </a:t>
            </a:r>
            <a:r>
              <a:rPr sz="1800" b="1" dirty="0">
                <a:latin typeface="Arial"/>
                <a:cs typeface="Arial"/>
              </a:rPr>
              <a:t>; </a:t>
            </a:r>
            <a:r>
              <a:rPr sz="1800" b="1" spc="-5" dirty="0">
                <a:latin typeface="Arial"/>
                <a:cs typeface="Arial"/>
              </a:rPr>
              <a:t>33%</a:t>
            </a:r>
            <a:r>
              <a:rPr sz="1800" b="1" spc="-70" dirty="0">
                <a:latin typeface="Arial"/>
                <a:cs typeface="Arial"/>
              </a:rPr>
              <a:t> </a:t>
            </a:r>
            <a:r>
              <a:rPr sz="1800" b="1" dirty="0">
                <a:latin typeface="Arial"/>
                <a:cs typeface="Arial"/>
              </a:rPr>
              <a:t>]</a:t>
            </a:r>
            <a:endParaRPr sz="1800" dirty="0">
              <a:latin typeface="Arial"/>
              <a:cs typeface="Arial"/>
            </a:endParaRPr>
          </a:p>
        </p:txBody>
      </p:sp>
      <p:sp>
        <p:nvSpPr>
          <p:cNvPr id="14" name="object 14"/>
          <p:cNvSpPr txBox="1"/>
          <p:nvPr/>
        </p:nvSpPr>
        <p:spPr>
          <a:xfrm>
            <a:off x="1021791" y="3315080"/>
            <a:ext cx="7836534" cy="2357755"/>
          </a:xfrm>
          <a:prstGeom prst="rect">
            <a:avLst/>
          </a:prstGeom>
        </p:spPr>
        <p:txBody>
          <a:bodyPr vert="horz" wrap="square" lIns="0" tIns="149860" rIns="0" bIns="0" rtlCol="0">
            <a:spAutoFit/>
          </a:bodyPr>
          <a:lstStyle/>
          <a:p>
            <a:pPr marL="228600">
              <a:lnSpc>
                <a:spcPct val="100000"/>
              </a:lnSpc>
              <a:spcBef>
                <a:spcPts val="1180"/>
              </a:spcBef>
            </a:pPr>
            <a:r>
              <a:rPr sz="1800" b="1" spc="-5" dirty="0">
                <a:solidFill>
                  <a:srgbClr val="006666"/>
                </a:solidFill>
                <a:latin typeface="Arial"/>
                <a:cs typeface="Arial"/>
              </a:rPr>
              <a:t>Résultat </a:t>
            </a:r>
            <a:r>
              <a:rPr sz="1800" b="1" dirty="0">
                <a:solidFill>
                  <a:srgbClr val="006666"/>
                </a:solidFill>
                <a:latin typeface="Arial"/>
                <a:cs typeface="Arial"/>
              </a:rPr>
              <a:t>: </a:t>
            </a:r>
            <a:r>
              <a:rPr sz="1800" b="1" spc="-5" dirty="0">
                <a:solidFill>
                  <a:srgbClr val="006666"/>
                </a:solidFill>
                <a:latin typeface="Arial"/>
                <a:cs typeface="Arial"/>
              </a:rPr>
              <a:t>calcul statistique correct, mais </a:t>
            </a:r>
            <a:r>
              <a:rPr sz="1800" b="1" dirty="0">
                <a:solidFill>
                  <a:srgbClr val="006666"/>
                </a:solidFill>
                <a:latin typeface="Arial"/>
                <a:cs typeface="Arial"/>
              </a:rPr>
              <a:t>non utilisable : il </a:t>
            </a:r>
            <a:r>
              <a:rPr sz="1800" b="1" spc="-5" dirty="0">
                <a:solidFill>
                  <a:srgbClr val="006666"/>
                </a:solidFill>
                <a:latin typeface="Arial"/>
                <a:cs typeface="Arial"/>
              </a:rPr>
              <a:t>est faux</a:t>
            </a:r>
            <a:r>
              <a:rPr sz="1800" b="1" spc="70" dirty="0">
                <a:solidFill>
                  <a:srgbClr val="006666"/>
                </a:solidFill>
                <a:latin typeface="Arial"/>
                <a:cs typeface="Arial"/>
              </a:rPr>
              <a:t> </a:t>
            </a:r>
            <a:r>
              <a:rPr sz="1800" b="1" dirty="0">
                <a:solidFill>
                  <a:srgbClr val="006666"/>
                </a:solidFill>
                <a:latin typeface="Arial"/>
                <a:cs typeface="Arial"/>
              </a:rPr>
              <a:t>!</a:t>
            </a:r>
            <a:endParaRPr sz="1800" dirty="0">
              <a:latin typeface="Arial"/>
              <a:cs typeface="Arial"/>
            </a:endParaRPr>
          </a:p>
          <a:p>
            <a:pPr marL="12700" marR="5080" indent="914400" algn="just">
              <a:lnSpc>
                <a:spcPct val="100000"/>
              </a:lnSpc>
              <a:spcBef>
                <a:spcPts val="1080"/>
              </a:spcBef>
              <a:buAutoNum type="arabicParenR"/>
              <a:tabLst>
                <a:tab pos="1205230" algn="l"/>
              </a:tabLst>
            </a:pPr>
            <a:r>
              <a:rPr sz="1800" dirty="0">
                <a:latin typeface="Arial"/>
                <a:cs typeface="Arial"/>
              </a:rPr>
              <a:t>Il y </a:t>
            </a:r>
            <a:r>
              <a:rPr sz="1800" spc="-5" dirty="0">
                <a:latin typeface="Arial"/>
                <a:cs typeface="Arial"/>
              </a:rPr>
              <a:t>a eu </a:t>
            </a:r>
            <a:r>
              <a:rPr sz="1800" dirty="0">
                <a:latin typeface="Arial"/>
                <a:cs typeface="Arial"/>
              </a:rPr>
              <a:t>900 </a:t>
            </a:r>
            <a:r>
              <a:rPr sz="1800" spc="-5" dirty="0">
                <a:latin typeface="Arial"/>
                <a:cs typeface="Arial"/>
              </a:rPr>
              <a:t>non-réponses. </a:t>
            </a:r>
            <a:r>
              <a:rPr sz="1800" dirty="0">
                <a:latin typeface="Arial"/>
                <a:cs typeface="Arial"/>
              </a:rPr>
              <a:t>On </a:t>
            </a:r>
            <a:r>
              <a:rPr sz="1800" spc="-5" dirty="0">
                <a:latin typeface="Arial"/>
                <a:cs typeface="Arial"/>
              </a:rPr>
              <a:t>ne peut pas préjuger </a:t>
            </a:r>
            <a:r>
              <a:rPr sz="1800" dirty="0">
                <a:latin typeface="Arial"/>
                <a:cs typeface="Arial"/>
              </a:rPr>
              <a:t>de </a:t>
            </a:r>
            <a:r>
              <a:rPr sz="1800" spc="-10" dirty="0">
                <a:latin typeface="Arial"/>
                <a:cs typeface="Arial"/>
              </a:rPr>
              <a:t>l’état de  </a:t>
            </a:r>
            <a:r>
              <a:rPr sz="1800" spc="-5" dirty="0">
                <a:latin typeface="Arial"/>
                <a:cs typeface="Arial"/>
              </a:rPr>
              <a:t>ces 900 </a:t>
            </a:r>
            <a:r>
              <a:rPr sz="1800" dirty="0">
                <a:latin typeface="Arial"/>
                <a:cs typeface="Arial"/>
              </a:rPr>
              <a:t>patients. Ils </a:t>
            </a:r>
            <a:r>
              <a:rPr sz="1800" spc="-5" dirty="0">
                <a:latin typeface="Arial"/>
                <a:cs typeface="Arial"/>
              </a:rPr>
              <a:t>sont peut </a:t>
            </a:r>
            <a:r>
              <a:rPr sz="1800" dirty="0">
                <a:latin typeface="Arial"/>
                <a:cs typeface="Arial"/>
              </a:rPr>
              <a:t>être </a:t>
            </a:r>
            <a:r>
              <a:rPr sz="1800" spc="-5" dirty="0">
                <a:latin typeface="Arial"/>
                <a:cs typeface="Arial"/>
              </a:rPr>
              <a:t>décédés des </a:t>
            </a:r>
            <a:r>
              <a:rPr sz="1800" dirty="0">
                <a:latin typeface="Arial"/>
                <a:cs typeface="Arial"/>
              </a:rPr>
              <a:t>suites </a:t>
            </a:r>
            <a:r>
              <a:rPr sz="1800" spc="-5" dirty="0">
                <a:latin typeface="Arial"/>
                <a:cs typeface="Arial"/>
              </a:rPr>
              <a:t>opératoires, </a:t>
            </a:r>
            <a:r>
              <a:rPr sz="1800" dirty="0">
                <a:latin typeface="Arial"/>
                <a:cs typeface="Arial"/>
              </a:rPr>
              <a:t>ou bien  très </a:t>
            </a:r>
            <a:r>
              <a:rPr sz="1800" spc="-5" dirty="0">
                <a:latin typeface="Arial"/>
                <a:cs typeface="Arial"/>
              </a:rPr>
              <a:t>mécontents du chirurgien, ou tout au contraire sont </a:t>
            </a:r>
            <a:r>
              <a:rPr sz="1800" dirty="0">
                <a:latin typeface="Arial"/>
                <a:cs typeface="Arial"/>
              </a:rPr>
              <a:t>très </a:t>
            </a:r>
            <a:r>
              <a:rPr sz="1800" spc="-5" dirty="0">
                <a:latin typeface="Arial"/>
                <a:cs typeface="Arial"/>
              </a:rPr>
              <a:t>satisfaits et </a:t>
            </a:r>
            <a:r>
              <a:rPr sz="1800" spc="-10" dirty="0">
                <a:latin typeface="Arial"/>
                <a:cs typeface="Arial"/>
              </a:rPr>
              <a:t>ne  </a:t>
            </a:r>
            <a:r>
              <a:rPr sz="1800" spc="-5" dirty="0">
                <a:latin typeface="Arial"/>
                <a:cs typeface="Arial"/>
              </a:rPr>
              <a:t>jugent pas utile de répondre </a:t>
            </a:r>
            <a:r>
              <a:rPr sz="1800" dirty="0">
                <a:latin typeface="Arial"/>
                <a:cs typeface="Arial"/>
              </a:rPr>
              <a:t>.. </a:t>
            </a:r>
            <a:r>
              <a:rPr sz="1800" spc="-5" dirty="0">
                <a:latin typeface="Arial"/>
                <a:cs typeface="Arial"/>
              </a:rPr>
              <a:t>Cet échantillon </a:t>
            </a:r>
            <a:r>
              <a:rPr sz="1800" dirty="0">
                <a:latin typeface="Arial"/>
                <a:cs typeface="Arial"/>
              </a:rPr>
              <a:t>est</a:t>
            </a:r>
            <a:r>
              <a:rPr sz="1800" spc="90" dirty="0">
                <a:latin typeface="Arial"/>
                <a:cs typeface="Arial"/>
              </a:rPr>
              <a:t> </a:t>
            </a:r>
            <a:r>
              <a:rPr sz="1800" dirty="0">
                <a:latin typeface="Arial"/>
                <a:cs typeface="Arial"/>
              </a:rPr>
              <a:t>BIAISÉ</a:t>
            </a:r>
          </a:p>
          <a:p>
            <a:pPr marL="12700" marR="6985" indent="914400" algn="just">
              <a:lnSpc>
                <a:spcPct val="100000"/>
              </a:lnSpc>
              <a:spcBef>
                <a:spcPts val="1080"/>
              </a:spcBef>
              <a:buAutoNum type="arabicParenR"/>
              <a:tabLst>
                <a:tab pos="1209675" algn="l"/>
              </a:tabLst>
            </a:pPr>
            <a:r>
              <a:rPr sz="1800" spc="-5" dirty="0">
                <a:latin typeface="Arial"/>
                <a:cs typeface="Arial"/>
              </a:rPr>
              <a:t>Si on se trouve dans ce dernier </a:t>
            </a:r>
            <a:r>
              <a:rPr sz="1800" dirty="0">
                <a:latin typeface="Arial"/>
                <a:cs typeface="Arial"/>
              </a:rPr>
              <a:t>cas, </a:t>
            </a:r>
            <a:r>
              <a:rPr sz="1800" spc="-5" dirty="0">
                <a:latin typeface="Arial"/>
                <a:cs typeface="Arial"/>
              </a:rPr>
              <a:t>les échecs ne représentent  que 25/1000 </a:t>
            </a:r>
            <a:r>
              <a:rPr sz="1800" dirty="0">
                <a:latin typeface="Arial"/>
                <a:cs typeface="Arial"/>
              </a:rPr>
              <a:t>= </a:t>
            </a:r>
            <a:r>
              <a:rPr sz="1800" spc="-5" dirty="0">
                <a:latin typeface="Arial"/>
                <a:cs typeface="Arial"/>
              </a:rPr>
              <a:t>2,5%. La conclusion </a:t>
            </a:r>
            <a:r>
              <a:rPr sz="1800" dirty="0">
                <a:latin typeface="Arial"/>
                <a:cs typeface="Arial"/>
              </a:rPr>
              <a:t>est </a:t>
            </a:r>
            <a:r>
              <a:rPr sz="1800" spc="-5" dirty="0">
                <a:latin typeface="Arial"/>
                <a:cs typeface="Arial"/>
              </a:rPr>
              <a:t>toute autre</a:t>
            </a:r>
            <a:r>
              <a:rPr sz="1800" spc="75" dirty="0">
                <a:latin typeface="Arial"/>
                <a:cs typeface="Arial"/>
              </a:rPr>
              <a:t> </a:t>
            </a:r>
            <a:r>
              <a:rPr sz="1800" spc="-35" dirty="0">
                <a:latin typeface="Arial"/>
                <a:cs typeface="Arial"/>
              </a:rPr>
              <a:t>!!</a:t>
            </a:r>
            <a:endParaRPr sz="1800" dirty="0">
              <a:latin typeface="Arial"/>
              <a:cs typeface="Arial"/>
            </a:endParaRPr>
          </a:p>
        </p:txBody>
      </p:sp>
      <p:sp>
        <p:nvSpPr>
          <p:cNvPr id="15" name="object 15"/>
          <p:cNvSpPr txBox="1"/>
          <p:nvPr/>
        </p:nvSpPr>
        <p:spPr>
          <a:xfrm>
            <a:off x="2578867" y="2655367"/>
            <a:ext cx="120650" cy="244475"/>
          </a:xfrm>
          <a:prstGeom prst="rect">
            <a:avLst/>
          </a:prstGeom>
        </p:spPr>
        <p:txBody>
          <a:bodyPr vert="horz" wrap="square" lIns="0" tIns="17145" rIns="0" bIns="0" rtlCol="0">
            <a:spAutoFit/>
          </a:bodyPr>
          <a:lstStyle/>
          <a:p>
            <a:pPr marL="12700">
              <a:lnSpc>
                <a:spcPct val="100000"/>
              </a:lnSpc>
              <a:spcBef>
                <a:spcPts val="135"/>
              </a:spcBef>
            </a:pPr>
            <a:r>
              <a:rPr sz="1400" i="1" spc="-25" dirty="0">
                <a:latin typeface="Symbol"/>
                <a:cs typeface="Symbol"/>
              </a:rPr>
              <a:t></a:t>
            </a:r>
            <a:endParaRPr sz="1400">
              <a:latin typeface="Symbol"/>
              <a:cs typeface="Symbol"/>
            </a:endParaRPr>
          </a:p>
        </p:txBody>
      </p:sp>
      <p:sp>
        <p:nvSpPr>
          <p:cNvPr id="16" name="object 16"/>
          <p:cNvSpPr txBox="1"/>
          <p:nvPr/>
        </p:nvSpPr>
        <p:spPr>
          <a:xfrm>
            <a:off x="3043136" y="2994850"/>
            <a:ext cx="151765" cy="318135"/>
          </a:xfrm>
          <a:prstGeom prst="rect">
            <a:avLst/>
          </a:prstGeom>
        </p:spPr>
        <p:txBody>
          <a:bodyPr vert="horz" wrap="square" lIns="0" tIns="14604" rIns="0" bIns="0" rtlCol="0">
            <a:spAutoFit/>
          </a:bodyPr>
          <a:lstStyle/>
          <a:p>
            <a:pPr marL="12700">
              <a:lnSpc>
                <a:spcPct val="100000"/>
              </a:lnSpc>
              <a:spcBef>
                <a:spcPts val="114"/>
              </a:spcBef>
            </a:pPr>
            <a:r>
              <a:rPr sz="1900" b="1" spc="-55" dirty="0">
                <a:latin typeface="Symbol"/>
                <a:cs typeface="Symbol"/>
              </a:rPr>
              <a:t></a:t>
            </a:r>
            <a:endParaRPr sz="1900">
              <a:latin typeface="Symbol"/>
              <a:cs typeface="Symbol"/>
            </a:endParaRPr>
          </a:p>
        </p:txBody>
      </p:sp>
      <p:sp>
        <p:nvSpPr>
          <p:cNvPr id="19" name="object 19"/>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20" name="object 20"/>
          <p:cNvSpPr/>
          <p:nvPr/>
        </p:nvSpPr>
        <p:spPr>
          <a:xfrm>
            <a:off x="1348739" y="92964"/>
            <a:ext cx="443484" cy="457200"/>
          </a:xfrm>
          <a:prstGeom prst="rect">
            <a:avLst/>
          </a:prstGeom>
          <a:blipFill>
            <a:blip r:embed="rId4" cstate="print"/>
            <a:stretch>
              <a:fillRect/>
            </a:stretch>
          </a:blipFill>
        </p:spPr>
        <p:txBody>
          <a:bodyPr wrap="square" lIns="0" tIns="0" rIns="0" bIns="0" rtlCol="0"/>
          <a:lstStyle/>
          <a:p>
            <a:endParaRPr/>
          </a:p>
        </p:txBody>
      </p:sp>
      <p:sp>
        <p:nvSpPr>
          <p:cNvPr id="21" name="object 21"/>
          <p:cNvSpPr/>
          <p:nvPr/>
        </p:nvSpPr>
        <p:spPr>
          <a:xfrm>
            <a:off x="1517903" y="92964"/>
            <a:ext cx="341376" cy="457200"/>
          </a:xfrm>
          <a:prstGeom prst="rect">
            <a:avLst/>
          </a:prstGeom>
          <a:blipFill>
            <a:blip r:embed="rId5" cstate="print"/>
            <a:stretch>
              <a:fillRect/>
            </a:stretch>
          </a:blipFill>
        </p:spPr>
        <p:txBody>
          <a:bodyPr wrap="square" lIns="0" tIns="0" rIns="0" bIns="0" rtlCol="0"/>
          <a:lstStyle/>
          <a:p>
            <a:endParaRPr/>
          </a:p>
        </p:txBody>
      </p:sp>
      <p:sp>
        <p:nvSpPr>
          <p:cNvPr id="22" name="object 22"/>
          <p:cNvSpPr/>
          <p:nvPr/>
        </p:nvSpPr>
        <p:spPr>
          <a:xfrm>
            <a:off x="1584960" y="92964"/>
            <a:ext cx="333755" cy="457200"/>
          </a:xfrm>
          <a:prstGeom prst="rect">
            <a:avLst/>
          </a:prstGeom>
          <a:blipFill>
            <a:blip r:embed="rId6" cstate="print"/>
            <a:stretch>
              <a:fillRect/>
            </a:stretch>
          </a:blipFill>
        </p:spPr>
        <p:txBody>
          <a:bodyPr wrap="square" lIns="0" tIns="0" rIns="0" bIns="0" rtlCol="0"/>
          <a:lstStyle/>
          <a:p>
            <a:endParaRPr/>
          </a:p>
        </p:txBody>
      </p:sp>
      <p:sp>
        <p:nvSpPr>
          <p:cNvPr id="23" name="object 23"/>
          <p:cNvSpPr/>
          <p:nvPr/>
        </p:nvSpPr>
        <p:spPr>
          <a:xfrm>
            <a:off x="1644395" y="92964"/>
            <a:ext cx="2459735" cy="457200"/>
          </a:xfrm>
          <a:prstGeom prst="rect">
            <a:avLst/>
          </a:prstGeom>
          <a:blipFill>
            <a:blip r:embed="rId7" cstate="print"/>
            <a:stretch>
              <a:fillRect/>
            </a:stretch>
          </a:blipFill>
        </p:spPr>
        <p:txBody>
          <a:bodyPr wrap="square" lIns="0" tIns="0" rIns="0" bIns="0" rtlCol="0"/>
          <a:lstStyle/>
          <a:p>
            <a:endParaRPr/>
          </a:p>
        </p:txBody>
      </p:sp>
      <p:sp>
        <p:nvSpPr>
          <p:cNvPr id="24" name="object 24"/>
          <p:cNvSpPr/>
          <p:nvPr/>
        </p:nvSpPr>
        <p:spPr>
          <a:xfrm>
            <a:off x="3829811" y="92964"/>
            <a:ext cx="330708" cy="457200"/>
          </a:xfrm>
          <a:prstGeom prst="rect">
            <a:avLst/>
          </a:prstGeom>
          <a:blipFill>
            <a:blip r:embed="rId8" cstate="print"/>
            <a:stretch>
              <a:fillRect/>
            </a:stretch>
          </a:blipFill>
        </p:spPr>
        <p:txBody>
          <a:bodyPr wrap="square" lIns="0" tIns="0" rIns="0" bIns="0" rtlCol="0"/>
          <a:lstStyle/>
          <a:p>
            <a:endParaRPr/>
          </a:p>
        </p:txBody>
      </p:sp>
      <p:sp>
        <p:nvSpPr>
          <p:cNvPr id="25" name="object 25"/>
          <p:cNvSpPr txBox="1"/>
          <p:nvPr/>
        </p:nvSpPr>
        <p:spPr>
          <a:xfrm>
            <a:off x="1463421" y="17551"/>
            <a:ext cx="2752090" cy="760730"/>
          </a:xfrm>
          <a:prstGeom prst="rect">
            <a:avLst/>
          </a:prstGeom>
        </p:spPr>
        <p:txBody>
          <a:bodyPr vert="horz" wrap="square" lIns="0" tIns="136525" rIns="0" bIns="0" rtlCol="0">
            <a:spAutoFit/>
          </a:bodyPr>
          <a:lstStyle/>
          <a:p>
            <a:pPr marL="12700">
              <a:lnSpc>
                <a:spcPct val="100000"/>
              </a:lnSpc>
              <a:spcBef>
                <a:spcPts val="1075"/>
              </a:spcBef>
            </a:pPr>
            <a:r>
              <a:rPr sz="1600" b="1" spc="-5" dirty="0">
                <a:solidFill>
                  <a:srgbClr val="5F5F5F"/>
                </a:solidFill>
                <a:latin typeface="Arial"/>
                <a:cs typeface="Arial"/>
              </a:rPr>
              <a:t>2 - Statistique</a:t>
            </a:r>
            <a:r>
              <a:rPr sz="1600" b="1" spc="6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607695">
              <a:lnSpc>
                <a:spcPct val="100000"/>
              </a:lnSpc>
              <a:spcBef>
                <a:spcPts val="969"/>
              </a:spcBef>
            </a:pPr>
            <a:r>
              <a:rPr sz="1600" i="1" spc="-5" dirty="0">
                <a:solidFill>
                  <a:srgbClr val="5F5F5F"/>
                </a:solidFill>
                <a:latin typeface="Arial"/>
                <a:cs typeface="Arial"/>
              </a:rPr>
              <a:t>Estimation</a:t>
            </a:r>
            <a:r>
              <a:rPr sz="1600" i="1" spc="-40" dirty="0">
                <a:solidFill>
                  <a:srgbClr val="5F5F5F"/>
                </a:solidFill>
                <a:latin typeface="Arial"/>
                <a:cs typeface="Arial"/>
              </a:rPr>
              <a:t> </a:t>
            </a:r>
            <a:r>
              <a:rPr sz="1600" i="1" spc="-5" dirty="0">
                <a:solidFill>
                  <a:srgbClr val="5F5F5F"/>
                </a:solidFill>
                <a:latin typeface="Arial"/>
                <a:cs typeface="Arial"/>
              </a:rPr>
              <a:t>pourcentage</a:t>
            </a:r>
            <a:endParaRPr sz="1600">
              <a:latin typeface="Arial"/>
              <a:cs typeface="Arial"/>
            </a:endParaRPr>
          </a:p>
        </p:txBody>
      </p:sp>
      <p:sp>
        <p:nvSpPr>
          <p:cNvPr id="27" name="object 27"/>
          <p:cNvSpPr txBox="1"/>
          <p:nvPr/>
        </p:nvSpPr>
        <p:spPr>
          <a:xfrm>
            <a:off x="5011928"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22300" y="1474088"/>
            <a:ext cx="16700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700055" y="2142091"/>
            <a:ext cx="231140" cy="300990"/>
          </a:xfrm>
          <a:prstGeom prst="rect">
            <a:avLst/>
          </a:prstGeom>
        </p:spPr>
        <p:txBody>
          <a:bodyPr vert="horz" wrap="square" lIns="0" tIns="13335" rIns="0" bIns="0" rtlCol="0">
            <a:spAutoFit/>
          </a:bodyPr>
          <a:lstStyle/>
          <a:p>
            <a:pPr marL="12700">
              <a:lnSpc>
                <a:spcPct val="100000"/>
              </a:lnSpc>
              <a:spcBef>
                <a:spcPts val="105"/>
              </a:spcBef>
            </a:pPr>
            <a:r>
              <a:rPr sz="1800" b="1" spc="520" dirty="0">
                <a:latin typeface="Arial"/>
                <a:cs typeface="Arial"/>
              </a:rPr>
              <a:t>n</a:t>
            </a:r>
            <a:endParaRPr sz="1800">
              <a:latin typeface="Arial"/>
              <a:cs typeface="Arial"/>
            </a:endParaRPr>
          </a:p>
        </p:txBody>
      </p:sp>
      <p:sp>
        <p:nvSpPr>
          <p:cNvPr id="5" name="object 5"/>
          <p:cNvSpPr txBox="1"/>
          <p:nvPr/>
        </p:nvSpPr>
        <p:spPr>
          <a:xfrm>
            <a:off x="2540229" y="1328434"/>
            <a:ext cx="172720" cy="222250"/>
          </a:xfrm>
          <a:prstGeom prst="rect">
            <a:avLst/>
          </a:prstGeom>
        </p:spPr>
        <p:txBody>
          <a:bodyPr vert="horz" wrap="square" lIns="0" tIns="17145" rIns="0" bIns="0" rtlCol="0">
            <a:spAutoFit/>
          </a:bodyPr>
          <a:lstStyle/>
          <a:p>
            <a:pPr marL="12700">
              <a:lnSpc>
                <a:spcPct val="100000"/>
              </a:lnSpc>
              <a:spcBef>
                <a:spcPts val="135"/>
              </a:spcBef>
            </a:pPr>
            <a:r>
              <a:rPr sz="1250" b="1" spc="390" dirty="0">
                <a:latin typeface="Arial"/>
                <a:cs typeface="Arial"/>
              </a:rPr>
              <a:t>n</a:t>
            </a:r>
            <a:endParaRPr sz="1250">
              <a:latin typeface="Arial"/>
              <a:cs typeface="Arial"/>
            </a:endParaRPr>
          </a:p>
        </p:txBody>
      </p:sp>
      <p:sp>
        <p:nvSpPr>
          <p:cNvPr id="6" name="object 6"/>
          <p:cNvSpPr txBox="1"/>
          <p:nvPr/>
        </p:nvSpPr>
        <p:spPr>
          <a:xfrm>
            <a:off x="1706802" y="1881908"/>
            <a:ext cx="1586230" cy="300990"/>
          </a:xfrm>
          <a:prstGeom prst="rect">
            <a:avLst/>
          </a:prstGeom>
        </p:spPr>
        <p:txBody>
          <a:bodyPr vert="horz" wrap="square" lIns="0" tIns="13335" rIns="0" bIns="0" rtlCol="0">
            <a:spAutoFit/>
          </a:bodyPr>
          <a:lstStyle/>
          <a:p>
            <a:pPr marL="12700">
              <a:lnSpc>
                <a:spcPct val="100000"/>
              </a:lnSpc>
              <a:spcBef>
                <a:spcPts val="105"/>
              </a:spcBef>
              <a:tabLst>
                <a:tab pos="860425" algn="l"/>
                <a:tab pos="1572895" algn="l"/>
              </a:tabLst>
            </a:pPr>
            <a:r>
              <a:rPr sz="2700" b="1" spc="1132" baseline="-20061" dirty="0">
                <a:latin typeface="Arial"/>
                <a:cs typeface="Arial"/>
              </a:rPr>
              <a:t>m</a:t>
            </a:r>
            <a:r>
              <a:rPr sz="2700" b="1" spc="-7" baseline="-20061" dirty="0">
                <a:latin typeface="Arial"/>
                <a:cs typeface="Arial"/>
              </a:rPr>
              <a:t> </a:t>
            </a:r>
            <a:r>
              <a:rPr sz="2700" b="1" spc="697" baseline="-20061" dirty="0">
                <a:latin typeface="Symbol"/>
                <a:cs typeface="Symbol"/>
              </a:rPr>
              <a:t></a:t>
            </a:r>
            <a:r>
              <a:rPr sz="1800" b="1" u="sng" spc="465" dirty="0">
                <a:uFill>
                  <a:solidFill>
                    <a:srgbClr val="000000"/>
                  </a:solidFill>
                </a:uFill>
                <a:latin typeface="Symbol"/>
                <a:cs typeface="Symbol"/>
              </a:rPr>
              <a:t></a:t>
            </a:r>
            <a:r>
              <a:rPr sz="1250" b="1" u="sng" spc="320" dirty="0">
                <a:uFill>
                  <a:solidFill>
                    <a:srgbClr val="000000"/>
                  </a:solidFill>
                </a:uFill>
                <a:latin typeface="Times New Roman"/>
                <a:cs typeface="Times New Roman"/>
              </a:rPr>
              <a:t>1	</a:t>
            </a:r>
            <a:endParaRPr sz="1250">
              <a:latin typeface="Times New Roman"/>
              <a:cs typeface="Times New Roman"/>
            </a:endParaRPr>
          </a:p>
        </p:txBody>
      </p:sp>
      <p:sp>
        <p:nvSpPr>
          <p:cNvPr id="7" name="object 7"/>
          <p:cNvSpPr/>
          <p:nvPr/>
        </p:nvSpPr>
        <p:spPr>
          <a:xfrm>
            <a:off x="6168085" y="1898878"/>
            <a:ext cx="33655" cy="15875"/>
          </a:xfrm>
          <a:custGeom>
            <a:avLst/>
            <a:gdLst/>
            <a:ahLst/>
            <a:cxnLst/>
            <a:rect l="l" t="t" r="r" b="b"/>
            <a:pathLst>
              <a:path w="33654" h="15875">
                <a:moveTo>
                  <a:pt x="0" y="15448"/>
                </a:moveTo>
                <a:lnTo>
                  <a:pt x="33628" y="0"/>
                </a:lnTo>
              </a:path>
            </a:pathLst>
          </a:custGeom>
          <a:ln w="7655">
            <a:solidFill>
              <a:srgbClr val="000000"/>
            </a:solidFill>
          </a:ln>
        </p:spPr>
        <p:txBody>
          <a:bodyPr wrap="square" lIns="0" tIns="0" rIns="0" bIns="0" rtlCol="0"/>
          <a:lstStyle/>
          <a:p>
            <a:endParaRPr/>
          </a:p>
        </p:txBody>
      </p:sp>
      <p:sp>
        <p:nvSpPr>
          <p:cNvPr id="8" name="object 8"/>
          <p:cNvSpPr/>
          <p:nvPr/>
        </p:nvSpPr>
        <p:spPr>
          <a:xfrm>
            <a:off x="6201714" y="1902924"/>
            <a:ext cx="48895" cy="368300"/>
          </a:xfrm>
          <a:custGeom>
            <a:avLst/>
            <a:gdLst/>
            <a:ahLst/>
            <a:cxnLst/>
            <a:rect l="l" t="t" r="r" b="b"/>
            <a:pathLst>
              <a:path w="48895" h="368300">
                <a:moveTo>
                  <a:pt x="0" y="0"/>
                </a:moveTo>
                <a:lnTo>
                  <a:pt x="48633" y="367826"/>
                </a:lnTo>
              </a:path>
            </a:pathLst>
          </a:custGeom>
          <a:ln w="18119">
            <a:solidFill>
              <a:srgbClr val="000000"/>
            </a:solidFill>
          </a:ln>
        </p:spPr>
        <p:txBody>
          <a:bodyPr wrap="square" lIns="0" tIns="0" rIns="0" bIns="0" rtlCol="0"/>
          <a:lstStyle/>
          <a:p>
            <a:endParaRPr/>
          </a:p>
        </p:txBody>
      </p:sp>
      <p:sp>
        <p:nvSpPr>
          <p:cNvPr id="9" name="object 9"/>
          <p:cNvSpPr/>
          <p:nvPr/>
        </p:nvSpPr>
        <p:spPr>
          <a:xfrm>
            <a:off x="6254895" y="1311827"/>
            <a:ext cx="62230" cy="959485"/>
          </a:xfrm>
          <a:custGeom>
            <a:avLst/>
            <a:gdLst/>
            <a:ahLst/>
            <a:cxnLst/>
            <a:rect l="l" t="t" r="r" b="b"/>
            <a:pathLst>
              <a:path w="62229" h="959485">
                <a:moveTo>
                  <a:pt x="0" y="958922"/>
                </a:moveTo>
                <a:lnTo>
                  <a:pt x="61801" y="0"/>
                </a:lnTo>
              </a:path>
            </a:pathLst>
          </a:custGeom>
          <a:ln w="9082">
            <a:solidFill>
              <a:srgbClr val="000000"/>
            </a:solidFill>
          </a:ln>
        </p:spPr>
        <p:txBody>
          <a:bodyPr wrap="square" lIns="0" tIns="0" rIns="0" bIns="0" rtlCol="0"/>
          <a:lstStyle/>
          <a:p>
            <a:endParaRPr/>
          </a:p>
        </p:txBody>
      </p:sp>
      <p:sp>
        <p:nvSpPr>
          <p:cNvPr id="10" name="object 10"/>
          <p:cNvSpPr/>
          <p:nvPr/>
        </p:nvSpPr>
        <p:spPr>
          <a:xfrm>
            <a:off x="6316696" y="1311827"/>
            <a:ext cx="1415415" cy="0"/>
          </a:xfrm>
          <a:custGeom>
            <a:avLst/>
            <a:gdLst/>
            <a:ahLst/>
            <a:cxnLst/>
            <a:rect l="l" t="t" r="r" b="b"/>
            <a:pathLst>
              <a:path w="1415415">
                <a:moveTo>
                  <a:pt x="0" y="0"/>
                </a:moveTo>
                <a:lnTo>
                  <a:pt x="1415199" y="0"/>
                </a:lnTo>
              </a:path>
            </a:pathLst>
          </a:custGeom>
          <a:ln w="7352">
            <a:solidFill>
              <a:srgbClr val="000000"/>
            </a:solidFill>
          </a:ln>
        </p:spPr>
        <p:txBody>
          <a:bodyPr wrap="square" lIns="0" tIns="0" rIns="0" bIns="0" rtlCol="0"/>
          <a:lstStyle/>
          <a:p>
            <a:endParaRPr/>
          </a:p>
        </p:txBody>
      </p:sp>
      <p:sp>
        <p:nvSpPr>
          <p:cNvPr id="11" name="object 11"/>
          <p:cNvSpPr txBox="1"/>
          <p:nvPr/>
        </p:nvSpPr>
        <p:spPr>
          <a:xfrm>
            <a:off x="5744546" y="1882603"/>
            <a:ext cx="364490" cy="276225"/>
          </a:xfrm>
          <a:prstGeom prst="rect">
            <a:avLst/>
          </a:prstGeom>
        </p:spPr>
        <p:txBody>
          <a:bodyPr vert="horz" wrap="square" lIns="0" tIns="12065" rIns="0" bIns="0" rtlCol="0">
            <a:spAutoFit/>
          </a:bodyPr>
          <a:lstStyle/>
          <a:p>
            <a:pPr marL="12700">
              <a:lnSpc>
                <a:spcPct val="100000"/>
              </a:lnSpc>
              <a:spcBef>
                <a:spcPts val="95"/>
              </a:spcBef>
            </a:pPr>
            <a:r>
              <a:rPr sz="1650" b="1" spc="210" dirty="0">
                <a:latin typeface="Arial"/>
                <a:cs typeface="Arial"/>
              </a:rPr>
              <a:t>s</a:t>
            </a:r>
            <a:r>
              <a:rPr sz="1650" b="1" spc="-114" dirty="0">
                <a:latin typeface="Arial"/>
                <a:cs typeface="Arial"/>
              </a:rPr>
              <a:t> </a:t>
            </a:r>
            <a:r>
              <a:rPr sz="1650" b="1" spc="204" dirty="0">
                <a:latin typeface="Symbol"/>
                <a:cs typeface="Symbol"/>
              </a:rPr>
              <a:t></a:t>
            </a:r>
            <a:endParaRPr sz="1650">
              <a:latin typeface="Symbol"/>
              <a:cs typeface="Symbol"/>
            </a:endParaRPr>
          </a:p>
        </p:txBody>
      </p:sp>
      <p:sp>
        <p:nvSpPr>
          <p:cNvPr id="12" name="object 12"/>
          <p:cNvSpPr txBox="1"/>
          <p:nvPr/>
        </p:nvSpPr>
        <p:spPr>
          <a:xfrm>
            <a:off x="6474415" y="1299937"/>
            <a:ext cx="138430" cy="205104"/>
          </a:xfrm>
          <a:prstGeom prst="rect">
            <a:avLst/>
          </a:prstGeom>
        </p:spPr>
        <p:txBody>
          <a:bodyPr vert="horz" wrap="square" lIns="0" tIns="15875" rIns="0" bIns="0" rtlCol="0">
            <a:spAutoFit/>
          </a:bodyPr>
          <a:lstStyle/>
          <a:p>
            <a:pPr marL="12700">
              <a:lnSpc>
                <a:spcPct val="100000"/>
              </a:lnSpc>
              <a:spcBef>
                <a:spcPts val="125"/>
              </a:spcBef>
            </a:pPr>
            <a:r>
              <a:rPr sz="1150" b="1" spc="185" dirty="0">
                <a:latin typeface="Arial"/>
                <a:cs typeface="Arial"/>
              </a:rPr>
              <a:t>n</a:t>
            </a:r>
            <a:endParaRPr sz="1150">
              <a:latin typeface="Arial"/>
              <a:cs typeface="Arial"/>
            </a:endParaRPr>
          </a:p>
        </p:txBody>
      </p:sp>
      <p:sp>
        <p:nvSpPr>
          <p:cNvPr id="13" name="object 13"/>
          <p:cNvSpPr txBox="1"/>
          <p:nvPr/>
        </p:nvSpPr>
        <p:spPr>
          <a:xfrm>
            <a:off x="6324439" y="1151311"/>
            <a:ext cx="1402080" cy="1167130"/>
          </a:xfrm>
          <a:prstGeom prst="rect">
            <a:avLst/>
          </a:prstGeom>
        </p:spPr>
        <p:txBody>
          <a:bodyPr vert="horz" wrap="square" lIns="0" tIns="147955" rIns="0" bIns="0" rtlCol="0">
            <a:spAutoFit/>
          </a:bodyPr>
          <a:lstStyle/>
          <a:p>
            <a:pPr marL="9525" algn="ctr">
              <a:lnSpc>
                <a:spcPct val="100000"/>
              </a:lnSpc>
              <a:spcBef>
                <a:spcPts val="1165"/>
              </a:spcBef>
            </a:pPr>
            <a:r>
              <a:rPr sz="5250" b="1" spc="1155" baseline="-11111" dirty="0">
                <a:latin typeface="Symbol"/>
                <a:cs typeface="Symbol"/>
              </a:rPr>
              <a:t></a:t>
            </a:r>
            <a:r>
              <a:rPr sz="1650" b="1" spc="204" dirty="0">
                <a:latin typeface="Times New Roman"/>
                <a:cs typeface="Times New Roman"/>
              </a:rPr>
              <a:t>(</a:t>
            </a:r>
            <a:r>
              <a:rPr sz="1650" b="1" spc="235" dirty="0">
                <a:latin typeface="Arial"/>
                <a:cs typeface="Arial"/>
              </a:rPr>
              <a:t>x</a:t>
            </a:r>
            <a:r>
              <a:rPr sz="1725" b="1" spc="120" baseline="-19323" dirty="0">
                <a:latin typeface="Arial"/>
                <a:cs typeface="Arial"/>
              </a:rPr>
              <a:t>i</a:t>
            </a:r>
            <a:r>
              <a:rPr sz="1725" b="1" baseline="-19323" dirty="0">
                <a:latin typeface="Arial"/>
                <a:cs typeface="Arial"/>
              </a:rPr>
              <a:t> </a:t>
            </a:r>
            <a:r>
              <a:rPr sz="1725" b="1" spc="-165" baseline="-19323" dirty="0">
                <a:latin typeface="Arial"/>
                <a:cs typeface="Arial"/>
              </a:rPr>
              <a:t> </a:t>
            </a:r>
            <a:r>
              <a:rPr sz="1650" b="1" spc="204" dirty="0">
                <a:latin typeface="Symbol"/>
                <a:cs typeface="Symbol"/>
              </a:rPr>
              <a:t></a:t>
            </a:r>
            <a:r>
              <a:rPr sz="1650" spc="-65" dirty="0">
                <a:latin typeface="Times New Roman"/>
                <a:cs typeface="Times New Roman"/>
              </a:rPr>
              <a:t> </a:t>
            </a:r>
            <a:r>
              <a:rPr sz="1650" b="1" spc="325" dirty="0">
                <a:latin typeface="Arial"/>
                <a:cs typeface="Arial"/>
              </a:rPr>
              <a:t>m</a:t>
            </a:r>
            <a:r>
              <a:rPr sz="1650" b="1" spc="165" dirty="0">
                <a:latin typeface="Times New Roman"/>
                <a:cs typeface="Times New Roman"/>
              </a:rPr>
              <a:t>)²</a:t>
            </a:r>
            <a:endParaRPr sz="1650">
              <a:latin typeface="Times New Roman"/>
              <a:cs typeface="Times New Roman"/>
            </a:endParaRPr>
          </a:p>
          <a:p>
            <a:pPr algn="ctr">
              <a:lnSpc>
                <a:spcPts val="1375"/>
              </a:lnSpc>
              <a:spcBef>
                <a:spcPts val="375"/>
              </a:spcBef>
              <a:tabLst>
                <a:tab pos="1376045" algn="l"/>
              </a:tabLst>
            </a:pPr>
            <a:r>
              <a:rPr sz="1150" b="1" u="sng" spc="75" dirty="0">
                <a:uFill>
                  <a:solidFill>
                    <a:srgbClr val="000000"/>
                  </a:solidFill>
                </a:uFill>
                <a:latin typeface="Times New Roman"/>
                <a:cs typeface="Times New Roman"/>
              </a:rPr>
              <a:t>   </a:t>
            </a:r>
            <a:r>
              <a:rPr sz="1150" b="1" u="sng" spc="40" dirty="0">
                <a:uFill>
                  <a:solidFill>
                    <a:srgbClr val="000000"/>
                  </a:solidFill>
                </a:uFill>
                <a:latin typeface="Times New Roman"/>
                <a:cs typeface="Times New Roman"/>
              </a:rPr>
              <a:t> </a:t>
            </a:r>
            <a:r>
              <a:rPr sz="1150" b="1" u="sng" spc="150" dirty="0">
                <a:uFill>
                  <a:solidFill>
                    <a:srgbClr val="000000"/>
                  </a:solidFill>
                </a:uFill>
                <a:latin typeface="Times New Roman"/>
                <a:cs typeface="Times New Roman"/>
              </a:rPr>
              <a:t>1	</a:t>
            </a:r>
            <a:endParaRPr sz="1150">
              <a:latin typeface="Times New Roman"/>
              <a:cs typeface="Times New Roman"/>
            </a:endParaRPr>
          </a:p>
          <a:p>
            <a:pPr algn="ctr">
              <a:lnSpc>
                <a:spcPts val="1975"/>
              </a:lnSpc>
            </a:pPr>
            <a:r>
              <a:rPr sz="1650" b="1" spc="229" dirty="0">
                <a:latin typeface="Arial"/>
                <a:cs typeface="Arial"/>
              </a:rPr>
              <a:t>n</a:t>
            </a:r>
            <a:r>
              <a:rPr sz="1650" b="1" spc="-150" dirty="0">
                <a:latin typeface="Arial"/>
                <a:cs typeface="Arial"/>
              </a:rPr>
              <a:t> </a:t>
            </a:r>
            <a:r>
              <a:rPr sz="1650" b="1" spc="204" dirty="0">
                <a:latin typeface="Symbol"/>
                <a:cs typeface="Symbol"/>
              </a:rPr>
              <a:t></a:t>
            </a:r>
            <a:r>
              <a:rPr sz="1650" b="1" spc="-100" dirty="0">
                <a:latin typeface="Times New Roman"/>
                <a:cs typeface="Times New Roman"/>
              </a:rPr>
              <a:t> </a:t>
            </a:r>
            <a:r>
              <a:rPr sz="1650" b="1" spc="190" dirty="0">
                <a:latin typeface="Times New Roman"/>
                <a:cs typeface="Times New Roman"/>
              </a:rPr>
              <a:t>1</a:t>
            </a:r>
            <a:endParaRPr sz="1650">
              <a:latin typeface="Times New Roman"/>
              <a:cs typeface="Times New Roman"/>
            </a:endParaRPr>
          </a:p>
        </p:txBody>
      </p:sp>
      <p:sp>
        <p:nvSpPr>
          <p:cNvPr id="14" name="object 14"/>
          <p:cNvSpPr txBox="1"/>
          <p:nvPr/>
        </p:nvSpPr>
        <p:spPr>
          <a:xfrm>
            <a:off x="825804" y="1310039"/>
            <a:ext cx="7768590" cy="1353820"/>
          </a:xfrm>
          <a:prstGeom prst="rect">
            <a:avLst/>
          </a:prstGeom>
        </p:spPr>
        <p:txBody>
          <a:bodyPr vert="horz" wrap="square" lIns="0" tIns="14604" rIns="0" bIns="0" rtlCol="0">
            <a:spAutoFit/>
          </a:bodyPr>
          <a:lstStyle/>
          <a:p>
            <a:pPr marL="1542415">
              <a:lnSpc>
                <a:spcPct val="100000"/>
              </a:lnSpc>
              <a:spcBef>
                <a:spcPts val="114"/>
              </a:spcBef>
            </a:pPr>
            <a:r>
              <a:rPr sz="5775" b="1" spc="2429" baseline="-11544" dirty="0">
                <a:latin typeface="Symbol"/>
                <a:cs typeface="Symbol"/>
              </a:rPr>
              <a:t></a:t>
            </a:r>
            <a:r>
              <a:rPr sz="1800" b="1" spc="509" dirty="0">
                <a:latin typeface="Arial"/>
                <a:cs typeface="Arial"/>
              </a:rPr>
              <a:t>x</a:t>
            </a:r>
            <a:r>
              <a:rPr sz="1875" b="1" spc="262" baseline="-22222" dirty="0">
                <a:latin typeface="Arial"/>
                <a:cs typeface="Arial"/>
              </a:rPr>
              <a:t>i</a:t>
            </a:r>
            <a:endParaRPr sz="1875" baseline="-22222" dirty="0">
              <a:latin typeface="Arial"/>
              <a:cs typeface="Arial"/>
            </a:endParaRPr>
          </a:p>
          <a:p>
            <a:pPr marL="12700">
              <a:lnSpc>
                <a:spcPct val="100000"/>
              </a:lnSpc>
              <a:spcBef>
                <a:spcPts val="3900"/>
              </a:spcBef>
              <a:tabLst>
                <a:tab pos="4388485" algn="l"/>
              </a:tabLst>
            </a:pPr>
            <a:r>
              <a:rPr sz="1600" spc="-5" dirty="0">
                <a:latin typeface="Arial"/>
                <a:cs typeface="Arial"/>
              </a:rPr>
              <a:t>m = moyenne calculée</a:t>
            </a:r>
            <a:r>
              <a:rPr sz="1600" spc="90" dirty="0">
                <a:latin typeface="Arial"/>
                <a:cs typeface="Arial"/>
              </a:rPr>
              <a:t> </a:t>
            </a:r>
            <a:r>
              <a:rPr sz="1600" spc="-5" dirty="0">
                <a:latin typeface="Arial"/>
                <a:cs typeface="Arial"/>
              </a:rPr>
              <a:t>sur</a:t>
            </a:r>
            <a:r>
              <a:rPr sz="1600" spc="10" dirty="0">
                <a:latin typeface="Arial"/>
                <a:cs typeface="Arial"/>
              </a:rPr>
              <a:t> </a:t>
            </a:r>
            <a:r>
              <a:rPr sz="1600" spc="-5" dirty="0">
                <a:latin typeface="Arial"/>
                <a:cs typeface="Arial"/>
              </a:rPr>
              <a:t>l'échantillon	s = écart </a:t>
            </a:r>
            <a:r>
              <a:rPr sz="1600" spc="-10" dirty="0">
                <a:latin typeface="Arial"/>
                <a:cs typeface="Arial"/>
              </a:rPr>
              <a:t>type </a:t>
            </a:r>
            <a:r>
              <a:rPr sz="1600" spc="-5" dirty="0">
                <a:latin typeface="Arial"/>
                <a:cs typeface="Arial"/>
              </a:rPr>
              <a:t>calculé sur</a:t>
            </a:r>
            <a:r>
              <a:rPr sz="1600" spc="60" dirty="0">
                <a:latin typeface="Arial"/>
                <a:cs typeface="Arial"/>
              </a:rPr>
              <a:t> </a:t>
            </a:r>
            <a:r>
              <a:rPr sz="1600" spc="-5" dirty="0">
                <a:latin typeface="Arial"/>
                <a:cs typeface="Arial"/>
              </a:rPr>
              <a:t>l'échantillon</a:t>
            </a:r>
            <a:endParaRPr sz="1600" dirty="0">
              <a:latin typeface="Arial"/>
              <a:cs typeface="Arial"/>
            </a:endParaRPr>
          </a:p>
        </p:txBody>
      </p:sp>
      <p:sp>
        <p:nvSpPr>
          <p:cNvPr id="15" name="object 15"/>
          <p:cNvSpPr txBox="1"/>
          <p:nvPr/>
        </p:nvSpPr>
        <p:spPr>
          <a:xfrm>
            <a:off x="1109573" y="2808859"/>
            <a:ext cx="659066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Estimation de </a:t>
            </a:r>
            <a:r>
              <a:rPr sz="1800" b="1" dirty="0">
                <a:solidFill>
                  <a:srgbClr val="006666"/>
                </a:solidFill>
                <a:latin typeface="Arial"/>
                <a:cs typeface="Arial"/>
              </a:rPr>
              <a:t>la </a:t>
            </a:r>
            <a:r>
              <a:rPr sz="1800" b="1" spc="-5" dirty="0">
                <a:solidFill>
                  <a:srgbClr val="006666"/>
                </a:solidFill>
                <a:latin typeface="Arial"/>
                <a:cs typeface="Arial"/>
              </a:rPr>
              <a:t>moyenne </a:t>
            </a:r>
            <a:r>
              <a:rPr sz="1800" b="1" dirty="0">
                <a:solidFill>
                  <a:srgbClr val="006666"/>
                </a:solidFill>
                <a:latin typeface="Arial"/>
                <a:cs typeface="Arial"/>
              </a:rPr>
              <a:t>inconnue </a:t>
            </a:r>
            <a:r>
              <a:rPr sz="1800" b="1" spc="-5" dirty="0">
                <a:solidFill>
                  <a:srgbClr val="006666"/>
                </a:solidFill>
                <a:latin typeface="Arial"/>
                <a:cs typeface="Arial"/>
              </a:rPr>
              <a:t>dans la </a:t>
            </a:r>
            <a:r>
              <a:rPr sz="1800" b="1" dirty="0">
                <a:solidFill>
                  <a:srgbClr val="006666"/>
                </a:solidFill>
                <a:latin typeface="Arial"/>
                <a:cs typeface="Arial"/>
              </a:rPr>
              <a:t>population</a:t>
            </a:r>
            <a:r>
              <a:rPr sz="1800" b="1" spc="-15" dirty="0">
                <a:solidFill>
                  <a:srgbClr val="006666"/>
                </a:solidFill>
                <a:latin typeface="Arial"/>
                <a:cs typeface="Arial"/>
              </a:rPr>
              <a:t> </a:t>
            </a:r>
            <a:r>
              <a:rPr sz="1800" b="1" dirty="0">
                <a:solidFill>
                  <a:srgbClr val="006666"/>
                </a:solidFill>
                <a:latin typeface="Arial"/>
                <a:cs typeface="Arial"/>
              </a:rPr>
              <a:t>cible</a:t>
            </a:r>
            <a:endParaRPr sz="1800">
              <a:latin typeface="Arial"/>
              <a:cs typeface="Arial"/>
            </a:endParaRPr>
          </a:p>
        </p:txBody>
      </p:sp>
      <p:sp>
        <p:nvSpPr>
          <p:cNvPr id="16" name="object 16"/>
          <p:cNvSpPr txBox="1"/>
          <p:nvPr/>
        </p:nvSpPr>
        <p:spPr>
          <a:xfrm>
            <a:off x="5225034" y="3083178"/>
            <a:ext cx="101600"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a:t>
            </a:r>
            <a:endParaRPr sz="1800">
              <a:latin typeface="Arial"/>
              <a:cs typeface="Arial"/>
            </a:endParaRPr>
          </a:p>
        </p:txBody>
      </p:sp>
      <p:sp>
        <p:nvSpPr>
          <p:cNvPr id="17" name="object 17"/>
          <p:cNvSpPr/>
          <p:nvPr/>
        </p:nvSpPr>
        <p:spPr>
          <a:xfrm>
            <a:off x="4832690" y="3405272"/>
            <a:ext cx="26034" cy="14604"/>
          </a:xfrm>
          <a:custGeom>
            <a:avLst/>
            <a:gdLst/>
            <a:ahLst/>
            <a:cxnLst/>
            <a:rect l="l" t="t" r="r" b="b"/>
            <a:pathLst>
              <a:path w="26035" h="14604">
                <a:moveTo>
                  <a:pt x="0" y="14475"/>
                </a:moveTo>
                <a:lnTo>
                  <a:pt x="25548" y="0"/>
                </a:lnTo>
              </a:path>
            </a:pathLst>
          </a:custGeom>
          <a:ln w="7169">
            <a:solidFill>
              <a:srgbClr val="000000"/>
            </a:solidFill>
          </a:ln>
        </p:spPr>
        <p:txBody>
          <a:bodyPr wrap="square" lIns="0" tIns="0" rIns="0" bIns="0" rtlCol="0"/>
          <a:lstStyle/>
          <a:p>
            <a:endParaRPr/>
          </a:p>
        </p:txBody>
      </p:sp>
      <p:sp>
        <p:nvSpPr>
          <p:cNvPr id="18" name="object 18"/>
          <p:cNvSpPr/>
          <p:nvPr/>
        </p:nvSpPr>
        <p:spPr>
          <a:xfrm>
            <a:off x="4858239" y="3408719"/>
            <a:ext cx="36830" cy="66675"/>
          </a:xfrm>
          <a:custGeom>
            <a:avLst/>
            <a:gdLst/>
            <a:ahLst/>
            <a:cxnLst/>
            <a:rect l="l" t="t" r="r" b="b"/>
            <a:pathLst>
              <a:path w="36829" h="66675">
                <a:moveTo>
                  <a:pt x="0" y="0"/>
                </a:moveTo>
                <a:lnTo>
                  <a:pt x="36828" y="66517"/>
                </a:lnTo>
              </a:path>
            </a:pathLst>
          </a:custGeom>
          <a:ln w="14060">
            <a:solidFill>
              <a:srgbClr val="000000"/>
            </a:solidFill>
          </a:ln>
        </p:spPr>
        <p:txBody>
          <a:bodyPr wrap="square" lIns="0" tIns="0" rIns="0" bIns="0" rtlCol="0"/>
          <a:lstStyle/>
          <a:p>
            <a:endParaRPr/>
          </a:p>
        </p:txBody>
      </p:sp>
      <p:sp>
        <p:nvSpPr>
          <p:cNvPr id="19" name="object 19"/>
          <p:cNvSpPr/>
          <p:nvPr/>
        </p:nvSpPr>
        <p:spPr>
          <a:xfrm>
            <a:off x="4898385" y="3281198"/>
            <a:ext cx="46990" cy="194310"/>
          </a:xfrm>
          <a:custGeom>
            <a:avLst/>
            <a:gdLst/>
            <a:ahLst/>
            <a:cxnLst/>
            <a:rect l="l" t="t" r="r" b="b"/>
            <a:pathLst>
              <a:path w="46989" h="194310">
                <a:moveTo>
                  <a:pt x="0" y="194037"/>
                </a:moveTo>
                <a:lnTo>
                  <a:pt x="46779" y="0"/>
                </a:lnTo>
              </a:path>
            </a:pathLst>
          </a:custGeom>
          <a:ln w="6982">
            <a:solidFill>
              <a:srgbClr val="000000"/>
            </a:solidFill>
          </a:ln>
        </p:spPr>
        <p:txBody>
          <a:bodyPr wrap="square" lIns="0" tIns="0" rIns="0" bIns="0" rtlCol="0"/>
          <a:lstStyle/>
          <a:p>
            <a:endParaRPr/>
          </a:p>
        </p:txBody>
      </p:sp>
      <p:sp>
        <p:nvSpPr>
          <p:cNvPr id="20" name="object 20"/>
          <p:cNvSpPr/>
          <p:nvPr/>
        </p:nvSpPr>
        <p:spPr>
          <a:xfrm>
            <a:off x="4945165" y="3281198"/>
            <a:ext cx="120014" cy="0"/>
          </a:xfrm>
          <a:custGeom>
            <a:avLst/>
            <a:gdLst/>
            <a:ahLst/>
            <a:cxnLst/>
            <a:rect l="l" t="t" r="r" b="b"/>
            <a:pathLst>
              <a:path w="120014">
                <a:moveTo>
                  <a:pt x="0" y="0"/>
                </a:moveTo>
                <a:lnTo>
                  <a:pt x="119781" y="0"/>
                </a:lnTo>
              </a:path>
            </a:pathLst>
          </a:custGeom>
          <a:ln w="7234">
            <a:solidFill>
              <a:srgbClr val="000000"/>
            </a:solidFill>
          </a:ln>
        </p:spPr>
        <p:txBody>
          <a:bodyPr wrap="square" lIns="0" tIns="0" rIns="0" bIns="0" rtlCol="0"/>
          <a:lstStyle/>
          <a:p>
            <a:endParaRPr/>
          </a:p>
        </p:txBody>
      </p:sp>
      <p:sp>
        <p:nvSpPr>
          <p:cNvPr id="21" name="object 21"/>
          <p:cNvSpPr/>
          <p:nvPr/>
        </p:nvSpPr>
        <p:spPr>
          <a:xfrm>
            <a:off x="4815438" y="3256383"/>
            <a:ext cx="263525" cy="0"/>
          </a:xfrm>
          <a:custGeom>
            <a:avLst/>
            <a:gdLst/>
            <a:ahLst/>
            <a:cxnLst/>
            <a:rect l="l" t="t" r="r" b="b"/>
            <a:pathLst>
              <a:path w="263525">
                <a:moveTo>
                  <a:pt x="0" y="0"/>
                </a:moveTo>
                <a:lnTo>
                  <a:pt x="263436" y="0"/>
                </a:lnTo>
              </a:path>
            </a:pathLst>
          </a:custGeom>
          <a:ln w="7234">
            <a:solidFill>
              <a:srgbClr val="000000"/>
            </a:solidFill>
          </a:ln>
        </p:spPr>
        <p:txBody>
          <a:bodyPr wrap="square" lIns="0" tIns="0" rIns="0" bIns="0" rtlCol="0"/>
          <a:lstStyle/>
          <a:p>
            <a:endParaRPr/>
          </a:p>
        </p:txBody>
      </p:sp>
      <p:sp>
        <p:nvSpPr>
          <p:cNvPr id="22" name="object 22"/>
          <p:cNvSpPr txBox="1"/>
          <p:nvPr/>
        </p:nvSpPr>
        <p:spPr>
          <a:xfrm>
            <a:off x="4932465" y="3256876"/>
            <a:ext cx="142240" cy="263525"/>
          </a:xfrm>
          <a:prstGeom prst="rect">
            <a:avLst/>
          </a:prstGeom>
        </p:spPr>
        <p:txBody>
          <a:bodyPr vert="horz" wrap="square" lIns="0" tIns="13970" rIns="0" bIns="0" rtlCol="0">
            <a:spAutoFit/>
          </a:bodyPr>
          <a:lstStyle/>
          <a:p>
            <a:pPr marL="12700">
              <a:lnSpc>
                <a:spcPct val="100000"/>
              </a:lnSpc>
              <a:spcBef>
                <a:spcPts val="110"/>
              </a:spcBef>
            </a:pPr>
            <a:r>
              <a:rPr sz="1550" b="1" spc="-30" dirty="0">
                <a:latin typeface="Arial"/>
                <a:cs typeface="Arial"/>
              </a:rPr>
              <a:t>n</a:t>
            </a:r>
            <a:endParaRPr sz="1550">
              <a:latin typeface="Arial"/>
              <a:cs typeface="Arial"/>
            </a:endParaRPr>
          </a:p>
        </p:txBody>
      </p:sp>
      <p:sp>
        <p:nvSpPr>
          <p:cNvPr id="23" name="object 23"/>
          <p:cNvSpPr txBox="1"/>
          <p:nvPr/>
        </p:nvSpPr>
        <p:spPr>
          <a:xfrm>
            <a:off x="4882699" y="2970817"/>
            <a:ext cx="132080" cy="263525"/>
          </a:xfrm>
          <a:prstGeom prst="rect">
            <a:avLst/>
          </a:prstGeom>
        </p:spPr>
        <p:txBody>
          <a:bodyPr vert="horz" wrap="square" lIns="0" tIns="13970" rIns="0" bIns="0" rtlCol="0">
            <a:spAutoFit/>
          </a:bodyPr>
          <a:lstStyle/>
          <a:p>
            <a:pPr marL="12700">
              <a:lnSpc>
                <a:spcPct val="100000"/>
              </a:lnSpc>
              <a:spcBef>
                <a:spcPts val="110"/>
              </a:spcBef>
            </a:pPr>
            <a:r>
              <a:rPr sz="1550" b="1" spc="-30" dirty="0">
                <a:latin typeface="Arial"/>
                <a:cs typeface="Arial"/>
              </a:rPr>
              <a:t>s</a:t>
            </a:r>
            <a:endParaRPr sz="1550">
              <a:latin typeface="Arial"/>
              <a:cs typeface="Arial"/>
            </a:endParaRPr>
          </a:p>
        </p:txBody>
      </p:sp>
      <p:sp>
        <p:nvSpPr>
          <p:cNvPr id="24" name="object 24"/>
          <p:cNvSpPr txBox="1"/>
          <p:nvPr/>
        </p:nvSpPr>
        <p:spPr>
          <a:xfrm>
            <a:off x="1842897" y="3083178"/>
            <a:ext cx="2835910" cy="739140"/>
          </a:xfrm>
          <a:prstGeom prst="rect">
            <a:avLst/>
          </a:prstGeom>
        </p:spPr>
        <p:txBody>
          <a:bodyPr vert="horz" wrap="square" lIns="0" tIns="12700" rIns="0" bIns="0" rtlCol="0">
            <a:spAutoFit/>
          </a:bodyPr>
          <a:lstStyle/>
          <a:p>
            <a:pPr marL="1653539">
              <a:lnSpc>
                <a:spcPct val="100000"/>
              </a:lnSpc>
              <a:spcBef>
                <a:spcPts val="100"/>
              </a:spcBef>
              <a:tabLst>
                <a:tab pos="2266950" algn="l"/>
              </a:tabLst>
            </a:pPr>
            <a:r>
              <a:rPr sz="1800" b="1" spc="-5" dirty="0">
                <a:latin typeface="Symbol"/>
                <a:cs typeface="Symbol"/>
              </a:rPr>
              <a:t></a:t>
            </a:r>
            <a:r>
              <a:rPr sz="1800" b="1" spc="-5" dirty="0">
                <a:latin typeface="Times New Roman"/>
                <a:cs typeface="Times New Roman"/>
              </a:rPr>
              <a:t> </a:t>
            </a:r>
            <a:r>
              <a:rPr sz="1800" b="1" spc="-5" dirty="0">
                <a:latin typeface="Symbol"/>
                <a:cs typeface="Symbol"/>
              </a:rPr>
              <a:t></a:t>
            </a:r>
            <a:r>
              <a:rPr sz="1800" b="1" spc="10" dirty="0">
                <a:latin typeface="Times New Roman"/>
                <a:cs typeface="Times New Roman"/>
              </a:rPr>
              <a:t> </a:t>
            </a:r>
            <a:r>
              <a:rPr sz="1800" b="1" spc="-5" dirty="0">
                <a:latin typeface="Symbol"/>
                <a:cs typeface="Symbol"/>
              </a:rPr>
              <a:t></a:t>
            </a:r>
            <a:r>
              <a:rPr sz="1800" spc="-5" dirty="0">
                <a:latin typeface="Times New Roman"/>
                <a:cs typeface="Times New Roman"/>
              </a:rPr>
              <a:t>	</a:t>
            </a:r>
            <a:r>
              <a:rPr sz="1800" b="1" spc="-5" dirty="0">
                <a:latin typeface="Arial"/>
                <a:cs typeface="Arial"/>
              </a:rPr>
              <a:t>m </a:t>
            </a:r>
            <a:r>
              <a:rPr sz="1800" b="1" dirty="0">
                <a:latin typeface="Arial"/>
                <a:cs typeface="Arial"/>
              </a:rPr>
              <a:t>±</a:t>
            </a:r>
            <a:r>
              <a:rPr sz="1800" b="1" spc="-85" dirty="0">
                <a:latin typeface="Arial"/>
                <a:cs typeface="Arial"/>
              </a:rPr>
              <a:t> </a:t>
            </a:r>
            <a:r>
              <a:rPr sz="1800" b="1" spc="-5" dirty="0">
                <a:latin typeface="Symbol"/>
                <a:cs typeface="Symbol"/>
              </a:rPr>
              <a:t></a:t>
            </a:r>
            <a:endParaRPr sz="1800">
              <a:latin typeface="Symbol"/>
              <a:cs typeface="Symbol"/>
            </a:endParaRPr>
          </a:p>
          <a:p>
            <a:pPr marL="12700">
              <a:lnSpc>
                <a:spcPct val="100000"/>
              </a:lnSpc>
              <a:spcBef>
                <a:spcPts val="1540"/>
              </a:spcBef>
            </a:pPr>
            <a:r>
              <a:rPr sz="1600" b="1" spc="-5" dirty="0">
                <a:latin typeface="Symbol"/>
                <a:cs typeface="Symbol"/>
              </a:rPr>
              <a:t></a:t>
            </a:r>
            <a:r>
              <a:rPr sz="1600" b="1" spc="-5" dirty="0">
                <a:latin typeface="Times New Roman"/>
                <a:cs typeface="Times New Roman"/>
              </a:rPr>
              <a:t> </a:t>
            </a:r>
            <a:r>
              <a:rPr sz="1600" b="1" spc="-5" dirty="0">
                <a:latin typeface="Arial"/>
                <a:cs typeface="Arial"/>
              </a:rPr>
              <a:t>lu dans la</a:t>
            </a:r>
            <a:r>
              <a:rPr sz="1600" b="1" spc="70" dirty="0">
                <a:latin typeface="Arial"/>
                <a:cs typeface="Arial"/>
              </a:rPr>
              <a:t> </a:t>
            </a:r>
            <a:r>
              <a:rPr sz="1600" b="1" spc="-5" dirty="0">
                <a:latin typeface="Arial"/>
                <a:cs typeface="Arial"/>
              </a:rPr>
              <a:t>table</a:t>
            </a:r>
            <a:endParaRPr sz="1600">
              <a:latin typeface="Arial"/>
              <a:cs typeface="Arial"/>
            </a:endParaRPr>
          </a:p>
        </p:txBody>
      </p:sp>
      <p:sp>
        <p:nvSpPr>
          <p:cNvPr id="25" name="object 25"/>
          <p:cNvSpPr txBox="1"/>
          <p:nvPr/>
        </p:nvSpPr>
        <p:spPr>
          <a:xfrm>
            <a:off x="4706738" y="3553459"/>
            <a:ext cx="2262505" cy="269240"/>
          </a:xfrm>
          <a:prstGeom prst="rect">
            <a:avLst/>
          </a:prstGeom>
        </p:spPr>
        <p:txBody>
          <a:bodyPr vert="horz" wrap="square" lIns="0" tIns="12065" rIns="0" bIns="0" rtlCol="0">
            <a:spAutoFit/>
          </a:bodyPr>
          <a:lstStyle/>
          <a:p>
            <a:pPr marL="12700">
              <a:lnSpc>
                <a:spcPct val="100000"/>
              </a:lnSpc>
              <a:spcBef>
                <a:spcPts val="95"/>
              </a:spcBef>
            </a:pPr>
            <a:r>
              <a:rPr sz="1600" b="1" spc="-5" dirty="0">
                <a:latin typeface="Arial"/>
                <a:cs typeface="Arial"/>
              </a:rPr>
              <a:t>risque d'erreur</a:t>
            </a:r>
            <a:r>
              <a:rPr sz="1600" b="1" spc="-20" dirty="0">
                <a:latin typeface="Arial"/>
                <a:cs typeface="Arial"/>
              </a:rPr>
              <a:t> </a:t>
            </a:r>
            <a:r>
              <a:rPr sz="1600" b="1" spc="-5" dirty="0">
                <a:latin typeface="Arial"/>
                <a:cs typeface="Arial"/>
              </a:rPr>
              <a:t>accepté</a:t>
            </a:r>
            <a:endParaRPr sz="1600">
              <a:latin typeface="Arial"/>
              <a:cs typeface="Arial"/>
            </a:endParaRPr>
          </a:p>
        </p:txBody>
      </p:sp>
      <p:sp>
        <p:nvSpPr>
          <p:cNvPr id="26" name="object 26"/>
          <p:cNvSpPr/>
          <p:nvPr/>
        </p:nvSpPr>
        <p:spPr>
          <a:xfrm>
            <a:off x="3894201" y="3597275"/>
            <a:ext cx="617855" cy="125730"/>
          </a:xfrm>
          <a:custGeom>
            <a:avLst/>
            <a:gdLst/>
            <a:ahLst/>
            <a:cxnLst/>
            <a:rect l="l" t="t" r="r" b="b"/>
            <a:pathLst>
              <a:path w="617854" h="125729">
                <a:moveTo>
                  <a:pt x="434466" y="0"/>
                </a:moveTo>
                <a:lnTo>
                  <a:pt x="434466" y="31368"/>
                </a:lnTo>
                <a:lnTo>
                  <a:pt x="0" y="31368"/>
                </a:lnTo>
                <a:lnTo>
                  <a:pt x="0" y="94106"/>
                </a:lnTo>
                <a:lnTo>
                  <a:pt x="434466" y="94106"/>
                </a:lnTo>
                <a:lnTo>
                  <a:pt x="434466" y="125475"/>
                </a:lnTo>
                <a:lnTo>
                  <a:pt x="617474" y="62737"/>
                </a:lnTo>
                <a:lnTo>
                  <a:pt x="434466" y="0"/>
                </a:lnTo>
                <a:close/>
              </a:path>
            </a:pathLst>
          </a:custGeom>
          <a:solidFill>
            <a:srgbClr val="33CCCC"/>
          </a:solidFill>
        </p:spPr>
        <p:txBody>
          <a:bodyPr wrap="square" lIns="0" tIns="0" rIns="0" bIns="0" rtlCol="0"/>
          <a:lstStyle/>
          <a:p>
            <a:endParaRPr/>
          </a:p>
        </p:txBody>
      </p:sp>
      <p:sp>
        <p:nvSpPr>
          <p:cNvPr id="27" name="object 27"/>
          <p:cNvSpPr/>
          <p:nvPr/>
        </p:nvSpPr>
        <p:spPr>
          <a:xfrm>
            <a:off x="3825621" y="3628675"/>
            <a:ext cx="46355" cy="62865"/>
          </a:xfrm>
          <a:custGeom>
            <a:avLst/>
            <a:gdLst/>
            <a:ahLst/>
            <a:cxnLst/>
            <a:rect l="l" t="t" r="r" b="b"/>
            <a:pathLst>
              <a:path w="46354" h="62864">
                <a:moveTo>
                  <a:pt x="0" y="62706"/>
                </a:moveTo>
                <a:lnTo>
                  <a:pt x="45740" y="62706"/>
                </a:lnTo>
                <a:lnTo>
                  <a:pt x="45740" y="0"/>
                </a:lnTo>
                <a:lnTo>
                  <a:pt x="0" y="0"/>
                </a:lnTo>
                <a:lnTo>
                  <a:pt x="0" y="62706"/>
                </a:lnTo>
                <a:close/>
              </a:path>
            </a:pathLst>
          </a:custGeom>
          <a:solidFill>
            <a:srgbClr val="33CCCC"/>
          </a:solidFill>
        </p:spPr>
        <p:txBody>
          <a:bodyPr wrap="square" lIns="0" tIns="0" rIns="0" bIns="0" rtlCol="0"/>
          <a:lstStyle/>
          <a:p>
            <a:endParaRPr/>
          </a:p>
        </p:txBody>
      </p:sp>
      <p:sp>
        <p:nvSpPr>
          <p:cNvPr id="28" name="object 28"/>
          <p:cNvSpPr/>
          <p:nvPr/>
        </p:nvSpPr>
        <p:spPr>
          <a:xfrm>
            <a:off x="3779901" y="3628675"/>
            <a:ext cx="23495" cy="62865"/>
          </a:xfrm>
          <a:custGeom>
            <a:avLst/>
            <a:gdLst/>
            <a:ahLst/>
            <a:cxnLst/>
            <a:rect l="l" t="t" r="r" b="b"/>
            <a:pathLst>
              <a:path w="23495" h="62864">
                <a:moveTo>
                  <a:pt x="0" y="62706"/>
                </a:moveTo>
                <a:lnTo>
                  <a:pt x="22870" y="62706"/>
                </a:lnTo>
                <a:lnTo>
                  <a:pt x="22870" y="0"/>
                </a:lnTo>
                <a:lnTo>
                  <a:pt x="0" y="0"/>
                </a:lnTo>
                <a:lnTo>
                  <a:pt x="0" y="62706"/>
                </a:lnTo>
                <a:close/>
              </a:path>
            </a:pathLst>
          </a:custGeom>
          <a:solidFill>
            <a:srgbClr val="33CCCC"/>
          </a:solidFill>
        </p:spPr>
        <p:txBody>
          <a:bodyPr wrap="square" lIns="0" tIns="0" rIns="0" bIns="0" rtlCol="0"/>
          <a:lstStyle/>
          <a:p>
            <a:endParaRPr/>
          </a:p>
        </p:txBody>
      </p:sp>
      <p:sp>
        <p:nvSpPr>
          <p:cNvPr id="29" name="object 29"/>
          <p:cNvSpPr/>
          <p:nvPr/>
        </p:nvSpPr>
        <p:spPr>
          <a:xfrm>
            <a:off x="3894201" y="3597275"/>
            <a:ext cx="617855" cy="125730"/>
          </a:xfrm>
          <a:custGeom>
            <a:avLst/>
            <a:gdLst/>
            <a:ahLst/>
            <a:cxnLst/>
            <a:rect l="l" t="t" r="r" b="b"/>
            <a:pathLst>
              <a:path w="617854" h="125729">
                <a:moveTo>
                  <a:pt x="434466" y="0"/>
                </a:moveTo>
                <a:lnTo>
                  <a:pt x="434466" y="31368"/>
                </a:lnTo>
                <a:lnTo>
                  <a:pt x="0" y="31368"/>
                </a:lnTo>
                <a:lnTo>
                  <a:pt x="0" y="94106"/>
                </a:lnTo>
                <a:lnTo>
                  <a:pt x="434466" y="94106"/>
                </a:lnTo>
                <a:lnTo>
                  <a:pt x="434466" y="125475"/>
                </a:lnTo>
                <a:lnTo>
                  <a:pt x="617474" y="62737"/>
                </a:lnTo>
                <a:lnTo>
                  <a:pt x="434466" y="0"/>
                </a:lnTo>
                <a:close/>
              </a:path>
            </a:pathLst>
          </a:custGeom>
          <a:ln w="9525">
            <a:solidFill>
              <a:srgbClr val="000000"/>
            </a:solidFill>
          </a:ln>
        </p:spPr>
        <p:txBody>
          <a:bodyPr wrap="square" lIns="0" tIns="0" rIns="0" bIns="0" rtlCol="0"/>
          <a:lstStyle/>
          <a:p>
            <a:endParaRPr/>
          </a:p>
        </p:txBody>
      </p:sp>
      <p:sp>
        <p:nvSpPr>
          <p:cNvPr id="30" name="object 30"/>
          <p:cNvSpPr/>
          <p:nvPr/>
        </p:nvSpPr>
        <p:spPr>
          <a:xfrm>
            <a:off x="3825621" y="3628675"/>
            <a:ext cx="46355" cy="62865"/>
          </a:xfrm>
          <a:custGeom>
            <a:avLst/>
            <a:gdLst/>
            <a:ahLst/>
            <a:cxnLst/>
            <a:rect l="l" t="t" r="r" b="b"/>
            <a:pathLst>
              <a:path w="46354" h="62864">
                <a:moveTo>
                  <a:pt x="0" y="62706"/>
                </a:moveTo>
                <a:lnTo>
                  <a:pt x="45740" y="62706"/>
                </a:lnTo>
                <a:lnTo>
                  <a:pt x="45740" y="0"/>
                </a:lnTo>
                <a:lnTo>
                  <a:pt x="0" y="0"/>
                </a:lnTo>
                <a:lnTo>
                  <a:pt x="0" y="62706"/>
                </a:lnTo>
                <a:close/>
              </a:path>
            </a:pathLst>
          </a:custGeom>
          <a:ln w="9525">
            <a:solidFill>
              <a:srgbClr val="000000"/>
            </a:solidFill>
          </a:ln>
        </p:spPr>
        <p:txBody>
          <a:bodyPr wrap="square" lIns="0" tIns="0" rIns="0" bIns="0" rtlCol="0"/>
          <a:lstStyle/>
          <a:p>
            <a:endParaRPr/>
          </a:p>
        </p:txBody>
      </p:sp>
      <p:sp>
        <p:nvSpPr>
          <p:cNvPr id="31" name="object 31"/>
          <p:cNvSpPr/>
          <p:nvPr/>
        </p:nvSpPr>
        <p:spPr>
          <a:xfrm>
            <a:off x="3779901" y="3628675"/>
            <a:ext cx="23495" cy="62865"/>
          </a:xfrm>
          <a:custGeom>
            <a:avLst/>
            <a:gdLst/>
            <a:ahLst/>
            <a:cxnLst/>
            <a:rect l="l" t="t" r="r" b="b"/>
            <a:pathLst>
              <a:path w="23495" h="62864">
                <a:moveTo>
                  <a:pt x="0" y="62706"/>
                </a:moveTo>
                <a:lnTo>
                  <a:pt x="22870" y="62706"/>
                </a:lnTo>
                <a:lnTo>
                  <a:pt x="22870" y="0"/>
                </a:lnTo>
                <a:lnTo>
                  <a:pt x="0" y="0"/>
                </a:lnTo>
                <a:lnTo>
                  <a:pt x="0" y="62706"/>
                </a:lnTo>
                <a:close/>
              </a:path>
            </a:pathLst>
          </a:custGeom>
          <a:ln w="9525">
            <a:solidFill>
              <a:srgbClr val="000000"/>
            </a:solidFill>
          </a:ln>
        </p:spPr>
        <p:txBody>
          <a:bodyPr wrap="square" lIns="0" tIns="0" rIns="0" bIns="0" rtlCol="0"/>
          <a:lstStyle/>
          <a:p>
            <a:endParaRPr/>
          </a:p>
        </p:txBody>
      </p:sp>
      <p:sp>
        <p:nvSpPr>
          <p:cNvPr id="32" name="object 32"/>
          <p:cNvSpPr txBox="1"/>
          <p:nvPr/>
        </p:nvSpPr>
        <p:spPr>
          <a:xfrm>
            <a:off x="4190491" y="4776978"/>
            <a:ext cx="110489" cy="208279"/>
          </a:xfrm>
          <a:prstGeom prst="rect">
            <a:avLst/>
          </a:prstGeom>
        </p:spPr>
        <p:txBody>
          <a:bodyPr vert="horz" wrap="square" lIns="0" tIns="12700" rIns="0" bIns="0" rtlCol="0">
            <a:spAutoFit/>
          </a:bodyPr>
          <a:lstStyle/>
          <a:p>
            <a:pPr marL="12700">
              <a:lnSpc>
                <a:spcPct val="100000"/>
              </a:lnSpc>
              <a:spcBef>
                <a:spcPts val="100"/>
              </a:spcBef>
            </a:pPr>
            <a:r>
              <a:rPr sz="1200" spc="-5" dirty="0">
                <a:latin typeface="Arial"/>
                <a:cs typeface="Arial"/>
              </a:rPr>
              <a:t>o</a:t>
            </a:r>
            <a:endParaRPr sz="1200">
              <a:latin typeface="Arial"/>
              <a:cs typeface="Arial"/>
            </a:endParaRPr>
          </a:p>
        </p:txBody>
      </p:sp>
      <p:sp>
        <p:nvSpPr>
          <p:cNvPr id="33" name="object 33"/>
          <p:cNvSpPr txBox="1"/>
          <p:nvPr/>
        </p:nvSpPr>
        <p:spPr>
          <a:xfrm>
            <a:off x="979119" y="4644390"/>
            <a:ext cx="3639820" cy="299720"/>
          </a:xfrm>
          <a:prstGeom prst="rect">
            <a:avLst/>
          </a:prstGeom>
        </p:spPr>
        <p:txBody>
          <a:bodyPr vert="horz" wrap="square" lIns="0" tIns="12700" rIns="0" bIns="0" rtlCol="0">
            <a:spAutoFit/>
          </a:bodyPr>
          <a:lstStyle/>
          <a:p>
            <a:pPr marL="12700">
              <a:lnSpc>
                <a:spcPct val="100000"/>
              </a:lnSpc>
              <a:spcBef>
                <a:spcPts val="100"/>
              </a:spcBef>
              <a:tabLst>
                <a:tab pos="3435985" algn="l"/>
              </a:tabLst>
            </a:pPr>
            <a:r>
              <a:rPr sz="1800" spc="-5" dirty="0">
                <a:latin typeface="Arial"/>
                <a:cs typeface="Arial"/>
              </a:rPr>
              <a:t>% </a:t>
            </a:r>
            <a:r>
              <a:rPr sz="1800" spc="-15" dirty="0">
                <a:latin typeface="Arial"/>
                <a:cs typeface="Arial"/>
              </a:rPr>
              <a:t>a</a:t>
            </a:r>
            <a:r>
              <a:rPr sz="1800" spc="-5" dirty="0">
                <a:latin typeface="Arial"/>
                <a:cs typeface="Arial"/>
              </a:rPr>
              <a:t>u</a:t>
            </a:r>
            <a:r>
              <a:rPr sz="1800" dirty="0">
                <a:latin typeface="Arial"/>
                <a:cs typeface="Arial"/>
              </a:rPr>
              <a:t> </a:t>
            </a:r>
            <a:r>
              <a:rPr sz="1800" spc="-15" dirty="0">
                <a:latin typeface="Arial"/>
                <a:cs typeface="Arial"/>
              </a:rPr>
              <a:t>n</a:t>
            </a:r>
            <a:r>
              <a:rPr sz="1800" spc="-5" dirty="0">
                <a:latin typeface="Arial"/>
                <a:cs typeface="Arial"/>
              </a:rPr>
              <a:t>iv</a:t>
            </a:r>
            <a:r>
              <a:rPr sz="1800" spc="-15" dirty="0">
                <a:latin typeface="Arial"/>
                <a:cs typeface="Arial"/>
              </a:rPr>
              <a:t>e</a:t>
            </a:r>
            <a:r>
              <a:rPr sz="1800" spc="-5" dirty="0">
                <a:latin typeface="Arial"/>
                <a:cs typeface="Arial"/>
              </a:rPr>
              <a:t>au</a:t>
            </a:r>
            <a:r>
              <a:rPr sz="1800" spc="15" dirty="0">
                <a:latin typeface="Arial"/>
                <a:cs typeface="Arial"/>
              </a:rPr>
              <a:t> </a:t>
            </a:r>
            <a:r>
              <a:rPr sz="1800" spc="-5" dirty="0">
                <a:latin typeface="Arial"/>
                <a:cs typeface="Arial"/>
              </a:rPr>
              <a:t>de</a:t>
            </a:r>
            <a:r>
              <a:rPr sz="1800" spc="-10" dirty="0">
                <a:latin typeface="Arial"/>
                <a:cs typeface="Arial"/>
              </a:rPr>
              <a:t> </a:t>
            </a:r>
            <a:r>
              <a:rPr sz="1800" spc="-5" dirty="0">
                <a:latin typeface="Arial"/>
                <a:cs typeface="Arial"/>
              </a:rPr>
              <a:t>l'éc</a:t>
            </a:r>
            <a:r>
              <a:rPr sz="1800" spc="-15" dirty="0">
                <a:latin typeface="Arial"/>
                <a:cs typeface="Arial"/>
              </a:rPr>
              <a:t>h</a:t>
            </a:r>
            <a:r>
              <a:rPr sz="1800" spc="-5" dirty="0">
                <a:latin typeface="Arial"/>
                <a:cs typeface="Arial"/>
              </a:rPr>
              <a:t>a</a:t>
            </a:r>
            <a:r>
              <a:rPr sz="1800" spc="-15" dirty="0">
                <a:latin typeface="Arial"/>
                <a:cs typeface="Arial"/>
              </a:rPr>
              <a:t>n</a:t>
            </a:r>
            <a:r>
              <a:rPr sz="1800" spc="-5" dirty="0">
                <a:latin typeface="Arial"/>
                <a:cs typeface="Arial"/>
              </a:rPr>
              <a:t>til</a:t>
            </a:r>
            <a:r>
              <a:rPr sz="1800" spc="-15" dirty="0">
                <a:latin typeface="Arial"/>
                <a:cs typeface="Arial"/>
              </a:rPr>
              <a:t>l</a:t>
            </a:r>
            <a:r>
              <a:rPr sz="1800" spc="-5" dirty="0">
                <a:latin typeface="Arial"/>
                <a:cs typeface="Arial"/>
              </a:rPr>
              <a:t>on</a:t>
            </a:r>
            <a:r>
              <a:rPr sz="1800" spc="15" dirty="0">
                <a:latin typeface="Arial"/>
                <a:cs typeface="Arial"/>
              </a:rPr>
              <a:t> </a:t>
            </a:r>
            <a:r>
              <a:rPr sz="1800" dirty="0">
                <a:latin typeface="Arial"/>
                <a:cs typeface="Arial"/>
              </a:rPr>
              <a:t>= </a:t>
            </a:r>
            <a:r>
              <a:rPr sz="1800" spc="-5" dirty="0">
                <a:latin typeface="Arial"/>
                <a:cs typeface="Arial"/>
              </a:rPr>
              <a:t>p</a:t>
            </a:r>
            <a:r>
              <a:rPr sz="1800" dirty="0">
                <a:latin typeface="Arial"/>
                <a:cs typeface="Arial"/>
              </a:rPr>
              <a:t>	et</a:t>
            </a:r>
            <a:endParaRPr sz="1800">
              <a:latin typeface="Arial"/>
              <a:cs typeface="Arial"/>
            </a:endParaRPr>
          </a:p>
        </p:txBody>
      </p:sp>
      <p:sp>
        <p:nvSpPr>
          <p:cNvPr id="34" name="object 34"/>
          <p:cNvSpPr txBox="1"/>
          <p:nvPr/>
        </p:nvSpPr>
        <p:spPr>
          <a:xfrm>
            <a:off x="6688963" y="4644390"/>
            <a:ext cx="154686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(avec q</a:t>
            </a:r>
            <a:r>
              <a:rPr sz="1800" spc="-7" baseline="-20833" dirty="0">
                <a:latin typeface="Arial"/>
                <a:cs typeface="Arial"/>
              </a:rPr>
              <a:t>0</a:t>
            </a:r>
            <a:r>
              <a:rPr sz="1800" spc="-5" dirty="0">
                <a:latin typeface="Arial"/>
                <a:cs typeface="Arial"/>
              </a:rPr>
              <a:t>=</a:t>
            </a:r>
            <a:r>
              <a:rPr sz="1800" spc="-55" dirty="0">
                <a:latin typeface="Arial"/>
                <a:cs typeface="Arial"/>
              </a:rPr>
              <a:t> </a:t>
            </a:r>
            <a:r>
              <a:rPr sz="1800" spc="-5" dirty="0">
                <a:latin typeface="Arial"/>
                <a:cs typeface="Arial"/>
              </a:rPr>
              <a:t>1-p</a:t>
            </a:r>
            <a:r>
              <a:rPr sz="1800" spc="-7" baseline="-20833" dirty="0">
                <a:latin typeface="Arial"/>
                <a:cs typeface="Arial"/>
              </a:rPr>
              <a:t>0</a:t>
            </a:r>
            <a:r>
              <a:rPr sz="1800" spc="-5" dirty="0">
                <a:latin typeface="Arial"/>
                <a:cs typeface="Arial"/>
              </a:rPr>
              <a:t>)</a:t>
            </a:r>
            <a:endParaRPr sz="1800">
              <a:latin typeface="Arial"/>
              <a:cs typeface="Arial"/>
            </a:endParaRPr>
          </a:p>
        </p:txBody>
      </p:sp>
      <p:sp>
        <p:nvSpPr>
          <p:cNvPr id="35" name="object 35"/>
          <p:cNvSpPr/>
          <p:nvPr/>
        </p:nvSpPr>
        <p:spPr>
          <a:xfrm>
            <a:off x="5770272" y="4766894"/>
            <a:ext cx="419100" cy="0"/>
          </a:xfrm>
          <a:custGeom>
            <a:avLst/>
            <a:gdLst/>
            <a:ahLst/>
            <a:cxnLst/>
            <a:rect l="l" t="t" r="r" b="b"/>
            <a:pathLst>
              <a:path w="419100">
                <a:moveTo>
                  <a:pt x="0" y="0"/>
                </a:moveTo>
                <a:lnTo>
                  <a:pt x="419007" y="0"/>
                </a:lnTo>
              </a:path>
            </a:pathLst>
          </a:custGeom>
          <a:ln w="7232">
            <a:solidFill>
              <a:srgbClr val="000000"/>
            </a:solidFill>
          </a:ln>
        </p:spPr>
        <p:txBody>
          <a:bodyPr wrap="square" lIns="0" tIns="0" rIns="0" bIns="0" rtlCol="0"/>
          <a:lstStyle/>
          <a:p>
            <a:endParaRPr/>
          </a:p>
        </p:txBody>
      </p:sp>
      <p:sp>
        <p:nvSpPr>
          <p:cNvPr id="36" name="object 36"/>
          <p:cNvSpPr/>
          <p:nvPr/>
        </p:nvSpPr>
        <p:spPr>
          <a:xfrm>
            <a:off x="5636554" y="4778833"/>
            <a:ext cx="27305" cy="15240"/>
          </a:xfrm>
          <a:custGeom>
            <a:avLst/>
            <a:gdLst/>
            <a:ahLst/>
            <a:cxnLst/>
            <a:rect l="l" t="t" r="r" b="b"/>
            <a:pathLst>
              <a:path w="27304" h="15239">
                <a:moveTo>
                  <a:pt x="0" y="15195"/>
                </a:moveTo>
                <a:lnTo>
                  <a:pt x="26743" y="0"/>
                </a:lnTo>
              </a:path>
            </a:pathLst>
          </a:custGeom>
          <a:ln w="7207">
            <a:solidFill>
              <a:srgbClr val="000000"/>
            </a:solidFill>
          </a:ln>
        </p:spPr>
        <p:txBody>
          <a:bodyPr wrap="square" lIns="0" tIns="0" rIns="0" bIns="0" rtlCol="0"/>
          <a:lstStyle/>
          <a:p>
            <a:endParaRPr/>
          </a:p>
        </p:txBody>
      </p:sp>
      <p:sp>
        <p:nvSpPr>
          <p:cNvPr id="37" name="object 37"/>
          <p:cNvSpPr/>
          <p:nvPr/>
        </p:nvSpPr>
        <p:spPr>
          <a:xfrm>
            <a:off x="5663297" y="4782451"/>
            <a:ext cx="38735" cy="205104"/>
          </a:xfrm>
          <a:custGeom>
            <a:avLst/>
            <a:gdLst/>
            <a:ahLst/>
            <a:cxnLst/>
            <a:rect l="l" t="t" r="r" b="b"/>
            <a:pathLst>
              <a:path w="38735" h="205104">
                <a:moveTo>
                  <a:pt x="0" y="0"/>
                </a:moveTo>
                <a:lnTo>
                  <a:pt x="38517" y="204779"/>
                </a:lnTo>
              </a:path>
            </a:pathLst>
          </a:custGeom>
          <a:ln w="14627">
            <a:solidFill>
              <a:srgbClr val="000000"/>
            </a:solidFill>
          </a:ln>
        </p:spPr>
        <p:txBody>
          <a:bodyPr wrap="square" lIns="0" tIns="0" rIns="0" bIns="0" rtlCol="0"/>
          <a:lstStyle/>
          <a:p>
            <a:endParaRPr/>
          </a:p>
        </p:txBody>
      </p:sp>
      <p:sp>
        <p:nvSpPr>
          <p:cNvPr id="38" name="object 38"/>
          <p:cNvSpPr/>
          <p:nvPr/>
        </p:nvSpPr>
        <p:spPr>
          <a:xfrm>
            <a:off x="5705382" y="4441997"/>
            <a:ext cx="48895" cy="545465"/>
          </a:xfrm>
          <a:custGeom>
            <a:avLst/>
            <a:gdLst/>
            <a:ahLst/>
            <a:cxnLst/>
            <a:rect l="l" t="t" r="r" b="b"/>
            <a:pathLst>
              <a:path w="48895" h="545464">
                <a:moveTo>
                  <a:pt x="0" y="545233"/>
                </a:moveTo>
                <a:lnTo>
                  <a:pt x="48849" y="0"/>
                </a:lnTo>
              </a:path>
            </a:pathLst>
          </a:custGeom>
          <a:ln w="7132">
            <a:solidFill>
              <a:srgbClr val="000000"/>
            </a:solidFill>
          </a:ln>
        </p:spPr>
        <p:txBody>
          <a:bodyPr wrap="square" lIns="0" tIns="0" rIns="0" bIns="0" rtlCol="0"/>
          <a:lstStyle/>
          <a:p>
            <a:endParaRPr/>
          </a:p>
        </p:txBody>
      </p:sp>
      <p:sp>
        <p:nvSpPr>
          <p:cNvPr id="39" name="object 39"/>
          <p:cNvSpPr/>
          <p:nvPr/>
        </p:nvSpPr>
        <p:spPr>
          <a:xfrm>
            <a:off x="5754231" y="4441997"/>
            <a:ext cx="449580" cy="0"/>
          </a:xfrm>
          <a:custGeom>
            <a:avLst/>
            <a:gdLst/>
            <a:ahLst/>
            <a:cxnLst/>
            <a:rect l="l" t="t" r="r" b="b"/>
            <a:pathLst>
              <a:path w="449579">
                <a:moveTo>
                  <a:pt x="0" y="0"/>
                </a:moveTo>
                <a:lnTo>
                  <a:pt x="449304" y="0"/>
                </a:lnTo>
              </a:path>
            </a:pathLst>
          </a:custGeom>
          <a:ln w="7232">
            <a:solidFill>
              <a:srgbClr val="000000"/>
            </a:solidFill>
          </a:ln>
        </p:spPr>
        <p:txBody>
          <a:bodyPr wrap="square" lIns="0" tIns="0" rIns="0" bIns="0" rtlCol="0"/>
          <a:lstStyle/>
          <a:p>
            <a:endParaRPr/>
          </a:p>
        </p:txBody>
      </p:sp>
      <p:sp>
        <p:nvSpPr>
          <p:cNvPr id="40" name="object 40"/>
          <p:cNvSpPr txBox="1"/>
          <p:nvPr/>
        </p:nvSpPr>
        <p:spPr>
          <a:xfrm>
            <a:off x="5903777" y="4759722"/>
            <a:ext cx="150495" cy="274955"/>
          </a:xfrm>
          <a:prstGeom prst="rect">
            <a:avLst/>
          </a:prstGeom>
        </p:spPr>
        <p:txBody>
          <a:bodyPr vert="horz" wrap="square" lIns="0" tIns="17145" rIns="0" bIns="0" rtlCol="0">
            <a:spAutoFit/>
          </a:bodyPr>
          <a:lstStyle/>
          <a:p>
            <a:pPr marL="12700">
              <a:lnSpc>
                <a:spcPct val="100000"/>
              </a:lnSpc>
              <a:spcBef>
                <a:spcPts val="135"/>
              </a:spcBef>
            </a:pPr>
            <a:r>
              <a:rPr sz="1600" b="1" spc="5" dirty="0">
                <a:latin typeface="Arial"/>
                <a:cs typeface="Arial"/>
              </a:rPr>
              <a:t>n</a:t>
            </a:r>
            <a:endParaRPr sz="1600">
              <a:latin typeface="Arial"/>
              <a:cs typeface="Arial"/>
            </a:endParaRPr>
          </a:p>
        </p:txBody>
      </p:sp>
      <p:sp>
        <p:nvSpPr>
          <p:cNvPr id="41" name="object 41"/>
          <p:cNvSpPr txBox="1"/>
          <p:nvPr/>
        </p:nvSpPr>
        <p:spPr>
          <a:xfrm>
            <a:off x="5756145" y="4467026"/>
            <a:ext cx="422909" cy="274955"/>
          </a:xfrm>
          <a:prstGeom prst="rect">
            <a:avLst/>
          </a:prstGeom>
        </p:spPr>
        <p:txBody>
          <a:bodyPr vert="horz" wrap="square" lIns="0" tIns="17145" rIns="0" bIns="0" rtlCol="0">
            <a:spAutoFit/>
          </a:bodyPr>
          <a:lstStyle/>
          <a:p>
            <a:pPr marL="12700">
              <a:lnSpc>
                <a:spcPct val="100000"/>
              </a:lnSpc>
              <a:spcBef>
                <a:spcPts val="135"/>
              </a:spcBef>
            </a:pPr>
            <a:r>
              <a:rPr sz="1600" b="1" spc="30" dirty="0">
                <a:latin typeface="Arial"/>
                <a:cs typeface="Arial"/>
              </a:rPr>
              <a:t>p</a:t>
            </a:r>
            <a:r>
              <a:rPr sz="1725" b="1" spc="-7" baseline="-19323" dirty="0">
                <a:latin typeface="Times New Roman"/>
                <a:cs typeface="Times New Roman"/>
              </a:rPr>
              <a:t>0</a:t>
            </a:r>
            <a:r>
              <a:rPr sz="1600" b="1" spc="-20" dirty="0">
                <a:latin typeface="Arial"/>
                <a:cs typeface="Arial"/>
              </a:rPr>
              <a:t>q</a:t>
            </a:r>
            <a:r>
              <a:rPr sz="1725" b="1" baseline="-21739" dirty="0">
                <a:latin typeface="Times New Roman"/>
                <a:cs typeface="Times New Roman"/>
              </a:rPr>
              <a:t>0</a:t>
            </a:r>
            <a:endParaRPr sz="1725" baseline="-21739">
              <a:latin typeface="Times New Roman"/>
              <a:cs typeface="Times New Roman"/>
            </a:endParaRPr>
          </a:p>
        </p:txBody>
      </p:sp>
      <p:sp>
        <p:nvSpPr>
          <p:cNvPr id="42" name="object 42"/>
          <p:cNvSpPr txBox="1"/>
          <p:nvPr/>
        </p:nvSpPr>
        <p:spPr>
          <a:xfrm>
            <a:off x="5299349" y="4601616"/>
            <a:ext cx="294005" cy="274955"/>
          </a:xfrm>
          <a:prstGeom prst="rect">
            <a:avLst/>
          </a:prstGeom>
        </p:spPr>
        <p:txBody>
          <a:bodyPr vert="horz" wrap="square" lIns="0" tIns="17145" rIns="0" bIns="0" rtlCol="0">
            <a:spAutoFit/>
          </a:bodyPr>
          <a:lstStyle/>
          <a:p>
            <a:pPr marL="12700">
              <a:lnSpc>
                <a:spcPct val="100000"/>
              </a:lnSpc>
              <a:spcBef>
                <a:spcPts val="135"/>
              </a:spcBef>
            </a:pPr>
            <a:r>
              <a:rPr sz="1600" b="1" spc="5" dirty="0">
                <a:latin typeface="Arial"/>
                <a:cs typeface="Arial"/>
              </a:rPr>
              <a:t>s</a:t>
            </a:r>
            <a:r>
              <a:rPr sz="1600" b="1" spc="-190" dirty="0">
                <a:latin typeface="Arial"/>
                <a:cs typeface="Arial"/>
              </a:rPr>
              <a:t> </a:t>
            </a:r>
            <a:r>
              <a:rPr sz="1600" b="1" spc="5" dirty="0">
                <a:latin typeface="Symbol"/>
                <a:cs typeface="Symbol"/>
              </a:rPr>
              <a:t></a:t>
            </a:r>
            <a:endParaRPr sz="1600">
              <a:latin typeface="Symbol"/>
              <a:cs typeface="Symbol"/>
            </a:endParaRPr>
          </a:p>
        </p:txBody>
      </p:sp>
      <p:sp>
        <p:nvSpPr>
          <p:cNvPr id="43" name="object 43"/>
          <p:cNvSpPr txBox="1"/>
          <p:nvPr/>
        </p:nvSpPr>
        <p:spPr>
          <a:xfrm>
            <a:off x="1189037" y="981138"/>
            <a:ext cx="3095625" cy="379730"/>
          </a:xfrm>
          <a:prstGeom prst="rect">
            <a:avLst/>
          </a:prstGeom>
          <a:ln w="9525">
            <a:solidFill>
              <a:srgbClr val="000000"/>
            </a:solidFill>
          </a:ln>
        </p:spPr>
        <p:txBody>
          <a:bodyPr vert="horz" wrap="square" lIns="0" tIns="59055" rIns="0" bIns="0" rtlCol="0">
            <a:spAutoFit/>
          </a:bodyPr>
          <a:lstStyle/>
          <a:p>
            <a:pPr marL="234315">
              <a:lnSpc>
                <a:spcPct val="100000"/>
              </a:lnSpc>
              <a:spcBef>
                <a:spcPts val="465"/>
              </a:spcBef>
            </a:pPr>
            <a:r>
              <a:rPr sz="1800" b="1" spc="-5" dirty="0">
                <a:solidFill>
                  <a:srgbClr val="006666"/>
                </a:solidFill>
                <a:latin typeface="Arial"/>
                <a:cs typeface="Arial"/>
              </a:rPr>
              <a:t>a) Données</a:t>
            </a:r>
            <a:r>
              <a:rPr sz="1800" b="1" spc="-10" dirty="0">
                <a:solidFill>
                  <a:srgbClr val="006666"/>
                </a:solidFill>
                <a:latin typeface="Arial"/>
                <a:cs typeface="Arial"/>
              </a:rPr>
              <a:t> </a:t>
            </a:r>
            <a:r>
              <a:rPr sz="1800" b="1" spc="-5" dirty="0">
                <a:solidFill>
                  <a:srgbClr val="006666"/>
                </a:solidFill>
                <a:latin typeface="Arial"/>
                <a:cs typeface="Arial"/>
              </a:rPr>
              <a:t>quantitatives</a:t>
            </a:r>
            <a:endParaRPr sz="1800">
              <a:latin typeface="Arial"/>
              <a:cs typeface="Arial"/>
            </a:endParaRPr>
          </a:p>
        </p:txBody>
      </p:sp>
      <p:sp>
        <p:nvSpPr>
          <p:cNvPr id="44" name="object 44"/>
          <p:cNvSpPr txBox="1"/>
          <p:nvPr/>
        </p:nvSpPr>
        <p:spPr>
          <a:xfrm>
            <a:off x="1116012" y="4005198"/>
            <a:ext cx="3095625" cy="377825"/>
          </a:xfrm>
          <a:prstGeom prst="rect">
            <a:avLst/>
          </a:prstGeom>
          <a:ln w="9525">
            <a:solidFill>
              <a:srgbClr val="000000"/>
            </a:solidFill>
          </a:ln>
        </p:spPr>
        <p:txBody>
          <a:bodyPr vert="horz" wrap="square" lIns="0" tIns="86360" rIns="0" bIns="0" rtlCol="0">
            <a:spAutoFit/>
          </a:bodyPr>
          <a:lstStyle/>
          <a:p>
            <a:pPr marL="300990">
              <a:lnSpc>
                <a:spcPct val="100000"/>
              </a:lnSpc>
              <a:spcBef>
                <a:spcPts val="680"/>
              </a:spcBef>
            </a:pPr>
            <a:r>
              <a:rPr sz="1800" b="1" dirty="0">
                <a:solidFill>
                  <a:srgbClr val="006666"/>
                </a:solidFill>
                <a:latin typeface="Arial"/>
                <a:cs typeface="Arial"/>
              </a:rPr>
              <a:t>b) </a:t>
            </a:r>
            <a:r>
              <a:rPr sz="1800" b="1" spc="-5" dirty="0">
                <a:solidFill>
                  <a:srgbClr val="006666"/>
                </a:solidFill>
                <a:latin typeface="Arial"/>
                <a:cs typeface="Arial"/>
              </a:rPr>
              <a:t>Données</a:t>
            </a:r>
            <a:r>
              <a:rPr sz="1800" b="1" spc="-35" dirty="0">
                <a:solidFill>
                  <a:srgbClr val="006666"/>
                </a:solidFill>
                <a:latin typeface="Arial"/>
                <a:cs typeface="Arial"/>
              </a:rPr>
              <a:t> </a:t>
            </a:r>
            <a:r>
              <a:rPr sz="1800" b="1" spc="-5" dirty="0">
                <a:solidFill>
                  <a:srgbClr val="006666"/>
                </a:solidFill>
                <a:latin typeface="Arial"/>
                <a:cs typeface="Arial"/>
              </a:rPr>
              <a:t>qualitatives</a:t>
            </a:r>
            <a:endParaRPr sz="1800">
              <a:latin typeface="Arial"/>
              <a:cs typeface="Arial"/>
            </a:endParaRPr>
          </a:p>
        </p:txBody>
      </p:sp>
      <p:sp>
        <p:nvSpPr>
          <p:cNvPr id="47" name="object 47"/>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48" name="object 48"/>
          <p:cNvSpPr txBox="1"/>
          <p:nvPr/>
        </p:nvSpPr>
        <p:spPr>
          <a:xfrm>
            <a:off x="2022094" y="5193029"/>
            <a:ext cx="5523230" cy="934719"/>
          </a:xfrm>
          <a:prstGeom prst="rect">
            <a:avLst/>
          </a:prstGeom>
        </p:spPr>
        <p:txBody>
          <a:bodyPr vert="horz" wrap="square" lIns="0" tIns="12700" rIns="0" bIns="0" rtlCol="0">
            <a:spAutoFit/>
          </a:bodyPr>
          <a:lstStyle/>
          <a:p>
            <a:pPr marL="2092325" marR="5080" indent="-1978660">
              <a:lnSpc>
                <a:spcPct val="100000"/>
              </a:lnSpc>
              <a:spcBef>
                <a:spcPts val="100"/>
              </a:spcBef>
            </a:pPr>
            <a:r>
              <a:rPr sz="1800" b="1" spc="-5" dirty="0">
                <a:solidFill>
                  <a:srgbClr val="006666"/>
                </a:solidFill>
                <a:latin typeface="Arial"/>
                <a:cs typeface="Arial"/>
              </a:rPr>
              <a:t>Estimation </a:t>
            </a:r>
            <a:r>
              <a:rPr sz="1800" b="1" dirty="0">
                <a:solidFill>
                  <a:srgbClr val="006666"/>
                </a:solidFill>
                <a:latin typeface="Arial"/>
                <a:cs typeface="Arial"/>
              </a:rPr>
              <a:t>du </a:t>
            </a:r>
            <a:r>
              <a:rPr sz="1800" b="1" spc="-5" dirty="0">
                <a:solidFill>
                  <a:srgbClr val="006666"/>
                </a:solidFill>
                <a:latin typeface="Arial"/>
                <a:cs typeface="Arial"/>
              </a:rPr>
              <a:t>% </a:t>
            </a:r>
            <a:r>
              <a:rPr sz="1800" b="1" dirty="0">
                <a:solidFill>
                  <a:srgbClr val="006666"/>
                </a:solidFill>
                <a:latin typeface="Arial"/>
                <a:cs typeface="Arial"/>
              </a:rPr>
              <a:t>inconnu </a:t>
            </a:r>
            <a:r>
              <a:rPr sz="1800" b="1" spc="-5" dirty="0">
                <a:solidFill>
                  <a:srgbClr val="006666"/>
                </a:solidFill>
                <a:latin typeface="Arial"/>
                <a:cs typeface="Arial"/>
              </a:rPr>
              <a:t>dans la </a:t>
            </a:r>
            <a:r>
              <a:rPr sz="1800" b="1" dirty="0">
                <a:solidFill>
                  <a:srgbClr val="006666"/>
                </a:solidFill>
                <a:latin typeface="Arial"/>
                <a:cs typeface="Arial"/>
              </a:rPr>
              <a:t>population</a:t>
            </a:r>
            <a:r>
              <a:rPr sz="1800" b="1" spc="-45" dirty="0">
                <a:solidFill>
                  <a:srgbClr val="006666"/>
                </a:solidFill>
                <a:latin typeface="Arial"/>
                <a:cs typeface="Arial"/>
              </a:rPr>
              <a:t> </a:t>
            </a:r>
            <a:r>
              <a:rPr sz="1800" b="1" dirty="0">
                <a:solidFill>
                  <a:srgbClr val="006666"/>
                </a:solidFill>
                <a:latin typeface="Arial"/>
                <a:cs typeface="Arial"/>
              </a:rPr>
              <a:t>cible  </a:t>
            </a:r>
            <a:r>
              <a:rPr sz="1800" b="1" dirty="0">
                <a:latin typeface="Arial"/>
                <a:cs typeface="Arial"/>
              </a:rPr>
              <a:t>p </a:t>
            </a:r>
            <a:r>
              <a:rPr sz="1800" b="1" spc="-5" dirty="0">
                <a:latin typeface="Symbol"/>
                <a:cs typeface="Symbol"/>
              </a:rPr>
              <a:t></a:t>
            </a:r>
            <a:r>
              <a:rPr sz="1800" b="1" spc="-5" dirty="0">
                <a:latin typeface="Times New Roman"/>
                <a:cs typeface="Times New Roman"/>
              </a:rPr>
              <a:t> </a:t>
            </a:r>
            <a:r>
              <a:rPr sz="1800" b="1" dirty="0">
                <a:latin typeface="Symbol"/>
                <a:cs typeface="Symbol"/>
              </a:rPr>
              <a:t></a:t>
            </a:r>
            <a:r>
              <a:rPr sz="1800" b="1" dirty="0">
                <a:latin typeface="Arial"/>
                <a:cs typeface="Arial"/>
              </a:rPr>
              <a:t>p</a:t>
            </a:r>
            <a:r>
              <a:rPr sz="1800" b="1" baseline="-20833" dirty="0">
                <a:latin typeface="Arial"/>
                <a:cs typeface="Arial"/>
              </a:rPr>
              <a:t>0 </a:t>
            </a:r>
            <a:r>
              <a:rPr sz="1800" b="1" dirty="0">
                <a:latin typeface="Arial"/>
                <a:cs typeface="Arial"/>
              </a:rPr>
              <a:t>± </a:t>
            </a:r>
            <a:r>
              <a:rPr sz="1800" b="1" spc="-5" dirty="0">
                <a:latin typeface="Symbol"/>
                <a:cs typeface="Symbol"/>
              </a:rPr>
              <a:t></a:t>
            </a:r>
            <a:r>
              <a:rPr sz="1800" b="1" spc="20" dirty="0">
                <a:latin typeface="Times New Roman"/>
                <a:cs typeface="Times New Roman"/>
              </a:rPr>
              <a:t> </a:t>
            </a:r>
            <a:r>
              <a:rPr sz="1800" b="1" spc="-10" dirty="0">
                <a:latin typeface="Arial"/>
                <a:cs typeface="Arial"/>
              </a:rPr>
              <a:t>s]</a:t>
            </a:r>
            <a:endParaRPr sz="1800">
              <a:latin typeface="Arial"/>
              <a:cs typeface="Arial"/>
            </a:endParaRPr>
          </a:p>
          <a:p>
            <a:pPr marL="12700">
              <a:lnSpc>
                <a:spcPct val="100000"/>
              </a:lnSpc>
              <a:spcBef>
                <a:spcPts val="920"/>
              </a:spcBef>
              <a:tabLst>
                <a:tab pos="2875915" algn="l"/>
              </a:tabLst>
            </a:pPr>
            <a:r>
              <a:rPr sz="1600" b="1" spc="-5" dirty="0">
                <a:latin typeface="Symbol"/>
                <a:cs typeface="Symbol"/>
              </a:rPr>
              <a:t></a:t>
            </a:r>
            <a:r>
              <a:rPr sz="1600" b="1" spc="-5" dirty="0">
                <a:latin typeface="Times New Roman"/>
                <a:cs typeface="Times New Roman"/>
              </a:rPr>
              <a:t>  </a:t>
            </a:r>
            <a:r>
              <a:rPr sz="1600" b="1" spc="-5" dirty="0">
                <a:latin typeface="Arial"/>
                <a:cs typeface="Arial"/>
              </a:rPr>
              <a:t>lu dans</a:t>
            </a:r>
            <a:r>
              <a:rPr sz="1600" b="1" spc="85" dirty="0">
                <a:latin typeface="Arial"/>
                <a:cs typeface="Arial"/>
              </a:rPr>
              <a:t> </a:t>
            </a:r>
            <a:r>
              <a:rPr sz="1600" b="1" spc="-5" dirty="0">
                <a:latin typeface="Arial"/>
                <a:cs typeface="Arial"/>
              </a:rPr>
              <a:t>la</a:t>
            </a:r>
            <a:r>
              <a:rPr sz="1600" b="1" spc="10" dirty="0">
                <a:latin typeface="Arial"/>
                <a:cs typeface="Arial"/>
              </a:rPr>
              <a:t> </a:t>
            </a:r>
            <a:r>
              <a:rPr sz="1600" b="1" spc="-5" dirty="0">
                <a:latin typeface="Arial"/>
                <a:cs typeface="Arial"/>
              </a:rPr>
              <a:t>table	risque d'erreur</a:t>
            </a:r>
            <a:r>
              <a:rPr sz="1600" b="1" spc="10" dirty="0">
                <a:latin typeface="Arial"/>
                <a:cs typeface="Arial"/>
              </a:rPr>
              <a:t> </a:t>
            </a:r>
            <a:r>
              <a:rPr sz="1600" b="1" spc="-5" dirty="0">
                <a:latin typeface="Arial"/>
                <a:cs typeface="Arial"/>
              </a:rPr>
              <a:t>accepté</a:t>
            </a:r>
            <a:endParaRPr sz="1600">
              <a:latin typeface="Arial"/>
              <a:cs typeface="Arial"/>
            </a:endParaRPr>
          </a:p>
        </p:txBody>
      </p:sp>
      <p:sp>
        <p:nvSpPr>
          <p:cNvPr id="49" name="object 49"/>
          <p:cNvSpPr/>
          <p:nvPr/>
        </p:nvSpPr>
        <p:spPr>
          <a:xfrm>
            <a:off x="4073525" y="5902325"/>
            <a:ext cx="617855" cy="125730"/>
          </a:xfrm>
          <a:custGeom>
            <a:avLst/>
            <a:gdLst/>
            <a:ahLst/>
            <a:cxnLst/>
            <a:rect l="l" t="t" r="r" b="b"/>
            <a:pathLst>
              <a:path w="617854" h="125729">
                <a:moveTo>
                  <a:pt x="434594" y="0"/>
                </a:moveTo>
                <a:lnTo>
                  <a:pt x="434594" y="31356"/>
                </a:lnTo>
                <a:lnTo>
                  <a:pt x="0" y="31356"/>
                </a:lnTo>
                <a:lnTo>
                  <a:pt x="0" y="94056"/>
                </a:lnTo>
                <a:lnTo>
                  <a:pt x="434594" y="94056"/>
                </a:lnTo>
                <a:lnTo>
                  <a:pt x="434594" y="125412"/>
                </a:lnTo>
                <a:lnTo>
                  <a:pt x="617601" y="62699"/>
                </a:lnTo>
                <a:lnTo>
                  <a:pt x="434594" y="0"/>
                </a:lnTo>
                <a:close/>
              </a:path>
            </a:pathLst>
          </a:custGeom>
          <a:solidFill>
            <a:srgbClr val="33CCCC"/>
          </a:solidFill>
        </p:spPr>
        <p:txBody>
          <a:bodyPr wrap="square" lIns="0" tIns="0" rIns="0" bIns="0" rtlCol="0"/>
          <a:lstStyle/>
          <a:p>
            <a:endParaRPr/>
          </a:p>
        </p:txBody>
      </p:sp>
      <p:sp>
        <p:nvSpPr>
          <p:cNvPr id="50" name="object 50"/>
          <p:cNvSpPr/>
          <p:nvPr/>
        </p:nvSpPr>
        <p:spPr>
          <a:xfrm>
            <a:off x="4004945" y="5933675"/>
            <a:ext cx="46355" cy="62865"/>
          </a:xfrm>
          <a:custGeom>
            <a:avLst/>
            <a:gdLst/>
            <a:ahLst/>
            <a:cxnLst/>
            <a:rect l="l" t="t" r="r" b="b"/>
            <a:pathLst>
              <a:path w="46354" h="62864">
                <a:moveTo>
                  <a:pt x="0" y="62706"/>
                </a:moveTo>
                <a:lnTo>
                  <a:pt x="45740" y="62706"/>
                </a:lnTo>
                <a:lnTo>
                  <a:pt x="45740" y="0"/>
                </a:lnTo>
                <a:lnTo>
                  <a:pt x="0" y="0"/>
                </a:lnTo>
                <a:lnTo>
                  <a:pt x="0" y="62706"/>
                </a:lnTo>
                <a:close/>
              </a:path>
            </a:pathLst>
          </a:custGeom>
          <a:solidFill>
            <a:srgbClr val="33CCCC"/>
          </a:solidFill>
        </p:spPr>
        <p:txBody>
          <a:bodyPr wrap="square" lIns="0" tIns="0" rIns="0" bIns="0" rtlCol="0"/>
          <a:lstStyle/>
          <a:p>
            <a:endParaRPr/>
          </a:p>
        </p:txBody>
      </p:sp>
      <p:sp>
        <p:nvSpPr>
          <p:cNvPr id="51" name="object 51"/>
          <p:cNvSpPr/>
          <p:nvPr/>
        </p:nvSpPr>
        <p:spPr>
          <a:xfrm>
            <a:off x="3959225" y="5933675"/>
            <a:ext cx="23495" cy="62865"/>
          </a:xfrm>
          <a:custGeom>
            <a:avLst/>
            <a:gdLst/>
            <a:ahLst/>
            <a:cxnLst/>
            <a:rect l="l" t="t" r="r" b="b"/>
            <a:pathLst>
              <a:path w="23495" h="62864">
                <a:moveTo>
                  <a:pt x="0" y="62706"/>
                </a:moveTo>
                <a:lnTo>
                  <a:pt x="22870" y="62706"/>
                </a:lnTo>
                <a:lnTo>
                  <a:pt x="22870" y="0"/>
                </a:lnTo>
                <a:lnTo>
                  <a:pt x="0" y="0"/>
                </a:lnTo>
                <a:lnTo>
                  <a:pt x="0" y="62706"/>
                </a:lnTo>
                <a:close/>
              </a:path>
            </a:pathLst>
          </a:custGeom>
          <a:solidFill>
            <a:srgbClr val="33CCCC"/>
          </a:solidFill>
        </p:spPr>
        <p:txBody>
          <a:bodyPr wrap="square" lIns="0" tIns="0" rIns="0" bIns="0" rtlCol="0"/>
          <a:lstStyle/>
          <a:p>
            <a:endParaRPr/>
          </a:p>
        </p:txBody>
      </p:sp>
      <p:sp>
        <p:nvSpPr>
          <p:cNvPr id="52" name="object 52"/>
          <p:cNvSpPr/>
          <p:nvPr/>
        </p:nvSpPr>
        <p:spPr>
          <a:xfrm>
            <a:off x="4073525" y="5902325"/>
            <a:ext cx="617855" cy="125730"/>
          </a:xfrm>
          <a:custGeom>
            <a:avLst/>
            <a:gdLst/>
            <a:ahLst/>
            <a:cxnLst/>
            <a:rect l="l" t="t" r="r" b="b"/>
            <a:pathLst>
              <a:path w="617854" h="125729">
                <a:moveTo>
                  <a:pt x="434594" y="0"/>
                </a:moveTo>
                <a:lnTo>
                  <a:pt x="434594" y="31356"/>
                </a:lnTo>
                <a:lnTo>
                  <a:pt x="0" y="31356"/>
                </a:lnTo>
                <a:lnTo>
                  <a:pt x="0" y="94056"/>
                </a:lnTo>
                <a:lnTo>
                  <a:pt x="434594" y="94056"/>
                </a:lnTo>
                <a:lnTo>
                  <a:pt x="434594" y="125412"/>
                </a:lnTo>
                <a:lnTo>
                  <a:pt x="617601" y="62699"/>
                </a:lnTo>
                <a:lnTo>
                  <a:pt x="434594" y="0"/>
                </a:lnTo>
                <a:close/>
              </a:path>
            </a:pathLst>
          </a:custGeom>
          <a:ln w="9525">
            <a:solidFill>
              <a:srgbClr val="000000"/>
            </a:solidFill>
          </a:ln>
        </p:spPr>
        <p:txBody>
          <a:bodyPr wrap="square" lIns="0" tIns="0" rIns="0" bIns="0" rtlCol="0"/>
          <a:lstStyle/>
          <a:p>
            <a:endParaRPr/>
          </a:p>
        </p:txBody>
      </p:sp>
      <p:sp>
        <p:nvSpPr>
          <p:cNvPr id="53" name="object 53"/>
          <p:cNvSpPr/>
          <p:nvPr/>
        </p:nvSpPr>
        <p:spPr>
          <a:xfrm>
            <a:off x="4004945" y="5933675"/>
            <a:ext cx="46355" cy="62865"/>
          </a:xfrm>
          <a:custGeom>
            <a:avLst/>
            <a:gdLst/>
            <a:ahLst/>
            <a:cxnLst/>
            <a:rect l="l" t="t" r="r" b="b"/>
            <a:pathLst>
              <a:path w="46354" h="62864">
                <a:moveTo>
                  <a:pt x="0" y="62706"/>
                </a:moveTo>
                <a:lnTo>
                  <a:pt x="45740" y="62706"/>
                </a:lnTo>
                <a:lnTo>
                  <a:pt x="45740" y="0"/>
                </a:lnTo>
                <a:lnTo>
                  <a:pt x="0" y="0"/>
                </a:lnTo>
                <a:lnTo>
                  <a:pt x="0" y="62706"/>
                </a:lnTo>
                <a:close/>
              </a:path>
            </a:pathLst>
          </a:custGeom>
          <a:ln w="9525">
            <a:solidFill>
              <a:srgbClr val="000000"/>
            </a:solidFill>
          </a:ln>
        </p:spPr>
        <p:txBody>
          <a:bodyPr wrap="square" lIns="0" tIns="0" rIns="0" bIns="0" rtlCol="0"/>
          <a:lstStyle/>
          <a:p>
            <a:endParaRPr/>
          </a:p>
        </p:txBody>
      </p:sp>
      <p:sp>
        <p:nvSpPr>
          <p:cNvPr id="54" name="object 54"/>
          <p:cNvSpPr/>
          <p:nvPr/>
        </p:nvSpPr>
        <p:spPr>
          <a:xfrm>
            <a:off x="3959225" y="5933675"/>
            <a:ext cx="23495" cy="62865"/>
          </a:xfrm>
          <a:custGeom>
            <a:avLst/>
            <a:gdLst/>
            <a:ahLst/>
            <a:cxnLst/>
            <a:rect l="l" t="t" r="r" b="b"/>
            <a:pathLst>
              <a:path w="23495" h="62864">
                <a:moveTo>
                  <a:pt x="0" y="62706"/>
                </a:moveTo>
                <a:lnTo>
                  <a:pt x="22870" y="62706"/>
                </a:lnTo>
                <a:lnTo>
                  <a:pt x="22870" y="0"/>
                </a:lnTo>
                <a:lnTo>
                  <a:pt x="0" y="0"/>
                </a:lnTo>
                <a:lnTo>
                  <a:pt x="0" y="62706"/>
                </a:lnTo>
                <a:close/>
              </a:path>
            </a:pathLst>
          </a:custGeom>
          <a:ln w="9525">
            <a:solidFill>
              <a:srgbClr val="000000"/>
            </a:solidFill>
          </a:ln>
        </p:spPr>
        <p:txBody>
          <a:bodyPr wrap="square" lIns="0" tIns="0" rIns="0" bIns="0" rtlCol="0"/>
          <a:lstStyle/>
          <a:p>
            <a:endParaRPr/>
          </a:p>
        </p:txBody>
      </p:sp>
      <p:sp>
        <p:nvSpPr>
          <p:cNvPr id="55" name="object 55"/>
          <p:cNvSpPr/>
          <p:nvPr/>
        </p:nvSpPr>
        <p:spPr>
          <a:xfrm>
            <a:off x="1348739" y="92964"/>
            <a:ext cx="443484" cy="457200"/>
          </a:xfrm>
          <a:prstGeom prst="rect">
            <a:avLst/>
          </a:prstGeom>
          <a:blipFill>
            <a:blip r:embed="rId3" cstate="print"/>
            <a:stretch>
              <a:fillRect/>
            </a:stretch>
          </a:blipFill>
        </p:spPr>
        <p:txBody>
          <a:bodyPr wrap="square" lIns="0" tIns="0" rIns="0" bIns="0" rtlCol="0"/>
          <a:lstStyle/>
          <a:p>
            <a:endParaRPr/>
          </a:p>
        </p:txBody>
      </p:sp>
      <p:sp>
        <p:nvSpPr>
          <p:cNvPr id="56" name="object 56"/>
          <p:cNvSpPr/>
          <p:nvPr/>
        </p:nvSpPr>
        <p:spPr>
          <a:xfrm>
            <a:off x="1517903" y="92964"/>
            <a:ext cx="341376" cy="457200"/>
          </a:xfrm>
          <a:prstGeom prst="rect">
            <a:avLst/>
          </a:prstGeom>
          <a:blipFill>
            <a:blip r:embed="rId4" cstate="print"/>
            <a:stretch>
              <a:fillRect/>
            </a:stretch>
          </a:blipFill>
        </p:spPr>
        <p:txBody>
          <a:bodyPr wrap="square" lIns="0" tIns="0" rIns="0" bIns="0" rtlCol="0"/>
          <a:lstStyle/>
          <a:p>
            <a:endParaRPr/>
          </a:p>
        </p:txBody>
      </p:sp>
      <p:sp>
        <p:nvSpPr>
          <p:cNvPr id="57" name="object 57"/>
          <p:cNvSpPr/>
          <p:nvPr/>
        </p:nvSpPr>
        <p:spPr>
          <a:xfrm>
            <a:off x="1584960" y="92964"/>
            <a:ext cx="333755" cy="457200"/>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1644395" y="92964"/>
            <a:ext cx="2459735" cy="457200"/>
          </a:xfrm>
          <a:prstGeom prst="rect">
            <a:avLst/>
          </a:prstGeom>
          <a:blipFill>
            <a:blip r:embed="rId6" cstate="print"/>
            <a:stretch>
              <a:fillRect/>
            </a:stretch>
          </a:blipFill>
        </p:spPr>
        <p:txBody>
          <a:bodyPr wrap="square" lIns="0" tIns="0" rIns="0" bIns="0" rtlCol="0"/>
          <a:lstStyle/>
          <a:p>
            <a:endParaRPr/>
          </a:p>
        </p:txBody>
      </p:sp>
      <p:sp>
        <p:nvSpPr>
          <p:cNvPr id="59" name="object 59"/>
          <p:cNvSpPr/>
          <p:nvPr/>
        </p:nvSpPr>
        <p:spPr>
          <a:xfrm>
            <a:off x="3829811" y="92964"/>
            <a:ext cx="330708" cy="457200"/>
          </a:xfrm>
          <a:prstGeom prst="rect">
            <a:avLst/>
          </a:prstGeom>
          <a:blipFill>
            <a:blip r:embed="rId7" cstate="print"/>
            <a:stretch>
              <a:fillRect/>
            </a:stretch>
          </a:blipFill>
        </p:spPr>
        <p:txBody>
          <a:bodyPr wrap="square" lIns="0" tIns="0" rIns="0" bIns="0" rtlCol="0"/>
          <a:lstStyle/>
          <a:p>
            <a:endParaRPr/>
          </a:p>
        </p:txBody>
      </p:sp>
      <p:sp>
        <p:nvSpPr>
          <p:cNvPr id="60" name="object 60"/>
          <p:cNvSpPr txBox="1"/>
          <p:nvPr/>
        </p:nvSpPr>
        <p:spPr>
          <a:xfrm>
            <a:off x="1463421" y="101906"/>
            <a:ext cx="2506345" cy="628015"/>
          </a:xfrm>
          <a:prstGeom prst="rect">
            <a:avLst/>
          </a:prstGeom>
        </p:spPr>
        <p:txBody>
          <a:bodyPr vert="horz" wrap="square" lIns="0" tIns="52069" rIns="0" bIns="0" rtlCol="0">
            <a:spAutoFit/>
          </a:bodyPr>
          <a:lstStyle/>
          <a:p>
            <a:pPr marL="12700">
              <a:lnSpc>
                <a:spcPct val="100000"/>
              </a:lnSpc>
              <a:spcBef>
                <a:spcPts val="409"/>
              </a:spcBef>
            </a:pPr>
            <a:r>
              <a:rPr sz="1600" b="1" spc="-5" dirty="0">
                <a:solidFill>
                  <a:srgbClr val="5F5F5F"/>
                </a:solidFill>
                <a:latin typeface="Arial"/>
                <a:cs typeface="Arial"/>
              </a:rPr>
              <a:t>2 - Statistique</a:t>
            </a:r>
            <a:r>
              <a:rPr sz="1600" b="1" spc="40" dirty="0">
                <a:solidFill>
                  <a:srgbClr val="5F5F5F"/>
                </a:solidFill>
                <a:latin typeface="Arial"/>
                <a:cs typeface="Arial"/>
              </a:rPr>
              <a:t> </a:t>
            </a:r>
            <a:r>
              <a:rPr sz="1600" b="1" spc="-10" dirty="0">
                <a:solidFill>
                  <a:srgbClr val="5F5F5F"/>
                </a:solidFill>
                <a:latin typeface="Arial"/>
                <a:cs typeface="Arial"/>
              </a:rPr>
              <a:t>Descriptive</a:t>
            </a:r>
            <a:endParaRPr sz="1600">
              <a:latin typeface="Arial"/>
              <a:cs typeface="Arial"/>
            </a:endParaRPr>
          </a:p>
          <a:p>
            <a:pPr marL="1367790">
              <a:lnSpc>
                <a:spcPct val="100000"/>
              </a:lnSpc>
              <a:spcBef>
                <a:spcPts val="355"/>
              </a:spcBef>
            </a:pPr>
            <a:r>
              <a:rPr sz="1800" b="1" spc="-5" dirty="0">
                <a:solidFill>
                  <a:srgbClr val="5F5F5F"/>
                </a:solidFill>
                <a:latin typeface="Arial"/>
                <a:cs typeface="Arial"/>
              </a:rPr>
              <a:t>Synthèse</a:t>
            </a:r>
            <a:endParaRPr sz="1800">
              <a:latin typeface="Arial"/>
              <a:cs typeface="Arial"/>
            </a:endParaRPr>
          </a:p>
        </p:txBody>
      </p:sp>
      <p:sp>
        <p:nvSpPr>
          <p:cNvPr id="61" name="object 61"/>
          <p:cNvSpPr txBox="1"/>
          <p:nvPr/>
        </p:nvSpPr>
        <p:spPr>
          <a:xfrm>
            <a:off x="5011928" y="427100"/>
            <a:ext cx="249682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006666"/>
                </a:solidFill>
                <a:latin typeface="Arial"/>
                <a:cs typeface="Arial"/>
              </a:rPr>
              <a:t>2.2 Estimation</a:t>
            </a:r>
            <a:r>
              <a:rPr sz="1600" b="1" spc="5" dirty="0">
                <a:solidFill>
                  <a:srgbClr val="006666"/>
                </a:solidFill>
                <a:latin typeface="Arial"/>
                <a:cs typeface="Arial"/>
              </a:rPr>
              <a:t> </a:t>
            </a:r>
            <a:r>
              <a:rPr sz="1600" b="1" spc="-5" dirty="0">
                <a:solidFill>
                  <a:srgbClr val="006666"/>
                </a:solidFill>
                <a:latin typeface="Arial"/>
                <a:cs typeface="Arial"/>
              </a:rPr>
              <a:t>Statistique</a:t>
            </a:r>
            <a:endParaRPr sz="1600">
              <a:latin typeface="Arial"/>
              <a:cs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txBox="1"/>
          <p:nvPr/>
        </p:nvSpPr>
        <p:spPr>
          <a:xfrm>
            <a:off x="3355975" y="305180"/>
            <a:ext cx="508634"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5F5F5F"/>
                </a:solidFill>
                <a:latin typeface="Tw Cen MT"/>
                <a:cs typeface="Tw Cen MT"/>
              </a:rPr>
              <a:t>Q</a:t>
            </a:r>
            <a:r>
              <a:rPr sz="1800" b="1" spc="-10" dirty="0">
                <a:solidFill>
                  <a:srgbClr val="5F5F5F"/>
                </a:solidFill>
                <a:latin typeface="Tw Cen MT"/>
                <a:cs typeface="Tw Cen MT"/>
              </a:rPr>
              <a:t>C</a:t>
            </a:r>
            <a:r>
              <a:rPr sz="1800" b="1" dirty="0">
                <a:solidFill>
                  <a:srgbClr val="5F5F5F"/>
                </a:solidFill>
                <a:latin typeface="Tw Cen MT"/>
                <a:cs typeface="Tw Cen MT"/>
              </a:rPr>
              <a:t>M</a:t>
            </a:r>
            <a:endParaRPr sz="1800">
              <a:latin typeface="Tw Cen MT"/>
              <a:cs typeface="Tw Cen MT"/>
            </a:endParaRPr>
          </a:p>
        </p:txBody>
      </p:sp>
      <p:sp>
        <p:nvSpPr>
          <p:cNvPr id="8" name="object 8"/>
          <p:cNvSpPr txBox="1">
            <a:spLocks noGrp="1"/>
          </p:cNvSpPr>
          <p:nvPr>
            <p:ph type="title"/>
          </p:nvPr>
        </p:nvSpPr>
        <p:spPr>
          <a:xfrm>
            <a:off x="918159" y="1008075"/>
            <a:ext cx="7967345" cy="300355"/>
          </a:xfrm>
          <a:prstGeom prst="rect">
            <a:avLst/>
          </a:prstGeom>
        </p:spPr>
        <p:txBody>
          <a:bodyPr vert="horz" wrap="square" lIns="0" tIns="12700" rIns="0" bIns="0" rtlCol="0">
            <a:spAutoFit/>
          </a:bodyPr>
          <a:lstStyle/>
          <a:p>
            <a:pPr marL="12700">
              <a:lnSpc>
                <a:spcPct val="100000"/>
              </a:lnSpc>
              <a:spcBef>
                <a:spcPts val="100"/>
              </a:spcBef>
            </a:pPr>
            <a:r>
              <a:rPr dirty="0"/>
              <a:t>On</a:t>
            </a:r>
            <a:r>
              <a:rPr spc="45" dirty="0"/>
              <a:t> </a:t>
            </a:r>
            <a:r>
              <a:rPr spc="-5" dirty="0"/>
              <a:t>compare</a:t>
            </a:r>
            <a:r>
              <a:rPr spc="50" dirty="0"/>
              <a:t> </a:t>
            </a:r>
            <a:r>
              <a:rPr spc="-5" dirty="0"/>
              <a:t>la</a:t>
            </a:r>
            <a:r>
              <a:rPr spc="55" dirty="0"/>
              <a:t> </a:t>
            </a:r>
            <a:r>
              <a:rPr spc="-5" dirty="0"/>
              <a:t>diminution</a:t>
            </a:r>
            <a:r>
              <a:rPr spc="50" dirty="0"/>
              <a:t> </a:t>
            </a:r>
            <a:r>
              <a:rPr spc="-5" dirty="0"/>
              <a:t>du</a:t>
            </a:r>
            <a:r>
              <a:rPr spc="60" dirty="0"/>
              <a:t> </a:t>
            </a:r>
            <a:r>
              <a:rPr spc="-5" dirty="0"/>
              <a:t>taux</a:t>
            </a:r>
            <a:r>
              <a:rPr spc="35" dirty="0"/>
              <a:t> </a:t>
            </a:r>
            <a:r>
              <a:rPr dirty="0"/>
              <a:t>de</a:t>
            </a:r>
            <a:r>
              <a:rPr spc="50" dirty="0"/>
              <a:t> </a:t>
            </a:r>
            <a:r>
              <a:rPr spc="-5" dirty="0"/>
              <a:t>cholestérol</a:t>
            </a:r>
            <a:r>
              <a:rPr spc="55" dirty="0"/>
              <a:t> </a:t>
            </a:r>
            <a:r>
              <a:rPr spc="-5" dirty="0"/>
              <a:t>produite</a:t>
            </a:r>
            <a:r>
              <a:rPr spc="40" dirty="0"/>
              <a:t> </a:t>
            </a:r>
            <a:r>
              <a:rPr spc="-5" dirty="0"/>
              <a:t>par</a:t>
            </a:r>
            <a:r>
              <a:rPr spc="60" dirty="0"/>
              <a:t> </a:t>
            </a:r>
            <a:r>
              <a:rPr spc="-5" dirty="0"/>
              <a:t>un</a:t>
            </a:r>
            <a:r>
              <a:rPr spc="50" dirty="0"/>
              <a:t> </a:t>
            </a:r>
            <a:r>
              <a:rPr spc="-10" dirty="0"/>
              <a:t>nouveau</a:t>
            </a:r>
            <a:r>
              <a:rPr spc="55" dirty="0"/>
              <a:t> </a:t>
            </a:r>
            <a:r>
              <a:rPr dirty="0"/>
              <a:t>tt</a:t>
            </a:r>
            <a:r>
              <a:rPr spc="55" dirty="0"/>
              <a:t> </a:t>
            </a:r>
            <a:r>
              <a:rPr dirty="0"/>
              <a:t>N</a:t>
            </a:r>
          </a:p>
        </p:txBody>
      </p:sp>
      <p:sp>
        <p:nvSpPr>
          <p:cNvPr id="9" name="object 9"/>
          <p:cNvSpPr txBox="1"/>
          <p:nvPr/>
        </p:nvSpPr>
        <p:spPr>
          <a:xfrm>
            <a:off x="905967" y="1282700"/>
            <a:ext cx="40386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à celle produite par le </a:t>
            </a:r>
            <a:r>
              <a:rPr sz="1800" dirty="0">
                <a:latin typeface="Arial"/>
                <a:cs typeface="Arial"/>
              </a:rPr>
              <a:t>tt </a:t>
            </a:r>
            <a:r>
              <a:rPr sz="1800" spc="-5" dirty="0">
                <a:latin typeface="Arial"/>
                <a:cs typeface="Arial"/>
              </a:rPr>
              <a:t>de référence</a:t>
            </a:r>
            <a:r>
              <a:rPr sz="1800" spc="35" dirty="0">
                <a:latin typeface="Arial"/>
                <a:cs typeface="Arial"/>
              </a:rPr>
              <a:t> </a:t>
            </a:r>
            <a:r>
              <a:rPr sz="1800" spc="-5" dirty="0">
                <a:latin typeface="Arial"/>
                <a:cs typeface="Arial"/>
              </a:rPr>
              <a:t>R.</a:t>
            </a:r>
            <a:endParaRPr sz="1800">
              <a:latin typeface="Arial"/>
              <a:cs typeface="Arial"/>
            </a:endParaRPr>
          </a:p>
        </p:txBody>
      </p:sp>
      <p:sp>
        <p:nvSpPr>
          <p:cNvPr id="10" name="object 10"/>
          <p:cNvSpPr txBox="1"/>
          <p:nvPr/>
        </p:nvSpPr>
        <p:spPr>
          <a:xfrm>
            <a:off x="918159" y="1694179"/>
            <a:ext cx="5692775" cy="574040"/>
          </a:xfrm>
          <a:prstGeom prst="rect">
            <a:avLst/>
          </a:prstGeom>
        </p:spPr>
        <p:txBody>
          <a:bodyPr vert="horz" wrap="square" lIns="0" tIns="12700" rIns="0" bIns="0" rtlCol="0">
            <a:spAutoFit/>
          </a:bodyPr>
          <a:lstStyle/>
          <a:p>
            <a:pPr marL="12700" marR="5080">
              <a:lnSpc>
                <a:spcPct val="100000"/>
              </a:lnSpc>
              <a:spcBef>
                <a:spcPts val="100"/>
              </a:spcBef>
              <a:tabLst>
                <a:tab pos="3681729" algn="l"/>
              </a:tabLst>
            </a:pPr>
            <a:r>
              <a:rPr sz="1800" spc="-5" dirty="0">
                <a:latin typeface="Arial"/>
                <a:cs typeface="Arial"/>
              </a:rPr>
              <a:t>Après </a:t>
            </a:r>
            <a:r>
              <a:rPr sz="1800" dirty="0">
                <a:latin typeface="Arial"/>
                <a:cs typeface="Arial"/>
              </a:rPr>
              <a:t>tt </a:t>
            </a:r>
            <a:r>
              <a:rPr sz="1800" spc="-5" dirty="0">
                <a:latin typeface="Arial"/>
                <a:cs typeface="Arial"/>
              </a:rPr>
              <a:t>dans le groupe</a:t>
            </a:r>
            <a:r>
              <a:rPr sz="1800" spc="75" dirty="0">
                <a:latin typeface="Arial"/>
                <a:cs typeface="Arial"/>
              </a:rPr>
              <a:t> </a:t>
            </a:r>
            <a:r>
              <a:rPr sz="1800" spc="-5" dirty="0">
                <a:latin typeface="Arial"/>
                <a:cs typeface="Arial"/>
              </a:rPr>
              <a:t>N</a:t>
            </a:r>
            <a:r>
              <a:rPr sz="1800" spc="10" dirty="0">
                <a:latin typeface="Arial"/>
                <a:cs typeface="Arial"/>
              </a:rPr>
              <a:t> </a:t>
            </a:r>
            <a:r>
              <a:rPr sz="1800" spc="-5" dirty="0">
                <a:latin typeface="Arial"/>
                <a:cs typeface="Arial"/>
              </a:rPr>
              <a:t>(n</a:t>
            </a:r>
            <a:r>
              <a:rPr sz="1800" spc="-7" baseline="-20833" dirty="0">
                <a:latin typeface="Arial"/>
                <a:cs typeface="Arial"/>
              </a:rPr>
              <a:t>T</a:t>
            </a:r>
            <a:r>
              <a:rPr sz="1800" spc="-5" dirty="0">
                <a:latin typeface="Arial"/>
                <a:cs typeface="Arial"/>
              </a:rPr>
              <a:t>=400)	IC</a:t>
            </a:r>
            <a:r>
              <a:rPr sz="1800" spc="-7" baseline="-20833" dirty="0">
                <a:latin typeface="Arial"/>
                <a:cs typeface="Arial"/>
              </a:rPr>
              <a:t>95% </a:t>
            </a:r>
            <a:r>
              <a:rPr sz="1800" dirty="0">
                <a:latin typeface="Arial"/>
                <a:cs typeface="Arial"/>
              </a:rPr>
              <a:t>= </a:t>
            </a:r>
            <a:r>
              <a:rPr sz="1800" spc="-5" dirty="0">
                <a:latin typeface="Arial"/>
                <a:cs typeface="Arial"/>
              </a:rPr>
              <a:t>[1,10 </a:t>
            </a:r>
            <a:r>
              <a:rPr sz="1800" dirty="0">
                <a:latin typeface="Arial"/>
                <a:cs typeface="Arial"/>
              </a:rPr>
              <a:t>; </a:t>
            </a:r>
            <a:r>
              <a:rPr sz="1800" spc="-5" dirty="0">
                <a:latin typeface="Arial"/>
                <a:cs typeface="Arial"/>
              </a:rPr>
              <a:t>1,20]  Après </a:t>
            </a:r>
            <a:r>
              <a:rPr sz="1800" dirty="0">
                <a:latin typeface="Arial"/>
                <a:cs typeface="Arial"/>
              </a:rPr>
              <a:t>tt </a:t>
            </a:r>
            <a:r>
              <a:rPr sz="1800" spc="-5" dirty="0">
                <a:latin typeface="Arial"/>
                <a:cs typeface="Arial"/>
              </a:rPr>
              <a:t>dans le groupe</a:t>
            </a:r>
            <a:r>
              <a:rPr sz="1800" spc="70" dirty="0">
                <a:latin typeface="Arial"/>
                <a:cs typeface="Arial"/>
              </a:rPr>
              <a:t> </a:t>
            </a:r>
            <a:r>
              <a:rPr sz="1800" spc="-5" dirty="0">
                <a:latin typeface="Arial"/>
                <a:cs typeface="Arial"/>
              </a:rPr>
              <a:t>R</a:t>
            </a:r>
            <a:r>
              <a:rPr sz="1800" spc="5" dirty="0">
                <a:latin typeface="Arial"/>
                <a:cs typeface="Arial"/>
              </a:rPr>
              <a:t> </a:t>
            </a:r>
            <a:r>
              <a:rPr sz="1800" spc="-5" dirty="0">
                <a:latin typeface="Arial"/>
                <a:cs typeface="Arial"/>
              </a:rPr>
              <a:t>(n</a:t>
            </a:r>
            <a:r>
              <a:rPr sz="1800" spc="-7" baseline="-20833" dirty="0">
                <a:latin typeface="Arial"/>
                <a:cs typeface="Arial"/>
              </a:rPr>
              <a:t>R</a:t>
            </a:r>
            <a:r>
              <a:rPr sz="1800" spc="-5" dirty="0">
                <a:latin typeface="Arial"/>
                <a:cs typeface="Arial"/>
              </a:rPr>
              <a:t>=400)	IC</a:t>
            </a:r>
            <a:r>
              <a:rPr sz="1800" spc="-7" baseline="-20833" dirty="0">
                <a:latin typeface="Arial"/>
                <a:cs typeface="Arial"/>
              </a:rPr>
              <a:t>95% </a:t>
            </a:r>
            <a:r>
              <a:rPr sz="1800" dirty="0">
                <a:latin typeface="Arial"/>
                <a:cs typeface="Arial"/>
              </a:rPr>
              <a:t>= [1,30</a:t>
            </a:r>
            <a:r>
              <a:rPr sz="1800" spc="-229" dirty="0">
                <a:latin typeface="Arial"/>
                <a:cs typeface="Arial"/>
              </a:rPr>
              <a:t> </a:t>
            </a:r>
            <a:r>
              <a:rPr sz="1800" spc="-5" dirty="0">
                <a:latin typeface="Arial"/>
                <a:cs typeface="Arial"/>
              </a:rPr>
              <a:t>;1,50]</a:t>
            </a:r>
            <a:endParaRPr sz="1800">
              <a:latin typeface="Arial"/>
              <a:cs typeface="Arial"/>
            </a:endParaRPr>
          </a:p>
        </p:txBody>
      </p:sp>
      <p:sp>
        <p:nvSpPr>
          <p:cNvPr id="11" name="object 11"/>
          <p:cNvSpPr txBox="1"/>
          <p:nvPr/>
        </p:nvSpPr>
        <p:spPr>
          <a:xfrm>
            <a:off x="6903542" y="1694179"/>
            <a:ext cx="1719580" cy="57404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m</a:t>
            </a:r>
            <a:r>
              <a:rPr sz="1800" spc="7" baseline="-20833" dirty="0">
                <a:latin typeface="Arial"/>
                <a:cs typeface="Arial"/>
              </a:rPr>
              <a:t>T</a:t>
            </a:r>
            <a:r>
              <a:rPr sz="1800" spc="5" dirty="0">
                <a:latin typeface="Arial"/>
                <a:cs typeface="Arial"/>
              </a:rPr>
              <a:t>= </a:t>
            </a:r>
            <a:r>
              <a:rPr sz="1800" spc="-5" dirty="0">
                <a:latin typeface="Arial"/>
                <a:cs typeface="Arial"/>
              </a:rPr>
              <a:t>1,15</a:t>
            </a:r>
            <a:r>
              <a:rPr sz="1800" spc="-220" dirty="0">
                <a:latin typeface="Arial"/>
                <a:cs typeface="Arial"/>
              </a:rPr>
              <a:t> </a:t>
            </a:r>
            <a:r>
              <a:rPr sz="1800" spc="-5" dirty="0">
                <a:latin typeface="Arial"/>
                <a:cs typeface="Arial"/>
              </a:rPr>
              <a:t>mmol/l</a:t>
            </a:r>
            <a:endParaRPr sz="1800">
              <a:latin typeface="Arial"/>
              <a:cs typeface="Arial"/>
            </a:endParaRPr>
          </a:p>
          <a:p>
            <a:pPr marL="28575">
              <a:lnSpc>
                <a:spcPct val="100000"/>
              </a:lnSpc>
              <a:tabLst>
                <a:tab pos="1033780" algn="l"/>
              </a:tabLst>
            </a:pPr>
            <a:r>
              <a:rPr sz="1800" spc="10" dirty="0">
                <a:latin typeface="Arial"/>
                <a:cs typeface="Arial"/>
              </a:rPr>
              <a:t>m</a:t>
            </a:r>
            <a:r>
              <a:rPr sz="1800" spc="-15" baseline="-20833" dirty="0">
                <a:latin typeface="Arial"/>
                <a:cs typeface="Arial"/>
              </a:rPr>
              <a:t>R</a:t>
            </a:r>
            <a:r>
              <a:rPr sz="1800" dirty="0">
                <a:latin typeface="Arial"/>
                <a:cs typeface="Arial"/>
              </a:rPr>
              <a:t>= </a:t>
            </a:r>
            <a:r>
              <a:rPr sz="1800" spc="-15" dirty="0">
                <a:latin typeface="Arial"/>
                <a:cs typeface="Arial"/>
              </a:rPr>
              <a:t>1</a:t>
            </a:r>
            <a:r>
              <a:rPr sz="1800" dirty="0">
                <a:latin typeface="Arial"/>
                <a:cs typeface="Arial"/>
              </a:rPr>
              <a:t>,4	</a:t>
            </a:r>
            <a:r>
              <a:rPr sz="1800" spc="-5" dirty="0">
                <a:latin typeface="Arial"/>
                <a:cs typeface="Arial"/>
              </a:rPr>
              <a:t>mmol/l</a:t>
            </a:r>
            <a:endParaRPr sz="1800">
              <a:latin typeface="Arial"/>
              <a:cs typeface="Arial"/>
            </a:endParaRPr>
          </a:p>
        </p:txBody>
      </p:sp>
      <p:sp>
        <p:nvSpPr>
          <p:cNvPr id="12" name="object 12"/>
          <p:cNvSpPr txBox="1"/>
          <p:nvPr/>
        </p:nvSpPr>
        <p:spPr>
          <a:xfrm>
            <a:off x="381101" y="2517089"/>
            <a:ext cx="8143240" cy="2236510"/>
          </a:xfrm>
          <a:prstGeom prst="rect">
            <a:avLst/>
          </a:prstGeom>
        </p:spPr>
        <p:txBody>
          <a:bodyPr vert="horz" wrap="square" lIns="0" tIns="12700" rIns="0" bIns="0" rtlCol="0">
            <a:spAutoFit/>
          </a:bodyPr>
          <a:lstStyle/>
          <a:p>
            <a:pPr marL="549275">
              <a:lnSpc>
                <a:spcPct val="100000"/>
              </a:lnSpc>
              <a:spcBef>
                <a:spcPts val="100"/>
              </a:spcBef>
            </a:pPr>
            <a:r>
              <a:rPr sz="1800" spc="-5" dirty="0">
                <a:latin typeface="Arial"/>
                <a:cs typeface="Arial"/>
              </a:rPr>
              <a:t>Parmi les propositions suivantes, choisir celle(s) </a:t>
            </a:r>
            <a:r>
              <a:rPr sz="1800" spc="-10" dirty="0">
                <a:latin typeface="Arial"/>
                <a:cs typeface="Arial"/>
              </a:rPr>
              <a:t>qui </a:t>
            </a:r>
            <a:r>
              <a:rPr sz="1800" spc="-5" dirty="0">
                <a:latin typeface="Arial"/>
                <a:cs typeface="Arial"/>
              </a:rPr>
              <a:t>est (sont)</a:t>
            </a:r>
            <a:r>
              <a:rPr sz="1800" spc="125" dirty="0">
                <a:latin typeface="Arial"/>
                <a:cs typeface="Arial"/>
              </a:rPr>
              <a:t> </a:t>
            </a:r>
            <a:r>
              <a:rPr sz="1800" spc="-5" dirty="0">
                <a:latin typeface="Arial"/>
                <a:cs typeface="Arial"/>
              </a:rPr>
              <a:t>exacte(s).</a:t>
            </a:r>
            <a:endParaRPr sz="1800" dirty="0">
              <a:latin typeface="Arial"/>
              <a:cs typeface="Arial"/>
            </a:endParaRPr>
          </a:p>
          <a:p>
            <a:pPr>
              <a:lnSpc>
                <a:spcPct val="100000"/>
              </a:lnSpc>
              <a:spcBef>
                <a:spcPts val="35"/>
              </a:spcBef>
            </a:pPr>
            <a:endParaRPr sz="1850" dirty="0">
              <a:latin typeface="Times New Roman"/>
              <a:cs typeface="Times New Roman"/>
            </a:endParaRPr>
          </a:p>
          <a:p>
            <a:pPr marL="829944" indent="-292735">
              <a:lnSpc>
                <a:spcPct val="100000"/>
              </a:lnSpc>
              <a:buAutoNum type="alphaUcParenR"/>
              <a:tabLst>
                <a:tab pos="830580" algn="l"/>
              </a:tabLst>
            </a:pPr>
            <a:r>
              <a:rPr sz="1800" spc="-5" dirty="0">
                <a:latin typeface="Arial"/>
                <a:cs typeface="Arial"/>
              </a:rPr>
              <a:t>Le nouveau traitement N </a:t>
            </a:r>
            <a:r>
              <a:rPr sz="1800" dirty="0">
                <a:latin typeface="Arial"/>
                <a:cs typeface="Arial"/>
              </a:rPr>
              <a:t>est </a:t>
            </a:r>
            <a:r>
              <a:rPr sz="1800" spc="-5" dirty="0">
                <a:latin typeface="Arial"/>
                <a:cs typeface="Arial"/>
              </a:rPr>
              <a:t>plus </a:t>
            </a:r>
            <a:r>
              <a:rPr sz="1800" spc="-10" dirty="0">
                <a:latin typeface="Arial"/>
                <a:cs typeface="Arial"/>
              </a:rPr>
              <a:t>efficace </a:t>
            </a:r>
            <a:r>
              <a:rPr sz="1800" spc="-5" dirty="0">
                <a:latin typeface="Arial"/>
                <a:cs typeface="Arial"/>
              </a:rPr>
              <a:t>que celui de référence</a:t>
            </a:r>
            <a:r>
              <a:rPr sz="1800" spc="105" dirty="0">
                <a:latin typeface="Arial"/>
                <a:cs typeface="Arial"/>
              </a:rPr>
              <a:t> </a:t>
            </a:r>
            <a:r>
              <a:rPr sz="1800" spc="-5" dirty="0">
                <a:latin typeface="Arial"/>
                <a:cs typeface="Arial"/>
              </a:rPr>
              <a:t>R</a:t>
            </a:r>
            <a:endParaRPr sz="1800" dirty="0">
              <a:latin typeface="Arial"/>
              <a:cs typeface="Arial"/>
            </a:endParaRPr>
          </a:p>
          <a:p>
            <a:pPr marL="829944" indent="-292735">
              <a:lnSpc>
                <a:spcPct val="100000"/>
              </a:lnSpc>
              <a:buAutoNum type="alphaUcParenR"/>
              <a:tabLst>
                <a:tab pos="830580" algn="l"/>
              </a:tabLst>
            </a:pPr>
            <a:r>
              <a:rPr sz="1800" spc="-10" dirty="0">
                <a:latin typeface="Arial"/>
                <a:cs typeface="Arial"/>
              </a:rPr>
              <a:t>Différence </a:t>
            </a:r>
            <a:r>
              <a:rPr sz="1800" spc="-5" dirty="0">
                <a:latin typeface="Arial"/>
                <a:cs typeface="Arial"/>
              </a:rPr>
              <a:t>statistiquement significative car </a:t>
            </a:r>
            <a:r>
              <a:rPr sz="1800" dirty="0">
                <a:latin typeface="Arial"/>
                <a:cs typeface="Arial"/>
              </a:rPr>
              <a:t>m</a:t>
            </a:r>
            <a:r>
              <a:rPr sz="1800" baseline="-20833" dirty="0">
                <a:latin typeface="Arial"/>
                <a:cs typeface="Arial"/>
              </a:rPr>
              <a:t>R </a:t>
            </a:r>
            <a:r>
              <a:rPr sz="1800" i="1" dirty="0">
                <a:latin typeface="Symbol"/>
                <a:cs typeface="Symbol"/>
              </a:rPr>
              <a:t></a:t>
            </a:r>
            <a:r>
              <a:rPr sz="1800" i="1" dirty="0">
                <a:latin typeface="Times New Roman"/>
                <a:cs typeface="Times New Roman"/>
              </a:rPr>
              <a:t> </a:t>
            </a:r>
            <a:r>
              <a:rPr sz="1800" spc="-5" dirty="0">
                <a:latin typeface="Arial"/>
                <a:cs typeface="Arial"/>
              </a:rPr>
              <a:t>IC</a:t>
            </a:r>
            <a:r>
              <a:rPr sz="1800" spc="-7" baseline="-20833" dirty="0">
                <a:latin typeface="Arial"/>
                <a:cs typeface="Arial"/>
              </a:rPr>
              <a:t>95%</a:t>
            </a:r>
            <a:r>
              <a:rPr sz="1800" spc="75" baseline="-20833" dirty="0">
                <a:latin typeface="Arial"/>
                <a:cs typeface="Arial"/>
              </a:rPr>
              <a:t> </a:t>
            </a:r>
            <a:r>
              <a:rPr sz="1800" spc="-5" dirty="0">
                <a:latin typeface="Arial"/>
                <a:cs typeface="Arial"/>
              </a:rPr>
              <a:t>(m</a:t>
            </a:r>
            <a:r>
              <a:rPr sz="1800" spc="-7" baseline="-20833" dirty="0">
                <a:latin typeface="Arial"/>
                <a:cs typeface="Arial"/>
              </a:rPr>
              <a:t>N</a:t>
            </a:r>
            <a:r>
              <a:rPr sz="1800" spc="-5" dirty="0">
                <a:latin typeface="Arial"/>
                <a:cs typeface="Arial"/>
              </a:rPr>
              <a:t>)</a:t>
            </a:r>
            <a:endParaRPr sz="1800" dirty="0">
              <a:latin typeface="Arial"/>
              <a:cs typeface="Arial"/>
            </a:endParaRPr>
          </a:p>
          <a:p>
            <a:pPr marL="842010" indent="-304800">
              <a:lnSpc>
                <a:spcPct val="100000"/>
              </a:lnSpc>
              <a:buAutoNum type="alphaUcParenR"/>
              <a:tabLst>
                <a:tab pos="842644" algn="l"/>
              </a:tabLst>
            </a:pPr>
            <a:r>
              <a:rPr sz="1800" spc="-5" dirty="0">
                <a:latin typeface="Arial"/>
                <a:cs typeface="Arial"/>
              </a:rPr>
              <a:t>Les intervalles de confiance permettent de conclure que </a:t>
            </a:r>
            <a:r>
              <a:rPr sz="1800" dirty="0">
                <a:latin typeface="Arial"/>
                <a:cs typeface="Arial"/>
              </a:rPr>
              <a:t>m</a:t>
            </a:r>
            <a:r>
              <a:rPr sz="1800" baseline="-20833" dirty="0">
                <a:latin typeface="Arial"/>
                <a:cs typeface="Arial"/>
              </a:rPr>
              <a:t>N </a:t>
            </a:r>
            <a:r>
              <a:rPr sz="1800" i="1" dirty="0">
                <a:latin typeface="Symbol"/>
                <a:cs typeface="Symbol"/>
              </a:rPr>
              <a:t></a:t>
            </a:r>
            <a:r>
              <a:rPr sz="1800" i="1" spc="-30" dirty="0">
                <a:latin typeface="Times New Roman"/>
                <a:cs typeface="Times New Roman"/>
              </a:rPr>
              <a:t> </a:t>
            </a:r>
            <a:r>
              <a:rPr sz="1800" spc="-5" dirty="0">
                <a:latin typeface="Arial"/>
                <a:cs typeface="Arial"/>
              </a:rPr>
              <a:t>m</a:t>
            </a:r>
            <a:r>
              <a:rPr sz="1800" spc="-7" baseline="-20833" dirty="0">
                <a:latin typeface="Arial"/>
                <a:cs typeface="Arial"/>
              </a:rPr>
              <a:t>R</a:t>
            </a:r>
            <a:endParaRPr sz="1800" baseline="-20833" dirty="0">
              <a:latin typeface="Arial"/>
              <a:cs typeface="Arial"/>
            </a:endParaRPr>
          </a:p>
          <a:p>
            <a:pPr marL="842010" indent="-304800">
              <a:lnSpc>
                <a:spcPct val="100000"/>
              </a:lnSpc>
              <a:buAutoNum type="alphaUcParenR"/>
              <a:tabLst>
                <a:tab pos="842644" algn="l"/>
              </a:tabLst>
            </a:pPr>
            <a:r>
              <a:rPr sz="1800" spc="-10" dirty="0">
                <a:latin typeface="Arial"/>
                <a:cs typeface="Arial"/>
              </a:rPr>
              <a:t>Différence </a:t>
            </a:r>
            <a:r>
              <a:rPr sz="1800" spc="-5" dirty="0">
                <a:latin typeface="Arial"/>
                <a:cs typeface="Arial"/>
              </a:rPr>
              <a:t>significative entre les </a:t>
            </a:r>
            <a:r>
              <a:rPr sz="1800" dirty="0">
                <a:latin typeface="Arial"/>
                <a:cs typeface="Arial"/>
              </a:rPr>
              <a:t>2</a:t>
            </a:r>
            <a:r>
              <a:rPr sz="1800" spc="45" dirty="0">
                <a:latin typeface="Arial"/>
                <a:cs typeface="Arial"/>
              </a:rPr>
              <a:t> </a:t>
            </a:r>
            <a:r>
              <a:rPr sz="1800" spc="-5" dirty="0">
                <a:latin typeface="Arial"/>
                <a:cs typeface="Arial"/>
              </a:rPr>
              <a:t>traitements.</a:t>
            </a:r>
            <a:endParaRPr sz="1800" dirty="0">
              <a:latin typeface="Arial"/>
              <a:cs typeface="Arial"/>
            </a:endParaRPr>
          </a:p>
          <a:p>
            <a:pPr marL="537210" marR="5080">
              <a:lnSpc>
                <a:spcPct val="100000"/>
              </a:lnSpc>
              <a:buAutoNum type="alphaUcParenR"/>
              <a:tabLst>
                <a:tab pos="830580" algn="l"/>
              </a:tabLst>
            </a:pPr>
            <a:r>
              <a:rPr lang="fr-FR" sz="1800" dirty="0">
                <a:latin typeface="Arial"/>
                <a:cs typeface="Arial"/>
              </a:rPr>
              <a:t> </a:t>
            </a:r>
            <a:r>
              <a:rPr sz="1800" dirty="0">
                <a:latin typeface="Arial"/>
                <a:cs typeface="Arial"/>
              </a:rPr>
              <a:t>On </a:t>
            </a:r>
            <a:r>
              <a:rPr sz="1800" spc="-5" dirty="0">
                <a:latin typeface="Arial"/>
                <a:cs typeface="Arial"/>
              </a:rPr>
              <a:t>ne peut rien conclure, car </a:t>
            </a:r>
            <a:r>
              <a:rPr sz="1800" spc="-10" dirty="0">
                <a:latin typeface="Arial"/>
                <a:cs typeface="Arial"/>
              </a:rPr>
              <a:t>on ne </a:t>
            </a:r>
            <a:r>
              <a:rPr sz="1800" spc="-5" dirty="0">
                <a:latin typeface="Arial"/>
                <a:cs typeface="Arial"/>
              </a:rPr>
              <a:t>sait pas si la distribution des valeurs  </a:t>
            </a:r>
            <a:r>
              <a:rPr sz="1800" dirty="0">
                <a:latin typeface="Arial"/>
                <a:cs typeface="Arial"/>
              </a:rPr>
              <a:t>est</a:t>
            </a:r>
            <a:r>
              <a:rPr sz="1800" spc="-5" dirty="0">
                <a:latin typeface="Arial"/>
                <a:cs typeface="Arial"/>
              </a:rPr>
              <a:t> </a:t>
            </a:r>
            <a:r>
              <a:rPr sz="1800" spc="-5" dirty="0" err="1">
                <a:latin typeface="Arial"/>
                <a:cs typeface="Arial"/>
              </a:rPr>
              <a:t>normale</a:t>
            </a:r>
            <a:r>
              <a:rPr sz="1800" spc="-5" dirty="0">
                <a:latin typeface="Arial"/>
                <a:cs typeface="Arial"/>
              </a:rPr>
              <a:t>.</a:t>
            </a:r>
            <a:endParaRPr sz="1800" dirty="0">
              <a:latin typeface="Arial"/>
              <a:cs typeface="Arial"/>
            </a:endParaRPr>
          </a:p>
        </p:txBody>
      </p:sp>
      <p:sp>
        <p:nvSpPr>
          <p:cNvPr id="15" name="object 12">
            <a:extLst>
              <a:ext uri="{FF2B5EF4-FFF2-40B4-BE49-F238E27FC236}">
                <a16:creationId xmlns:a16="http://schemas.microsoft.com/office/drawing/2014/main" id="{054F6039-2FEA-4050-8C21-63BB8E2092BF}"/>
              </a:ext>
            </a:extLst>
          </p:cNvPr>
          <p:cNvSpPr txBox="1"/>
          <p:nvPr/>
        </p:nvSpPr>
        <p:spPr>
          <a:xfrm>
            <a:off x="290417" y="4851441"/>
            <a:ext cx="8143240" cy="1120820"/>
          </a:xfrm>
          <a:prstGeom prst="rect">
            <a:avLst/>
          </a:prstGeom>
        </p:spPr>
        <p:txBody>
          <a:bodyPr vert="horz" wrap="square" lIns="0" tIns="12700" rIns="0" bIns="0" rtlCol="0">
            <a:spAutoFit/>
          </a:bodyPr>
          <a:lstStyle/>
          <a:p>
            <a:pPr marL="121920">
              <a:lnSpc>
                <a:spcPct val="100000"/>
              </a:lnSpc>
              <a:spcBef>
                <a:spcPts val="1455"/>
              </a:spcBef>
            </a:pPr>
            <a:r>
              <a:rPr sz="1800" b="1" spc="-5" dirty="0" err="1">
                <a:solidFill>
                  <a:srgbClr val="006666"/>
                </a:solidFill>
                <a:latin typeface="Arial"/>
                <a:cs typeface="Arial"/>
              </a:rPr>
              <a:t>Réponse</a:t>
            </a:r>
            <a:r>
              <a:rPr lang="fr-FR" sz="1800" b="1" spc="-5" dirty="0">
                <a:solidFill>
                  <a:srgbClr val="006666"/>
                </a:solidFill>
                <a:latin typeface="Arial"/>
                <a:cs typeface="Arial"/>
              </a:rPr>
              <a:t>s</a:t>
            </a:r>
            <a:r>
              <a:rPr sz="1800" b="1" spc="-5" dirty="0">
                <a:solidFill>
                  <a:srgbClr val="006666"/>
                </a:solidFill>
                <a:latin typeface="Arial"/>
                <a:cs typeface="Arial"/>
              </a:rPr>
              <a:t> </a:t>
            </a:r>
            <a:r>
              <a:rPr sz="1800" b="1" dirty="0">
                <a:solidFill>
                  <a:srgbClr val="006666"/>
                </a:solidFill>
                <a:latin typeface="Arial"/>
                <a:cs typeface="Arial"/>
              </a:rPr>
              <a:t>: </a:t>
            </a:r>
            <a:r>
              <a:rPr sz="1800" b="1" spc="-5" dirty="0">
                <a:solidFill>
                  <a:srgbClr val="006666"/>
                </a:solidFill>
                <a:latin typeface="Arial"/>
                <a:cs typeface="Arial"/>
              </a:rPr>
              <a:t>B, C, D </a:t>
            </a:r>
            <a:r>
              <a:rPr sz="1800" spc="-5" dirty="0">
                <a:latin typeface="Arial"/>
                <a:cs typeface="Arial"/>
              </a:rPr>
              <a:t>Les 2 </a:t>
            </a:r>
            <a:r>
              <a:rPr sz="1800" dirty="0">
                <a:latin typeface="Arial"/>
                <a:cs typeface="Arial"/>
              </a:rPr>
              <a:t>IC </a:t>
            </a:r>
            <a:r>
              <a:rPr sz="1800" spc="-5" dirty="0">
                <a:latin typeface="Arial"/>
                <a:cs typeface="Arial"/>
              </a:rPr>
              <a:t>ne se recouvrent pas. Les 2 </a:t>
            </a:r>
            <a:r>
              <a:rPr sz="1800" spc="-10" dirty="0">
                <a:latin typeface="Arial"/>
                <a:cs typeface="Arial"/>
              </a:rPr>
              <a:t>moyennes </a:t>
            </a:r>
            <a:r>
              <a:rPr sz="1800" spc="-5" dirty="0">
                <a:latin typeface="Arial"/>
                <a:cs typeface="Arial"/>
              </a:rPr>
              <a:t>sont</a:t>
            </a:r>
            <a:r>
              <a:rPr sz="1800" spc="185" dirty="0">
                <a:latin typeface="Arial"/>
                <a:cs typeface="Arial"/>
              </a:rPr>
              <a:t> </a:t>
            </a:r>
            <a:r>
              <a:rPr sz="1800" spc="-5" dirty="0">
                <a:latin typeface="Arial"/>
                <a:cs typeface="Arial"/>
              </a:rPr>
              <a:t>donc</a:t>
            </a:r>
            <a:endParaRPr sz="1800" dirty="0">
              <a:latin typeface="Arial"/>
              <a:cs typeface="Arial"/>
            </a:endParaRPr>
          </a:p>
          <a:p>
            <a:pPr marL="1928495">
              <a:lnSpc>
                <a:spcPct val="100000"/>
              </a:lnSpc>
            </a:pPr>
            <a:r>
              <a:rPr sz="1800" spc="-5" dirty="0">
                <a:latin typeface="Arial"/>
                <a:cs typeface="Arial"/>
              </a:rPr>
              <a:t>significativement </a:t>
            </a:r>
            <a:r>
              <a:rPr sz="1800" spc="-10" dirty="0">
                <a:latin typeface="Arial"/>
                <a:cs typeface="Arial"/>
              </a:rPr>
              <a:t>différentes </a:t>
            </a:r>
            <a:r>
              <a:rPr sz="1800" spc="-5" dirty="0">
                <a:latin typeface="Arial"/>
                <a:cs typeface="Arial"/>
              </a:rPr>
              <a:t>au risque</a:t>
            </a:r>
            <a:r>
              <a:rPr sz="1800" spc="55" dirty="0">
                <a:latin typeface="Arial"/>
                <a:cs typeface="Arial"/>
              </a:rPr>
              <a:t> </a:t>
            </a:r>
            <a:r>
              <a:rPr sz="1800" spc="-10" dirty="0">
                <a:latin typeface="Arial"/>
                <a:cs typeface="Arial"/>
              </a:rPr>
              <a:t>5%.</a:t>
            </a:r>
            <a:endParaRPr sz="1800" dirty="0">
              <a:latin typeface="Arial"/>
              <a:cs typeface="Arial"/>
            </a:endParaRPr>
          </a:p>
          <a:p>
            <a:pPr marL="12700" marR="16510" algn="ctr">
              <a:lnSpc>
                <a:spcPct val="100000"/>
              </a:lnSpc>
            </a:pPr>
            <a:r>
              <a:rPr sz="1800" spc="-5" dirty="0">
                <a:latin typeface="Arial"/>
                <a:cs typeface="Arial"/>
              </a:rPr>
              <a:t>N </a:t>
            </a:r>
            <a:r>
              <a:rPr sz="1800" dirty="0">
                <a:latin typeface="Arial"/>
                <a:cs typeface="Arial"/>
              </a:rPr>
              <a:t>est </a:t>
            </a:r>
            <a:r>
              <a:rPr sz="1800" spc="-5" dirty="0">
                <a:latin typeface="Arial"/>
                <a:cs typeface="Arial"/>
              </a:rPr>
              <a:t>moins </a:t>
            </a:r>
            <a:r>
              <a:rPr sz="1800" spc="-10" dirty="0">
                <a:latin typeface="Arial"/>
                <a:cs typeface="Arial"/>
              </a:rPr>
              <a:t>efficace </a:t>
            </a:r>
            <a:r>
              <a:rPr sz="1800" spc="-5" dirty="0">
                <a:latin typeface="Arial"/>
                <a:cs typeface="Arial"/>
              </a:rPr>
              <a:t>que R pour la baisse des taux de cholestérol (1,15&lt;1,4) </a:t>
            </a:r>
            <a:r>
              <a:rPr sz="1800" spc="5" dirty="0">
                <a:latin typeface="Arial"/>
                <a:cs typeface="Arial"/>
              </a:rPr>
              <a:t>(</a:t>
            </a:r>
            <a:r>
              <a:rPr sz="1800" spc="5" dirty="0">
                <a:solidFill>
                  <a:srgbClr val="FF0000"/>
                </a:solidFill>
                <a:latin typeface="Arial"/>
                <a:cs typeface="Arial"/>
              </a:rPr>
              <a:t>A</a:t>
            </a:r>
            <a:r>
              <a:rPr sz="1800" spc="5" dirty="0">
                <a:latin typeface="Arial"/>
                <a:cs typeface="Arial"/>
              </a:rPr>
              <a:t>)  </a:t>
            </a:r>
            <a:r>
              <a:rPr sz="1800" spc="-10" dirty="0">
                <a:latin typeface="Arial"/>
                <a:cs typeface="Arial"/>
              </a:rPr>
              <a:t>Avec </a:t>
            </a:r>
            <a:r>
              <a:rPr sz="1800" spc="-5" dirty="0">
                <a:latin typeface="Arial"/>
                <a:cs typeface="Arial"/>
              </a:rPr>
              <a:t>des échantillons de 400 sujets (n&gt;30), on ne se pose pas la question</a:t>
            </a:r>
            <a:r>
              <a:rPr sz="1800" spc="140" dirty="0">
                <a:latin typeface="Arial"/>
                <a:cs typeface="Arial"/>
              </a:rPr>
              <a:t> </a:t>
            </a:r>
            <a:r>
              <a:rPr sz="1800" dirty="0">
                <a:latin typeface="Arial"/>
                <a:cs typeface="Arial"/>
              </a:rPr>
              <a:t>(</a:t>
            </a:r>
            <a:r>
              <a:rPr sz="1800" dirty="0">
                <a:solidFill>
                  <a:srgbClr val="FF0000"/>
                </a:solidFill>
                <a:latin typeface="Arial"/>
                <a:cs typeface="Arial"/>
              </a:rPr>
              <a:t>E</a:t>
            </a:r>
            <a:r>
              <a:rPr sz="1800" dirty="0">
                <a:latin typeface="Arial"/>
                <a:cs typeface="Aria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8597" y="1474088"/>
            <a:ext cx="282575" cy="330835"/>
          </a:xfrm>
          <a:prstGeom prst="rect">
            <a:avLst/>
          </a:prstGeom>
        </p:spPr>
        <p:txBody>
          <a:bodyPr vert="horz" wrap="square" lIns="0" tIns="13335" rIns="0" bIns="0" rtlCol="0">
            <a:spAutoFit/>
          </a:bodyPr>
          <a:lstStyle/>
          <a:p>
            <a:pPr marL="12700">
              <a:lnSpc>
                <a:spcPct val="100000"/>
              </a:lnSpc>
              <a:spcBef>
                <a:spcPts val="105"/>
              </a:spcBef>
            </a:pPr>
            <a:r>
              <a:rPr sz="2000" b="1" spc="-110" dirty="0">
                <a:solidFill>
                  <a:srgbClr val="FFFFFF"/>
                </a:solidFill>
                <a:latin typeface="Arial"/>
                <a:cs typeface="Arial"/>
              </a:rPr>
              <a:t>11</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1146175" y="502158"/>
            <a:ext cx="7264400" cy="299720"/>
          </a:xfrm>
          <a:prstGeom prst="rect">
            <a:avLst/>
          </a:prstGeom>
        </p:spPr>
        <p:txBody>
          <a:bodyPr vert="horz" wrap="square" lIns="0" tIns="12700" rIns="0" bIns="0" rtlCol="0">
            <a:spAutoFit/>
          </a:bodyPr>
          <a:lstStyle/>
          <a:p>
            <a:pPr marL="12700">
              <a:lnSpc>
                <a:spcPct val="100000"/>
              </a:lnSpc>
              <a:spcBef>
                <a:spcPts val="100"/>
              </a:spcBef>
              <a:tabLst>
                <a:tab pos="492759" algn="l"/>
                <a:tab pos="7251065" algn="l"/>
              </a:tabLst>
            </a:pPr>
            <a:r>
              <a:rPr sz="1800" b="1" u="sng"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Exercice </a:t>
            </a:r>
            <a:r>
              <a:rPr sz="1800" b="1" u="sng" dirty="0">
                <a:solidFill>
                  <a:srgbClr val="5F5F5F"/>
                </a:solidFill>
                <a:uFill>
                  <a:solidFill>
                    <a:srgbClr val="99CCCC"/>
                  </a:solidFill>
                </a:uFill>
                <a:latin typeface="Arial"/>
                <a:cs typeface="Arial"/>
              </a:rPr>
              <a:t>: Echantillonnage </a:t>
            </a:r>
            <a:r>
              <a:rPr sz="1800" b="1" u="sng" spc="-5" dirty="0">
                <a:solidFill>
                  <a:srgbClr val="5F5F5F"/>
                </a:solidFill>
                <a:uFill>
                  <a:solidFill>
                    <a:srgbClr val="99CCCC"/>
                  </a:solidFill>
                </a:uFill>
                <a:latin typeface="Arial"/>
                <a:cs typeface="Arial"/>
              </a:rPr>
              <a:t>et</a:t>
            </a:r>
            <a:r>
              <a:rPr sz="1800" b="1" u="sng" spc="-45"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Estimation	</a:t>
            </a:r>
            <a:endParaRPr sz="1800">
              <a:latin typeface="Arial"/>
              <a:cs typeface="Arial"/>
            </a:endParaRPr>
          </a:p>
        </p:txBody>
      </p:sp>
      <p:sp>
        <p:nvSpPr>
          <p:cNvPr id="7" name="object 7"/>
          <p:cNvSpPr txBox="1"/>
          <p:nvPr/>
        </p:nvSpPr>
        <p:spPr>
          <a:xfrm>
            <a:off x="780694" y="942593"/>
            <a:ext cx="8122284" cy="1534795"/>
          </a:xfrm>
          <a:prstGeom prst="rect">
            <a:avLst/>
          </a:prstGeom>
        </p:spPr>
        <p:txBody>
          <a:bodyPr vert="horz" wrap="square" lIns="0" tIns="149860" rIns="0" bIns="0" rtlCol="0">
            <a:spAutoFit/>
          </a:bodyPr>
          <a:lstStyle/>
          <a:p>
            <a:pPr marL="12700">
              <a:lnSpc>
                <a:spcPct val="100000"/>
              </a:lnSpc>
              <a:spcBef>
                <a:spcPts val="1180"/>
              </a:spcBef>
            </a:pPr>
            <a:r>
              <a:rPr sz="1800" spc="-10" dirty="0">
                <a:latin typeface="Arial"/>
                <a:cs typeface="Arial"/>
              </a:rPr>
              <a:t>Avant </a:t>
            </a:r>
            <a:r>
              <a:rPr sz="1800" spc="-5" dirty="0">
                <a:latin typeface="Arial"/>
                <a:cs typeface="Arial"/>
              </a:rPr>
              <a:t>une épidémie de grippe, on décide de vacciner 1800 personnes </a:t>
            </a:r>
            <a:r>
              <a:rPr sz="1800" dirty="0">
                <a:latin typeface="Arial"/>
                <a:cs typeface="Arial"/>
              </a:rPr>
              <a:t>&gt; </a:t>
            </a:r>
            <a:r>
              <a:rPr sz="1800" spc="-5" dirty="0">
                <a:latin typeface="Arial"/>
                <a:cs typeface="Arial"/>
              </a:rPr>
              <a:t>60</a:t>
            </a:r>
            <a:r>
              <a:rPr sz="1800" spc="155" dirty="0">
                <a:latin typeface="Arial"/>
                <a:cs typeface="Arial"/>
              </a:rPr>
              <a:t> </a:t>
            </a:r>
            <a:r>
              <a:rPr sz="1800" spc="-5" dirty="0">
                <a:latin typeface="Arial"/>
                <a:cs typeface="Arial"/>
              </a:rPr>
              <a:t>ans.</a:t>
            </a:r>
            <a:endParaRPr sz="1800">
              <a:latin typeface="Arial"/>
              <a:cs typeface="Arial"/>
            </a:endParaRPr>
          </a:p>
          <a:p>
            <a:pPr marL="354965" marR="5080" indent="-342900">
              <a:lnSpc>
                <a:spcPct val="100000"/>
              </a:lnSpc>
              <a:spcBef>
                <a:spcPts val="1080"/>
              </a:spcBef>
              <a:tabLst>
                <a:tab pos="354965" algn="l"/>
                <a:tab pos="804545" algn="l"/>
                <a:tab pos="1240790" algn="l"/>
                <a:tab pos="2376170" algn="l"/>
                <a:tab pos="2647950" algn="l"/>
                <a:tab pos="3277235" algn="l"/>
                <a:tab pos="3993515" algn="l"/>
                <a:tab pos="4633595" algn="l"/>
                <a:tab pos="5985510" algn="l"/>
                <a:tab pos="6511290" algn="l"/>
                <a:tab pos="7519034" algn="l"/>
                <a:tab pos="7856220" algn="l"/>
              </a:tabLst>
            </a:pPr>
            <a:r>
              <a:rPr sz="1800" spc="-10" dirty="0">
                <a:latin typeface="Arial"/>
                <a:cs typeface="Arial"/>
              </a:rPr>
              <a:t>1</a:t>
            </a:r>
            <a:r>
              <a:rPr sz="1800" spc="-5" dirty="0">
                <a:latin typeface="Arial"/>
                <a:cs typeface="Arial"/>
              </a:rPr>
              <a:t>)</a:t>
            </a:r>
            <a:r>
              <a:rPr sz="1800" dirty="0">
                <a:latin typeface="Arial"/>
                <a:cs typeface="Arial"/>
              </a:rPr>
              <a:t>	On	</a:t>
            </a:r>
            <a:r>
              <a:rPr sz="1800" spc="-5" dirty="0">
                <a:latin typeface="Arial"/>
                <a:cs typeface="Arial"/>
              </a:rPr>
              <a:t>l</a:t>
            </a:r>
            <a:r>
              <a:rPr sz="1800" spc="-15" dirty="0">
                <a:latin typeface="Arial"/>
                <a:cs typeface="Arial"/>
              </a:rPr>
              <a:t>e</a:t>
            </a:r>
            <a:r>
              <a:rPr sz="1800" dirty="0">
                <a:latin typeface="Arial"/>
                <a:cs typeface="Arial"/>
              </a:rPr>
              <a:t>s	</a:t>
            </a:r>
            <a:r>
              <a:rPr sz="1800" spc="-5" dirty="0">
                <a:latin typeface="Arial"/>
                <a:cs typeface="Arial"/>
              </a:rPr>
              <a:t>co</a:t>
            </a:r>
            <a:r>
              <a:rPr sz="1800" spc="-15" dirty="0">
                <a:latin typeface="Arial"/>
                <a:cs typeface="Arial"/>
              </a:rPr>
              <a:t>n</a:t>
            </a:r>
            <a:r>
              <a:rPr sz="1800" spc="10" dirty="0">
                <a:latin typeface="Arial"/>
                <a:cs typeface="Arial"/>
              </a:rPr>
              <a:t>v</a:t>
            </a:r>
            <a:r>
              <a:rPr sz="1800" dirty="0">
                <a:latin typeface="Arial"/>
                <a:cs typeface="Arial"/>
              </a:rPr>
              <a:t>o</a:t>
            </a:r>
            <a:r>
              <a:rPr sz="1800" spc="-5" dirty="0">
                <a:latin typeface="Arial"/>
                <a:cs typeface="Arial"/>
              </a:rPr>
              <a:t>q</a:t>
            </a:r>
            <a:r>
              <a:rPr sz="1800" spc="-15" dirty="0">
                <a:latin typeface="Arial"/>
                <a:cs typeface="Arial"/>
              </a:rPr>
              <a:t>u</a:t>
            </a:r>
            <a:r>
              <a:rPr sz="1800" spc="-5" dirty="0">
                <a:latin typeface="Arial"/>
                <a:cs typeface="Arial"/>
              </a:rPr>
              <a:t>e</a:t>
            </a:r>
            <a:r>
              <a:rPr sz="1800" dirty="0">
                <a:latin typeface="Arial"/>
                <a:cs typeface="Arial"/>
              </a:rPr>
              <a:t>	</a:t>
            </a:r>
            <a:r>
              <a:rPr sz="1800" spc="-5" dirty="0">
                <a:latin typeface="Arial"/>
                <a:cs typeface="Arial"/>
              </a:rPr>
              <a:t>3</a:t>
            </a:r>
            <a:r>
              <a:rPr sz="1800" dirty="0">
                <a:latin typeface="Arial"/>
                <a:cs typeface="Arial"/>
              </a:rPr>
              <a:t>	</a:t>
            </a:r>
            <a:r>
              <a:rPr sz="1800" spc="10" dirty="0">
                <a:latin typeface="Arial"/>
                <a:cs typeface="Arial"/>
              </a:rPr>
              <a:t>m</a:t>
            </a:r>
            <a:r>
              <a:rPr sz="1800" spc="-5" dirty="0">
                <a:latin typeface="Arial"/>
                <a:cs typeface="Arial"/>
              </a:rPr>
              <a:t>o</a:t>
            </a:r>
            <a:r>
              <a:rPr sz="1800" spc="-15" dirty="0">
                <a:latin typeface="Arial"/>
                <a:cs typeface="Arial"/>
              </a:rPr>
              <a:t>i</a:t>
            </a:r>
            <a:r>
              <a:rPr sz="1800" dirty="0">
                <a:latin typeface="Arial"/>
                <a:cs typeface="Arial"/>
              </a:rPr>
              <a:t>s	a</a:t>
            </a:r>
            <a:r>
              <a:rPr sz="1800" spc="-5" dirty="0">
                <a:latin typeface="Arial"/>
                <a:cs typeface="Arial"/>
              </a:rPr>
              <a:t>pr</a:t>
            </a:r>
            <a:r>
              <a:rPr sz="1800" spc="-15" dirty="0">
                <a:latin typeface="Arial"/>
                <a:cs typeface="Arial"/>
              </a:rPr>
              <a:t>è</a:t>
            </a:r>
            <a:r>
              <a:rPr sz="1800" dirty="0">
                <a:latin typeface="Arial"/>
                <a:cs typeface="Arial"/>
              </a:rPr>
              <a:t>s	cette	</a:t>
            </a:r>
            <a:r>
              <a:rPr sz="1800" spc="-5" dirty="0">
                <a:latin typeface="Arial"/>
                <a:cs typeface="Arial"/>
              </a:rPr>
              <a:t>v</a:t>
            </a:r>
            <a:r>
              <a:rPr sz="1800" dirty="0">
                <a:latin typeface="Arial"/>
                <a:cs typeface="Arial"/>
              </a:rPr>
              <a:t>a</a:t>
            </a:r>
            <a:r>
              <a:rPr sz="1800" spc="-5" dirty="0">
                <a:latin typeface="Arial"/>
                <a:cs typeface="Arial"/>
              </a:rPr>
              <a:t>cci</a:t>
            </a:r>
            <a:r>
              <a:rPr sz="1800" spc="-15" dirty="0">
                <a:latin typeface="Arial"/>
                <a:cs typeface="Arial"/>
              </a:rPr>
              <a:t>n</a:t>
            </a:r>
            <a:r>
              <a:rPr sz="1800" spc="-5" dirty="0">
                <a:latin typeface="Arial"/>
                <a:cs typeface="Arial"/>
              </a:rPr>
              <a:t>ation</a:t>
            </a:r>
            <a:r>
              <a:rPr sz="1800" dirty="0">
                <a:latin typeface="Arial"/>
                <a:cs typeface="Arial"/>
              </a:rPr>
              <a:t>.	</a:t>
            </a:r>
            <a:r>
              <a:rPr sz="1800" spc="-10" dirty="0">
                <a:latin typeface="Arial"/>
                <a:cs typeface="Arial"/>
              </a:rPr>
              <a:t>90</a:t>
            </a:r>
            <a:r>
              <a:rPr sz="1800" spc="-5" dirty="0">
                <a:latin typeface="Arial"/>
                <a:cs typeface="Arial"/>
              </a:rPr>
              <a:t>0</a:t>
            </a:r>
            <a:r>
              <a:rPr sz="1800" dirty="0">
                <a:latin typeface="Arial"/>
                <a:cs typeface="Arial"/>
              </a:rPr>
              <a:t>	</a:t>
            </a:r>
            <a:r>
              <a:rPr sz="1800" spc="-5" dirty="0">
                <a:latin typeface="Arial"/>
                <a:cs typeface="Arial"/>
              </a:rPr>
              <a:t>vi</a:t>
            </a:r>
            <a:r>
              <a:rPr sz="1800" spc="-15" dirty="0">
                <a:latin typeface="Arial"/>
                <a:cs typeface="Arial"/>
              </a:rPr>
              <a:t>e</a:t>
            </a:r>
            <a:r>
              <a:rPr sz="1800" spc="-5" dirty="0">
                <a:latin typeface="Arial"/>
                <a:cs typeface="Arial"/>
              </a:rPr>
              <a:t>nne</a:t>
            </a:r>
            <a:r>
              <a:rPr sz="1800" spc="-15" dirty="0">
                <a:latin typeface="Arial"/>
                <a:cs typeface="Arial"/>
              </a:rPr>
              <a:t>n</a:t>
            </a:r>
            <a:r>
              <a:rPr sz="1800" dirty="0">
                <a:latin typeface="Arial"/>
                <a:cs typeface="Arial"/>
              </a:rPr>
              <a:t>t	</a:t>
            </a:r>
            <a:r>
              <a:rPr sz="1800" spc="-5" dirty="0">
                <a:latin typeface="Arial"/>
                <a:cs typeface="Arial"/>
              </a:rPr>
              <a:t>e</a:t>
            </a:r>
            <a:r>
              <a:rPr sz="1800" dirty="0">
                <a:latin typeface="Arial"/>
                <a:cs typeface="Arial"/>
              </a:rPr>
              <a:t>t	</a:t>
            </a:r>
            <a:r>
              <a:rPr sz="1800" spc="-10" dirty="0">
                <a:latin typeface="Arial"/>
                <a:cs typeface="Arial"/>
              </a:rPr>
              <a:t>90  </a:t>
            </a:r>
            <a:r>
              <a:rPr sz="1800" spc="-5" dirty="0">
                <a:latin typeface="Arial"/>
                <a:cs typeface="Arial"/>
              </a:rPr>
              <a:t>déclarent avoir eu la</a:t>
            </a:r>
            <a:r>
              <a:rPr sz="1800" spc="45" dirty="0">
                <a:latin typeface="Arial"/>
                <a:cs typeface="Arial"/>
              </a:rPr>
              <a:t> </a:t>
            </a:r>
            <a:r>
              <a:rPr sz="1800" spc="-5" dirty="0">
                <a:latin typeface="Arial"/>
                <a:cs typeface="Arial"/>
              </a:rPr>
              <a:t>grippe.</a:t>
            </a:r>
            <a:endParaRPr sz="1800">
              <a:latin typeface="Arial"/>
              <a:cs typeface="Arial"/>
            </a:endParaRPr>
          </a:p>
          <a:p>
            <a:pPr marL="926465">
              <a:lnSpc>
                <a:spcPct val="100000"/>
              </a:lnSpc>
              <a:spcBef>
                <a:spcPts val="1080"/>
              </a:spcBef>
            </a:pPr>
            <a:r>
              <a:rPr sz="1800" i="1" spc="-5" dirty="0">
                <a:latin typeface="Arial"/>
                <a:cs typeface="Arial"/>
              </a:rPr>
              <a:t>Quelle est la proportion de sujets vaccinés qui ont eu la</a:t>
            </a:r>
            <a:r>
              <a:rPr sz="1800" i="1" spc="120" dirty="0">
                <a:latin typeface="Arial"/>
                <a:cs typeface="Arial"/>
              </a:rPr>
              <a:t> </a:t>
            </a:r>
            <a:r>
              <a:rPr sz="1800" i="1" spc="-5" dirty="0">
                <a:latin typeface="Arial"/>
                <a:cs typeface="Arial"/>
              </a:rPr>
              <a:t>grippe?</a:t>
            </a:r>
            <a:endParaRPr sz="1800">
              <a:latin typeface="Arial"/>
              <a:cs typeface="Arial"/>
            </a:endParaRPr>
          </a:p>
        </p:txBody>
      </p:sp>
      <p:sp>
        <p:nvSpPr>
          <p:cNvPr id="8" name="object 8"/>
          <p:cNvSpPr txBox="1"/>
          <p:nvPr/>
        </p:nvSpPr>
        <p:spPr>
          <a:xfrm>
            <a:off x="656640" y="3030982"/>
            <a:ext cx="7917180" cy="988694"/>
          </a:xfrm>
          <a:prstGeom prst="rect">
            <a:avLst/>
          </a:prstGeom>
        </p:spPr>
        <p:txBody>
          <a:bodyPr vert="horz" wrap="square" lIns="0" tIns="12700" rIns="0" bIns="0" rtlCol="0">
            <a:spAutoFit/>
          </a:bodyPr>
          <a:lstStyle/>
          <a:p>
            <a:pPr marL="12700">
              <a:lnSpc>
                <a:spcPct val="100000"/>
              </a:lnSpc>
              <a:spcBef>
                <a:spcPts val="100"/>
              </a:spcBef>
            </a:pPr>
            <a:r>
              <a:rPr sz="1800" b="1" i="1" spc="-5" dirty="0">
                <a:latin typeface="Arial"/>
                <a:cs typeface="Arial"/>
              </a:rPr>
              <a:t>Cette</a:t>
            </a:r>
            <a:r>
              <a:rPr sz="1800" b="1" i="1" spc="229" dirty="0">
                <a:latin typeface="Arial"/>
                <a:cs typeface="Arial"/>
              </a:rPr>
              <a:t> </a:t>
            </a:r>
            <a:r>
              <a:rPr sz="1800" b="1" i="1" dirty="0">
                <a:latin typeface="Arial"/>
                <a:cs typeface="Arial"/>
              </a:rPr>
              <a:t>proportion</a:t>
            </a:r>
            <a:r>
              <a:rPr sz="1800" b="1" i="1" spc="240" dirty="0">
                <a:latin typeface="Arial"/>
                <a:cs typeface="Arial"/>
              </a:rPr>
              <a:t> </a:t>
            </a:r>
            <a:r>
              <a:rPr sz="1800" b="1" i="1" spc="-5" dirty="0">
                <a:latin typeface="Arial"/>
                <a:cs typeface="Arial"/>
              </a:rPr>
              <a:t>sera</a:t>
            </a:r>
            <a:r>
              <a:rPr sz="1800" b="1" i="1" spc="225" dirty="0">
                <a:latin typeface="Arial"/>
                <a:cs typeface="Arial"/>
              </a:rPr>
              <a:t> </a:t>
            </a:r>
            <a:r>
              <a:rPr sz="1800" b="1" i="1" spc="-5" dirty="0">
                <a:latin typeface="Arial"/>
                <a:cs typeface="Arial"/>
              </a:rPr>
              <a:t>estimée</a:t>
            </a:r>
            <a:r>
              <a:rPr sz="1800" b="1" i="1" spc="225" dirty="0">
                <a:latin typeface="Arial"/>
                <a:cs typeface="Arial"/>
              </a:rPr>
              <a:t> </a:t>
            </a:r>
            <a:r>
              <a:rPr sz="1800" b="1" i="1" spc="-5" dirty="0">
                <a:latin typeface="Arial"/>
                <a:cs typeface="Arial"/>
              </a:rPr>
              <a:t>sur</a:t>
            </a:r>
            <a:r>
              <a:rPr sz="1800" b="1" i="1" spc="225" dirty="0">
                <a:latin typeface="Arial"/>
                <a:cs typeface="Arial"/>
              </a:rPr>
              <a:t> </a:t>
            </a:r>
            <a:r>
              <a:rPr sz="1800" b="1" i="1" spc="-5" dirty="0">
                <a:latin typeface="Arial"/>
                <a:cs typeface="Arial"/>
              </a:rPr>
              <a:t>les</a:t>
            </a:r>
            <a:r>
              <a:rPr sz="1800" b="1" i="1" spc="229" dirty="0">
                <a:latin typeface="Arial"/>
                <a:cs typeface="Arial"/>
              </a:rPr>
              <a:t> </a:t>
            </a:r>
            <a:r>
              <a:rPr sz="1800" b="1" i="1" spc="-5" dirty="0">
                <a:latin typeface="Arial"/>
                <a:cs typeface="Arial"/>
              </a:rPr>
              <a:t>900</a:t>
            </a:r>
            <a:r>
              <a:rPr sz="1800" b="1" i="1" spc="225" dirty="0">
                <a:latin typeface="Arial"/>
                <a:cs typeface="Arial"/>
              </a:rPr>
              <a:t> </a:t>
            </a:r>
            <a:r>
              <a:rPr sz="1800" b="1" i="1" spc="-5" dirty="0">
                <a:latin typeface="Arial"/>
                <a:cs typeface="Arial"/>
              </a:rPr>
              <a:t>venus</a:t>
            </a:r>
            <a:r>
              <a:rPr sz="1800" b="1" i="1" spc="229" dirty="0">
                <a:latin typeface="Arial"/>
                <a:cs typeface="Arial"/>
              </a:rPr>
              <a:t> </a:t>
            </a:r>
            <a:r>
              <a:rPr sz="1800" b="1" i="1" dirty="0">
                <a:latin typeface="Arial"/>
                <a:cs typeface="Arial"/>
              </a:rPr>
              <a:t>:</a:t>
            </a:r>
            <a:r>
              <a:rPr sz="1800" b="1" i="1" spc="229" dirty="0">
                <a:latin typeface="Arial"/>
                <a:cs typeface="Arial"/>
              </a:rPr>
              <a:t> </a:t>
            </a:r>
            <a:r>
              <a:rPr sz="1800" b="1" i="1" dirty="0">
                <a:latin typeface="Arial"/>
                <a:cs typeface="Arial"/>
              </a:rPr>
              <a:t>p</a:t>
            </a:r>
            <a:r>
              <a:rPr sz="1800" b="1" i="1" spc="240" dirty="0">
                <a:latin typeface="Arial"/>
                <a:cs typeface="Arial"/>
              </a:rPr>
              <a:t> </a:t>
            </a:r>
            <a:r>
              <a:rPr sz="1800" b="1" i="1" dirty="0">
                <a:latin typeface="Arial"/>
                <a:cs typeface="Arial"/>
              </a:rPr>
              <a:t>=</a:t>
            </a:r>
            <a:r>
              <a:rPr sz="1800" b="1" i="1" spc="225" dirty="0">
                <a:latin typeface="Arial"/>
                <a:cs typeface="Arial"/>
              </a:rPr>
              <a:t> </a:t>
            </a:r>
            <a:r>
              <a:rPr sz="1800" b="1" i="1" spc="-5" dirty="0">
                <a:latin typeface="Arial"/>
                <a:cs typeface="Arial"/>
              </a:rPr>
              <a:t>90/900</a:t>
            </a:r>
            <a:r>
              <a:rPr sz="1800" b="1" i="1" spc="229" dirty="0">
                <a:latin typeface="Arial"/>
                <a:cs typeface="Arial"/>
              </a:rPr>
              <a:t> </a:t>
            </a:r>
            <a:r>
              <a:rPr sz="1800" b="1" i="1" dirty="0">
                <a:latin typeface="Arial"/>
                <a:cs typeface="Arial"/>
              </a:rPr>
              <a:t>=</a:t>
            </a:r>
            <a:r>
              <a:rPr sz="1800" b="1" i="1" spc="235" dirty="0">
                <a:latin typeface="Arial"/>
                <a:cs typeface="Arial"/>
              </a:rPr>
              <a:t> </a:t>
            </a:r>
            <a:r>
              <a:rPr sz="1800" b="1" i="1" dirty="0">
                <a:latin typeface="Arial"/>
                <a:cs typeface="Arial"/>
              </a:rPr>
              <a:t>10%.</a:t>
            </a:r>
            <a:r>
              <a:rPr sz="1800" b="1" i="1" spc="229" dirty="0">
                <a:latin typeface="Arial"/>
                <a:cs typeface="Arial"/>
              </a:rPr>
              <a:t> </a:t>
            </a:r>
            <a:r>
              <a:rPr sz="1800" b="1" i="1" dirty="0">
                <a:latin typeface="Arial"/>
                <a:cs typeface="Arial"/>
              </a:rPr>
              <a:t>Il</a:t>
            </a:r>
            <a:endParaRPr sz="1800" dirty="0">
              <a:latin typeface="Arial"/>
              <a:cs typeface="Arial"/>
            </a:endParaRPr>
          </a:p>
          <a:p>
            <a:pPr marL="12700">
              <a:lnSpc>
                <a:spcPct val="100000"/>
              </a:lnSpc>
            </a:pPr>
            <a:r>
              <a:rPr sz="1800" b="1" i="1" spc="-5" dirty="0">
                <a:latin typeface="Arial"/>
                <a:cs typeface="Arial"/>
              </a:rPr>
              <a:t>s’agit </a:t>
            </a:r>
            <a:r>
              <a:rPr sz="1800" b="1" i="1" dirty="0">
                <a:latin typeface="Arial"/>
                <a:cs typeface="Arial"/>
              </a:rPr>
              <a:t>d’une </a:t>
            </a:r>
            <a:r>
              <a:rPr sz="1800" b="1" i="1" spc="-5" dirty="0">
                <a:latin typeface="Arial"/>
                <a:cs typeface="Arial"/>
              </a:rPr>
              <a:t>estimation </a:t>
            </a:r>
            <a:r>
              <a:rPr sz="1800" b="1" i="1" dirty="0">
                <a:latin typeface="Arial"/>
                <a:cs typeface="Arial"/>
              </a:rPr>
              <a:t>ponctuelle</a:t>
            </a:r>
            <a:r>
              <a:rPr sz="1800" b="1" i="1" spc="-35" dirty="0">
                <a:latin typeface="Arial"/>
                <a:cs typeface="Arial"/>
              </a:rPr>
              <a:t> </a:t>
            </a:r>
            <a:r>
              <a:rPr sz="1800" b="1" i="1" dirty="0">
                <a:latin typeface="Arial"/>
                <a:cs typeface="Arial"/>
              </a:rPr>
              <a:t>:</a:t>
            </a:r>
            <a:endParaRPr sz="1800" dirty="0">
              <a:latin typeface="Arial"/>
              <a:cs typeface="Arial"/>
            </a:endParaRPr>
          </a:p>
          <a:p>
            <a:pPr algn="ctr">
              <a:lnSpc>
                <a:spcPct val="100000"/>
              </a:lnSpc>
              <a:spcBef>
                <a:spcPts val="980"/>
              </a:spcBef>
            </a:pPr>
            <a:r>
              <a:rPr sz="1800" b="1" i="1" spc="-5" dirty="0">
                <a:latin typeface="Arial"/>
                <a:cs typeface="Arial"/>
              </a:rPr>
              <a:t>Intervalle de confiance au risque </a:t>
            </a:r>
            <a:r>
              <a:rPr sz="1900" b="1" i="1" spc="-65" dirty="0">
                <a:latin typeface="Symbol"/>
                <a:cs typeface="Symbol"/>
              </a:rPr>
              <a:t></a:t>
            </a:r>
            <a:r>
              <a:rPr sz="1900" b="1" i="1" spc="50" dirty="0">
                <a:latin typeface="Times New Roman"/>
                <a:cs typeface="Times New Roman"/>
              </a:rPr>
              <a:t> </a:t>
            </a:r>
            <a:r>
              <a:rPr sz="1800" b="1" i="1" spc="-5" dirty="0">
                <a:latin typeface="Arial"/>
                <a:cs typeface="Arial"/>
              </a:rPr>
              <a:t>=5%</a:t>
            </a:r>
            <a:endParaRPr sz="1800" dirty="0">
              <a:latin typeface="Arial"/>
              <a:cs typeface="Arial"/>
            </a:endParaRPr>
          </a:p>
        </p:txBody>
      </p:sp>
      <p:sp>
        <p:nvSpPr>
          <p:cNvPr id="9" name="object 9"/>
          <p:cNvSpPr txBox="1"/>
          <p:nvPr/>
        </p:nvSpPr>
        <p:spPr>
          <a:xfrm>
            <a:off x="2086482" y="4553839"/>
            <a:ext cx="2313305" cy="330835"/>
          </a:xfrm>
          <a:prstGeom prst="rect">
            <a:avLst/>
          </a:prstGeom>
        </p:spPr>
        <p:txBody>
          <a:bodyPr vert="horz" wrap="square" lIns="0" tIns="12700" rIns="0" bIns="0" rtlCol="0">
            <a:spAutoFit/>
          </a:bodyPr>
          <a:lstStyle/>
          <a:p>
            <a:pPr marL="12700">
              <a:lnSpc>
                <a:spcPct val="100000"/>
              </a:lnSpc>
              <a:spcBef>
                <a:spcPts val="100"/>
              </a:spcBef>
            </a:pPr>
            <a:r>
              <a:rPr sz="2000" i="1" dirty="0">
                <a:latin typeface="Arial"/>
                <a:cs typeface="Arial"/>
              </a:rPr>
              <a:t>IC </a:t>
            </a:r>
            <a:r>
              <a:rPr sz="1950" i="1" spc="30" baseline="-21367" dirty="0">
                <a:latin typeface="Arial"/>
                <a:cs typeface="Arial"/>
              </a:rPr>
              <a:t>95% </a:t>
            </a:r>
            <a:r>
              <a:rPr sz="2000" i="1" dirty="0">
                <a:latin typeface="Arial"/>
                <a:cs typeface="Arial"/>
              </a:rPr>
              <a:t>= </a:t>
            </a:r>
            <a:r>
              <a:rPr sz="2000" spc="-5" dirty="0">
                <a:latin typeface="Arial"/>
                <a:cs typeface="Arial"/>
              </a:rPr>
              <a:t>[</a:t>
            </a:r>
            <a:r>
              <a:rPr sz="2000" i="1" spc="-5" dirty="0">
                <a:latin typeface="Arial"/>
                <a:cs typeface="Arial"/>
              </a:rPr>
              <a:t>0,10 </a:t>
            </a:r>
            <a:r>
              <a:rPr sz="2000" i="1" dirty="0">
                <a:latin typeface="Arial"/>
                <a:cs typeface="Arial"/>
              </a:rPr>
              <a:t>±</a:t>
            </a:r>
            <a:r>
              <a:rPr sz="2000" i="1" spc="-340" dirty="0">
                <a:latin typeface="Arial"/>
                <a:cs typeface="Arial"/>
              </a:rPr>
              <a:t> </a:t>
            </a:r>
            <a:r>
              <a:rPr sz="2000" i="1" dirty="0">
                <a:latin typeface="Arial"/>
                <a:cs typeface="Arial"/>
              </a:rPr>
              <a:t>1,96</a:t>
            </a:r>
            <a:endParaRPr sz="2000" dirty="0">
              <a:latin typeface="Arial"/>
              <a:cs typeface="Arial"/>
            </a:endParaRPr>
          </a:p>
        </p:txBody>
      </p:sp>
      <p:sp>
        <p:nvSpPr>
          <p:cNvPr id="10" name="object 10"/>
          <p:cNvSpPr txBox="1"/>
          <p:nvPr/>
        </p:nvSpPr>
        <p:spPr>
          <a:xfrm>
            <a:off x="5560314" y="4553839"/>
            <a:ext cx="2850261" cy="320601"/>
          </a:xfrm>
          <a:prstGeom prst="rect">
            <a:avLst/>
          </a:prstGeom>
        </p:spPr>
        <p:txBody>
          <a:bodyPr vert="horz" wrap="square" lIns="0" tIns="12700" rIns="0" bIns="0" rtlCol="0">
            <a:spAutoFit/>
          </a:bodyPr>
          <a:lstStyle/>
          <a:p>
            <a:pPr marL="12700">
              <a:lnSpc>
                <a:spcPct val="100000"/>
              </a:lnSpc>
              <a:spcBef>
                <a:spcPts val="100"/>
              </a:spcBef>
            </a:pPr>
            <a:r>
              <a:rPr sz="2000" spc="-5" dirty="0">
                <a:latin typeface="Arial"/>
                <a:cs typeface="Arial"/>
              </a:rPr>
              <a:t>]</a:t>
            </a:r>
            <a:r>
              <a:rPr sz="2000" i="1" spc="-5" dirty="0">
                <a:latin typeface="Arial"/>
                <a:cs typeface="Arial"/>
              </a:rPr>
              <a:t>= </a:t>
            </a:r>
            <a:r>
              <a:rPr lang="fr-FR" sz="2000" i="1" spc="-5" dirty="0">
                <a:latin typeface="Arial"/>
                <a:cs typeface="Arial"/>
              </a:rPr>
              <a:t>[</a:t>
            </a:r>
            <a:r>
              <a:rPr sz="2000" i="1" dirty="0">
                <a:latin typeface="Arial"/>
                <a:cs typeface="Arial"/>
              </a:rPr>
              <a:t>0,10 ±</a:t>
            </a:r>
            <a:r>
              <a:rPr sz="2000" i="1" spc="-114" dirty="0">
                <a:latin typeface="Arial"/>
                <a:cs typeface="Arial"/>
              </a:rPr>
              <a:t> </a:t>
            </a:r>
            <a:r>
              <a:rPr sz="2000" i="1" dirty="0">
                <a:latin typeface="Arial"/>
                <a:cs typeface="Arial"/>
              </a:rPr>
              <a:t>0,02</a:t>
            </a:r>
            <a:r>
              <a:rPr lang="fr-FR" sz="2000" i="1" dirty="0">
                <a:latin typeface="Arial"/>
                <a:cs typeface="Arial"/>
              </a:rPr>
              <a:t>]</a:t>
            </a:r>
            <a:endParaRPr sz="2000" dirty="0">
              <a:latin typeface="Arial"/>
              <a:cs typeface="Arial"/>
            </a:endParaRPr>
          </a:p>
        </p:txBody>
      </p:sp>
      <p:sp>
        <p:nvSpPr>
          <p:cNvPr id="11" name="object 11"/>
          <p:cNvSpPr txBox="1"/>
          <p:nvPr/>
        </p:nvSpPr>
        <p:spPr>
          <a:xfrm>
            <a:off x="3505580" y="5468518"/>
            <a:ext cx="2356485" cy="330835"/>
          </a:xfrm>
          <a:prstGeom prst="rect">
            <a:avLst/>
          </a:prstGeom>
        </p:spPr>
        <p:txBody>
          <a:bodyPr vert="horz" wrap="square" lIns="0" tIns="12700" rIns="0" bIns="0" rtlCol="0">
            <a:spAutoFit/>
          </a:bodyPr>
          <a:lstStyle/>
          <a:p>
            <a:pPr marL="12700">
              <a:lnSpc>
                <a:spcPct val="100000"/>
              </a:lnSpc>
              <a:spcBef>
                <a:spcPts val="100"/>
              </a:spcBef>
            </a:pPr>
            <a:r>
              <a:rPr sz="2000" b="1" i="1" dirty="0">
                <a:solidFill>
                  <a:srgbClr val="006666"/>
                </a:solidFill>
                <a:latin typeface="Arial"/>
                <a:cs typeface="Arial"/>
              </a:rPr>
              <a:t>IC </a:t>
            </a:r>
            <a:r>
              <a:rPr sz="1950" b="1" i="1" spc="30" baseline="-21367" dirty="0">
                <a:solidFill>
                  <a:srgbClr val="006666"/>
                </a:solidFill>
                <a:latin typeface="Arial"/>
                <a:cs typeface="Arial"/>
              </a:rPr>
              <a:t>95% </a:t>
            </a:r>
            <a:r>
              <a:rPr sz="2000" b="1" dirty="0">
                <a:solidFill>
                  <a:srgbClr val="006666"/>
                </a:solidFill>
                <a:latin typeface="Arial"/>
                <a:cs typeface="Arial"/>
              </a:rPr>
              <a:t>= [0,08 ;</a:t>
            </a:r>
            <a:r>
              <a:rPr sz="2000" b="1" spc="-370" dirty="0">
                <a:solidFill>
                  <a:srgbClr val="006666"/>
                </a:solidFill>
                <a:latin typeface="Arial"/>
                <a:cs typeface="Arial"/>
              </a:rPr>
              <a:t> </a:t>
            </a:r>
            <a:r>
              <a:rPr sz="2000" b="1" dirty="0">
                <a:solidFill>
                  <a:srgbClr val="006666"/>
                </a:solidFill>
                <a:latin typeface="Arial"/>
                <a:cs typeface="Arial"/>
              </a:rPr>
              <a:t>0,12]</a:t>
            </a:r>
            <a:endParaRPr sz="2000" dirty="0">
              <a:latin typeface="Arial"/>
              <a:cs typeface="Arial"/>
            </a:endParaRPr>
          </a:p>
        </p:txBody>
      </p:sp>
      <p:sp>
        <p:nvSpPr>
          <p:cNvPr id="12" name="object 12"/>
          <p:cNvSpPr/>
          <p:nvPr/>
        </p:nvSpPr>
        <p:spPr>
          <a:xfrm>
            <a:off x="4593056" y="4732751"/>
            <a:ext cx="771525" cy="0"/>
          </a:xfrm>
          <a:custGeom>
            <a:avLst/>
            <a:gdLst/>
            <a:ahLst/>
            <a:cxnLst/>
            <a:rect l="l" t="t" r="r" b="b"/>
            <a:pathLst>
              <a:path w="771525">
                <a:moveTo>
                  <a:pt x="0" y="0"/>
                </a:moveTo>
                <a:lnTo>
                  <a:pt x="770957" y="0"/>
                </a:lnTo>
              </a:path>
            </a:pathLst>
          </a:custGeom>
          <a:ln w="9311">
            <a:solidFill>
              <a:srgbClr val="000000"/>
            </a:solidFill>
          </a:ln>
        </p:spPr>
        <p:txBody>
          <a:bodyPr wrap="square" lIns="0" tIns="0" rIns="0" bIns="0" rtlCol="0"/>
          <a:lstStyle/>
          <a:p>
            <a:endParaRPr/>
          </a:p>
        </p:txBody>
      </p:sp>
      <p:sp>
        <p:nvSpPr>
          <p:cNvPr id="13" name="object 13"/>
          <p:cNvSpPr/>
          <p:nvPr/>
        </p:nvSpPr>
        <p:spPr>
          <a:xfrm>
            <a:off x="4418691" y="4778402"/>
            <a:ext cx="34925" cy="20320"/>
          </a:xfrm>
          <a:custGeom>
            <a:avLst/>
            <a:gdLst/>
            <a:ahLst/>
            <a:cxnLst/>
            <a:rect l="l" t="t" r="r" b="b"/>
            <a:pathLst>
              <a:path w="34925" h="20320">
                <a:moveTo>
                  <a:pt x="0" y="20030"/>
                </a:moveTo>
                <a:lnTo>
                  <a:pt x="34872" y="0"/>
                </a:lnTo>
              </a:path>
            </a:pathLst>
          </a:custGeom>
          <a:ln w="9308">
            <a:solidFill>
              <a:srgbClr val="000000"/>
            </a:solidFill>
          </a:ln>
        </p:spPr>
        <p:txBody>
          <a:bodyPr wrap="square" lIns="0" tIns="0" rIns="0" bIns="0" rtlCol="0"/>
          <a:lstStyle/>
          <a:p>
            <a:endParaRPr/>
          </a:p>
        </p:txBody>
      </p:sp>
      <p:sp>
        <p:nvSpPr>
          <p:cNvPr id="14" name="object 14"/>
          <p:cNvSpPr/>
          <p:nvPr/>
        </p:nvSpPr>
        <p:spPr>
          <a:xfrm>
            <a:off x="4453564" y="4783525"/>
            <a:ext cx="50800" cy="238125"/>
          </a:xfrm>
          <a:custGeom>
            <a:avLst/>
            <a:gdLst/>
            <a:ahLst/>
            <a:cxnLst/>
            <a:rect l="l" t="t" r="r" b="b"/>
            <a:pathLst>
              <a:path w="50800" h="238125">
                <a:moveTo>
                  <a:pt x="0" y="0"/>
                </a:moveTo>
                <a:lnTo>
                  <a:pt x="50219" y="237567"/>
                </a:lnTo>
              </a:path>
            </a:pathLst>
          </a:custGeom>
          <a:ln w="19065">
            <a:solidFill>
              <a:srgbClr val="000000"/>
            </a:solidFill>
          </a:ln>
        </p:spPr>
        <p:txBody>
          <a:bodyPr wrap="square" lIns="0" tIns="0" rIns="0" bIns="0" rtlCol="0"/>
          <a:lstStyle/>
          <a:p>
            <a:endParaRPr/>
          </a:p>
        </p:txBody>
      </p:sp>
      <p:sp>
        <p:nvSpPr>
          <p:cNvPr id="15" name="object 15"/>
          <p:cNvSpPr/>
          <p:nvPr/>
        </p:nvSpPr>
        <p:spPr>
          <a:xfrm>
            <a:off x="4508433" y="4384319"/>
            <a:ext cx="64769" cy="636905"/>
          </a:xfrm>
          <a:custGeom>
            <a:avLst/>
            <a:gdLst/>
            <a:ahLst/>
            <a:cxnLst/>
            <a:rect l="l" t="t" r="r" b="b"/>
            <a:pathLst>
              <a:path w="64770" h="636904">
                <a:moveTo>
                  <a:pt x="0" y="636773"/>
                </a:moveTo>
                <a:lnTo>
                  <a:pt x="64172" y="0"/>
                </a:lnTo>
              </a:path>
            </a:pathLst>
          </a:custGeom>
          <a:ln w="9299">
            <a:solidFill>
              <a:srgbClr val="000000"/>
            </a:solidFill>
          </a:ln>
        </p:spPr>
        <p:txBody>
          <a:bodyPr wrap="square" lIns="0" tIns="0" rIns="0" bIns="0" rtlCol="0"/>
          <a:lstStyle/>
          <a:p>
            <a:endParaRPr/>
          </a:p>
        </p:txBody>
      </p:sp>
      <p:sp>
        <p:nvSpPr>
          <p:cNvPr id="16" name="object 16"/>
          <p:cNvSpPr/>
          <p:nvPr/>
        </p:nvSpPr>
        <p:spPr>
          <a:xfrm>
            <a:off x="4572605" y="4384319"/>
            <a:ext cx="810895" cy="0"/>
          </a:xfrm>
          <a:custGeom>
            <a:avLst/>
            <a:gdLst/>
            <a:ahLst/>
            <a:cxnLst/>
            <a:rect l="l" t="t" r="r" b="b"/>
            <a:pathLst>
              <a:path w="810895">
                <a:moveTo>
                  <a:pt x="0" y="0"/>
                </a:moveTo>
                <a:lnTo>
                  <a:pt x="810463" y="0"/>
                </a:lnTo>
              </a:path>
            </a:pathLst>
          </a:custGeom>
          <a:ln w="9311">
            <a:solidFill>
              <a:srgbClr val="000000"/>
            </a:solidFill>
          </a:ln>
        </p:spPr>
        <p:txBody>
          <a:bodyPr wrap="square" lIns="0" tIns="0" rIns="0" bIns="0" rtlCol="0"/>
          <a:lstStyle/>
          <a:p>
            <a:endParaRPr/>
          </a:p>
        </p:txBody>
      </p:sp>
      <p:sp>
        <p:nvSpPr>
          <p:cNvPr id="17" name="object 17"/>
          <p:cNvSpPr txBox="1"/>
          <p:nvPr/>
        </p:nvSpPr>
        <p:spPr>
          <a:xfrm>
            <a:off x="4766815" y="4727169"/>
            <a:ext cx="423545" cy="346710"/>
          </a:xfrm>
          <a:prstGeom prst="rect">
            <a:avLst/>
          </a:prstGeom>
        </p:spPr>
        <p:txBody>
          <a:bodyPr vert="horz" wrap="square" lIns="0" tIns="13335" rIns="0" bIns="0" rtlCol="0">
            <a:spAutoFit/>
          </a:bodyPr>
          <a:lstStyle/>
          <a:p>
            <a:pPr marL="12700">
              <a:lnSpc>
                <a:spcPct val="100000"/>
              </a:lnSpc>
              <a:spcBef>
                <a:spcPts val="105"/>
              </a:spcBef>
            </a:pPr>
            <a:r>
              <a:rPr sz="2100" spc="-10" dirty="0">
                <a:latin typeface="Times New Roman"/>
                <a:cs typeface="Times New Roman"/>
              </a:rPr>
              <a:t>900</a:t>
            </a:r>
            <a:endParaRPr sz="2100">
              <a:latin typeface="Times New Roman"/>
              <a:cs typeface="Times New Roman"/>
            </a:endParaRPr>
          </a:p>
        </p:txBody>
      </p:sp>
      <p:sp>
        <p:nvSpPr>
          <p:cNvPr id="18" name="object 18"/>
          <p:cNvSpPr txBox="1"/>
          <p:nvPr/>
        </p:nvSpPr>
        <p:spPr>
          <a:xfrm>
            <a:off x="4591056" y="4351720"/>
            <a:ext cx="780415" cy="346710"/>
          </a:xfrm>
          <a:prstGeom prst="rect">
            <a:avLst/>
          </a:prstGeom>
        </p:spPr>
        <p:txBody>
          <a:bodyPr vert="horz" wrap="square" lIns="0" tIns="13335" rIns="0" bIns="0" rtlCol="0">
            <a:spAutoFit/>
          </a:bodyPr>
          <a:lstStyle/>
          <a:p>
            <a:pPr marL="12700">
              <a:lnSpc>
                <a:spcPct val="100000"/>
              </a:lnSpc>
              <a:spcBef>
                <a:spcPts val="105"/>
              </a:spcBef>
            </a:pPr>
            <a:r>
              <a:rPr sz="2100" spc="-45" dirty="0">
                <a:latin typeface="Times New Roman"/>
                <a:cs typeface="Times New Roman"/>
              </a:rPr>
              <a:t>0</a:t>
            </a:r>
            <a:r>
              <a:rPr sz="2100" spc="-204" dirty="0">
                <a:latin typeface="Times New Roman"/>
                <a:cs typeface="Times New Roman"/>
              </a:rPr>
              <a:t>,</a:t>
            </a:r>
            <a:r>
              <a:rPr sz="2100" spc="-105" dirty="0">
                <a:latin typeface="Times New Roman"/>
                <a:cs typeface="Times New Roman"/>
              </a:rPr>
              <a:t>1</a:t>
            </a:r>
            <a:r>
              <a:rPr sz="2100" spc="55" dirty="0">
                <a:latin typeface="Arial"/>
                <a:cs typeface="Arial"/>
              </a:rPr>
              <a:t>x</a:t>
            </a:r>
            <a:r>
              <a:rPr sz="2100" spc="-45" dirty="0">
                <a:latin typeface="Times New Roman"/>
                <a:cs typeface="Times New Roman"/>
              </a:rPr>
              <a:t>0</a:t>
            </a:r>
            <a:r>
              <a:rPr sz="2100" spc="-40" dirty="0">
                <a:latin typeface="Times New Roman"/>
                <a:cs typeface="Times New Roman"/>
              </a:rPr>
              <a:t>,</a:t>
            </a:r>
            <a:r>
              <a:rPr sz="2100" dirty="0">
                <a:latin typeface="Times New Roman"/>
                <a:cs typeface="Times New Roman"/>
              </a:rPr>
              <a:t>9</a:t>
            </a:r>
            <a:endParaRPr sz="2100">
              <a:latin typeface="Times New Roman"/>
              <a:cs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animBg="1"/>
      <p:bldP spid="13" grpId="0" animBg="1"/>
      <p:bldP spid="14" grpId="0" animBg="1"/>
      <p:bldP spid="15" grpId="0" animBg="1"/>
      <p:bldP spid="16" grpId="0" animBg="1"/>
      <p:bldP spid="17" grpId="0"/>
      <p:bldP spid="18" grpId="0"/>
    </p:bld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4"/>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151587" y="500634"/>
            <a:ext cx="8424545" cy="2580640"/>
          </a:xfrm>
          <a:prstGeom prst="rect">
            <a:avLst/>
          </a:prstGeom>
        </p:spPr>
        <p:txBody>
          <a:bodyPr vert="horz" wrap="square" lIns="0" tIns="12700" rIns="0" bIns="0" rtlCol="0">
            <a:spAutoFit/>
          </a:bodyPr>
          <a:lstStyle/>
          <a:p>
            <a:pPr marL="1007110">
              <a:lnSpc>
                <a:spcPct val="100000"/>
              </a:lnSpc>
              <a:spcBef>
                <a:spcPts val="100"/>
              </a:spcBef>
              <a:tabLst>
                <a:tab pos="1847850" algn="l"/>
                <a:tab pos="8246109" algn="l"/>
              </a:tabLst>
            </a:pPr>
            <a:r>
              <a:rPr sz="1800" b="1" u="sng"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Exercice </a:t>
            </a:r>
            <a:r>
              <a:rPr sz="1800" b="1" u="sng" dirty="0">
                <a:solidFill>
                  <a:srgbClr val="5F5F5F"/>
                </a:solidFill>
                <a:uFill>
                  <a:solidFill>
                    <a:srgbClr val="99CCCC"/>
                  </a:solidFill>
                </a:uFill>
                <a:latin typeface="Arial"/>
                <a:cs typeface="Arial"/>
              </a:rPr>
              <a:t>: Echantillonnage </a:t>
            </a:r>
            <a:r>
              <a:rPr sz="1800" b="1" u="sng" spc="-5" dirty="0">
                <a:solidFill>
                  <a:srgbClr val="5F5F5F"/>
                </a:solidFill>
                <a:uFill>
                  <a:solidFill>
                    <a:srgbClr val="99CCCC"/>
                  </a:solidFill>
                </a:uFill>
                <a:latin typeface="Arial"/>
                <a:cs typeface="Arial"/>
              </a:rPr>
              <a:t>et</a:t>
            </a:r>
            <a:r>
              <a:rPr sz="1800" b="1" u="sng" spc="-45"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Estimation	</a:t>
            </a:r>
            <a:endParaRPr sz="1800" dirty="0">
              <a:latin typeface="Arial"/>
              <a:cs typeface="Arial"/>
            </a:endParaRPr>
          </a:p>
          <a:p>
            <a:pPr>
              <a:lnSpc>
                <a:spcPct val="100000"/>
              </a:lnSpc>
              <a:spcBef>
                <a:spcPts val="40"/>
              </a:spcBef>
            </a:pPr>
            <a:endParaRPr sz="2550" dirty="0">
              <a:latin typeface="Times New Roman"/>
              <a:cs typeface="Times New Roman"/>
            </a:endParaRPr>
          </a:p>
          <a:p>
            <a:pPr marL="641350">
              <a:lnSpc>
                <a:spcPct val="100000"/>
              </a:lnSpc>
            </a:pPr>
            <a:r>
              <a:rPr sz="1800" spc="-5" dirty="0">
                <a:latin typeface="Arial"/>
                <a:cs typeface="Arial"/>
              </a:rPr>
              <a:t>2) Estimation correcte? Peut on obtenir une estimation plus</a:t>
            </a:r>
            <a:r>
              <a:rPr sz="1800" spc="125" dirty="0">
                <a:latin typeface="Arial"/>
                <a:cs typeface="Arial"/>
              </a:rPr>
              <a:t> </a:t>
            </a:r>
            <a:r>
              <a:rPr sz="1800" spc="-5" dirty="0">
                <a:latin typeface="Arial"/>
                <a:cs typeface="Arial"/>
              </a:rPr>
              <a:t>satisfaisante?</a:t>
            </a:r>
            <a:endParaRPr sz="1800" dirty="0">
              <a:latin typeface="Arial"/>
              <a:cs typeface="Arial"/>
            </a:endParaRPr>
          </a:p>
          <a:p>
            <a:pPr marL="12700">
              <a:lnSpc>
                <a:spcPct val="100000"/>
              </a:lnSpc>
              <a:spcBef>
                <a:spcPts val="375"/>
              </a:spcBef>
            </a:pPr>
            <a:r>
              <a:rPr sz="2000" b="1" dirty="0">
                <a:solidFill>
                  <a:srgbClr val="FFFFFF"/>
                </a:solidFill>
                <a:latin typeface="Arial"/>
                <a:cs typeface="Arial"/>
              </a:rPr>
              <a:t>12</a:t>
            </a:r>
            <a:endParaRPr sz="2000" dirty="0">
              <a:latin typeface="Arial"/>
              <a:cs typeface="Arial"/>
            </a:endParaRPr>
          </a:p>
          <a:p>
            <a:pPr>
              <a:lnSpc>
                <a:spcPct val="100000"/>
              </a:lnSpc>
            </a:pPr>
            <a:endParaRPr sz="3100" dirty="0">
              <a:latin typeface="Times New Roman"/>
              <a:cs typeface="Times New Roman"/>
            </a:endParaRPr>
          </a:p>
          <a:p>
            <a:pPr marL="735330" marR="5080">
              <a:lnSpc>
                <a:spcPct val="100000"/>
              </a:lnSpc>
              <a:spcBef>
                <a:spcPts val="5"/>
              </a:spcBef>
            </a:pPr>
            <a:r>
              <a:rPr sz="1800" b="1" spc="-5" dirty="0">
                <a:latin typeface="Arial"/>
                <a:cs typeface="Arial"/>
              </a:rPr>
              <a:t>Les 900 personnes </a:t>
            </a:r>
            <a:r>
              <a:rPr sz="1800" b="1" dirty="0">
                <a:latin typeface="Arial"/>
                <a:cs typeface="Arial"/>
              </a:rPr>
              <a:t>qui </a:t>
            </a:r>
            <a:r>
              <a:rPr sz="1800" b="1" spc="-5" dirty="0">
                <a:latin typeface="Arial"/>
                <a:cs typeface="Arial"/>
              </a:rPr>
              <a:t>se </a:t>
            </a:r>
            <a:r>
              <a:rPr sz="1800" b="1" dirty="0">
                <a:latin typeface="Arial"/>
                <a:cs typeface="Arial"/>
              </a:rPr>
              <a:t>sont </a:t>
            </a:r>
            <a:r>
              <a:rPr sz="1800" b="1" spc="-5" dirty="0">
                <a:latin typeface="Arial"/>
                <a:cs typeface="Arial"/>
              </a:rPr>
              <a:t>présentées ne </a:t>
            </a:r>
            <a:r>
              <a:rPr sz="1800" b="1" dirty="0">
                <a:latin typeface="Arial"/>
                <a:cs typeface="Arial"/>
              </a:rPr>
              <a:t>sont </a:t>
            </a:r>
            <a:r>
              <a:rPr sz="1800" b="1" spc="-5" dirty="0">
                <a:latin typeface="Arial"/>
                <a:cs typeface="Arial"/>
              </a:rPr>
              <a:t>pas représentatives  des 1800 personnes </a:t>
            </a:r>
            <a:r>
              <a:rPr sz="1800" b="1" spc="-10" dirty="0">
                <a:latin typeface="Arial"/>
                <a:cs typeface="Arial"/>
              </a:rPr>
              <a:t>vaccinées. </a:t>
            </a:r>
            <a:r>
              <a:rPr sz="1800" b="1" spc="-5" dirty="0">
                <a:latin typeface="Arial"/>
                <a:cs typeface="Arial"/>
              </a:rPr>
              <a:t>Les </a:t>
            </a:r>
            <a:r>
              <a:rPr sz="1800" b="1" dirty="0">
                <a:latin typeface="Arial"/>
                <a:cs typeface="Arial"/>
              </a:rPr>
              <a:t>gens qui </a:t>
            </a:r>
            <a:r>
              <a:rPr sz="1800" b="1" spc="-5" dirty="0">
                <a:latin typeface="Arial"/>
                <a:cs typeface="Arial"/>
              </a:rPr>
              <a:t>ne </a:t>
            </a:r>
            <a:r>
              <a:rPr sz="1800" b="1" dirty="0">
                <a:latin typeface="Arial"/>
                <a:cs typeface="Arial"/>
              </a:rPr>
              <a:t>sont </a:t>
            </a:r>
            <a:r>
              <a:rPr sz="1800" b="1" spc="-5" dirty="0">
                <a:latin typeface="Arial"/>
                <a:cs typeface="Arial"/>
              </a:rPr>
              <a:t>pas </a:t>
            </a:r>
            <a:r>
              <a:rPr sz="1800" b="1" spc="-10" dirty="0">
                <a:latin typeface="Arial"/>
                <a:cs typeface="Arial"/>
              </a:rPr>
              <a:t>venus </a:t>
            </a:r>
            <a:r>
              <a:rPr sz="1800" b="1" dirty="0">
                <a:latin typeface="Arial"/>
                <a:cs typeface="Arial"/>
              </a:rPr>
              <a:t>sont  soit</a:t>
            </a:r>
            <a:r>
              <a:rPr sz="1800" b="1" spc="-5" dirty="0">
                <a:latin typeface="Arial"/>
                <a:cs typeface="Arial"/>
              </a:rPr>
              <a:t> </a:t>
            </a:r>
            <a:r>
              <a:rPr sz="1800" b="1" dirty="0">
                <a:latin typeface="Arial"/>
                <a:cs typeface="Arial"/>
              </a:rPr>
              <a:t>:</a:t>
            </a:r>
            <a:endParaRPr sz="1800" dirty="0">
              <a:latin typeface="Arial"/>
              <a:cs typeface="Arial"/>
            </a:endParaRPr>
          </a:p>
        </p:txBody>
      </p:sp>
      <p:sp>
        <p:nvSpPr>
          <p:cNvPr id="7" name="object 7"/>
          <p:cNvSpPr txBox="1"/>
          <p:nvPr/>
        </p:nvSpPr>
        <p:spPr>
          <a:xfrm>
            <a:off x="1319275" y="3192602"/>
            <a:ext cx="2832735" cy="300355"/>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 </a:t>
            </a:r>
            <a:r>
              <a:rPr sz="1800" b="1" spc="-5" dirty="0">
                <a:latin typeface="Arial"/>
                <a:cs typeface="Arial"/>
              </a:rPr>
              <a:t>Non atteints </a:t>
            </a:r>
            <a:r>
              <a:rPr sz="1800" b="1" dirty="0">
                <a:latin typeface="Arial"/>
                <a:cs typeface="Arial"/>
              </a:rPr>
              <a:t>de la</a:t>
            </a:r>
            <a:r>
              <a:rPr sz="1800" b="1" spc="-80" dirty="0">
                <a:latin typeface="Arial"/>
                <a:cs typeface="Arial"/>
              </a:rPr>
              <a:t> </a:t>
            </a:r>
            <a:r>
              <a:rPr sz="1800" b="1" dirty="0">
                <a:latin typeface="Arial"/>
                <a:cs typeface="Arial"/>
              </a:rPr>
              <a:t>grippe</a:t>
            </a:r>
            <a:endParaRPr sz="1800">
              <a:latin typeface="Arial"/>
              <a:cs typeface="Arial"/>
            </a:endParaRPr>
          </a:p>
        </p:txBody>
      </p:sp>
      <p:sp>
        <p:nvSpPr>
          <p:cNvPr id="8" name="object 8"/>
          <p:cNvSpPr txBox="1"/>
          <p:nvPr/>
        </p:nvSpPr>
        <p:spPr>
          <a:xfrm>
            <a:off x="4505065" y="3192602"/>
            <a:ext cx="4088129" cy="574675"/>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&gt;&gt; n’ont pas jugé utile de </a:t>
            </a:r>
            <a:r>
              <a:rPr sz="1800" b="1" spc="-5" dirty="0">
                <a:latin typeface="Arial"/>
                <a:cs typeface="Arial"/>
              </a:rPr>
              <a:t>se</a:t>
            </a:r>
            <a:r>
              <a:rPr sz="1800" b="1" spc="-135" dirty="0">
                <a:latin typeface="Arial"/>
                <a:cs typeface="Arial"/>
              </a:rPr>
              <a:t> </a:t>
            </a:r>
            <a:r>
              <a:rPr sz="1800" b="1" spc="-5" dirty="0">
                <a:latin typeface="Arial"/>
                <a:cs typeface="Arial"/>
              </a:rPr>
              <a:t>déplacer</a:t>
            </a:r>
            <a:endParaRPr sz="1800">
              <a:latin typeface="Arial"/>
              <a:cs typeface="Arial"/>
            </a:endParaRPr>
          </a:p>
          <a:p>
            <a:pPr marL="40005">
              <a:lnSpc>
                <a:spcPct val="100000"/>
              </a:lnSpc>
            </a:pPr>
            <a:r>
              <a:rPr sz="1800" b="1" spc="-5" dirty="0">
                <a:latin typeface="Arial"/>
                <a:cs typeface="Arial"/>
              </a:rPr>
              <a:t>&gt;&gt;50% de </a:t>
            </a:r>
            <a:r>
              <a:rPr sz="1800" b="1" dirty="0">
                <a:latin typeface="Arial"/>
                <a:cs typeface="Arial"/>
              </a:rPr>
              <a:t>non</a:t>
            </a:r>
            <a:r>
              <a:rPr sz="1800" b="1" spc="-10" dirty="0">
                <a:latin typeface="Arial"/>
                <a:cs typeface="Arial"/>
              </a:rPr>
              <a:t> </a:t>
            </a:r>
            <a:r>
              <a:rPr sz="1800" b="1" spc="-5" dirty="0">
                <a:latin typeface="Arial"/>
                <a:cs typeface="Arial"/>
              </a:rPr>
              <a:t>réponses</a:t>
            </a:r>
            <a:endParaRPr sz="1800">
              <a:latin typeface="Arial"/>
              <a:cs typeface="Arial"/>
            </a:endParaRPr>
          </a:p>
        </p:txBody>
      </p:sp>
      <p:sp>
        <p:nvSpPr>
          <p:cNvPr id="9" name="object 9"/>
          <p:cNvSpPr txBox="1"/>
          <p:nvPr/>
        </p:nvSpPr>
        <p:spPr>
          <a:xfrm>
            <a:off x="874267" y="3741547"/>
            <a:ext cx="7693025" cy="1534795"/>
          </a:xfrm>
          <a:prstGeom prst="rect">
            <a:avLst/>
          </a:prstGeom>
        </p:spPr>
        <p:txBody>
          <a:bodyPr vert="horz" wrap="square" lIns="0" tIns="12700" rIns="0" bIns="0" rtlCol="0">
            <a:spAutoFit/>
          </a:bodyPr>
          <a:lstStyle/>
          <a:p>
            <a:pPr marL="1663064" marR="5080" indent="-1205865">
              <a:lnSpc>
                <a:spcPct val="150000"/>
              </a:lnSpc>
              <a:spcBef>
                <a:spcPts val="100"/>
              </a:spcBef>
            </a:pPr>
            <a:r>
              <a:rPr sz="1800" b="1" dirty="0">
                <a:latin typeface="Arial"/>
                <a:cs typeface="Arial"/>
              </a:rPr>
              <a:t>- </a:t>
            </a:r>
            <a:r>
              <a:rPr sz="1800" b="1" spc="-10" dirty="0">
                <a:latin typeface="Arial"/>
                <a:cs typeface="Arial"/>
              </a:rPr>
              <a:t>Atteints </a:t>
            </a:r>
            <a:r>
              <a:rPr sz="1800" b="1" spc="-5" dirty="0">
                <a:latin typeface="Arial"/>
                <a:cs typeface="Arial"/>
              </a:rPr>
              <a:t>de la </a:t>
            </a:r>
            <a:r>
              <a:rPr sz="1800" b="1" dirty="0">
                <a:latin typeface="Arial"/>
                <a:cs typeface="Arial"/>
              </a:rPr>
              <a:t>grippe &gt;&gt; </a:t>
            </a:r>
            <a:r>
              <a:rPr sz="1800" b="1" spc="-5" dirty="0">
                <a:latin typeface="Arial"/>
                <a:cs typeface="Arial"/>
              </a:rPr>
              <a:t>malades </a:t>
            </a:r>
            <a:r>
              <a:rPr sz="1800" b="1" dirty="0">
                <a:latin typeface="Arial"/>
                <a:cs typeface="Arial"/>
              </a:rPr>
              <a:t>ou </a:t>
            </a:r>
            <a:r>
              <a:rPr sz="1800" b="1" spc="-5" dirty="0">
                <a:latin typeface="Arial"/>
                <a:cs typeface="Arial"/>
              </a:rPr>
              <a:t>mécontents de la vaccination </a:t>
            </a:r>
            <a:r>
              <a:rPr sz="1800" b="1" spc="-5" dirty="0">
                <a:solidFill>
                  <a:srgbClr val="006666"/>
                </a:solidFill>
                <a:latin typeface="Arial"/>
                <a:cs typeface="Arial"/>
              </a:rPr>
              <a:t> Dans ces 2 </a:t>
            </a:r>
            <a:r>
              <a:rPr sz="1800" b="1" spc="-10" dirty="0">
                <a:solidFill>
                  <a:srgbClr val="006666"/>
                </a:solidFill>
                <a:latin typeface="Arial"/>
                <a:cs typeface="Arial"/>
              </a:rPr>
              <a:t>cas, </a:t>
            </a:r>
            <a:r>
              <a:rPr sz="1800" b="1" spc="-5" dirty="0">
                <a:solidFill>
                  <a:srgbClr val="006666"/>
                </a:solidFill>
                <a:latin typeface="Arial"/>
                <a:cs typeface="Arial"/>
              </a:rPr>
              <a:t>estimation </a:t>
            </a:r>
            <a:r>
              <a:rPr sz="1800" b="1" dirty="0">
                <a:solidFill>
                  <a:srgbClr val="006666"/>
                </a:solidFill>
                <a:latin typeface="Arial"/>
                <a:cs typeface="Arial"/>
              </a:rPr>
              <a:t>de p</a:t>
            </a:r>
            <a:r>
              <a:rPr sz="1800" b="1" spc="40" dirty="0">
                <a:solidFill>
                  <a:srgbClr val="006666"/>
                </a:solidFill>
                <a:latin typeface="Arial"/>
                <a:cs typeface="Arial"/>
              </a:rPr>
              <a:t> </a:t>
            </a:r>
            <a:r>
              <a:rPr sz="1800" b="1" spc="-5" dirty="0">
                <a:solidFill>
                  <a:srgbClr val="006666"/>
                </a:solidFill>
                <a:latin typeface="Arial"/>
                <a:cs typeface="Arial"/>
              </a:rPr>
              <a:t>incorrecte</a:t>
            </a:r>
            <a:endParaRPr sz="1800">
              <a:latin typeface="Arial"/>
              <a:cs typeface="Arial"/>
            </a:endParaRPr>
          </a:p>
          <a:p>
            <a:pPr marL="12700">
              <a:lnSpc>
                <a:spcPct val="100000"/>
              </a:lnSpc>
              <a:spcBef>
                <a:spcPts val="1080"/>
              </a:spcBef>
            </a:pPr>
            <a:r>
              <a:rPr sz="1800" b="1" dirty="0">
                <a:latin typeface="Arial"/>
                <a:cs typeface="Arial"/>
              </a:rPr>
              <a:t>Il </a:t>
            </a:r>
            <a:r>
              <a:rPr sz="1800" b="1" spc="-5" dirty="0">
                <a:latin typeface="Arial"/>
                <a:cs typeface="Arial"/>
              </a:rPr>
              <a:t>faudrait </a:t>
            </a:r>
            <a:r>
              <a:rPr sz="1800" b="1" spc="-10" dirty="0">
                <a:latin typeface="Arial"/>
                <a:cs typeface="Arial"/>
              </a:rPr>
              <a:t>envisager </a:t>
            </a:r>
            <a:r>
              <a:rPr sz="1800" b="1" dirty="0">
                <a:latin typeface="Arial"/>
                <a:cs typeface="Arial"/>
              </a:rPr>
              <a:t>d’obtenir des </a:t>
            </a:r>
            <a:r>
              <a:rPr sz="1800" b="1" spc="-10" dirty="0">
                <a:latin typeface="Arial"/>
                <a:cs typeface="Arial"/>
              </a:rPr>
              <a:t>nouvelles </a:t>
            </a:r>
            <a:r>
              <a:rPr sz="1800" b="1" dirty="0">
                <a:latin typeface="Arial"/>
                <a:cs typeface="Arial"/>
              </a:rPr>
              <a:t>des </a:t>
            </a:r>
            <a:r>
              <a:rPr sz="1800" b="1" spc="-5" dirty="0">
                <a:latin typeface="Arial"/>
                <a:cs typeface="Arial"/>
              </a:rPr>
              <a:t>900 </a:t>
            </a:r>
            <a:r>
              <a:rPr sz="1800" b="1" dirty="0">
                <a:latin typeface="Arial"/>
                <a:cs typeface="Arial"/>
              </a:rPr>
              <a:t>non </a:t>
            </a:r>
            <a:r>
              <a:rPr sz="1800" b="1" spc="-10" dirty="0">
                <a:latin typeface="Arial"/>
                <a:cs typeface="Arial"/>
              </a:rPr>
              <a:t>venus</a:t>
            </a:r>
            <a:r>
              <a:rPr sz="1800" b="1" spc="70" dirty="0">
                <a:latin typeface="Arial"/>
                <a:cs typeface="Arial"/>
              </a:rPr>
              <a:t> </a:t>
            </a:r>
            <a:r>
              <a:rPr sz="1800" b="1" dirty="0">
                <a:latin typeface="Arial"/>
                <a:cs typeface="Arial"/>
              </a:rPr>
              <a:t>par</a:t>
            </a:r>
            <a:endParaRPr sz="1800">
              <a:latin typeface="Arial"/>
              <a:cs typeface="Arial"/>
            </a:endParaRPr>
          </a:p>
          <a:p>
            <a:pPr marL="12700">
              <a:lnSpc>
                <a:spcPct val="100000"/>
              </a:lnSpc>
            </a:pPr>
            <a:r>
              <a:rPr sz="1800" b="1" spc="-15" dirty="0">
                <a:latin typeface="Arial"/>
                <a:cs typeface="Arial"/>
              </a:rPr>
              <a:t>courrier, </a:t>
            </a:r>
            <a:r>
              <a:rPr sz="1800" b="1" spc="-5" dirty="0">
                <a:latin typeface="Arial"/>
                <a:cs typeface="Arial"/>
              </a:rPr>
              <a:t>téléphone, auprès </a:t>
            </a:r>
            <a:r>
              <a:rPr sz="1800" b="1" dirty="0">
                <a:latin typeface="Arial"/>
                <a:cs typeface="Arial"/>
              </a:rPr>
              <a:t>du </a:t>
            </a:r>
            <a:r>
              <a:rPr sz="1800" b="1" spc="-5" dirty="0">
                <a:latin typeface="Arial"/>
                <a:cs typeface="Arial"/>
              </a:rPr>
              <a:t>médecin</a:t>
            </a:r>
            <a:r>
              <a:rPr sz="1800" b="1" spc="10" dirty="0">
                <a:latin typeface="Arial"/>
                <a:cs typeface="Arial"/>
              </a:rPr>
              <a:t> </a:t>
            </a:r>
            <a:r>
              <a:rPr sz="1800" b="1" spc="-5" dirty="0">
                <a:latin typeface="Arial"/>
                <a:cs typeface="Arial"/>
              </a:rPr>
              <a:t>traitant.</a:t>
            </a:r>
            <a:endParaRPr sz="1800">
              <a:latin typeface="Arial"/>
              <a:cs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13</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1146175" y="502158"/>
            <a:ext cx="7264400" cy="299720"/>
          </a:xfrm>
          <a:prstGeom prst="rect">
            <a:avLst/>
          </a:prstGeom>
        </p:spPr>
        <p:txBody>
          <a:bodyPr vert="horz" wrap="square" lIns="0" tIns="12700" rIns="0" bIns="0" rtlCol="0">
            <a:spAutoFit/>
          </a:bodyPr>
          <a:lstStyle/>
          <a:p>
            <a:pPr marL="12700">
              <a:lnSpc>
                <a:spcPct val="100000"/>
              </a:lnSpc>
              <a:spcBef>
                <a:spcPts val="100"/>
              </a:spcBef>
              <a:tabLst>
                <a:tab pos="780415" algn="l"/>
                <a:tab pos="7251065" algn="l"/>
              </a:tabLst>
            </a:pPr>
            <a:r>
              <a:rPr sz="1800" b="1" u="sng"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Exercice </a:t>
            </a:r>
            <a:r>
              <a:rPr sz="1800" b="1" u="sng" dirty="0">
                <a:solidFill>
                  <a:srgbClr val="5F5F5F"/>
                </a:solidFill>
                <a:uFill>
                  <a:solidFill>
                    <a:srgbClr val="99CCCC"/>
                  </a:solidFill>
                </a:uFill>
                <a:latin typeface="Arial"/>
                <a:cs typeface="Arial"/>
              </a:rPr>
              <a:t>: Echantillonnage </a:t>
            </a:r>
            <a:r>
              <a:rPr sz="1800" b="1" u="sng" spc="-5" dirty="0">
                <a:solidFill>
                  <a:srgbClr val="5F5F5F"/>
                </a:solidFill>
                <a:uFill>
                  <a:solidFill>
                    <a:srgbClr val="99CCCC"/>
                  </a:solidFill>
                </a:uFill>
                <a:latin typeface="Arial"/>
                <a:cs typeface="Arial"/>
              </a:rPr>
              <a:t>et</a:t>
            </a:r>
            <a:r>
              <a:rPr sz="1800" b="1" u="sng" spc="-45" dirty="0">
                <a:solidFill>
                  <a:srgbClr val="5F5F5F"/>
                </a:solidFill>
                <a:uFill>
                  <a:solidFill>
                    <a:srgbClr val="99CCCC"/>
                  </a:solidFill>
                </a:uFill>
                <a:latin typeface="Arial"/>
                <a:cs typeface="Arial"/>
              </a:rPr>
              <a:t> </a:t>
            </a:r>
            <a:r>
              <a:rPr sz="1800" b="1" u="sng" spc="-5" dirty="0">
                <a:solidFill>
                  <a:srgbClr val="5F5F5F"/>
                </a:solidFill>
                <a:uFill>
                  <a:solidFill>
                    <a:srgbClr val="99CCCC"/>
                  </a:solidFill>
                </a:uFill>
                <a:latin typeface="Arial"/>
                <a:cs typeface="Arial"/>
              </a:rPr>
              <a:t>Estimation	</a:t>
            </a:r>
            <a:endParaRPr sz="1800">
              <a:latin typeface="Arial"/>
              <a:cs typeface="Arial"/>
            </a:endParaRPr>
          </a:p>
        </p:txBody>
      </p:sp>
      <p:sp>
        <p:nvSpPr>
          <p:cNvPr id="7" name="object 7"/>
          <p:cNvSpPr txBox="1"/>
          <p:nvPr/>
        </p:nvSpPr>
        <p:spPr>
          <a:xfrm>
            <a:off x="979119" y="1295527"/>
            <a:ext cx="7511415" cy="574675"/>
          </a:xfrm>
          <a:prstGeom prst="rect">
            <a:avLst/>
          </a:prstGeom>
        </p:spPr>
        <p:txBody>
          <a:bodyPr vert="horz" wrap="square" lIns="0" tIns="12700" rIns="0" bIns="0" rtlCol="0">
            <a:spAutoFit/>
          </a:bodyPr>
          <a:lstStyle/>
          <a:p>
            <a:pPr marL="12700" marR="5080">
              <a:lnSpc>
                <a:spcPct val="100000"/>
              </a:lnSpc>
              <a:spcBef>
                <a:spcPts val="100"/>
              </a:spcBef>
            </a:pPr>
            <a:r>
              <a:rPr sz="1800" spc="-5" dirty="0">
                <a:latin typeface="Arial"/>
                <a:cs typeface="Arial"/>
              </a:rPr>
              <a:t>3) </a:t>
            </a:r>
            <a:r>
              <a:rPr sz="1800" dirty="0">
                <a:latin typeface="Arial"/>
                <a:cs typeface="Arial"/>
              </a:rPr>
              <a:t>On </a:t>
            </a:r>
            <a:r>
              <a:rPr sz="1800" spc="-5" dirty="0">
                <a:latin typeface="Arial"/>
                <a:cs typeface="Arial"/>
              </a:rPr>
              <a:t>a appliqué </a:t>
            </a:r>
            <a:r>
              <a:rPr sz="1800" dirty="0">
                <a:latin typeface="Arial"/>
                <a:cs typeface="Arial"/>
              </a:rPr>
              <a:t>cette </a:t>
            </a:r>
            <a:r>
              <a:rPr sz="1800" spc="-5" dirty="0">
                <a:latin typeface="Arial"/>
                <a:cs typeface="Arial"/>
              </a:rPr>
              <a:t>méthode, </a:t>
            </a:r>
            <a:r>
              <a:rPr sz="1800" dirty="0">
                <a:latin typeface="Arial"/>
                <a:cs typeface="Arial"/>
              </a:rPr>
              <a:t>et </a:t>
            </a:r>
            <a:r>
              <a:rPr sz="1800" spc="-5" dirty="0">
                <a:latin typeface="Arial"/>
                <a:cs typeface="Arial"/>
              </a:rPr>
              <a:t>on a obtenu une estimation </a:t>
            </a:r>
            <a:r>
              <a:rPr sz="1800" dirty="0">
                <a:latin typeface="Arial"/>
                <a:cs typeface="Arial"/>
              </a:rPr>
              <a:t>= </a:t>
            </a:r>
            <a:r>
              <a:rPr sz="1800" spc="-5" dirty="0">
                <a:latin typeface="Arial"/>
                <a:cs typeface="Arial"/>
              </a:rPr>
              <a:t>8%. </a:t>
            </a:r>
            <a:r>
              <a:rPr sz="1800" dirty="0">
                <a:latin typeface="Arial"/>
                <a:cs typeface="Arial"/>
              </a:rPr>
              <a:t>Que  </a:t>
            </a:r>
            <a:r>
              <a:rPr sz="1800" spc="-10" dirty="0">
                <a:latin typeface="Arial"/>
                <a:cs typeface="Arial"/>
              </a:rPr>
              <a:t>pensez </a:t>
            </a:r>
            <a:r>
              <a:rPr sz="1800" spc="-5" dirty="0">
                <a:latin typeface="Arial"/>
                <a:cs typeface="Arial"/>
              </a:rPr>
              <a:t>vous de </a:t>
            </a:r>
            <a:r>
              <a:rPr sz="1800" spc="-10" dirty="0">
                <a:latin typeface="Arial"/>
                <a:cs typeface="Arial"/>
              </a:rPr>
              <a:t>l’efficacité </a:t>
            </a:r>
            <a:r>
              <a:rPr sz="1800" spc="-5" dirty="0">
                <a:latin typeface="Arial"/>
                <a:cs typeface="Arial"/>
              </a:rPr>
              <a:t>du </a:t>
            </a:r>
            <a:r>
              <a:rPr sz="1800" dirty="0">
                <a:latin typeface="Arial"/>
                <a:cs typeface="Arial"/>
              </a:rPr>
              <a:t>vaccin</a:t>
            </a:r>
            <a:r>
              <a:rPr sz="1800" spc="50" dirty="0">
                <a:latin typeface="Arial"/>
                <a:cs typeface="Arial"/>
              </a:rPr>
              <a:t> </a:t>
            </a:r>
            <a:r>
              <a:rPr sz="1800" dirty="0">
                <a:latin typeface="Arial"/>
                <a:cs typeface="Arial"/>
              </a:rPr>
              <a:t>?</a:t>
            </a:r>
            <a:endParaRPr sz="1800">
              <a:latin typeface="Arial"/>
              <a:cs typeface="Arial"/>
            </a:endParaRPr>
          </a:p>
        </p:txBody>
      </p:sp>
      <p:sp>
        <p:nvSpPr>
          <p:cNvPr id="9" name="object 9"/>
          <p:cNvSpPr txBox="1"/>
          <p:nvPr/>
        </p:nvSpPr>
        <p:spPr>
          <a:xfrm>
            <a:off x="979119" y="2327605"/>
            <a:ext cx="7684134" cy="2632075"/>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Supposons que </a:t>
            </a:r>
            <a:r>
              <a:rPr sz="1800" b="1" spc="-5" dirty="0">
                <a:latin typeface="Arial"/>
                <a:cs typeface="Arial"/>
              </a:rPr>
              <a:t>l’information </a:t>
            </a:r>
            <a:r>
              <a:rPr sz="1800" b="1" dirty="0">
                <a:latin typeface="Arial"/>
                <a:cs typeface="Arial"/>
              </a:rPr>
              <a:t>(grippé ou non </a:t>
            </a:r>
            <a:r>
              <a:rPr sz="1800" b="1" spc="-5" dirty="0">
                <a:latin typeface="Arial"/>
                <a:cs typeface="Arial"/>
              </a:rPr>
              <a:t>grippé) soit </a:t>
            </a:r>
            <a:r>
              <a:rPr sz="1800" b="1" dirty="0">
                <a:latin typeface="Arial"/>
                <a:cs typeface="Arial"/>
              </a:rPr>
              <a:t>obtenue</a:t>
            </a:r>
            <a:r>
              <a:rPr sz="1800" b="1" spc="-50" dirty="0">
                <a:latin typeface="Arial"/>
                <a:cs typeface="Arial"/>
              </a:rPr>
              <a:t> </a:t>
            </a:r>
            <a:r>
              <a:rPr sz="1800" b="1" dirty="0">
                <a:latin typeface="Arial"/>
                <a:cs typeface="Arial"/>
              </a:rPr>
              <a:t>pour</a:t>
            </a:r>
            <a:endParaRPr sz="1800">
              <a:latin typeface="Arial"/>
              <a:cs typeface="Arial"/>
            </a:endParaRPr>
          </a:p>
          <a:p>
            <a:pPr marL="12700">
              <a:lnSpc>
                <a:spcPct val="100000"/>
              </a:lnSpc>
            </a:pPr>
            <a:r>
              <a:rPr sz="1800" b="1" dirty="0">
                <a:latin typeface="Arial"/>
                <a:cs typeface="Arial"/>
              </a:rPr>
              <a:t>les </a:t>
            </a:r>
            <a:r>
              <a:rPr sz="1800" b="1" spc="-5" dirty="0">
                <a:latin typeface="Arial"/>
                <a:cs typeface="Arial"/>
              </a:rPr>
              <a:t>1800 personnes, et </a:t>
            </a:r>
            <a:r>
              <a:rPr sz="1800" b="1" dirty="0">
                <a:latin typeface="Arial"/>
                <a:cs typeface="Arial"/>
              </a:rPr>
              <a:t>que </a:t>
            </a:r>
            <a:r>
              <a:rPr sz="1800" b="1" spc="-5" dirty="0">
                <a:latin typeface="Arial"/>
                <a:cs typeface="Arial"/>
              </a:rPr>
              <a:t>l’estimation </a:t>
            </a:r>
            <a:r>
              <a:rPr sz="1800" b="1" dirty="0">
                <a:latin typeface="Arial"/>
                <a:cs typeface="Arial"/>
              </a:rPr>
              <a:t>de p </a:t>
            </a:r>
            <a:r>
              <a:rPr sz="1800" b="1" spc="-5" dirty="0">
                <a:latin typeface="Arial"/>
                <a:cs typeface="Arial"/>
              </a:rPr>
              <a:t>soit 8%</a:t>
            </a:r>
            <a:r>
              <a:rPr sz="1800" b="1" dirty="0">
                <a:latin typeface="Arial"/>
                <a:cs typeface="Arial"/>
              </a:rPr>
              <a:t> :</a:t>
            </a:r>
            <a:endParaRPr sz="1800">
              <a:latin typeface="Arial"/>
              <a:cs typeface="Arial"/>
            </a:endParaRPr>
          </a:p>
          <a:p>
            <a:pPr marL="927100">
              <a:lnSpc>
                <a:spcPct val="100000"/>
              </a:lnSpc>
              <a:spcBef>
                <a:spcPts val="1080"/>
              </a:spcBef>
            </a:pPr>
            <a:r>
              <a:rPr sz="1800" b="1" dirty="0">
                <a:solidFill>
                  <a:srgbClr val="006666"/>
                </a:solidFill>
                <a:latin typeface="Arial"/>
                <a:cs typeface="Arial"/>
              </a:rPr>
              <a:t>- Meilleure </a:t>
            </a:r>
            <a:r>
              <a:rPr sz="1800" b="1" spc="-5" dirty="0">
                <a:solidFill>
                  <a:srgbClr val="006666"/>
                </a:solidFill>
                <a:latin typeface="Arial"/>
                <a:cs typeface="Arial"/>
              </a:rPr>
              <a:t>procédure, estimation </a:t>
            </a:r>
            <a:r>
              <a:rPr sz="1800" b="1" dirty="0">
                <a:solidFill>
                  <a:srgbClr val="006666"/>
                </a:solidFill>
                <a:latin typeface="Arial"/>
                <a:cs typeface="Arial"/>
              </a:rPr>
              <a:t>plus</a:t>
            </a:r>
            <a:r>
              <a:rPr sz="1800" b="1" spc="-10" dirty="0">
                <a:solidFill>
                  <a:srgbClr val="006666"/>
                </a:solidFill>
                <a:latin typeface="Arial"/>
                <a:cs typeface="Arial"/>
              </a:rPr>
              <a:t> </a:t>
            </a:r>
            <a:r>
              <a:rPr sz="1800" b="1" spc="-5" dirty="0">
                <a:solidFill>
                  <a:srgbClr val="006666"/>
                </a:solidFill>
                <a:latin typeface="Arial"/>
                <a:cs typeface="Arial"/>
              </a:rPr>
              <a:t>satisfaisante</a:t>
            </a:r>
            <a:endParaRPr sz="1800">
              <a:latin typeface="Arial"/>
              <a:cs typeface="Arial"/>
            </a:endParaRPr>
          </a:p>
          <a:p>
            <a:pPr marL="12700" marR="260350" indent="977900">
              <a:lnSpc>
                <a:spcPct val="100000"/>
              </a:lnSpc>
              <a:spcBef>
                <a:spcPts val="1080"/>
              </a:spcBef>
            </a:pPr>
            <a:r>
              <a:rPr sz="1800" b="1" dirty="0">
                <a:solidFill>
                  <a:srgbClr val="006666"/>
                </a:solidFill>
                <a:latin typeface="Arial"/>
                <a:cs typeface="Arial"/>
              </a:rPr>
              <a:t>- </a:t>
            </a:r>
            <a:r>
              <a:rPr sz="1800" b="1" spc="-5" dirty="0">
                <a:solidFill>
                  <a:srgbClr val="006666"/>
                </a:solidFill>
                <a:latin typeface="Arial"/>
                <a:cs typeface="Arial"/>
              </a:rPr>
              <a:t>Par contre </a:t>
            </a:r>
            <a:r>
              <a:rPr sz="1800" b="1" dirty="0">
                <a:solidFill>
                  <a:srgbClr val="006666"/>
                </a:solidFill>
                <a:latin typeface="Arial"/>
                <a:cs typeface="Arial"/>
              </a:rPr>
              <a:t>on ne peut pas </a:t>
            </a:r>
            <a:r>
              <a:rPr sz="1800" b="1" spc="-5" dirty="0">
                <a:solidFill>
                  <a:srgbClr val="006666"/>
                </a:solidFill>
                <a:latin typeface="Arial"/>
                <a:cs typeface="Arial"/>
              </a:rPr>
              <a:t>conclure sur l’efficacité </a:t>
            </a:r>
            <a:r>
              <a:rPr sz="1800" b="1" dirty="0">
                <a:solidFill>
                  <a:srgbClr val="006666"/>
                </a:solidFill>
                <a:latin typeface="Arial"/>
                <a:cs typeface="Arial"/>
              </a:rPr>
              <a:t>du  </a:t>
            </a:r>
            <a:r>
              <a:rPr sz="1800" b="1" spc="-10" dirty="0">
                <a:solidFill>
                  <a:srgbClr val="006666"/>
                </a:solidFill>
                <a:latin typeface="Arial"/>
                <a:cs typeface="Arial"/>
              </a:rPr>
              <a:t>vaccin, car </a:t>
            </a:r>
            <a:r>
              <a:rPr sz="1800" b="1" dirty="0">
                <a:solidFill>
                  <a:srgbClr val="006666"/>
                </a:solidFill>
                <a:latin typeface="Arial"/>
                <a:cs typeface="Arial"/>
              </a:rPr>
              <a:t>il n’y a pas de population de </a:t>
            </a:r>
            <a:r>
              <a:rPr sz="1800" b="1" spc="-5" dirty="0">
                <a:solidFill>
                  <a:srgbClr val="006666"/>
                </a:solidFill>
                <a:latin typeface="Arial"/>
                <a:cs typeface="Arial"/>
              </a:rPr>
              <a:t>référence, comparable dans  sa </a:t>
            </a:r>
            <a:r>
              <a:rPr sz="1800" b="1" dirty="0">
                <a:solidFill>
                  <a:srgbClr val="006666"/>
                </a:solidFill>
                <a:latin typeface="Arial"/>
                <a:cs typeface="Arial"/>
              </a:rPr>
              <a:t>composition </a:t>
            </a:r>
            <a:r>
              <a:rPr sz="1800" b="1" spc="-10" dirty="0">
                <a:solidFill>
                  <a:srgbClr val="006666"/>
                </a:solidFill>
                <a:latin typeface="Arial"/>
                <a:cs typeface="Arial"/>
              </a:rPr>
              <a:t>et </a:t>
            </a:r>
            <a:r>
              <a:rPr sz="1800" b="1" dirty="0">
                <a:solidFill>
                  <a:srgbClr val="006666"/>
                </a:solidFill>
                <a:latin typeface="Arial"/>
                <a:cs typeface="Arial"/>
              </a:rPr>
              <a:t>non</a:t>
            </a:r>
            <a:r>
              <a:rPr sz="1800" b="1" spc="-15" dirty="0">
                <a:solidFill>
                  <a:srgbClr val="006666"/>
                </a:solidFill>
                <a:latin typeface="Arial"/>
                <a:cs typeface="Arial"/>
              </a:rPr>
              <a:t> </a:t>
            </a:r>
            <a:r>
              <a:rPr sz="1800" b="1" spc="-10" dirty="0">
                <a:solidFill>
                  <a:srgbClr val="006666"/>
                </a:solidFill>
                <a:latin typeface="Arial"/>
                <a:cs typeface="Arial"/>
              </a:rPr>
              <a:t>vaccinée.</a:t>
            </a:r>
            <a:endParaRPr sz="1800">
              <a:latin typeface="Arial"/>
              <a:cs typeface="Arial"/>
            </a:endParaRPr>
          </a:p>
          <a:p>
            <a:pPr marL="12700" marR="31115">
              <a:lnSpc>
                <a:spcPct val="100000"/>
              </a:lnSpc>
              <a:spcBef>
                <a:spcPts val="1085"/>
              </a:spcBef>
            </a:pPr>
            <a:r>
              <a:rPr sz="1800" b="1" dirty="0">
                <a:solidFill>
                  <a:srgbClr val="006666"/>
                </a:solidFill>
                <a:latin typeface="Arial"/>
                <a:cs typeface="Arial"/>
              </a:rPr>
              <a:t>Il </a:t>
            </a:r>
            <a:r>
              <a:rPr sz="1800" b="1" spc="-5" dirty="0">
                <a:solidFill>
                  <a:srgbClr val="006666"/>
                </a:solidFill>
                <a:latin typeface="Arial"/>
                <a:cs typeface="Arial"/>
              </a:rPr>
              <a:t>aurait </a:t>
            </a:r>
            <a:r>
              <a:rPr sz="1800" b="1" dirty="0">
                <a:solidFill>
                  <a:srgbClr val="006666"/>
                </a:solidFill>
                <a:latin typeface="Arial"/>
                <a:cs typeface="Arial"/>
              </a:rPr>
              <a:t>fallu </a:t>
            </a:r>
            <a:r>
              <a:rPr sz="1800" b="1" spc="-5" dirty="0">
                <a:solidFill>
                  <a:srgbClr val="006666"/>
                </a:solidFill>
                <a:latin typeface="Arial"/>
                <a:cs typeface="Arial"/>
              </a:rPr>
              <a:t>comparer les % de sujets </a:t>
            </a:r>
            <a:r>
              <a:rPr sz="1800" b="1" dirty="0">
                <a:solidFill>
                  <a:srgbClr val="006666"/>
                </a:solidFill>
                <a:latin typeface="Arial"/>
                <a:cs typeface="Arial"/>
              </a:rPr>
              <a:t>grippés </a:t>
            </a:r>
            <a:r>
              <a:rPr sz="1800" b="1" spc="-5" dirty="0">
                <a:solidFill>
                  <a:srgbClr val="006666"/>
                </a:solidFill>
                <a:latin typeface="Arial"/>
                <a:cs typeface="Arial"/>
              </a:rPr>
              <a:t>dans ces 2 </a:t>
            </a:r>
            <a:r>
              <a:rPr sz="1800" b="1" dirty="0">
                <a:solidFill>
                  <a:srgbClr val="006666"/>
                </a:solidFill>
                <a:latin typeface="Arial"/>
                <a:cs typeface="Arial"/>
              </a:rPr>
              <a:t>populations  </a:t>
            </a:r>
            <a:r>
              <a:rPr sz="1800" b="1" spc="-5" dirty="0">
                <a:solidFill>
                  <a:srgbClr val="006666"/>
                </a:solidFill>
                <a:latin typeface="Arial"/>
                <a:cs typeface="Arial"/>
              </a:rPr>
              <a:t>afin </a:t>
            </a:r>
            <a:r>
              <a:rPr sz="1800" b="1" dirty="0">
                <a:solidFill>
                  <a:srgbClr val="006666"/>
                </a:solidFill>
                <a:latin typeface="Arial"/>
                <a:cs typeface="Arial"/>
              </a:rPr>
              <a:t>de juger de </a:t>
            </a:r>
            <a:r>
              <a:rPr sz="1800" b="1" spc="-5" dirty="0">
                <a:solidFill>
                  <a:srgbClr val="006666"/>
                </a:solidFill>
                <a:latin typeface="Arial"/>
                <a:cs typeface="Arial"/>
              </a:rPr>
              <a:t>l’efficacité </a:t>
            </a:r>
            <a:r>
              <a:rPr sz="1800" b="1" dirty="0">
                <a:solidFill>
                  <a:srgbClr val="006666"/>
                </a:solidFill>
                <a:latin typeface="Arial"/>
                <a:cs typeface="Arial"/>
              </a:rPr>
              <a:t>du</a:t>
            </a:r>
            <a:r>
              <a:rPr sz="1800" b="1" spc="-35" dirty="0">
                <a:solidFill>
                  <a:srgbClr val="006666"/>
                </a:solidFill>
                <a:latin typeface="Arial"/>
                <a:cs typeface="Arial"/>
              </a:rPr>
              <a:t> </a:t>
            </a:r>
            <a:r>
              <a:rPr sz="1800" b="1" spc="-15" dirty="0">
                <a:solidFill>
                  <a:srgbClr val="006666"/>
                </a:solidFill>
                <a:latin typeface="Arial"/>
                <a:cs typeface="Arial"/>
              </a:rPr>
              <a:t>vaccin.</a:t>
            </a:r>
            <a:endParaRPr sz="1800">
              <a:latin typeface="Arial"/>
              <a:cs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14</a:t>
            </a:r>
            <a:endParaRPr sz="2000">
              <a:latin typeface="Arial"/>
              <a:cs typeface="Arial"/>
            </a:endParaRPr>
          </a:p>
        </p:txBody>
      </p:sp>
      <p:sp>
        <p:nvSpPr>
          <p:cNvPr id="3" name="object 3"/>
          <p:cNvSpPr/>
          <p:nvPr/>
        </p:nvSpPr>
        <p:spPr>
          <a:xfrm>
            <a:off x="6780276" y="742950"/>
            <a:ext cx="1617980" cy="0"/>
          </a:xfrm>
          <a:custGeom>
            <a:avLst/>
            <a:gdLst/>
            <a:ahLst/>
            <a:cxnLst/>
            <a:rect l="l" t="t" r="r" b="b"/>
            <a:pathLst>
              <a:path w="1617979">
                <a:moveTo>
                  <a:pt x="0" y="0"/>
                </a:moveTo>
                <a:lnTo>
                  <a:pt x="1617599" y="0"/>
                </a:lnTo>
              </a:path>
            </a:pathLst>
          </a:custGeom>
          <a:ln w="9525">
            <a:solidFill>
              <a:srgbClr val="99CCCC"/>
            </a:solidFill>
          </a:ln>
        </p:spPr>
        <p:txBody>
          <a:bodyPr wrap="square" lIns="0" tIns="0" rIns="0" bIns="0" rtlCol="0"/>
          <a:lstStyle/>
          <a:p>
            <a:endParaRPr/>
          </a:p>
        </p:txBody>
      </p:sp>
      <p:sp>
        <p:nvSpPr>
          <p:cNvPr id="4" name="object 4"/>
          <p:cNvSpPr/>
          <p:nvPr/>
        </p:nvSpPr>
        <p:spPr>
          <a:xfrm>
            <a:off x="1158875" y="742950"/>
            <a:ext cx="1036955" cy="0"/>
          </a:xfrm>
          <a:custGeom>
            <a:avLst/>
            <a:gdLst/>
            <a:ahLst/>
            <a:cxnLst/>
            <a:rect l="l" t="t" r="r" b="b"/>
            <a:pathLst>
              <a:path w="1036955">
                <a:moveTo>
                  <a:pt x="0" y="0"/>
                </a:moveTo>
                <a:lnTo>
                  <a:pt x="1036701" y="0"/>
                </a:lnTo>
              </a:path>
            </a:pathLst>
          </a:custGeom>
          <a:ln w="9525">
            <a:solidFill>
              <a:srgbClr val="99CCCC"/>
            </a:solidFill>
          </a:ln>
        </p:spPr>
        <p:txBody>
          <a:bodyPr wrap="square" lIns="0" tIns="0" rIns="0" bIns="0" rtlCol="0"/>
          <a:lstStyle/>
          <a:p>
            <a:endParaRPr/>
          </a:p>
        </p:txBody>
      </p:sp>
      <p:sp>
        <p:nvSpPr>
          <p:cNvPr id="5" name="object 5"/>
          <p:cNvSpPr/>
          <p:nvPr/>
        </p:nvSpPr>
        <p:spPr>
          <a:xfrm>
            <a:off x="2195576" y="404812"/>
            <a:ext cx="4584700" cy="548005"/>
          </a:xfrm>
          <a:custGeom>
            <a:avLst/>
            <a:gdLst/>
            <a:ahLst/>
            <a:cxnLst/>
            <a:rect l="l" t="t" r="r" b="b"/>
            <a:pathLst>
              <a:path w="4584700" h="548005">
                <a:moveTo>
                  <a:pt x="0" y="547687"/>
                </a:moveTo>
                <a:lnTo>
                  <a:pt x="4584700" y="547687"/>
                </a:lnTo>
                <a:lnTo>
                  <a:pt x="4584700" y="0"/>
                </a:lnTo>
                <a:lnTo>
                  <a:pt x="0" y="0"/>
                </a:lnTo>
                <a:lnTo>
                  <a:pt x="0" y="547687"/>
                </a:lnTo>
                <a:close/>
              </a:path>
            </a:pathLst>
          </a:custGeom>
          <a:solidFill>
            <a:srgbClr val="FFFFFF"/>
          </a:solidFill>
        </p:spPr>
        <p:txBody>
          <a:bodyPr wrap="square" lIns="0" tIns="0" rIns="0" bIns="0" rtlCol="0"/>
          <a:lstStyle/>
          <a:p>
            <a:endParaRPr/>
          </a:p>
        </p:txBody>
      </p:sp>
      <p:sp>
        <p:nvSpPr>
          <p:cNvPr id="6" name="object 6"/>
          <p:cNvSpPr/>
          <p:nvPr/>
        </p:nvSpPr>
        <p:spPr>
          <a:xfrm>
            <a:off x="2097023" y="353568"/>
            <a:ext cx="1543812" cy="67970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3235451" y="345947"/>
            <a:ext cx="608076" cy="679703"/>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38144" y="353568"/>
            <a:ext cx="653796" cy="679703"/>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3686555" y="345947"/>
            <a:ext cx="608076" cy="679703"/>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889247" y="353568"/>
            <a:ext cx="2764536" cy="679703"/>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6248400" y="353568"/>
            <a:ext cx="537972" cy="679703"/>
          </a:xfrm>
          <a:prstGeom prst="rect">
            <a:avLst/>
          </a:prstGeom>
          <a:blipFill>
            <a:blip r:embed="rId6"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2195576" y="404812"/>
            <a:ext cx="4584700" cy="548005"/>
          </a:xfrm>
          <a:prstGeom prst="rect">
            <a:avLst/>
          </a:prstGeom>
          <a:ln w="9525">
            <a:solidFill>
              <a:srgbClr val="000000"/>
            </a:solidFill>
          </a:ln>
        </p:spPr>
        <p:txBody>
          <a:bodyPr vert="horz" wrap="square" lIns="0" tIns="32384" rIns="0" bIns="0" rtlCol="0">
            <a:spAutoFit/>
          </a:bodyPr>
          <a:lstStyle/>
          <a:p>
            <a:pPr marL="91440">
              <a:lnSpc>
                <a:spcPct val="100000"/>
              </a:lnSpc>
              <a:spcBef>
                <a:spcPts val="254"/>
              </a:spcBef>
            </a:pPr>
            <a:r>
              <a:rPr sz="2400" b="1" dirty="0">
                <a:solidFill>
                  <a:srgbClr val="5F5F5F"/>
                </a:solidFill>
                <a:latin typeface="Comic Sans MS"/>
                <a:cs typeface="Comic Sans MS"/>
              </a:rPr>
              <a:t>PLAN </a:t>
            </a:r>
            <a:r>
              <a:rPr sz="2400" b="1" spc="-5" dirty="0">
                <a:solidFill>
                  <a:srgbClr val="5F5F5F"/>
                </a:solidFill>
                <a:latin typeface="Comic Sans MS"/>
                <a:cs typeface="Comic Sans MS"/>
              </a:rPr>
              <a:t>G</a:t>
            </a:r>
            <a:r>
              <a:rPr sz="2400" b="1" spc="-5" dirty="0">
                <a:solidFill>
                  <a:srgbClr val="5F5F5F"/>
                </a:solidFill>
                <a:latin typeface="Arial"/>
                <a:cs typeface="Arial"/>
              </a:rPr>
              <a:t>É</a:t>
            </a:r>
            <a:r>
              <a:rPr sz="2400" b="1" spc="-5" dirty="0">
                <a:solidFill>
                  <a:srgbClr val="5F5F5F"/>
                </a:solidFill>
                <a:latin typeface="Comic Sans MS"/>
                <a:cs typeface="Comic Sans MS"/>
              </a:rPr>
              <a:t>N</a:t>
            </a:r>
            <a:r>
              <a:rPr sz="2400" b="1" spc="-5" dirty="0">
                <a:solidFill>
                  <a:srgbClr val="5F5F5F"/>
                </a:solidFill>
                <a:latin typeface="Arial"/>
                <a:cs typeface="Arial"/>
              </a:rPr>
              <a:t>É</a:t>
            </a:r>
            <a:r>
              <a:rPr sz="2400" b="1" spc="-5" dirty="0">
                <a:solidFill>
                  <a:srgbClr val="5F5F5F"/>
                </a:solidFill>
                <a:latin typeface="Comic Sans MS"/>
                <a:cs typeface="Comic Sans MS"/>
              </a:rPr>
              <a:t>RAL </a:t>
            </a:r>
            <a:r>
              <a:rPr sz="2400" b="1" dirty="0">
                <a:solidFill>
                  <a:srgbClr val="5F5F5F"/>
                </a:solidFill>
                <a:latin typeface="Comic Sans MS"/>
                <a:cs typeface="Comic Sans MS"/>
              </a:rPr>
              <a:t>DU</a:t>
            </a:r>
            <a:r>
              <a:rPr sz="2400" b="1" spc="-45" dirty="0">
                <a:solidFill>
                  <a:srgbClr val="5F5F5F"/>
                </a:solidFill>
                <a:latin typeface="Comic Sans MS"/>
                <a:cs typeface="Comic Sans MS"/>
              </a:rPr>
              <a:t> </a:t>
            </a:r>
            <a:r>
              <a:rPr sz="2400" b="1" dirty="0">
                <a:solidFill>
                  <a:srgbClr val="5F5F5F"/>
                </a:solidFill>
                <a:latin typeface="Comic Sans MS"/>
                <a:cs typeface="Comic Sans MS"/>
              </a:rPr>
              <a:t>COURS</a:t>
            </a:r>
            <a:endParaRPr sz="2400">
              <a:latin typeface="Comic Sans MS"/>
              <a:cs typeface="Comic Sans MS"/>
            </a:endParaRPr>
          </a:p>
        </p:txBody>
      </p:sp>
      <p:sp>
        <p:nvSpPr>
          <p:cNvPr id="13" name="object 13"/>
          <p:cNvSpPr txBox="1"/>
          <p:nvPr/>
        </p:nvSpPr>
        <p:spPr>
          <a:xfrm>
            <a:off x="966317" y="1452117"/>
            <a:ext cx="2688590" cy="345440"/>
          </a:xfrm>
          <a:prstGeom prst="rect">
            <a:avLst/>
          </a:prstGeom>
        </p:spPr>
        <p:txBody>
          <a:bodyPr vert="horz" wrap="square" lIns="0" tIns="12700" rIns="0" bIns="0" rtlCol="0">
            <a:spAutoFit/>
          </a:bodyPr>
          <a:lstStyle/>
          <a:p>
            <a:pPr marL="12700">
              <a:lnSpc>
                <a:spcPct val="100000"/>
              </a:lnSpc>
              <a:spcBef>
                <a:spcPts val="100"/>
              </a:spcBef>
              <a:tabLst>
                <a:tab pos="600710" algn="l"/>
              </a:tabLst>
            </a:pPr>
            <a:r>
              <a:rPr sz="2100" b="1" dirty="0">
                <a:latin typeface="Verdana"/>
                <a:cs typeface="Verdana"/>
              </a:rPr>
              <a:t>1</a:t>
            </a:r>
            <a:r>
              <a:rPr sz="2100" b="1" spc="-15" dirty="0">
                <a:latin typeface="Verdana"/>
                <a:cs typeface="Verdana"/>
              </a:rPr>
              <a:t> </a:t>
            </a:r>
            <a:r>
              <a:rPr sz="2100" b="1" dirty="0">
                <a:latin typeface="Verdana"/>
                <a:cs typeface="Verdana"/>
              </a:rPr>
              <a:t>-	Biostati</a:t>
            </a:r>
            <a:r>
              <a:rPr sz="2100" b="1" spc="5" dirty="0">
                <a:latin typeface="Verdana"/>
                <a:cs typeface="Verdana"/>
              </a:rPr>
              <a:t>s</a:t>
            </a:r>
            <a:r>
              <a:rPr sz="2100" b="1" dirty="0">
                <a:latin typeface="Verdana"/>
                <a:cs typeface="Verdana"/>
              </a:rPr>
              <a:t>tique</a:t>
            </a:r>
            <a:endParaRPr sz="2100">
              <a:latin typeface="Verdana"/>
              <a:cs typeface="Verdana"/>
            </a:endParaRPr>
          </a:p>
        </p:txBody>
      </p:sp>
      <p:sp>
        <p:nvSpPr>
          <p:cNvPr id="14" name="object 14"/>
          <p:cNvSpPr txBox="1"/>
          <p:nvPr/>
        </p:nvSpPr>
        <p:spPr>
          <a:xfrm>
            <a:off x="966317" y="2156205"/>
            <a:ext cx="6254115" cy="2746375"/>
          </a:xfrm>
          <a:prstGeom prst="rect">
            <a:avLst/>
          </a:prstGeom>
        </p:spPr>
        <p:txBody>
          <a:bodyPr vert="horz" wrap="square" lIns="0" tIns="12700" rIns="0" bIns="0" rtlCol="0">
            <a:spAutoFit/>
          </a:bodyPr>
          <a:lstStyle/>
          <a:p>
            <a:pPr marL="291465" indent="-278765">
              <a:lnSpc>
                <a:spcPct val="100000"/>
              </a:lnSpc>
              <a:spcBef>
                <a:spcPts val="100"/>
              </a:spcBef>
              <a:buAutoNum type="arabicPlain" startAt="2"/>
              <a:tabLst>
                <a:tab pos="292100" algn="l"/>
                <a:tab pos="600710" algn="l"/>
              </a:tabLst>
            </a:pPr>
            <a:r>
              <a:rPr sz="2100" b="1" dirty="0">
                <a:latin typeface="Verdana"/>
                <a:cs typeface="Verdana"/>
              </a:rPr>
              <a:t>-	</a:t>
            </a:r>
            <a:r>
              <a:rPr sz="2100" b="1" spc="-5" dirty="0">
                <a:latin typeface="Verdana"/>
                <a:cs typeface="Verdana"/>
              </a:rPr>
              <a:t>Statistique Descriptive</a:t>
            </a:r>
            <a:endParaRPr sz="2100">
              <a:latin typeface="Verdana"/>
              <a:cs typeface="Verdana"/>
            </a:endParaRPr>
          </a:p>
          <a:p>
            <a:pPr>
              <a:lnSpc>
                <a:spcPct val="100000"/>
              </a:lnSpc>
              <a:spcBef>
                <a:spcPts val="35"/>
              </a:spcBef>
              <a:buAutoNum type="arabicPlain" startAt="2"/>
            </a:pPr>
            <a:endParaRPr sz="2600">
              <a:latin typeface="Times New Roman"/>
              <a:cs typeface="Times New Roman"/>
            </a:endParaRPr>
          </a:p>
          <a:p>
            <a:pPr marL="291465" indent="-278765">
              <a:lnSpc>
                <a:spcPct val="100000"/>
              </a:lnSpc>
              <a:buAutoNum type="arabicPlain" startAt="2"/>
              <a:tabLst>
                <a:tab pos="292100" algn="l"/>
                <a:tab pos="600710" algn="l"/>
              </a:tabLst>
            </a:pPr>
            <a:r>
              <a:rPr sz="2100" b="1" dirty="0">
                <a:solidFill>
                  <a:srgbClr val="006666"/>
                </a:solidFill>
                <a:latin typeface="Verdana"/>
                <a:cs typeface="Verdana"/>
              </a:rPr>
              <a:t>-	</a:t>
            </a:r>
            <a:r>
              <a:rPr sz="2100" b="1" spc="-5" dirty="0">
                <a:solidFill>
                  <a:srgbClr val="006666"/>
                </a:solidFill>
                <a:latin typeface="Verdana"/>
                <a:cs typeface="Verdana"/>
              </a:rPr>
              <a:t>Statistique Déductive</a:t>
            </a:r>
            <a:endParaRPr sz="2100">
              <a:latin typeface="Verdana"/>
              <a:cs typeface="Verdana"/>
            </a:endParaRPr>
          </a:p>
          <a:p>
            <a:pPr marL="469900" indent="-457200">
              <a:lnSpc>
                <a:spcPct val="100000"/>
              </a:lnSpc>
              <a:spcBef>
                <a:spcPts val="254"/>
              </a:spcBef>
              <a:buSzPct val="69047"/>
              <a:buFont typeface="Wingdings"/>
              <a:buChar char=""/>
              <a:tabLst>
                <a:tab pos="469265" algn="l"/>
                <a:tab pos="470534" algn="l"/>
              </a:tabLst>
            </a:pPr>
            <a:r>
              <a:rPr sz="2100" b="1" i="1" dirty="0">
                <a:latin typeface="Verdana"/>
                <a:cs typeface="Verdana"/>
              </a:rPr>
              <a:t>Liaisons </a:t>
            </a:r>
            <a:r>
              <a:rPr sz="2100" b="1" i="1" spc="-5" dirty="0">
                <a:latin typeface="Verdana"/>
                <a:cs typeface="Verdana"/>
              </a:rPr>
              <a:t>entre caractères</a:t>
            </a:r>
            <a:r>
              <a:rPr sz="2100" b="1" i="1" spc="-15" dirty="0">
                <a:latin typeface="Verdana"/>
                <a:cs typeface="Verdana"/>
              </a:rPr>
              <a:t> </a:t>
            </a:r>
            <a:r>
              <a:rPr sz="2100" b="1" i="1" spc="-5" dirty="0">
                <a:latin typeface="Verdana"/>
                <a:cs typeface="Verdana"/>
              </a:rPr>
              <a:t>qualitatifs</a:t>
            </a:r>
            <a:endParaRPr sz="2100">
              <a:latin typeface="Verdana"/>
              <a:cs typeface="Verdana"/>
            </a:endParaRPr>
          </a:p>
          <a:p>
            <a:pPr marL="469900" indent="-457200">
              <a:lnSpc>
                <a:spcPts val="2395"/>
              </a:lnSpc>
              <a:spcBef>
                <a:spcPts val="250"/>
              </a:spcBef>
              <a:buSzPct val="69047"/>
              <a:buFont typeface="Wingdings"/>
              <a:buChar char=""/>
              <a:tabLst>
                <a:tab pos="469265" algn="l"/>
                <a:tab pos="470534" algn="l"/>
              </a:tabLst>
            </a:pPr>
            <a:r>
              <a:rPr sz="2100" b="1" i="1" dirty="0">
                <a:latin typeface="Verdana"/>
                <a:cs typeface="Verdana"/>
              </a:rPr>
              <a:t>Liaisons </a:t>
            </a:r>
            <a:r>
              <a:rPr sz="2100" b="1" i="1" spc="-5" dirty="0">
                <a:latin typeface="Verdana"/>
                <a:cs typeface="Verdana"/>
              </a:rPr>
              <a:t>entre caractères qualitatifs</a:t>
            </a:r>
            <a:r>
              <a:rPr sz="2100" b="1" i="1" spc="-50" dirty="0">
                <a:latin typeface="Verdana"/>
                <a:cs typeface="Verdana"/>
              </a:rPr>
              <a:t> </a:t>
            </a:r>
            <a:r>
              <a:rPr sz="2100" b="1" i="1" spc="-5" dirty="0">
                <a:latin typeface="Verdana"/>
                <a:cs typeface="Verdana"/>
              </a:rPr>
              <a:t>et</a:t>
            </a:r>
            <a:endParaRPr sz="2100">
              <a:latin typeface="Verdana"/>
              <a:cs typeface="Verdana"/>
            </a:endParaRPr>
          </a:p>
          <a:p>
            <a:pPr marL="469900">
              <a:lnSpc>
                <a:spcPts val="2395"/>
              </a:lnSpc>
            </a:pPr>
            <a:r>
              <a:rPr sz="2100" b="1" i="1" spc="-5" dirty="0">
                <a:latin typeface="Verdana"/>
                <a:cs typeface="Verdana"/>
              </a:rPr>
              <a:t>quantitatifs</a:t>
            </a:r>
            <a:endParaRPr sz="2100">
              <a:latin typeface="Verdana"/>
              <a:cs typeface="Verdana"/>
            </a:endParaRPr>
          </a:p>
          <a:p>
            <a:pPr marL="469900" indent="-457200">
              <a:lnSpc>
                <a:spcPct val="100000"/>
              </a:lnSpc>
              <a:spcBef>
                <a:spcPts val="250"/>
              </a:spcBef>
              <a:buSzPct val="69047"/>
              <a:buFont typeface="Wingdings"/>
              <a:buChar char=""/>
              <a:tabLst>
                <a:tab pos="469265" algn="l"/>
                <a:tab pos="470534" algn="l"/>
              </a:tabLst>
            </a:pPr>
            <a:r>
              <a:rPr sz="2100" b="1" i="1" dirty="0">
                <a:latin typeface="Verdana"/>
                <a:cs typeface="Verdana"/>
              </a:rPr>
              <a:t>Liaisons </a:t>
            </a:r>
            <a:r>
              <a:rPr sz="2100" b="1" i="1" spc="-5" dirty="0">
                <a:latin typeface="Verdana"/>
                <a:cs typeface="Verdana"/>
              </a:rPr>
              <a:t>entre caractères</a:t>
            </a:r>
            <a:r>
              <a:rPr sz="2100" b="1" i="1" spc="-20" dirty="0">
                <a:latin typeface="Verdana"/>
                <a:cs typeface="Verdana"/>
              </a:rPr>
              <a:t> </a:t>
            </a:r>
            <a:r>
              <a:rPr sz="2100" b="1" i="1" spc="-5" dirty="0">
                <a:latin typeface="Verdana"/>
                <a:cs typeface="Verdana"/>
              </a:rPr>
              <a:t>quantitatifs</a:t>
            </a:r>
            <a:endParaRPr sz="2100">
              <a:latin typeface="Verdana"/>
              <a:cs typeface="Verdana"/>
            </a:endParaRPr>
          </a:p>
          <a:p>
            <a:pPr marL="469900" indent="-457200">
              <a:lnSpc>
                <a:spcPct val="100000"/>
              </a:lnSpc>
              <a:spcBef>
                <a:spcPts val="254"/>
              </a:spcBef>
              <a:buSzPct val="69047"/>
              <a:buFont typeface="Wingdings"/>
              <a:buChar char=""/>
              <a:tabLst>
                <a:tab pos="469265" algn="l"/>
                <a:tab pos="470534" algn="l"/>
              </a:tabLst>
            </a:pPr>
            <a:r>
              <a:rPr sz="2100" b="1" i="1" spc="-5" dirty="0">
                <a:latin typeface="Verdana"/>
                <a:cs typeface="Verdana"/>
              </a:rPr>
              <a:t>Tests non</a:t>
            </a:r>
            <a:r>
              <a:rPr sz="2100" b="1" i="1" spc="15" dirty="0">
                <a:latin typeface="Verdana"/>
                <a:cs typeface="Verdana"/>
              </a:rPr>
              <a:t> </a:t>
            </a:r>
            <a:r>
              <a:rPr sz="2100" b="1" i="1" spc="-5" dirty="0">
                <a:latin typeface="Verdana"/>
                <a:cs typeface="Verdana"/>
              </a:rPr>
              <a:t>paramétriques</a:t>
            </a:r>
            <a:endParaRPr sz="2100">
              <a:latin typeface="Verdana"/>
              <a:cs typeface="Verdana"/>
            </a:endParaRPr>
          </a:p>
        </p:txBody>
      </p:sp>
      <p:sp>
        <p:nvSpPr>
          <p:cNvPr id="17" name="object 17"/>
          <p:cNvSpPr/>
          <p:nvPr/>
        </p:nvSpPr>
        <p:spPr>
          <a:xfrm>
            <a:off x="250825" y="6308725"/>
            <a:ext cx="1384300" cy="365125"/>
          </a:xfrm>
          <a:prstGeom prst="rect">
            <a:avLst/>
          </a:prstGeom>
          <a:blipFill>
            <a:blip r:embed="rId7" cstate="print"/>
            <a:stretch>
              <a:fillRect/>
            </a:stretch>
          </a:blipFill>
        </p:spPr>
        <p:txBody>
          <a:bodyPr wrap="square" lIns="0" tIns="0" rIns="0" bIns="0" rtlCol="0"/>
          <a:lstStyle/>
          <a:p>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979119" y="1385126"/>
            <a:ext cx="4285615" cy="1507490"/>
          </a:xfrm>
          <a:prstGeom prst="rect">
            <a:avLst/>
          </a:prstGeom>
        </p:spPr>
        <p:txBody>
          <a:bodyPr vert="horz" wrap="square" lIns="0" tIns="95250" rIns="0" bIns="0" rtlCol="0">
            <a:spAutoFit/>
          </a:bodyPr>
          <a:lstStyle/>
          <a:p>
            <a:pPr marL="480059" indent="-467359">
              <a:lnSpc>
                <a:spcPct val="100000"/>
              </a:lnSpc>
              <a:spcBef>
                <a:spcPts val="750"/>
              </a:spcBef>
              <a:buSzPct val="74074"/>
              <a:buFont typeface="Wingdings"/>
              <a:buChar char=""/>
              <a:tabLst>
                <a:tab pos="480059" algn="l"/>
                <a:tab pos="480695" algn="l"/>
              </a:tabLst>
            </a:pPr>
            <a:r>
              <a:rPr sz="2700" b="1" spc="-5" dirty="0">
                <a:latin typeface="Arial"/>
                <a:cs typeface="Arial"/>
              </a:rPr>
              <a:t>Observations,</a:t>
            </a:r>
            <a:r>
              <a:rPr sz="2700" b="1" spc="-45" dirty="0">
                <a:latin typeface="Arial"/>
                <a:cs typeface="Arial"/>
              </a:rPr>
              <a:t> </a:t>
            </a:r>
            <a:r>
              <a:rPr sz="2700" b="1" dirty="0">
                <a:latin typeface="Arial"/>
                <a:cs typeface="Arial"/>
              </a:rPr>
              <a:t>mesures</a:t>
            </a:r>
            <a:endParaRPr sz="2700">
              <a:latin typeface="Arial"/>
              <a:cs typeface="Arial"/>
            </a:endParaRPr>
          </a:p>
          <a:p>
            <a:pPr marL="449580" indent="-436880">
              <a:lnSpc>
                <a:spcPct val="100000"/>
              </a:lnSpc>
              <a:spcBef>
                <a:spcPts val="645"/>
              </a:spcBef>
              <a:buSzPct val="68518"/>
              <a:buFont typeface="Wingdings"/>
              <a:buChar char=""/>
              <a:tabLst>
                <a:tab pos="449580" algn="l"/>
                <a:tab pos="450215" algn="l"/>
              </a:tabLst>
            </a:pPr>
            <a:r>
              <a:rPr sz="2700" b="1" spc="-5" dirty="0">
                <a:latin typeface="Arial"/>
                <a:cs typeface="Arial"/>
              </a:rPr>
              <a:t>Conclusions</a:t>
            </a:r>
            <a:endParaRPr sz="2700">
              <a:latin typeface="Arial"/>
              <a:cs typeface="Arial"/>
            </a:endParaRPr>
          </a:p>
          <a:p>
            <a:pPr marL="449580" indent="-436880">
              <a:lnSpc>
                <a:spcPct val="100000"/>
              </a:lnSpc>
              <a:spcBef>
                <a:spcPts val="650"/>
              </a:spcBef>
              <a:buSzPct val="68518"/>
              <a:buFont typeface="Wingdings"/>
              <a:buChar char=""/>
              <a:tabLst>
                <a:tab pos="449580" algn="l"/>
                <a:tab pos="450215" algn="l"/>
              </a:tabLst>
            </a:pPr>
            <a:r>
              <a:rPr sz="2700" b="1" spc="-5" dirty="0">
                <a:latin typeface="Arial"/>
                <a:cs typeface="Arial"/>
              </a:rPr>
              <a:t>Les</a:t>
            </a:r>
            <a:r>
              <a:rPr sz="2700" b="1" spc="-15" dirty="0">
                <a:latin typeface="Arial"/>
                <a:cs typeface="Arial"/>
              </a:rPr>
              <a:t> </a:t>
            </a:r>
            <a:r>
              <a:rPr sz="2700" b="1" spc="-5" dirty="0">
                <a:latin typeface="Arial"/>
                <a:cs typeface="Arial"/>
              </a:rPr>
              <a:t>tests</a:t>
            </a:r>
            <a:endParaRPr sz="2700">
              <a:latin typeface="Arial"/>
              <a:cs typeface="Arial"/>
            </a:endParaRPr>
          </a:p>
        </p:txBody>
      </p:sp>
      <p:sp>
        <p:nvSpPr>
          <p:cNvPr id="5" name="object 5"/>
          <p:cNvSpPr txBox="1"/>
          <p:nvPr/>
        </p:nvSpPr>
        <p:spPr>
          <a:xfrm>
            <a:off x="1547875" y="3608451"/>
            <a:ext cx="5616575" cy="1478280"/>
          </a:xfrm>
          <a:prstGeom prst="rect">
            <a:avLst/>
          </a:prstGeom>
          <a:ln w="25400">
            <a:solidFill>
              <a:srgbClr val="186666"/>
            </a:solidFill>
          </a:ln>
        </p:spPr>
        <p:txBody>
          <a:bodyPr vert="horz" wrap="square" lIns="0" tIns="40005" rIns="0" bIns="0" rtlCol="0">
            <a:spAutoFit/>
          </a:bodyPr>
          <a:lstStyle/>
          <a:p>
            <a:pPr marL="91440">
              <a:lnSpc>
                <a:spcPct val="100000"/>
              </a:lnSpc>
              <a:spcBef>
                <a:spcPts val="315"/>
              </a:spcBef>
            </a:pPr>
            <a:r>
              <a:rPr sz="1800" b="1" spc="-5" dirty="0">
                <a:solidFill>
                  <a:srgbClr val="006666"/>
                </a:solidFill>
                <a:latin typeface="Arial"/>
                <a:cs typeface="Arial"/>
              </a:rPr>
              <a:t>Objectifs </a:t>
            </a:r>
            <a:r>
              <a:rPr sz="1800" b="1" dirty="0">
                <a:solidFill>
                  <a:srgbClr val="006666"/>
                </a:solidFill>
                <a:latin typeface="Arial"/>
                <a:cs typeface="Arial"/>
              </a:rPr>
              <a:t>pédagogiques</a:t>
            </a:r>
            <a:r>
              <a:rPr sz="1800" b="1" spc="-30"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a:p>
            <a:pPr marL="1005840" marR="1645285">
              <a:lnSpc>
                <a:spcPct val="100000"/>
              </a:lnSpc>
            </a:pPr>
            <a:r>
              <a:rPr sz="1800" b="1" spc="-5" dirty="0">
                <a:solidFill>
                  <a:srgbClr val="006666"/>
                </a:solidFill>
                <a:latin typeface="Arial"/>
                <a:cs typeface="Arial"/>
              </a:rPr>
              <a:t>Notion d’hypothèses  Risque </a:t>
            </a:r>
            <a:r>
              <a:rPr sz="1800" b="1" dirty="0">
                <a:solidFill>
                  <a:srgbClr val="006666"/>
                </a:solidFill>
                <a:latin typeface="Arial"/>
                <a:cs typeface="Arial"/>
              </a:rPr>
              <a:t>de </a:t>
            </a:r>
            <a:r>
              <a:rPr sz="1800" b="1" spc="-5" dirty="0">
                <a:solidFill>
                  <a:srgbClr val="006666"/>
                </a:solidFill>
                <a:latin typeface="Arial"/>
                <a:cs typeface="Arial"/>
              </a:rPr>
              <a:t>première</a:t>
            </a:r>
            <a:r>
              <a:rPr sz="1800" b="1" spc="-55" dirty="0">
                <a:solidFill>
                  <a:srgbClr val="006666"/>
                </a:solidFill>
                <a:latin typeface="Arial"/>
                <a:cs typeface="Arial"/>
              </a:rPr>
              <a:t> </a:t>
            </a:r>
            <a:r>
              <a:rPr sz="1800" b="1" spc="-5" dirty="0">
                <a:solidFill>
                  <a:srgbClr val="006666"/>
                </a:solidFill>
                <a:latin typeface="Arial"/>
                <a:cs typeface="Arial"/>
              </a:rPr>
              <a:t>espèce  </a:t>
            </a:r>
            <a:r>
              <a:rPr sz="1800" b="1" dirty="0">
                <a:solidFill>
                  <a:srgbClr val="006666"/>
                </a:solidFill>
                <a:latin typeface="Arial"/>
                <a:cs typeface="Arial"/>
              </a:rPr>
              <a:t>Choix du bon</a:t>
            </a:r>
            <a:r>
              <a:rPr sz="1800" b="1" spc="-35" dirty="0">
                <a:solidFill>
                  <a:srgbClr val="006666"/>
                </a:solidFill>
                <a:latin typeface="Arial"/>
                <a:cs typeface="Arial"/>
              </a:rPr>
              <a:t> </a:t>
            </a:r>
            <a:r>
              <a:rPr sz="1800" b="1" spc="-5" dirty="0">
                <a:solidFill>
                  <a:srgbClr val="006666"/>
                </a:solidFill>
                <a:latin typeface="Arial"/>
                <a:cs typeface="Arial"/>
              </a:rPr>
              <a:t>test</a:t>
            </a:r>
            <a:endParaRPr sz="1800">
              <a:latin typeface="Arial"/>
              <a:cs typeface="Arial"/>
            </a:endParaRPr>
          </a:p>
          <a:p>
            <a:pPr marL="1005840">
              <a:lnSpc>
                <a:spcPct val="100000"/>
              </a:lnSpc>
              <a:spcBef>
                <a:spcPts val="5"/>
              </a:spcBef>
            </a:pPr>
            <a:r>
              <a:rPr sz="1800" b="1" spc="-5" dirty="0">
                <a:solidFill>
                  <a:srgbClr val="006666"/>
                </a:solidFill>
                <a:latin typeface="Arial"/>
                <a:cs typeface="Arial"/>
              </a:rPr>
              <a:t>Interprétation statistique </a:t>
            </a:r>
            <a:r>
              <a:rPr sz="1800" b="1" spc="-10" dirty="0">
                <a:solidFill>
                  <a:srgbClr val="006666"/>
                </a:solidFill>
                <a:latin typeface="Arial"/>
                <a:cs typeface="Arial"/>
              </a:rPr>
              <a:t>et</a:t>
            </a:r>
            <a:r>
              <a:rPr sz="1800" b="1" spc="20" dirty="0">
                <a:solidFill>
                  <a:srgbClr val="006666"/>
                </a:solidFill>
                <a:latin typeface="Arial"/>
                <a:cs typeface="Arial"/>
              </a:rPr>
              <a:t> </a:t>
            </a:r>
            <a:r>
              <a:rPr sz="1800" b="1" spc="-5" dirty="0">
                <a:solidFill>
                  <a:srgbClr val="006666"/>
                </a:solidFill>
                <a:latin typeface="Arial"/>
                <a:cs typeface="Arial"/>
              </a:rPr>
              <a:t>médicale</a:t>
            </a:r>
            <a:endParaRPr sz="1800">
              <a:latin typeface="Arial"/>
              <a:cs typeface="Arial"/>
            </a:endParaRPr>
          </a:p>
        </p:txBody>
      </p:sp>
      <p:sp>
        <p:nvSpPr>
          <p:cNvPr id="6" name="object 6"/>
          <p:cNvSpPr/>
          <p:nvPr/>
        </p:nvSpPr>
        <p:spPr>
          <a:xfrm>
            <a:off x="845692" y="3860800"/>
            <a:ext cx="486409" cy="142875"/>
          </a:xfrm>
          <a:custGeom>
            <a:avLst/>
            <a:gdLst/>
            <a:ahLst/>
            <a:cxnLst/>
            <a:rect l="l" t="t" r="r" b="b"/>
            <a:pathLst>
              <a:path w="486409" h="142875">
                <a:moveTo>
                  <a:pt x="342150" y="0"/>
                </a:moveTo>
                <a:lnTo>
                  <a:pt x="342150" y="35687"/>
                </a:lnTo>
                <a:lnTo>
                  <a:pt x="0" y="35687"/>
                </a:lnTo>
                <a:lnTo>
                  <a:pt x="0" y="107187"/>
                </a:lnTo>
                <a:lnTo>
                  <a:pt x="342150" y="107187"/>
                </a:lnTo>
                <a:lnTo>
                  <a:pt x="342150" y="142875"/>
                </a:lnTo>
                <a:lnTo>
                  <a:pt x="486282" y="71374"/>
                </a:lnTo>
                <a:lnTo>
                  <a:pt x="342150" y="0"/>
                </a:lnTo>
                <a:close/>
              </a:path>
            </a:pathLst>
          </a:custGeom>
          <a:solidFill>
            <a:srgbClr val="33CCCC"/>
          </a:solidFill>
        </p:spPr>
        <p:txBody>
          <a:bodyPr wrap="square" lIns="0" tIns="0" rIns="0" bIns="0" rtlCol="0"/>
          <a:lstStyle/>
          <a:p>
            <a:endParaRPr/>
          </a:p>
        </p:txBody>
      </p:sp>
      <p:sp>
        <p:nvSpPr>
          <p:cNvPr id="7" name="object 7"/>
          <p:cNvSpPr/>
          <p:nvPr/>
        </p:nvSpPr>
        <p:spPr>
          <a:xfrm>
            <a:off x="791667" y="3896550"/>
            <a:ext cx="36195" cy="71755"/>
          </a:xfrm>
          <a:custGeom>
            <a:avLst/>
            <a:gdLst/>
            <a:ahLst/>
            <a:cxnLst/>
            <a:rect l="l" t="t" r="r" b="b"/>
            <a:pathLst>
              <a:path w="36194" h="71754">
                <a:moveTo>
                  <a:pt x="0" y="71437"/>
                </a:moveTo>
                <a:lnTo>
                  <a:pt x="36015" y="71437"/>
                </a:lnTo>
                <a:lnTo>
                  <a:pt x="36015" y="0"/>
                </a:lnTo>
                <a:lnTo>
                  <a:pt x="0" y="0"/>
                </a:lnTo>
                <a:lnTo>
                  <a:pt x="0" y="71437"/>
                </a:lnTo>
                <a:close/>
              </a:path>
            </a:pathLst>
          </a:custGeom>
          <a:solidFill>
            <a:srgbClr val="33CCCC"/>
          </a:solidFill>
        </p:spPr>
        <p:txBody>
          <a:bodyPr wrap="square" lIns="0" tIns="0" rIns="0" bIns="0" rtlCol="0"/>
          <a:lstStyle/>
          <a:p>
            <a:endParaRPr/>
          </a:p>
        </p:txBody>
      </p:sp>
      <p:sp>
        <p:nvSpPr>
          <p:cNvPr id="8" name="object 8"/>
          <p:cNvSpPr/>
          <p:nvPr/>
        </p:nvSpPr>
        <p:spPr>
          <a:xfrm>
            <a:off x="845692" y="3860800"/>
            <a:ext cx="486409" cy="142875"/>
          </a:xfrm>
          <a:custGeom>
            <a:avLst/>
            <a:gdLst/>
            <a:ahLst/>
            <a:cxnLst/>
            <a:rect l="l" t="t" r="r" b="b"/>
            <a:pathLst>
              <a:path w="486409" h="142875">
                <a:moveTo>
                  <a:pt x="342150" y="0"/>
                </a:moveTo>
                <a:lnTo>
                  <a:pt x="342150" y="35687"/>
                </a:lnTo>
                <a:lnTo>
                  <a:pt x="0" y="35687"/>
                </a:lnTo>
                <a:lnTo>
                  <a:pt x="0" y="107187"/>
                </a:lnTo>
                <a:lnTo>
                  <a:pt x="342150" y="107187"/>
                </a:lnTo>
                <a:lnTo>
                  <a:pt x="342150" y="142875"/>
                </a:lnTo>
                <a:lnTo>
                  <a:pt x="486282" y="71374"/>
                </a:lnTo>
                <a:lnTo>
                  <a:pt x="342150" y="0"/>
                </a:lnTo>
                <a:close/>
              </a:path>
            </a:pathLst>
          </a:custGeom>
          <a:ln w="9525">
            <a:solidFill>
              <a:srgbClr val="000000"/>
            </a:solidFill>
          </a:ln>
        </p:spPr>
        <p:txBody>
          <a:bodyPr wrap="square" lIns="0" tIns="0" rIns="0" bIns="0" rtlCol="0"/>
          <a:lstStyle/>
          <a:p>
            <a:endParaRPr/>
          </a:p>
        </p:txBody>
      </p:sp>
      <p:sp>
        <p:nvSpPr>
          <p:cNvPr id="9" name="object 9"/>
          <p:cNvSpPr/>
          <p:nvPr/>
        </p:nvSpPr>
        <p:spPr>
          <a:xfrm>
            <a:off x="791667" y="3896550"/>
            <a:ext cx="36195" cy="71755"/>
          </a:xfrm>
          <a:custGeom>
            <a:avLst/>
            <a:gdLst/>
            <a:ahLst/>
            <a:cxnLst/>
            <a:rect l="l" t="t" r="r" b="b"/>
            <a:pathLst>
              <a:path w="36194" h="71754">
                <a:moveTo>
                  <a:pt x="0" y="71437"/>
                </a:moveTo>
                <a:lnTo>
                  <a:pt x="36015" y="71437"/>
                </a:lnTo>
                <a:lnTo>
                  <a:pt x="36015" y="0"/>
                </a:lnTo>
                <a:lnTo>
                  <a:pt x="0" y="0"/>
                </a:lnTo>
                <a:lnTo>
                  <a:pt x="0" y="71437"/>
                </a:lnTo>
                <a:close/>
              </a:path>
            </a:pathLst>
          </a:custGeom>
          <a:ln w="9525">
            <a:solidFill>
              <a:srgbClr val="000000"/>
            </a:solidFill>
          </a:ln>
        </p:spPr>
        <p:txBody>
          <a:bodyPr wrap="square" lIns="0" tIns="0" rIns="0" bIns="0" rtlCol="0"/>
          <a:lstStyle/>
          <a:p>
            <a:endParaRPr/>
          </a:p>
        </p:txBody>
      </p:sp>
      <p:sp>
        <p:nvSpPr>
          <p:cNvPr id="10" name="object 10"/>
          <p:cNvSpPr/>
          <p:nvPr/>
        </p:nvSpPr>
        <p:spPr>
          <a:xfrm>
            <a:off x="755650" y="3896550"/>
            <a:ext cx="18415" cy="71755"/>
          </a:xfrm>
          <a:custGeom>
            <a:avLst/>
            <a:gdLst/>
            <a:ahLst/>
            <a:cxnLst/>
            <a:rect l="l" t="t" r="r" b="b"/>
            <a:pathLst>
              <a:path w="18415" h="71754">
                <a:moveTo>
                  <a:pt x="0" y="71437"/>
                </a:moveTo>
                <a:lnTo>
                  <a:pt x="18008" y="71437"/>
                </a:lnTo>
                <a:lnTo>
                  <a:pt x="18008" y="0"/>
                </a:lnTo>
                <a:lnTo>
                  <a:pt x="0" y="0"/>
                </a:lnTo>
                <a:lnTo>
                  <a:pt x="0" y="71437"/>
                </a:lnTo>
                <a:close/>
              </a:path>
            </a:pathLst>
          </a:custGeom>
          <a:ln w="9525">
            <a:solidFill>
              <a:srgbClr val="000000"/>
            </a:solidFill>
          </a:ln>
        </p:spPr>
        <p:txBody>
          <a:bodyPr wrap="square" lIns="0" tIns="0" rIns="0" bIns="0" rtlCol="0"/>
          <a:lstStyle/>
          <a:p>
            <a:endParaRPr/>
          </a:p>
        </p:txBody>
      </p:sp>
      <p:sp>
        <p:nvSpPr>
          <p:cNvPr id="13" name="object 13"/>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4" name="object 14"/>
          <p:cNvSpPr/>
          <p:nvPr/>
        </p:nvSpPr>
        <p:spPr>
          <a:xfrm>
            <a:off x="1367027" y="118871"/>
            <a:ext cx="443484" cy="457200"/>
          </a:xfrm>
          <a:prstGeom prst="rect">
            <a:avLst/>
          </a:prstGeom>
          <a:blipFill>
            <a:blip r:embed="rId3" cstate="print"/>
            <a:stretch>
              <a:fillRect/>
            </a:stretch>
          </a:blipFill>
        </p:spPr>
        <p:txBody>
          <a:bodyPr wrap="square" lIns="0" tIns="0" rIns="0" bIns="0" rtlCol="0"/>
          <a:lstStyle/>
          <a:p>
            <a:endParaRPr/>
          </a:p>
        </p:txBody>
      </p:sp>
      <p:sp>
        <p:nvSpPr>
          <p:cNvPr id="15" name="object 15"/>
          <p:cNvSpPr/>
          <p:nvPr/>
        </p:nvSpPr>
        <p:spPr>
          <a:xfrm>
            <a:off x="1536191" y="118871"/>
            <a:ext cx="341376" cy="457200"/>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603247" y="118871"/>
            <a:ext cx="333755" cy="457200"/>
          </a:xfrm>
          <a:prstGeom prst="rect">
            <a:avLst/>
          </a:prstGeom>
          <a:blipFill>
            <a:blip r:embed="rId5" cstate="print"/>
            <a:stretch>
              <a:fillRect/>
            </a:stretch>
          </a:blipFill>
        </p:spPr>
        <p:txBody>
          <a:bodyPr wrap="square" lIns="0" tIns="0" rIns="0" bIns="0" rtlCol="0"/>
          <a:lstStyle/>
          <a:p>
            <a:endParaRPr/>
          </a:p>
        </p:txBody>
      </p:sp>
      <p:sp>
        <p:nvSpPr>
          <p:cNvPr id="17" name="object 17"/>
          <p:cNvSpPr/>
          <p:nvPr/>
        </p:nvSpPr>
        <p:spPr>
          <a:xfrm>
            <a:off x="1662683" y="118871"/>
            <a:ext cx="2334768" cy="457200"/>
          </a:xfrm>
          <a:prstGeom prst="rect">
            <a:avLst/>
          </a:prstGeom>
          <a:blipFill>
            <a:blip r:embed="rId6" cstate="print"/>
            <a:stretch>
              <a:fillRect/>
            </a:stretch>
          </a:blipFill>
        </p:spPr>
        <p:txBody>
          <a:bodyPr wrap="square" lIns="0" tIns="0" rIns="0" bIns="0" rtlCol="0"/>
          <a:lstStyle/>
          <a:p>
            <a:endParaRPr/>
          </a:p>
        </p:txBody>
      </p:sp>
      <p:sp>
        <p:nvSpPr>
          <p:cNvPr id="18" name="object 18"/>
          <p:cNvSpPr/>
          <p:nvPr/>
        </p:nvSpPr>
        <p:spPr>
          <a:xfrm>
            <a:off x="3723132" y="118871"/>
            <a:ext cx="330708" cy="457200"/>
          </a:xfrm>
          <a:prstGeom prst="rect">
            <a:avLst/>
          </a:prstGeom>
          <a:blipFill>
            <a:blip r:embed="rId7" cstate="print"/>
            <a:stretch>
              <a:fillRect/>
            </a:stretch>
          </a:blipFill>
        </p:spPr>
        <p:txBody>
          <a:bodyPr wrap="square" lIns="0" tIns="0" rIns="0" bIns="0" rtlCol="0"/>
          <a:lstStyle/>
          <a:p>
            <a:endParaRPr/>
          </a:p>
        </p:txBody>
      </p:sp>
      <p:sp>
        <p:nvSpPr>
          <p:cNvPr id="19" name="object 19"/>
          <p:cNvSpPr txBox="1"/>
          <p:nvPr/>
        </p:nvSpPr>
        <p:spPr>
          <a:xfrm>
            <a:off x="1482344" y="168910"/>
            <a:ext cx="238125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16</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1619250" y="1197038"/>
            <a:ext cx="6266180" cy="576580"/>
          </a:xfrm>
          <a:prstGeom prst="rect">
            <a:avLst/>
          </a:prstGeom>
          <a:solidFill>
            <a:srgbClr val="FFCC00"/>
          </a:solidFill>
          <a:ln w="9525">
            <a:solidFill>
              <a:srgbClr val="000000"/>
            </a:solidFill>
          </a:ln>
        </p:spPr>
        <p:txBody>
          <a:bodyPr vert="horz" wrap="square" lIns="0" tIns="62230" rIns="0" bIns="0" rtlCol="0">
            <a:spAutoFit/>
          </a:bodyPr>
          <a:lstStyle/>
          <a:p>
            <a:pPr marL="306705">
              <a:lnSpc>
                <a:spcPct val="100000"/>
              </a:lnSpc>
              <a:spcBef>
                <a:spcPts val="490"/>
              </a:spcBef>
            </a:pPr>
            <a:r>
              <a:rPr sz="1800" b="1" spc="-5" dirty="0">
                <a:solidFill>
                  <a:srgbClr val="006666"/>
                </a:solidFill>
                <a:latin typeface="Verdana"/>
                <a:cs typeface="Verdana"/>
              </a:rPr>
              <a:t>Tirer </a:t>
            </a:r>
            <a:r>
              <a:rPr sz="1800" b="1" dirty="0">
                <a:solidFill>
                  <a:srgbClr val="006666"/>
                </a:solidFill>
                <a:latin typeface="Verdana"/>
                <a:cs typeface="Verdana"/>
              </a:rPr>
              <a:t>des </a:t>
            </a:r>
            <a:r>
              <a:rPr sz="1800" b="1" spc="-5" dirty="0">
                <a:solidFill>
                  <a:srgbClr val="006666"/>
                </a:solidFill>
                <a:latin typeface="Verdana"/>
                <a:cs typeface="Verdana"/>
              </a:rPr>
              <a:t>conclusions </a:t>
            </a:r>
            <a:r>
              <a:rPr sz="1800" b="1" dirty="0">
                <a:solidFill>
                  <a:srgbClr val="006666"/>
                </a:solidFill>
                <a:latin typeface="Verdana"/>
                <a:cs typeface="Verdana"/>
              </a:rPr>
              <a:t>à </a:t>
            </a:r>
            <a:r>
              <a:rPr sz="1800" b="1" spc="-5" dirty="0">
                <a:solidFill>
                  <a:srgbClr val="006666"/>
                </a:solidFill>
                <a:latin typeface="Verdana"/>
                <a:cs typeface="Verdana"/>
              </a:rPr>
              <a:t>partir</a:t>
            </a:r>
            <a:r>
              <a:rPr sz="1800" b="1" dirty="0">
                <a:solidFill>
                  <a:srgbClr val="006666"/>
                </a:solidFill>
                <a:latin typeface="Verdana"/>
                <a:cs typeface="Verdana"/>
              </a:rPr>
              <a:t> </a:t>
            </a:r>
            <a:r>
              <a:rPr sz="1800" b="1" spc="-5" dirty="0">
                <a:solidFill>
                  <a:srgbClr val="006666"/>
                </a:solidFill>
                <a:latin typeface="Verdana"/>
                <a:cs typeface="Verdana"/>
              </a:rPr>
              <a:t>d'observations</a:t>
            </a:r>
            <a:endParaRPr sz="1800">
              <a:latin typeface="Verdana"/>
              <a:cs typeface="Verdana"/>
            </a:endParaRPr>
          </a:p>
        </p:txBody>
      </p:sp>
      <p:sp>
        <p:nvSpPr>
          <p:cNvPr id="5" name="object 5"/>
          <p:cNvSpPr txBox="1"/>
          <p:nvPr/>
        </p:nvSpPr>
        <p:spPr>
          <a:xfrm>
            <a:off x="690168" y="2034921"/>
            <a:ext cx="8145145" cy="2494915"/>
          </a:xfrm>
          <a:prstGeom prst="rect">
            <a:avLst/>
          </a:prstGeom>
        </p:spPr>
        <p:txBody>
          <a:bodyPr vert="horz" wrap="square" lIns="0" tIns="12700" rIns="0" bIns="0" rtlCol="0">
            <a:spAutoFit/>
          </a:bodyPr>
          <a:lstStyle/>
          <a:p>
            <a:pPr marL="12700">
              <a:lnSpc>
                <a:spcPct val="100000"/>
              </a:lnSpc>
              <a:spcBef>
                <a:spcPts val="100"/>
              </a:spcBef>
            </a:pPr>
            <a:r>
              <a:rPr sz="1800" b="1" i="1" spc="-5" dirty="0">
                <a:latin typeface="Arial"/>
                <a:cs typeface="Arial"/>
              </a:rPr>
              <a:t>Exemple </a:t>
            </a:r>
            <a:r>
              <a:rPr sz="1800" b="1" i="1" dirty="0">
                <a:latin typeface="Arial"/>
                <a:cs typeface="Arial"/>
              </a:rPr>
              <a:t>:</a:t>
            </a:r>
            <a:endParaRPr sz="1800">
              <a:latin typeface="Arial"/>
              <a:cs typeface="Arial"/>
            </a:endParaRPr>
          </a:p>
          <a:p>
            <a:pPr marL="12700">
              <a:lnSpc>
                <a:spcPct val="100000"/>
              </a:lnSpc>
            </a:pPr>
            <a:r>
              <a:rPr sz="1800" spc="-5" dirty="0">
                <a:latin typeface="Arial"/>
                <a:cs typeface="Arial"/>
              </a:rPr>
              <a:t>Comparer 2 groupes pour </a:t>
            </a:r>
            <a:r>
              <a:rPr sz="1800" spc="-10" dirty="0">
                <a:latin typeface="Arial"/>
                <a:cs typeface="Arial"/>
              </a:rPr>
              <a:t>un </a:t>
            </a:r>
            <a:r>
              <a:rPr sz="1800" spc="-5" dirty="0">
                <a:latin typeface="Arial"/>
                <a:cs typeface="Arial"/>
              </a:rPr>
              <a:t>caractère</a:t>
            </a:r>
            <a:r>
              <a:rPr sz="1800" spc="55" dirty="0">
                <a:latin typeface="Arial"/>
                <a:cs typeface="Arial"/>
              </a:rPr>
              <a:t> </a:t>
            </a:r>
            <a:r>
              <a:rPr sz="1800" spc="-5" dirty="0">
                <a:latin typeface="Arial"/>
                <a:cs typeface="Arial"/>
              </a:rPr>
              <a:t>donné.</a:t>
            </a:r>
            <a:endParaRPr sz="1800">
              <a:latin typeface="Arial"/>
              <a:cs typeface="Arial"/>
            </a:endParaRPr>
          </a:p>
          <a:p>
            <a:pPr>
              <a:lnSpc>
                <a:spcPct val="100000"/>
              </a:lnSpc>
              <a:spcBef>
                <a:spcPts val="35"/>
              </a:spcBef>
            </a:pPr>
            <a:endParaRPr sz="1850">
              <a:latin typeface="Times New Roman"/>
              <a:cs typeface="Times New Roman"/>
            </a:endParaRPr>
          </a:p>
          <a:p>
            <a:pPr marL="12700">
              <a:lnSpc>
                <a:spcPct val="100000"/>
              </a:lnSpc>
            </a:pPr>
            <a:r>
              <a:rPr sz="1800" b="1" i="1" spc="-5" dirty="0">
                <a:latin typeface="Arial"/>
                <a:cs typeface="Arial"/>
              </a:rPr>
              <a:t>2 hypothèses</a:t>
            </a:r>
            <a:r>
              <a:rPr sz="1800" b="1" i="1" dirty="0">
                <a:latin typeface="Arial"/>
                <a:cs typeface="Arial"/>
              </a:rPr>
              <a:t> :</a:t>
            </a:r>
            <a:endParaRPr sz="1800">
              <a:latin typeface="Arial"/>
              <a:cs typeface="Arial"/>
            </a:endParaRPr>
          </a:p>
          <a:p>
            <a:pPr>
              <a:lnSpc>
                <a:spcPct val="100000"/>
              </a:lnSpc>
              <a:spcBef>
                <a:spcPts val="30"/>
              </a:spcBef>
            </a:pPr>
            <a:endParaRPr sz="1850">
              <a:latin typeface="Times New Roman"/>
              <a:cs typeface="Times New Roman"/>
            </a:endParaRPr>
          </a:p>
          <a:p>
            <a:pPr marL="355600" indent="-342900">
              <a:lnSpc>
                <a:spcPct val="100000"/>
              </a:lnSpc>
              <a:buSzPct val="69444"/>
              <a:buFont typeface="Wingdings"/>
              <a:buChar char=""/>
              <a:tabLst>
                <a:tab pos="354965" algn="l"/>
                <a:tab pos="355600" algn="l"/>
              </a:tabLst>
            </a:pPr>
            <a:r>
              <a:rPr sz="1800" b="1" spc="-5" dirty="0">
                <a:latin typeface="Arial"/>
                <a:cs typeface="Arial"/>
              </a:rPr>
              <a:t>H0 </a:t>
            </a:r>
            <a:r>
              <a:rPr sz="1800" b="1" dirty="0">
                <a:latin typeface="Arial"/>
                <a:cs typeface="Arial"/>
              </a:rPr>
              <a:t>= </a:t>
            </a:r>
            <a:r>
              <a:rPr sz="1800" b="1" spc="-5" dirty="0">
                <a:latin typeface="Arial"/>
                <a:cs typeface="Arial"/>
              </a:rPr>
              <a:t>Hypothèse </a:t>
            </a:r>
            <a:r>
              <a:rPr sz="1800" b="1" dirty="0">
                <a:latin typeface="Arial"/>
                <a:cs typeface="Arial"/>
              </a:rPr>
              <a:t>nulle. </a:t>
            </a:r>
            <a:r>
              <a:rPr sz="1800" b="1" spc="-5" dirty="0">
                <a:latin typeface="Arial"/>
                <a:cs typeface="Arial"/>
              </a:rPr>
              <a:t>Pas de différence </a:t>
            </a:r>
            <a:r>
              <a:rPr sz="1800" b="1" spc="-10" dirty="0">
                <a:latin typeface="Arial"/>
                <a:cs typeface="Arial"/>
              </a:rPr>
              <a:t>observée </a:t>
            </a:r>
            <a:r>
              <a:rPr sz="1800" b="1" spc="-5" dirty="0">
                <a:latin typeface="Arial"/>
                <a:cs typeface="Arial"/>
              </a:rPr>
              <a:t>entre </a:t>
            </a:r>
            <a:r>
              <a:rPr sz="1800" b="1" dirty="0">
                <a:latin typeface="Arial"/>
                <a:cs typeface="Arial"/>
              </a:rPr>
              <a:t>les </a:t>
            </a:r>
            <a:r>
              <a:rPr sz="1800" b="1" spc="-5" dirty="0">
                <a:latin typeface="Arial"/>
                <a:cs typeface="Arial"/>
              </a:rPr>
              <a:t>2</a:t>
            </a:r>
            <a:r>
              <a:rPr sz="1800" b="1" spc="130" dirty="0">
                <a:latin typeface="Arial"/>
                <a:cs typeface="Arial"/>
              </a:rPr>
              <a:t> </a:t>
            </a:r>
            <a:r>
              <a:rPr sz="1800" b="1" spc="-5" dirty="0">
                <a:latin typeface="Arial"/>
                <a:cs typeface="Arial"/>
              </a:rPr>
              <a:t>groupes.</a:t>
            </a:r>
            <a:endParaRPr sz="1800">
              <a:latin typeface="Arial"/>
              <a:cs typeface="Arial"/>
            </a:endParaRPr>
          </a:p>
          <a:p>
            <a:pPr marL="355600" indent="-342900">
              <a:lnSpc>
                <a:spcPct val="100000"/>
              </a:lnSpc>
              <a:buSzPct val="69444"/>
              <a:buFont typeface="Wingdings"/>
              <a:buChar char=""/>
              <a:tabLst>
                <a:tab pos="354965" algn="l"/>
                <a:tab pos="355600" algn="l"/>
              </a:tabLst>
            </a:pPr>
            <a:r>
              <a:rPr sz="1800" b="1" spc="-5" dirty="0">
                <a:latin typeface="Arial"/>
                <a:cs typeface="Arial"/>
              </a:rPr>
              <a:t>H1 </a:t>
            </a:r>
            <a:r>
              <a:rPr sz="1800" b="1" dirty="0">
                <a:latin typeface="Arial"/>
                <a:cs typeface="Arial"/>
              </a:rPr>
              <a:t>= </a:t>
            </a:r>
            <a:r>
              <a:rPr sz="1800" b="1" spc="-5" dirty="0">
                <a:latin typeface="Arial"/>
                <a:cs typeface="Arial"/>
              </a:rPr>
              <a:t>Hypothèse alternative. Différence significative entre </a:t>
            </a:r>
            <a:r>
              <a:rPr sz="1800" b="1" dirty="0">
                <a:latin typeface="Arial"/>
                <a:cs typeface="Arial"/>
              </a:rPr>
              <a:t>les </a:t>
            </a:r>
            <a:r>
              <a:rPr sz="1800" b="1" spc="-5" dirty="0">
                <a:latin typeface="Arial"/>
                <a:cs typeface="Arial"/>
              </a:rPr>
              <a:t>2</a:t>
            </a:r>
            <a:r>
              <a:rPr sz="1800" b="1" spc="145" dirty="0">
                <a:latin typeface="Arial"/>
                <a:cs typeface="Arial"/>
              </a:rPr>
              <a:t> </a:t>
            </a:r>
            <a:r>
              <a:rPr sz="1800" b="1" spc="-5" dirty="0">
                <a:latin typeface="Arial"/>
                <a:cs typeface="Arial"/>
              </a:rPr>
              <a:t>groupes.</a:t>
            </a:r>
            <a:endParaRPr sz="1800">
              <a:latin typeface="Arial"/>
              <a:cs typeface="Arial"/>
            </a:endParaRPr>
          </a:p>
          <a:p>
            <a:pPr>
              <a:lnSpc>
                <a:spcPct val="100000"/>
              </a:lnSpc>
              <a:spcBef>
                <a:spcPts val="35"/>
              </a:spcBef>
            </a:pPr>
            <a:endParaRPr sz="1850">
              <a:latin typeface="Times New Roman"/>
              <a:cs typeface="Times New Roman"/>
            </a:endParaRPr>
          </a:p>
          <a:p>
            <a:pPr marL="48260" algn="ctr">
              <a:lnSpc>
                <a:spcPct val="100000"/>
              </a:lnSpc>
            </a:pPr>
            <a:r>
              <a:rPr sz="1800" b="1" dirty="0">
                <a:latin typeface="Arial"/>
                <a:cs typeface="Arial"/>
              </a:rPr>
              <a:t>LES</a:t>
            </a:r>
            <a:r>
              <a:rPr sz="1800" b="1" spc="-10" dirty="0">
                <a:latin typeface="Arial"/>
                <a:cs typeface="Arial"/>
              </a:rPr>
              <a:t> </a:t>
            </a:r>
            <a:r>
              <a:rPr sz="1800" b="1" dirty="0">
                <a:latin typeface="Arial"/>
                <a:cs typeface="Arial"/>
              </a:rPr>
              <a:t>TESTS</a:t>
            </a:r>
            <a:endParaRPr sz="1800">
              <a:latin typeface="Arial"/>
              <a:cs typeface="Arial"/>
            </a:endParaRPr>
          </a:p>
        </p:txBody>
      </p:sp>
      <p:sp>
        <p:nvSpPr>
          <p:cNvPr id="6" name="object 6"/>
          <p:cNvSpPr txBox="1"/>
          <p:nvPr/>
        </p:nvSpPr>
        <p:spPr>
          <a:xfrm>
            <a:off x="900112" y="5156200"/>
            <a:ext cx="7775575" cy="793750"/>
          </a:xfrm>
          <a:prstGeom prst="rect">
            <a:avLst/>
          </a:prstGeom>
          <a:solidFill>
            <a:srgbClr val="FFCC00"/>
          </a:solidFill>
          <a:ln w="9525">
            <a:solidFill>
              <a:srgbClr val="000000"/>
            </a:solidFill>
          </a:ln>
        </p:spPr>
        <p:txBody>
          <a:bodyPr vert="horz" wrap="square" lIns="0" tIns="122555" rIns="0" bIns="0" rtlCol="0">
            <a:spAutoFit/>
          </a:bodyPr>
          <a:lstStyle/>
          <a:p>
            <a:pPr marL="337185" algn="ctr">
              <a:lnSpc>
                <a:spcPts val="1945"/>
              </a:lnSpc>
              <a:spcBef>
                <a:spcPts val="965"/>
              </a:spcBef>
            </a:pPr>
            <a:r>
              <a:rPr sz="1800" b="1" spc="-5" dirty="0">
                <a:solidFill>
                  <a:srgbClr val="006666"/>
                </a:solidFill>
                <a:latin typeface="Arial"/>
                <a:cs typeface="Arial"/>
              </a:rPr>
              <a:t>Techniques permettant de décider si </a:t>
            </a:r>
            <a:r>
              <a:rPr sz="1800" b="1" dirty="0">
                <a:solidFill>
                  <a:srgbClr val="006666"/>
                </a:solidFill>
                <a:latin typeface="Arial"/>
                <a:cs typeface="Arial"/>
              </a:rPr>
              <a:t>on </a:t>
            </a:r>
            <a:r>
              <a:rPr sz="1800" b="1" spc="-5" dirty="0">
                <a:solidFill>
                  <a:srgbClr val="006666"/>
                </a:solidFill>
                <a:latin typeface="Arial"/>
                <a:cs typeface="Arial"/>
              </a:rPr>
              <a:t>garde </a:t>
            </a:r>
            <a:r>
              <a:rPr sz="1800" b="1" dirty="0">
                <a:solidFill>
                  <a:srgbClr val="006666"/>
                </a:solidFill>
                <a:latin typeface="Arial"/>
                <a:cs typeface="Arial"/>
              </a:rPr>
              <a:t>ou </a:t>
            </a:r>
            <a:r>
              <a:rPr sz="1800" b="1" spc="-5" dirty="0">
                <a:solidFill>
                  <a:srgbClr val="006666"/>
                </a:solidFill>
                <a:latin typeface="Arial"/>
                <a:cs typeface="Arial"/>
              </a:rPr>
              <a:t>repousse H0,</a:t>
            </a:r>
            <a:r>
              <a:rPr sz="1800" b="1" spc="85" dirty="0">
                <a:solidFill>
                  <a:srgbClr val="006666"/>
                </a:solidFill>
                <a:latin typeface="Arial"/>
                <a:cs typeface="Arial"/>
              </a:rPr>
              <a:t> </a:t>
            </a:r>
            <a:r>
              <a:rPr sz="1800" b="1" spc="-5" dirty="0">
                <a:solidFill>
                  <a:srgbClr val="006666"/>
                </a:solidFill>
                <a:latin typeface="Arial"/>
                <a:cs typeface="Arial"/>
              </a:rPr>
              <a:t>en</a:t>
            </a:r>
            <a:endParaRPr sz="1800">
              <a:latin typeface="Arial"/>
              <a:cs typeface="Arial"/>
            </a:endParaRPr>
          </a:p>
          <a:p>
            <a:pPr marL="337820" algn="ctr">
              <a:lnSpc>
                <a:spcPts val="1945"/>
              </a:lnSpc>
            </a:pPr>
            <a:r>
              <a:rPr sz="1800" b="1" spc="-10" dirty="0">
                <a:solidFill>
                  <a:srgbClr val="006666"/>
                </a:solidFill>
                <a:latin typeface="Arial"/>
                <a:cs typeface="Arial"/>
              </a:rPr>
              <a:t>ayant </a:t>
            </a:r>
            <a:r>
              <a:rPr sz="1800" b="1" dirty="0">
                <a:solidFill>
                  <a:srgbClr val="006666"/>
                </a:solidFill>
                <a:latin typeface="Arial"/>
                <a:cs typeface="Arial"/>
              </a:rPr>
              <a:t>fixé le risque </a:t>
            </a:r>
            <a:r>
              <a:rPr sz="1800" b="1" spc="-5" dirty="0">
                <a:solidFill>
                  <a:srgbClr val="006666"/>
                </a:solidFill>
                <a:latin typeface="Arial"/>
                <a:cs typeface="Arial"/>
              </a:rPr>
              <a:t>d'erreur accompagnant cette</a:t>
            </a:r>
            <a:r>
              <a:rPr sz="1800" b="1" spc="10" dirty="0">
                <a:solidFill>
                  <a:srgbClr val="006666"/>
                </a:solidFill>
                <a:latin typeface="Arial"/>
                <a:cs typeface="Arial"/>
              </a:rPr>
              <a:t> </a:t>
            </a:r>
            <a:r>
              <a:rPr sz="1800" b="1" spc="-5" dirty="0">
                <a:solidFill>
                  <a:srgbClr val="006666"/>
                </a:solidFill>
                <a:latin typeface="Arial"/>
                <a:cs typeface="Arial"/>
              </a:rPr>
              <a:t>décision.</a:t>
            </a:r>
            <a:endParaRPr sz="1800">
              <a:latin typeface="Arial"/>
              <a:cs typeface="Arial"/>
            </a:endParaRPr>
          </a:p>
        </p:txBody>
      </p:sp>
      <p:sp>
        <p:nvSpPr>
          <p:cNvPr id="9" name="object 9"/>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1293875" y="144779"/>
            <a:ext cx="443484" cy="4572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1463039" y="144779"/>
            <a:ext cx="341376" cy="457200"/>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1530096" y="144779"/>
            <a:ext cx="333755" cy="457200"/>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1589532" y="144779"/>
            <a:ext cx="2334768"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p:nvPr/>
        </p:nvSpPr>
        <p:spPr>
          <a:xfrm>
            <a:off x="3649979" y="144779"/>
            <a:ext cx="330708" cy="457200"/>
          </a:xfrm>
          <a:prstGeom prst="rect">
            <a:avLst/>
          </a:prstGeom>
          <a:blipFill>
            <a:blip r:embed="rId8" cstate="print"/>
            <a:stretch>
              <a:fillRect/>
            </a:stretch>
          </a:blipFill>
        </p:spPr>
        <p:txBody>
          <a:bodyPr wrap="square" lIns="0" tIns="0" rIns="0" bIns="0" rtlCol="0"/>
          <a:lstStyle/>
          <a:p>
            <a:endParaRPr/>
          </a:p>
        </p:txBody>
      </p:sp>
      <p:sp>
        <p:nvSpPr>
          <p:cNvPr id="15" name="object 15"/>
          <p:cNvSpPr txBox="1"/>
          <p:nvPr/>
        </p:nvSpPr>
        <p:spPr>
          <a:xfrm>
            <a:off x="1409191" y="194310"/>
            <a:ext cx="238188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17</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6442075" y="2451100"/>
            <a:ext cx="1154112" cy="114935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2171700" y="877824"/>
            <a:ext cx="758825" cy="10636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7707376" y="2032000"/>
            <a:ext cx="1042987" cy="1158875"/>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4605353" y="1628782"/>
            <a:ext cx="3236595" cy="576580"/>
          </a:xfrm>
          <a:custGeom>
            <a:avLst/>
            <a:gdLst/>
            <a:ahLst/>
            <a:cxnLst/>
            <a:rect l="l" t="t" r="r" b="b"/>
            <a:pathLst>
              <a:path w="3236595" h="576580">
                <a:moveTo>
                  <a:pt x="3236135" y="566666"/>
                </a:moveTo>
                <a:lnTo>
                  <a:pt x="2474643" y="515104"/>
                </a:lnTo>
                <a:lnTo>
                  <a:pt x="2427707" y="521750"/>
                </a:lnTo>
                <a:lnTo>
                  <a:pt x="2379865" y="528007"/>
                </a:lnTo>
                <a:lnTo>
                  <a:pt x="2331174" y="533876"/>
                </a:lnTo>
                <a:lnTo>
                  <a:pt x="2281687" y="539360"/>
                </a:lnTo>
                <a:lnTo>
                  <a:pt x="2231462" y="544459"/>
                </a:lnTo>
                <a:lnTo>
                  <a:pt x="2180554" y="549174"/>
                </a:lnTo>
                <a:lnTo>
                  <a:pt x="2129018" y="553507"/>
                </a:lnTo>
                <a:lnTo>
                  <a:pt x="2076911" y="557460"/>
                </a:lnTo>
                <a:lnTo>
                  <a:pt x="2024287" y="561032"/>
                </a:lnTo>
                <a:lnTo>
                  <a:pt x="1971202" y="564226"/>
                </a:lnTo>
                <a:lnTo>
                  <a:pt x="1917713" y="567043"/>
                </a:lnTo>
                <a:lnTo>
                  <a:pt x="1863874" y="569485"/>
                </a:lnTo>
                <a:lnTo>
                  <a:pt x="1809742" y="571551"/>
                </a:lnTo>
                <a:lnTo>
                  <a:pt x="1755372" y="573245"/>
                </a:lnTo>
                <a:lnTo>
                  <a:pt x="1700820" y="574566"/>
                </a:lnTo>
                <a:lnTo>
                  <a:pt x="1646140" y="575517"/>
                </a:lnTo>
                <a:lnTo>
                  <a:pt x="1591390" y="576098"/>
                </a:lnTo>
                <a:lnTo>
                  <a:pt x="1536625" y="576311"/>
                </a:lnTo>
                <a:lnTo>
                  <a:pt x="1481900" y="576157"/>
                </a:lnTo>
                <a:lnTo>
                  <a:pt x="1427271" y="575637"/>
                </a:lnTo>
                <a:lnTo>
                  <a:pt x="1372793" y="574753"/>
                </a:lnTo>
                <a:lnTo>
                  <a:pt x="1318523" y="573506"/>
                </a:lnTo>
                <a:lnTo>
                  <a:pt x="1264515" y="571897"/>
                </a:lnTo>
                <a:lnTo>
                  <a:pt x="1210827" y="569928"/>
                </a:lnTo>
                <a:lnTo>
                  <a:pt x="1157512" y="567599"/>
                </a:lnTo>
                <a:lnTo>
                  <a:pt x="1104628" y="564912"/>
                </a:lnTo>
                <a:lnTo>
                  <a:pt x="1052229" y="561869"/>
                </a:lnTo>
                <a:lnTo>
                  <a:pt x="1000371" y="558470"/>
                </a:lnTo>
                <a:lnTo>
                  <a:pt x="949110" y="554717"/>
                </a:lnTo>
                <a:lnTo>
                  <a:pt x="898502" y="550611"/>
                </a:lnTo>
                <a:lnTo>
                  <a:pt x="848601" y="546154"/>
                </a:lnTo>
                <a:lnTo>
                  <a:pt x="799465" y="541346"/>
                </a:lnTo>
                <a:lnTo>
                  <a:pt x="751148" y="536189"/>
                </a:lnTo>
                <a:lnTo>
                  <a:pt x="703706" y="530684"/>
                </a:lnTo>
                <a:lnTo>
                  <a:pt x="657195" y="524833"/>
                </a:lnTo>
                <a:lnTo>
                  <a:pt x="611671" y="518636"/>
                </a:lnTo>
                <a:lnTo>
                  <a:pt x="567188" y="512096"/>
                </a:lnTo>
                <a:lnTo>
                  <a:pt x="523804" y="505213"/>
                </a:lnTo>
                <a:lnTo>
                  <a:pt x="481572" y="497988"/>
                </a:lnTo>
                <a:lnTo>
                  <a:pt x="440550" y="490423"/>
                </a:lnTo>
                <a:lnTo>
                  <a:pt x="400793" y="482520"/>
                </a:lnTo>
                <a:lnTo>
                  <a:pt x="362356" y="474279"/>
                </a:lnTo>
                <a:lnTo>
                  <a:pt x="271891" y="452064"/>
                </a:lnTo>
                <a:lnTo>
                  <a:pt x="223350" y="438038"/>
                </a:lnTo>
                <a:lnTo>
                  <a:pt x="179648" y="423661"/>
                </a:lnTo>
                <a:lnTo>
                  <a:pt x="140760" y="408971"/>
                </a:lnTo>
                <a:lnTo>
                  <a:pt x="77327" y="378805"/>
                </a:lnTo>
                <a:lnTo>
                  <a:pt x="32854" y="347843"/>
                </a:lnTo>
                <a:lnTo>
                  <a:pt x="7144" y="316388"/>
                </a:lnTo>
                <a:lnTo>
                  <a:pt x="0" y="284744"/>
                </a:lnTo>
                <a:lnTo>
                  <a:pt x="3328" y="268946"/>
                </a:lnTo>
                <a:lnTo>
                  <a:pt x="40619" y="222103"/>
                </a:lnTo>
                <a:lnTo>
                  <a:pt x="87989" y="191712"/>
                </a:lnTo>
                <a:lnTo>
                  <a:pt x="153136" y="162347"/>
                </a:lnTo>
                <a:lnTo>
                  <a:pt x="192314" y="148144"/>
                </a:lnTo>
                <a:lnTo>
                  <a:pt x="235862" y="134310"/>
                </a:lnTo>
                <a:lnTo>
                  <a:pt x="283756" y="120885"/>
                </a:lnTo>
                <a:lnTo>
                  <a:pt x="335972" y="107905"/>
                </a:lnTo>
                <a:lnTo>
                  <a:pt x="392483" y="95410"/>
                </a:lnTo>
                <a:lnTo>
                  <a:pt x="453266" y="83436"/>
                </a:lnTo>
                <a:lnTo>
                  <a:pt x="518297" y="72022"/>
                </a:lnTo>
                <a:lnTo>
                  <a:pt x="587550" y="61206"/>
                </a:lnTo>
                <a:lnTo>
                  <a:pt x="634486" y="54561"/>
                </a:lnTo>
                <a:lnTo>
                  <a:pt x="682328" y="48304"/>
                </a:lnTo>
                <a:lnTo>
                  <a:pt x="731020" y="42434"/>
                </a:lnTo>
                <a:lnTo>
                  <a:pt x="780508" y="36950"/>
                </a:lnTo>
                <a:lnTo>
                  <a:pt x="830735" y="31851"/>
                </a:lnTo>
                <a:lnTo>
                  <a:pt x="881645" y="27136"/>
                </a:lnTo>
                <a:lnTo>
                  <a:pt x="933183" y="22803"/>
                </a:lnTo>
                <a:lnTo>
                  <a:pt x="985293" y="18851"/>
                </a:lnTo>
                <a:lnTo>
                  <a:pt x="1037920" y="15278"/>
                </a:lnTo>
                <a:lnTo>
                  <a:pt x="1091007" y="12084"/>
                </a:lnTo>
                <a:lnTo>
                  <a:pt x="1144500" y="9267"/>
                </a:lnTo>
                <a:lnTo>
                  <a:pt x="1198342" y="6826"/>
                </a:lnTo>
                <a:lnTo>
                  <a:pt x="1252478" y="4759"/>
                </a:lnTo>
                <a:lnTo>
                  <a:pt x="1306852" y="3066"/>
                </a:lnTo>
                <a:lnTo>
                  <a:pt x="1361408" y="1744"/>
                </a:lnTo>
                <a:lnTo>
                  <a:pt x="1416092" y="794"/>
                </a:lnTo>
                <a:lnTo>
                  <a:pt x="1470846" y="212"/>
                </a:lnTo>
                <a:lnTo>
                  <a:pt x="1525616" y="0"/>
                </a:lnTo>
                <a:lnTo>
                  <a:pt x="1580345" y="153"/>
                </a:lnTo>
                <a:lnTo>
                  <a:pt x="1634979" y="673"/>
                </a:lnTo>
                <a:lnTo>
                  <a:pt x="1689461" y="1557"/>
                </a:lnTo>
                <a:lnTo>
                  <a:pt x="1743735" y="2804"/>
                </a:lnTo>
                <a:lnTo>
                  <a:pt x="1797747" y="4413"/>
                </a:lnTo>
                <a:lnTo>
                  <a:pt x="1851440" y="6382"/>
                </a:lnTo>
                <a:lnTo>
                  <a:pt x="1904759" y="8711"/>
                </a:lnTo>
                <a:lnTo>
                  <a:pt x="1957648" y="11398"/>
                </a:lnTo>
                <a:lnTo>
                  <a:pt x="2010051" y="14441"/>
                </a:lnTo>
                <a:lnTo>
                  <a:pt x="2061913" y="17840"/>
                </a:lnTo>
                <a:lnTo>
                  <a:pt x="2113178" y="21593"/>
                </a:lnTo>
                <a:lnTo>
                  <a:pt x="2163790" y="25699"/>
                </a:lnTo>
                <a:lnTo>
                  <a:pt x="2213694" y="30156"/>
                </a:lnTo>
                <a:lnTo>
                  <a:pt x="2262834" y="34964"/>
                </a:lnTo>
                <a:lnTo>
                  <a:pt x="2311154" y="40121"/>
                </a:lnTo>
                <a:lnTo>
                  <a:pt x="2358599" y="45626"/>
                </a:lnTo>
                <a:lnTo>
                  <a:pt x="2405112" y="51477"/>
                </a:lnTo>
                <a:lnTo>
                  <a:pt x="2450639" y="57674"/>
                </a:lnTo>
                <a:lnTo>
                  <a:pt x="2495124" y="64214"/>
                </a:lnTo>
                <a:lnTo>
                  <a:pt x="2538511" y="71097"/>
                </a:lnTo>
                <a:lnTo>
                  <a:pt x="2580744" y="78322"/>
                </a:lnTo>
                <a:lnTo>
                  <a:pt x="2621767" y="85887"/>
                </a:lnTo>
                <a:lnTo>
                  <a:pt x="2661526" y="93790"/>
                </a:lnTo>
                <a:lnTo>
                  <a:pt x="2699963" y="102032"/>
                </a:lnTo>
                <a:lnTo>
                  <a:pt x="2801387" y="127273"/>
                </a:lnTo>
                <a:lnTo>
                  <a:pt x="2858729" y="144583"/>
                </a:lnTo>
                <a:lnTo>
                  <a:pt x="2909023" y="162466"/>
                </a:lnTo>
                <a:lnTo>
                  <a:pt x="2952242" y="180850"/>
                </a:lnTo>
                <a:lnTo>
                  <a:pt x="2988358" y="199660"/>
                </a:lnTo>
                <a:lnTo>
                  <a:pt x="3039171" y="238270"/>
                </a:lnTo>
                <a:lnTo>
                  <a:pt x="3061241" y="277709"/>
                </a:lnTo>
                <a:lnTo>
                  <a:pt x="3061428" y="297556"/>
                </a:lnTo>
                <a:lnTo>
                  <a:pt x="3054347" y="317392"/>
                </a:lnTo>
                <a:lnTo>
                  <a:pt x="3018269" y="356732"/>
                </a:lnTo>
                <a:lnTo>
                  <a:pt x="2952785" y="395146"/>
                </a:lnTo>
                <a:lnTo>
                  <a:pt x="2908947" y="413822"/>
                </a:lnTo>
                <a:lnTo>
                  <a:pt x="2857675" y="432046"/>
                </a:lnTo>
                <a:lnTo>
                  <a:pt x="3236135" y="566666"/>
                </a:lnTo>
                <a:close/>
              </a:path>
            </a:pathLst>
          </a:custGeom>
          <a:ln w="25400">
            <a:solidFill>
              <a:srgbClr val="229494"/>
            </a:solidFill>
          </a:ln>
        </p:spPr>
        <p:txBody>
          <a:bodyPr wrap="square" lIns="0" tIns="0" rIns="0" bIns="0" rtlCol="0"/>
          <a:lstStyle/>
          <a:p>
            <a:endParaRPr/>
          </a:p>
        </p:txBody>
      </p:sp>
      <p:sp>
        <p:nvSpPr>
          <p:cNvPr id="8" name="object 8"/>
          <p:cNvSpPr/>
          <p:nvPr/>
        </p:nvSpPr>
        <p:spPr>
          <a:xfrm>
            <a:off x="641394" y="2060589"/>
            <a:ext cx="3752850" cy="681990"/>
          </a:xfrm>
          <a:custGeom>
            <a:avLst/>
            <a:gdLst/>
            <a:ahLst/>
            <a:cxnLst/>
            <a:rect l="l" t="t" r="r" b="b"/>
            <a:pathLst>
              <a:path w="3752850" h="681989">
                <a:moveTo>
                  <a:pt x="223780" y="681467"/>
                </a:moveTo>
                <a:lnTo>
                  <a:pt x="423221" y="540370"/>
                </a:lnTo>
                <a:lnTo>
                  <a:pt x="367379" y="527707"/>
                </a:lnTo>
                <a:lnTo>
                  <a:pt x="315544" y="514720"/>
                </a:lnTo>
                <a:lnTo>
                  <a:pt x="267702" y="501436"/>
                </a:lnTo>
                <a:lnTo>
                  <a:pt x="223840" y="487878"/>
                </a:lnTo>
                <a:lnTo>
                  <a:pt x="183943" y="474071"/>
                </a:lnTo>
                <a:lnTo>
                  <a:pt x="147997" y="460039"/>
                </a:lnTo>
                <a:lnTo>
                  <a:pt x="87904" y="431397"/>
                </a:lnTo>
                <a:lnTo>
                  <a:pt x="43450" y="402147"/>
                </a:lnTo>
                <a:lnTo>
                  <a:pt x="14522" y="372485"/>
                </a:lnTo>
                <a:lnTo>
                  <a:pt x="0" y="327643"/>
                </a:lnTo>
                <a:lnTo>
                  <a:pt x="2801" y="312700"/>
                </a:lnTo>
                <a:lnTo>
                  <a:pt x="33939" y="268227"/>
                </a:lnTo>
                <a:lnTo>
                  <a:pt x="73501" y="239117"/>
                </a:lnTo>
                <a:lnTo>
                  <a:pt x="127977" y="210666"/>
                </a:lnTo>
                <a:lnTo>
                  <a:pt x="197255" y="183068"/>
                </a:lnTo>
                <a:lnTo>
                  <a:pt x="237409" y="169650"/>
                </a:lnTo>
                <a:lnTo>
                  <a:pt x="281222" y="156519"/>
                </a:lnTo>
                <a:lnTo>
                  <a:pt x="328680" y="143698"/>
                </a:lnTo>
                <a:lnTo>
                  <a:pt x="379769" y="131212"/>
                </a:lnTo>
                <a:lnTo>
                  <a:pt x="434474" y="119085"/>
                </a:lnTo>
                <a:lnTo>
                  <a:pt x="492782" y="107343"/>
                </a:lnTo>
                <a:lnTo>
                  <a:pt x="554679" y="96008"/>
                </a:lnTo>
                <a:lnTo>
                  <a:pt x="620151" y="85107"/>
                </a:lnTo>
                <a:lnTo>
                  <a:pt x="689184" y="74661"/>
                </a:lnTo>
                <a:lnTo>
                  <a:pt x="735905" y="68138"/>
                </a:lnTo>
                <a:lnTo>
                  <a:pt x="783429" y="61918"/>
                </a:lnTo>
                <a:lnTo>
                  <a:pt x="831718" y="56000"/>
                </a:lnTo>
                <a:lnTo>
                  <a:pt x="880733" y="50383"/>
                </a:lnTo>
                <a:lnTo>
                  <a:pt x="930435" y="45067"/>
                </a:lnTo>
                <a:lnTo>
                  <a:pt x="980786" y="40050"/>
                </a:lnTo>
                <a:lnTo>
                  <a:pt x="1031747" y="35334"/>
                </a:lnTo>
                <a:lnTo>
                  <a:pt x="1083279" y="30915"/>
                </a:lnTo>
                <a:lnTo>
                  <a:pt x="1135345" y="26795"/>
                </a:lnTo>
                <a:lnTo>
                  <a:pt x="1187904" y="22972"/>
                </a:lnTo>
                <a:lnTo>
                  <a:pt x="1240918" y="19445"/>
                </a:lnTo>
                <a:lnTo>
                  <a:pt x="1294350" y="16214"/>
                </a:lnTo>
                <a:lnTo>
                  <a:pt x="1348159" y="13279"/>
                </a:lnTo>
                <a:lnTo>
                  <a:pt x="1402308" y="10638"/>
                </a:lnTo>
                <a:lnTo>
                  <a:pt x="1456758" y="8290"/>
                </a:lnTo>
                <a:lnTo>
                  <a:pt x="1511470" y="6235"/>
                </a:lnTo>
                <a:lnTo>
                  <a:pt x="1566405" y="4473"/>
                </a:lnTo>
                <a:lnTo>
                  <a:pt x="1621525" y="3003"/>
                </a:lnTo>
                <a:lnTo>
                  <a:pt x="1676792" y="1823"/>
                </a:lnTo>
                <a:lnTo>
                  <a:pt x="1732165" y="934"/>
                </a:lnTo>
                <a:lnTo>
                  <a:pt x="1787608" y="334"/>
                </a:lnTo>
                <a:lnTo>
                  <a:pt x="1843080" y="22"/>
                </a:lnTo>
                <a:lnTo>
                  <a:pt x="1898544" y="0"/>
                </a:lnTo>
                <a:lnTo>
                  <a:pt x="1953961" y="264"/>
                </a:lnTo>
                <a:lnTo>
                  <a:pt x="2009292" y="815"/>
                </a:lnTo>
                <a:lnTo>
                  <a:pt x="2064499" y="1652"/>
                </a:lnTo>
                <a:lnTo>
                  <a:pt x="2119542" y="2775"/>
                </a:lnTo>
                <a:lnTo>
                  <a:pt x="2174384" y="4182"/>
                </a:lnTo>
                <a:lnTo>
                  <a:pt x="2228985" y="5873"/>
                </a:lnTo>
                <a:lnTo>
                  <a:pt x="2283307" y="7847"/>
                </a:lnTo>
                <a:lnTo>
                  <a:pt x="2337311" y="10104"/>
                </a:lnTo>
                <a:lnTo>
                  <a:pt x="2390959" y="12643"/>
                </a:lnTo>
                <a:lnTo>
                  <a:pt x="2444211" y="15463"/>
                </a:lnTo>
                <a:lnTo>
                  <a:pt x="2497030" y="18563"/>
                </a:lnTo>
                <a:lnTo>
                  <a:pt x="2549376" y="21943"/>
                </a:lnTo>
                <a:lnTo>
                  <a:pt x="2601211" y="25602"/>
                </a:lnTo>
                <a:lnTo>
                  <a:pt x="2652497" y="29539"/>
                </a:lnTo>
                <a:lnTo>
                  <a:pt x="2703194" y="33754"/>
                </a:lnTo>
                <a:lnTo>
                  <a:pt x="2753264" y="38246"/>
                </a:lnTo>
                <a:lnTo>
                  <a:pt x="2802668" y="43014"/>
                </a:lnTo>
                <a:lnTo>
                  <a:pt x="2851367" y="48058"/>
                </a:lnTo>
                <a:lnTo>
                  <a:pt x="2899324" y="53377"/>
                </a:lnTo>
                <a:lnTo>
                  <a:pt x="2946499" y="58969"/>
                </a:lnTo>
                <a:lnTo>
                  <a:pt x="2992853" y="64835"/>
                </a:lnTo>
                <a:lnTo>
                  <a:pt x="3038348" y="70974"/>
                </a:lnTo>
                <a:lnTo>
                  <a:pt x="3082946" y="77385"/>
                </a:lnTo>
                <a:lnTo>
                  <a:pt x="3126607" y="84067"/>
                </a:lnTo>
                <a:lnTo>
                  <a:pt x="3169293" y="91020"/>
                </a:lnTo>
                <a:lnTo>
                  <a:pt x="3210966" y="98243"/>
                </a:lnTo>
                <a:lnTo>
                  <a:pt x="3251586" y="105735"/>
                </a:lnTo>
                <a:lnTo>
                  <a:pt x="3291115" y="113496"/>
                </a:lnTo>
                <a:lnTo>
                  <a:pt x="3329514" y="121524"/>
                </a:lnTo>
                <a:lnTo>
                  <a:pt x="3385362" y="134189"/>
                </a:lnTo>
                <a:lnTo>
                  <a:pt x="3437202" y="147176"/>
                </a:lnTo>
                <a:lnTo>
                  <a:pt x="3485048" y="160462"/>
                </a:lnTo>
                <a:lnTo>
                  <a:pt x="3528914" y="174022"/>
                </a:lnTo>
                <a:lnTo>
                  <a:pt x="3568815" y="187831"/>
                </a:lnTo>
                <a:lnTo>
                  <a:pt x="3604764" y="201867"/>
                </a:lnTo>
                <a:lnTo>
                  <a:pt x="3664862" y="230516"/>
                </a:lnTo>
                <a:lnTo>
                  <a:pt x="3709321" y="259774"/>
                </a:lnTo>
                <a:lnTo>
                  <a:pt x="3738251" y="289447"/>
                </a:lnTo>
                <a:lnTo>
                  <a:pt x="3752776" y="334304"/>
                </a:lnTo>
                <a:lnTo>
                  <a:pt x="3749975" y="349253"/>
                </a:lnTo>
                <a:lnTo>
                  <a:pt x="3718837" y="393743"/>
                </a:lnTo>
                <a:lnTo>
                  <a:pt x="3679274" y="422863"/>
                </a:lnTo>
                <a:lnTo>
                  <a:pt x="3624796" y="451325"/>
                </a:lnTo>
                <a:lnTo>
                  <a:pt x="3555517" y="478932"/>
                </a:lnTo>
                <a:lnTo>
                  <a:pt x="3515361" y="492354"/>
                </a:lnTo>
                <a:lnTo>
                  <a:pt x="3471547" y="505489"/>
                </a:lnTo>
                <a:lnTo>
                  <a:pt x="3424088" y="518314"/>
                </a:lnTo>
                <a:lnTo>
                  <a:pt x="3372998" y="530803"/>
                </a:lnTo>
                <a:lnTo>
                  <a:pt x="3318291" y="542932"/>
                </a:lnTo>
                <a:lnTo>
                  <a:pt x="3259982" y="554676"/>
                </a:lnTo>
                <a:lnTo>
                  <a:pt x="3198084" y="566012"/>
                </a:lnTo>
                <a:lnTo>
                  <a:pt x="3132610" y="576915"/>
                </a:lnTo>
                <a:lnTo>
                  <a:pt x="3063576" y="587360"/>
                </a:lnTo>
                <a:lnTo>
                  <a:pt x="3019813" y="593477"/>
                </a:lnTo>
                <a:lnTo>
                  <a:pt x="2975248" y="599335"/>
                </a:lnTo>
                <a:lnTo>
                  <a:pt x="2929915" y="604935"/>
                </a:lnTo>
                <a:lnTo>
                  <a:pt x="2883847" y="610277"/>
                </a:lnTo>
                <a:lnTo>
                  <a:pt x="2837078" y="615360"/>
                </a:lnTo>
                <a:lnTo>
                  <a:pt x="2789644" y="620183"/>
                </a:lnTo>
                <a:lnTo>
                  <a:pt x="2741577" y="624745"/>
                </a:lnTo>
                <a:lnTo>
                  <a:pt x="2692911" y="629047"/>
                </a:lnTo>
                <a:lnTo>
                  <a:pt x="2643682" y="633087"/>
                </a:lnTo>
                <a:lnTo>
                  <a:pt x="2593922" y="636866"/>
                </a:lnTo>
                <a:lnTo>
                  <a:pt x="2543665" y="640382"/>
                </a:lnTo>
                <a:lnTo>
                  <a:pt x="2492947" y="643635"/>
                </a:lnTo>
                <a:lnTo>
                  <a:pt x="2441799" y="646625"/>
                </a:lnTo>
                <a:lnTo>
                  <a:pt x="2390258" y="649350"/>
                </a:lnTo>
                <a:lnTo>
                  <a:pt x="2338356" y="651811"/>
                </a:lnTo>
                <a:lnTo>
                  <a:pt x="2286128" y="654007"/>
                </a:lnTo>
                <a:lnTo>
                  <a:pt x="2233607" y="655937"/>
                </a:lnTo>
                <a:lnTo>
                  <a:pt x="2180828" y="657601"/>
                </a:lnTo>
                <a:lnTo>
                  <a:pt x="2127825" y="658998"/>
                </a:lnTo>
                <a:lnTo>
                  <a:pt x="2074631" y="660127"/>
                </a:lnTo>
                <a:lnTo>
                  <a:pt x="2021281" y="660989"/>
                </a:lnTo>
                <a:lnTo>
                  <a:pt x="1967808" y="661583"/>
                </a:lnTo>
                <a:lnTo>
                  <a:pt x="1914247" y="661907"/>
                </a:lnTo>
                <a:lnTo>
                  <a:pt x="1860632" y="661962"/>
                </a:lnTo>
                <a:lnTo>
                  <a:pt x="1806996" y="661747"/>
                </a:lnTo>
                <a:lnTo>
                  <a:pt x="1753374" y="661262"/>
                </a:lnTo>
                <a:lnTo>
                  <a:pt x="1699799" y="660505"/>
                </a:lnTo>
                <a:lnTo>
                  <a:pt x="1646306" y="659477"/>
                </a:lnTo>
                <a:lnTo>
                  <a:pt x="1592929" y="658176"/>
                </a:lnTo>
                <a:lnTo>
                  <a:pt x="1539701" y="656603"/>
                </a:lnTo>
                <a:lnTo>
                  <a:pt x="1486657" y="654757"/>
                </a:lnTo>
                <a:lnTo>
                  <a:pt x="1433830" y="652636"/>
                </a:lnTo>
                <a:lnTo>
                  <a:pt x="1381255" y="650242"/>
                </a:lnTo>
                <a:lnTo>
                  <a:pt x="1328965" y="647572"/>
                </a:lnTo>
                <a:lnTo>
                  <a:pt x="1276996" y="644627"/>
                </a:lnTo>
                <a:lnTo>
                  <a:pt x="1225379" y="641406"/>
                </a:lnTo>
                <a:lnTo>
                  <a:pt x="1174151" y="637909"/>
                </a:lnTo>
                <a:lnTo>
                  <a:pt x="1123343" y="634134"/>
                </a:lnTo>
                <a:lnTo>
                  <a:pt x="1072992" y="630082"/>
                </a:lnTo>
                <a:lnTo>
                  <a:pt x="1023130" y="625751"/>
                </a:lnTo>
                <a:lnTo>
                  <a:pt x="973791" y="621142"/>
                </a:lnTo>
                <a:lnTo>
                  <a:pt x="223780" y="681467"/>
                </a:lnTo>
                <a:close/>
              </a:path>
            </a:pathLst>
          </a:custGeom>
          <a:ln w="25399">
            <a:solidFill>
              <a:srgbClr val="229494"/>
            </a:solidFill>
          </a:ln>
        </p:spPr>
        <p:txBody>
          <a:bodyPr wrap="square" lIns="0" tIns="0" rIns="0" bIns="0" rtlCol="0"/>
          <a:lstStyle/>
          <a:p>
            <a:endParaRPr/>
          </a:p>
        </p:txBody>
      </p:sp>
      <p:sp>
        <p:nvSpPr>
          <p:cNvPr id="9" name="object 9"/>
          <p:cNvSpPr txBox="1"/>
          <p:nvPr/>
        </p:nvSpPr>
        <p:spPr>
          <a:xfrm>
            <a:off x="3310254" y="920876"/>
            <a:ext cx="3934460" cy="452755"/>
          </a:xfrm>
          <a:prstGeom prst="rect">
            <a:avLst/>
          </a:prstGeom>
        </p:spPr>
        <p:txBody>
          <a:bodyPr vert="horz" wrap="square" lIns="0" tIns="13335" rIns="0" bIns="0" rtlCol="0">
            <a:spAutoFit/>
          </a:bodyPr>
          <a:lstStyle/>
          <a:p>
            <a:pPr marL="12700" marR="5080" indent="151130">
              <a:lnSpc>
                <a:spcPct val="100000"/>
              </a:lnSpc>
              <a:spcBef>
                <a:spcPts val="105"/>
              </a:spcBef>
            </a:pPr>
            <a:r>
              <a:rPr sz="1400" dirty="0">
                <a:latin typeface="Arial"/>
                <a:cs typeface="Arial"/>
              </a:rPr>
              <a:t>Combien de litres de lait te donnent tes brebis  </a:t>
            </a:r>
            <a:r>
              <a:rPr sz="1400" spc="-5" dirty="0">
                <a:latin typeface="Arial"/>
                <a:cs typeface="Arial"/>
              </a:rPr>
              <a:t>chaque </a:t>
            </a:r>
            <a:r>
              <a:rPr sz="1400" dirty="0">
                <a:latin typeface="Arial"/>
                <a:cs typeface="Arial"/>
              </a:rPr>
              <a:t>mois ? </a:t>
            </a:r>
            <a:r>
              <a:rPr sz="1400" spc="-5" dirty="0">
                <a:latin typeface="Arial"/>
                <a:cs typeface="Arial"/>
              </a:rPr>
              <a:t>J’ai 65 brebis, et </a:t>
            </a:r>
            <a:r>
              <a:rPr sz="1400" dirty="0">
                <a:latin typeface="Arial"/>
                <a:cs typeface="Arial"/>
              </a:rPr>
              <a:t>a </a:t>
            </a:r>
            <a:r>
              <a:rPr sz="1400" spc="-5" dirty="0">
                <a:latin typeface="Arial"/>
                <a:cs typeface="Arial"/>
              </a:rPr>
              <a:t>peu près 1250</a:t>
            </a:r>
            <a:r>
              <a:rPr sz="1400" spc="-165" dirty="0">
                <a:latin typeface="Arial"/>
                <a:cs typeface="Arial"/>
              </a:rPr>
              <a:t> </a:t>
            </a:r>
            <a:r>
              <a:rPr sz="1400" dirty="0">
                <a:latin typeface="Arial"/>
                <a:cs typeface="Arial"/>
              </a:rPr>
              <a:t>l</a:t>
            </a:r>
            <a:endParaRPr sz="1400">
              <a:latin typeface="Arial"/>
              <a:cs typeface="Arial"/>
            </a:endParaRPr>
          </a:p>
        </p:txBody>
      </p:sp>
      <p:sp>
        <p:nvSpPr>
          <p:cNvPr id="10" name="object 10"/>
          <p:cNvSpPr/>
          <p:nvPr/>
        </p:nvSpPr>
        <p:spPr>
          <a:xfrm>
            <a:off x="2798826" y="765122"/>
            <a:ext cx="4693285" cy="765810"/>
          </a:xfrm>
          <a:custGeom>
            <a:avLst/>
            <a:gdLst/>
            <a:ahLst/>
            <a:cxnLst/>
            <a:rect l="l" t="t" r="r" b="b"/>
            <a:pathLst>
              <a:path w="4693284" h="765810">
                <a:moveTo>
                  <a:pt x="0" y="322632"/>
                </a:moveTo>
                <a:lnTo>
                  <a:pt x="417956" y="258878"/>
                </a:lnTo>
                <a:lnTo>
                  <a:pt x="439780" y="248258"/>
                </a:lnTo>
                <a:lnTo>
                  <a:pt x="463208" y="237820"/>
                </a:lnTo>
                <a:lnTo>
                  <a:pt x="514751" y="217499"/>
                </a:lnTo>
                <a:lnTo>
                  <a:pt x="572324" y="197935"/>
                </a:lnTo>
                <a:lnTo>
                  <a:pt x="635665" y="179153"/>
                </a:lnTo>
                <a:lnTo>
                  <a:pt x="704513" y="161173"/>
                </a:lnTo>
                <a:lnTo>
                  <a:pt x="778605" y="144018"/>
                </a:lnTo>
                <a:lnTo>
                  <a:pt x="817537" y="135757"/>
                </a:lnTo>
                <a:lnTo>
                  <a:pt x="857682" y="127710"/>
                </a:lnTo>
                <a:lnTo>
                  <a:pt x="899008" y="119881"/>
                </a:lnTo>
                <a:lnTo>
                  <a:pt x="941481" y="112273"/>
                </a:lnTo>
                <a:lnTo>
                  <a:pt x="985069" y="104887"/>
                </a:lnTo>
                <a:lnTo>
                  <a:pt x="1029740" y="97728"/>
                </a:lnTo>
                <a:lnTo>
                  <a:pt x="1075461" y="90797"/>
                </a:lnTo>
                <a:lnTo>
                  <a:pt x="1122199" y="84097"/>
                </a:lnTo>
                <a:lnTo>
                  <a:pt x="1169921" y="77632"/>
                </a:lnTo>
                <a:lnTo>
                  <a:pt x="1218595" y="71403"/>
                </a:lnTo>
                <a:lnTo>
                  <a:pt x="1268188" y="65415"/>
                </a:lnTo>
                <a:lnTo>
                  <a:pt x="1318667" y="59669"/>
                </a:lnTo>
                <a:lnTo>
                  <a:pt x="1370000" y="54168"/>
                </a:lnTo>
                <a:lnTo>
                  <a:pt x="1422154" y="48916"/>
                </a:lnTo>
                <a:lnTo>
                  <a:pt x="1475096" y="43915"/>
                </a:lnTo>
                <a:lnTo>
                  <a:pt x="1528794" y="39168"/>
                </a:lnTo>
                <a:lnTo>
                  <a:pt x="1583214" y="34677"/>
                </a:lnTo>
                <a:lnTo>
                  <a:pt x="1638325" y="30445"/>
                </a:lnTo>
                <a:lnTo>
                  <a:pt x="1694093" y="26476"/>
                </a:lnTo>
                <a:lnTo>
                  <a:pt x="1750486" y="22772"/>
                </a:lnTo>
                <a:lnTo>
                  <a:pt x="1807472" y="19335"/>
                </a:lnTo>
                <a:lnTo>
                  <a:pt x="1865016" y="16169"/>
                </a:lnTo>
                <a:lnTo>
                  <a:pt x="1923088" y="13276"/>
                </a:lnTo>
                <a:lnTo>
                  <a:pt x="1981653" y="10660"/>
                </a:lnTo>
                <a:lnTo>
                  <a:pt x="2040680" y="8322"/>
                </a:lnTo>
                <a:lnTo>
                  <a:pt x="2100135" y="6267"/>
                </a:lnTo>
                <a:lnTo>
                  <a:pt x="2159987" y="4495"/>
                </a:lnTo>
                <a:lnTo>
                  <a:pt x="2220201" y="3011"/>
                </a:lnTo>
                <a:lnTo>
                  <a:pt x="2280747" y="1818"/>
                </a:lnTo>
                <a:lnTo>
                  <a:pt x="2341590" y="917"/>
                </a:lnTo>
                <a:lnTo>
                  <a:pt x="2402698" y="312"/>
                </a:lnTo>
                <a:lnTo>
                  <a:pt x="2464039" y="5"/>
                </a:lnTo>
                <a:lnTo>
                  <a:pt x="2525580" y="0"/>
                </a:lnTo>
                <a:lnTo>
                  <a:pt x="2587288" y="298"/>
                </a:lnTo>
                <a:lnTo>
                  <a:pt x="2649130" y="904"/>
                </a:lnTo>
                <a:lnTo>
                  <a:pt x="2711074" y="1819"/>
                </a:lnTo>
                <a:lnTo>
                  <a:pt x="2773088" y="3047"/>
                </a:lnTo>
                <a:lnTo>
                  <a:pt x="2835137" y="4590"/>
                </a:lnTo>
                <a:lnTo>
                  <a:pt x="2897191" y="6451"/>
                </a:lnTo>
                <a:lnTo>
                  <a:pt x="2959215" y="8633"/>
                </a:lnTo>
                <a:lnTo>
                  <a:pt x="3021178" y="11139"/>
                </a:lnTo>
                <a:lnTo>
                  <a:pt x="3083046" y="13971"/>
                </a:lnTo>
                <a:lnTo>
                  <a:pt x="3144787" y="17132"/>
                </a:lnTo>
                <a:lnTo>
                  <a:pt x="3206369" y="20626"/>
                </a:lnTo>
                <a:lnTo>
                  <a:pt x="3283795" y="25513"/>
                </a:lnTo>
                <a:lnTo>
                  <a:pt x="3359529" y="30851"/>
                </a:lnTo>
                <a:lnTo>
                  <a:pt x="3433538" y="36628"/>
                </a:lnTo>
                <a:lnTo>
                  <a:pt x="3505790" y="42831"/>
                </a:lnTo>
                <a:lnTo>
                  <a:pt x="3576251" y="49450"/>
                </a:lnTo>
                <a:lnTo>
                  <a:pt x="3644888" y="56472"/>
                </a:lnTo>
                <a:lnTo>
                  <a:pt x="3711668" y="63886"/>
                </a:lnTo>
                <a:lnTo>
                  <a:pt x="3776557" y="71680"/>
                </a:lnTo>
                <a:lnTo>
                  <a:pt x="3839523" y="79842"/>
                </a:lnTo>
                <a:lnTo>
                  <a:pt x="3900533" y="88361"/>
                </a:lnTo>
                <a:lnTo>
                  <a:pt x="3959554" y="97224"/>
                </a:lnTo>
                <a:lnTo>
                  <a:pt x="4016552" y="106421"/>
                </a:lnTo>
                <a:lnTo>
                  <a:pt x="4071494" y="115939"/>
                </a:lnTo>
                <a:lnTo>
                  <a:pt x="4124348" y="125766"/>
                </a:lnTo>
                <a:lnTo>
                  <a:pt x="4175080" y="135892"/>
                </a:lnTo>
                <a:lnTo>
                  <a:pt x="4223658" y="146303"/>
                </a:lnTo>
                <a:lnTo>
                  <a:pt x="4270047" y="156989"/>
                </a:lnTo>
                <a:lnTo>
                  <a:pt x="4314216" y="167938"/>
                </a:lnTo>
                <a:lnTo>
                  <a:pt x="4356130" y="179138"/>
                </a:lnTo>
                <a:lnTo>
                  <a:pt x="4395757" y="190577"/>
                </a:lnTo>
                <a:lnTo>
                  <a:pt x="4433064" y="202244"/>
                </a:lnTo>
                <a:lnTo>
                  <a:pt x="4500586" y="226212"/>
                </a:lnTo>
                <a:lnTo>
                  <a:pt x="4558429" y="250951"/>
                </a:lnTo>
                <a:lnTo>
                  <a:pt x="4606330" y="276364"/>
                </a:lnTo>
                <a:lnTo>
                  <a:pt x="4644024" y="302360"/>
                </a:lnTo>
                <a:lnTo>
                  <a:pt x="4680848" y="342239"/>
                </a:lnTo>
                <a:lnTo>
                  <a:pt x="4693217" y="382899"/>
                </a:lnTo>
                <a:lnTo>
                  <a:pt x="4691752" y="396571"/>
                </a:lnTo>
                <a:lnTo>
                  <a:pt x="4670125" y="437780"/>
                </a:lnTo>
                <a:lnTo>
                  <a:pt x="4641020" y="465296"/>
                </a:lnTo>
                <a:lnTo>
                  <a:pt x="4599854" y="492737"/>
                </a:lnTo>
                <a:lnTo>
                  <a:pt x="4552837" y="517020"/>
                </a:lnTo>
                <a:lnTo>
                  <a:pt x="4504394" y="537712"/>
                </a:lnTo>
                <a:lnTo>
                  <a:pt x="4449792" y="557657"/>
                </a:lnTo>
                <a:lnTo>
                  <a:pt x="4389291" y="576833"/>
                </a:lnTo>
                <a:lnTo>
                  <a:pt x="4323154" y="595217"/>
                </a:lnTo>
                <a:lnTo>
                  <a:pt x="4251642" y="612787"/>
                </a:lnTo>
                <a:lnTo>
                  <a:pt x="4213952" y="621260"/>
                </a:lnTo>
                <a:lnTo>
                  <a:pt x="4175016" y="629521"/>
                </a:lnTo>
                <a:lnTo>
                  <a:pt x="4134867" y="637568"/>
                </a:lnTo>
                <a:lnTo>
                  <a:pt x="4093538" y="645397"/>
                </a:lnTo>
                <a:lnTo>
                  <a:pt x="4051061" y="653005"/>
                </a:lnTo>
                <a:lnTo>
                  <a:pt x="4007470" y="660391"/>
                </a:lnTo>
                <a:lnTo>
                  <a:pt x="3962795" y="667550"/>
                </a:lnTo>
                <a:lnTo>
                  <a:pt x="3917072" y="674481"/>
                </a:lnTo>
                <a:lnTo>
                  <a:pt x="3870331" y="681181"/>
                </a:lnTo>
                <a:lnTo>
                  <a:pt x="3822606" y="687646"/>
                </a:lnTo>
                <a:lnTo>
                  <a:pt x="3773929" y="693875"/>
                </a:lnTo>
                <a:lnTo>
                  <a:pt x="3724334" y="699863"/>
                </a:lnTo>
                <a:lnTo>
                  <a:pt x="3673853" y="705609"/>
                </a:lnTo>
                <a:lnTo>
                  <a:pt x="3622517" y="711110"/>
                </a:lnTo>
                <a:lnTo>
                  <a:pt x="3570362" y="716362"/>
                </a:lnTo>
                <a:lnTo>
                  <a:pt x="3517418" y="721363"/>
                </a:lnTo>
                <a:lnTo>
                  <a:pt x="3463718" y="726111"/>
                </a:lnTo>
                <a:lnTo>
                  <a:pt x="3409296" y="730601"/>
                </a:lnTo>
                <a:lnTo>
                  <a:pt x="3354184" y="734833"/>
                </a:lnTo>
                <a:lnTo>
                  <a:pt x="3298414" y="738802"/>
                </a:lnTo>
                <a:lnTo>
                  <a:pt x="3242020" y="742506"/>
                </a:lnTo>
                <a:lnTo>
                  <a:pt x="3185033" y="745943"/>
                </a:lnTo>
                <a:lnTo>
                  <a:pt x="3127487" y="749109"/>
                </a:lnTo>
                <a:lnTo>
                  <a:pt x="3069415" y="752002"/>
                </a:lnTo>
                <a:lnTo>
                  <a:pt x="3010849" y="754618"/>
                </a:lnTo>
                <a:lnTo>
                  <a:pt x="2951821" y="756956"/>
                </a:lnTo>
                <a:lnTo>
                  <a:pt x="2892365" y="759011"/>
                </a:lnTo>
                <a:lnTo>
                  <a:pt x="2832513" y="760783"/>
                </a:lnTo>
                <a:lnTo>
                  <a:pt x="2772298" y="762267"/>
                </a:lnTo>
                <a:lnTo>
                  <a:pt x="2711752" y="763460"/>
                </a:lnTo>
                <a:lnTo>
                  <a:pt x="2650908" y="764361"/>
                </a:lnTo>
                <a:lnTo>
                  <a:pt x="2589799" y="764967"/>
                </a:lnTo>
                <a:lnTo>
                  <a:pt x="2528458" y="765273"/>
                </a:lnTo>
                <a:lnTo>
                  <a:pt x="2466917" y="765279"/>
                </a:lnTo>
                <a:lnTo>
                  <a:pt x="2405209" y="764980"/>
                </a:lnTo>
                <a:lnTo>
                  <a:pt x="2343366" y="764374"/>
                </a:lnTo>
                <a:lnTo>
                  <a:pt x="2281422" y="763459"/>
                </a:lnTo>
                <a:lnTo>
                  <a:pt x="2219409" y="762231"/>
                </a:lnTo>
                <a:lnTo>
                  <a:pt x="2157359" y="760688"/>
                </a:lnTo>
                <a:lnTo>
                  <a:pt x="2095305" y="758827"/>
                </a:lnTo>
                <a:lnTo>
                  <a:pt x="2033281" y="756645"/>
                </a:lnTo>
                <a:lnTo>
                  <a:pt x="1971318" y="754139"/>
                </a:lnTo>
                <a:lnTo>
                  <a:pt x="1909450" y="751307"/>
                </a:lnTo>
                <a:lnTo>
                  <a:pt x="1847709" y="748146"/>
                </a:lnTo>
                <a:lnTo>
                  <a:pt x="1786127" y="744653"/>
                </a:lnTo>
                <a:lnTo>
                  <a:pt x="1707472" y="739680"/>
                </a:lnTo>
                <a:lnTo>
                  <a:pt x="1630394" y="734223"/>
                </a:lnTo>
                <a:lnTo>
                  <a:pt x="1554944" y="728295"/>
                </a:lnTo>
                <a:lnTo>
                  <a:pt x="1481173" y="721905"/>
                </a:lnTo>
                <a:lnTo>
                  <a:pt x="1409131" y="715067"/>
                </a:lnTo>
                <a:lnTo>
                  <a:pt x="1338868" y="707792"/>
                </a:lnTo>
                <a:lnTo>
                  <a:pt x="1270437" y="700092"/>
                </a:lnTo>
                <a:lnTo>
                  <a:pt x="1203888" y="691977"/>
                </a:lnTo>
                <a:lnTo>
                  <a:pt x="1139271" y="683461"/>
                </a:lnTo>
                <a:lnTo>
                  <a:pt x="1076638" y="674554"/>
                </a:lnTo>
                <a:lnTo>
                  <a:pt x="1016038" y="665269"/>
                </a:lnTo>
                <a:lnTo>
                  <a:pt x="957524" y="655617"/>
                </a:lnTo>
                <a:lnTo>
                  <a:pt x="901145" y="645609"/>
                </a:lnTo>
                <a:lnTo>
                  <a:pt x="846953" y="635258"/>
                </a:lnTo>
                <a:lnTo>
                  <a:pt x="794998" y="624576"/>
                </a:lnTo>
                <a:lnTo>
                  <a:pt x="745331" y="613573"/>
                </a:lnTo>
                <a:lnTo>
                  <a:pt x="698003" y="602261"/>
                </a:lnTo>
                <a:lnTo>
                  <a:pt x="653064" y="590653"/>
                </a:lnTo>
                <a:lnTo>
                  <a:pt x="610566" y="578760"/>
                </a:lnTo>
                <a:lnTo>
                  <a:pt x="570559" y="566593"/>
                </a:lnTo>
                <a:lnTo>
                  <a:pt x="533094" y="554165"/>
                </a:lnTo>
                <a:lnTo>
                  <a:pt x="465993" y="528570"/>
                </a:lnTo>
                <a:lnTo>
                  <a:pt x="409670" y="502070"/>
                </a:lnTo>
                <a:lnTo>
                  <a:pt x="364530" y="474756"/>
                </a:lnTo>
                <a:lnTo>
                  <a:pt x="330980" y="446723"/>
                </a:lnTo>
                <a:lnTo>
                  <a:pt x="303275" y="403531"/>
                </a:lnTo>
                <a:lnTo>
                  <a:pt x="0" y="322632"/>
                </a:lnTo>
                <a:close/>
              </a:path>
            </a:pathLst>
          </a:custGeom>
          <a:ln w="25400">
            <a:solidFill>
              <a:srgbClr val="229494"/>
            </a:solidFill>
          </a:ln>
        </p:spPr>
        <p:txBody>
          <a:bodyPr wrap="square" lIns="0" tIns="0" rIns="0" bIns="0" rtlCol="0"/>
          <a:lstStyle/>
          <a:p>
            <a:endParaRPr/>
          </a:p>
        </p:txBody>
      </p:sp>
      <p:sp>
        <p:nvSpPr>
          <p:cNvPr id="11" name="object 11"/>
          <p:cNvSpPr/>
          <p:nvPr/>
        </p:nvSpPr>
        <p:spPr>
          <a:xfrm>
            <a:off x="1089052" y="2773400"/>
            <a:ext cx="3208655" cy="824230"/>
          </a:xfrm>
          <a:custGeom>
            <a:avLst/>
            <a:gdLst/>
            <a:ahLst/>
            <a:cxnLst/>
            <a:rect l="l" t="t" r="r" b="b"/>
            <a:pathLst>
              <a:path w="3208654" h="824229">
                <a:moveTo>
                  <a:pt x="386941" y="824128"/>
                </a:moveTo>
                <a:lnTo>
                  <a:pt x="602460" y="599338"/>
                </a:lnTo>
                <a:lnTo>
                  <a:pt x="535191" y="587417"/>
                </a:lnTo>
                <a:lnTo>
                  <a:pt x="471806" y="574895"/>
                </a:lnTo>
                <a:lnTo>
                  <a:pt x="412322" y="561808"/>
                </a:lnTo>
                <a:lnTo>
                  <a:pt x="356760" y="548191"/>
                </a:lnTo>
                <a:lnTo>
                  <a:pt x="305138" y="534081"/>
                </a:lnTo>
                <a:lnTo>
                  <a:pt x="257476" y="519513"/>
                </a:lnTo>
                <a:lnTo>
                  <a:pt x="213792" y="504524"/>
                </a:lnTo>
                <a:lnTo>
                  <a:pt x="174106" y="489150"/>
                </a:lnTo>
                <a:lnTo>
                  <a:pt x="138438" y="473426"/>
                </a:lnTo>
                <a:lnTo>
                  <a:pt x="79228" y="441076"/>
                </a:lnTo>
                <a:lnTo>
                  <a:pt x="36316" y="407761"/>
                </a:lnTo>
                <a:lnTo>
                  <a:pt x="9856" y="373770"/>
                </a:lnTo>
                <a:lnTo>
                  <a:pt x="0" y="339391"/>
                </a:lnTo>
                <a:lnTo>
                  <a:pt x="1346" y="322147"/>
                </a:lnTo>
                <a:lnTo>
                  <a:pt x="30714" y="270624"/>
                </a:lnTo>
                <a:lnTo>
                  <a:pt x="71591" y="236812"/>
                </a:lnTo>
                <a:lnTo>
                  <a:pt x="129685" y="203765"/>
                </a:lnTo>
                <a:lnTo>
                  <a:pt x="165237" y="187619"/>
                </a:lnTo>
                <a:lnTo>
                  <a:pt x="205150" y="171773"/>
                </a:lnTo>
                <a:lnTo>
                  <a:pt x="249445" y="156261"/>
                </a:lnTo>
                <a:lnTo>
                  <a:pt x="298140" y="141122"/>
                </a:lnTo>
                <a:lnTo>
                  <a:pt x="351254" y="126390"/>
                </a:lnTo>
                <a:lnTo>
                  <a:pt x="388802" y="116893"/>
                </a:lnTo>
                <a:lnTo>
                  <a:pt x="427651" y="107757"/>
                </a:lnTo>
                <a:lnTo>
                  <a:pt x="467749" y="98984"/>
                </a:lnTo>
                <a:lnTo>
                  <a:pt x="509047" y="90574"/>
                </a:lnTo>
                <a:lnTo>
                  <a:pt x="551492" y="82529"/>
                </a:lnTo>
                <a:lnTo>
                  <a:pt x="595035" y="74851"/>
                </a:lnTo>
                <a:lnTo>
                  <a:pt x="639623" y="67539"/>
                </a:lnTo>
                <a:lnTo>
                  <a:pt x="685207" y="60597"/>
                </a:lnTo>
                <a:lnTo>
                  <a:pt x="731735" y="54023"/>
                </a:lnTo>
                <a:lnTo>
                  <a:pt x="779156" y="47821"/>
                </a:lnTo>
                <a:lnTo>
                  <a:pt x="827419" y="41991"/>
                </a:lnTo>
                <a:lnTo>
                  <a:pt x="876474" y="36534"/>
                </a:lnTo>
                <a:lnTo>
                  <a:pt x="926269" y="31451"/>
                </a:lnTo>
                <a:lnTo>
                  <a:pt x="976754" y="26745"/>
                </a:lnTo>
                <a:lnTo>
                  <a:pt x="1027877" y="22415"/>
                </a:lnTo>
                <a:lnTo>
                  <a:pt x="1079588" y="18463"/>
                </a:lnTo>
                <a:lnTo>
                  <a:pt x="1131835" y="14890"/>
                </a:lnTo>
                <a:lnTo>
                  <a:pt x="1184569" y="11698"/>
                </a:lnTo>
                <a:lnTo>
                  <a:pt x="1237737" y="8887"/>
                </a:lnTo>
                <a:lnTo>
                  <a:pt x="1291289" y="6459"/>
                </a:lnTo>
                <a:lnTo>
                  <a:pt x="1345174" y="4416"/>
                </a:lnTo>
                <a:lnTo>
                  <a:pt x="1399342" y="2757"/>
                </a:lnTo>
                <a:lnTo>
                  <a:pt x="1453740" y="1485"/>
                </a:lnTo>
                <a:lnTo>
                  <a:pt x="1508319" y="601"/>
                </a:lnTo>
                <a:lnTo>
                  <a:pt x="1563026" y="105"/>
                </a:lnTo>
                <a:lnTo>
                  <a:pt x="1617812" y="0"/>
                </a:lnTo>
                <a:lnTo>
                  <a:pt x="1672626" y="285"/>
                </a:lnTo>
                <a:lnTo>
                  <a:pt x="1727416" y="963"/>
                </a:lnTo>
                <a:lnTo>
                  <a:pt x="1782131" y="2035"/>
                </a:lnTo>
                <a:lnTo>
                  <a:pt x="1836721" y="3501"/>
                </a:lnTo>
                <a:lnTo>
                  <a:pt x="1891135" y="5363"/>
                </a:lnTo>
                <a:lnTo>
                  <a:pt x="1945321" y="7623"/>
                </a:lnTo>
                <a:lnTo>
                  <a:pt x="1999229" y="10281"/>
                </a:lnTo>
                <a:lnTo>
                  <a:pt x="2052808" y="13338"/>
                </a:lnTo>
                <a:lnTo>
                  <a:pt x="2106007" y="16797"/>
                </a:lnTo>
                <a:lnTo>
                  <a:pt x="2158775" y="20657"/>
                </a:lnTo>
                <a:lnTo>
                  <a:pt x="2211061" y="24920"/>
                </a:lnTo>
                <a:lnTo>
                  <a:pt x="2262814" y="29588"/>
                </a:lnTo>
                <a:lnTo>
                  <a:pt x="2313983" y="34661"/>
                </a:lnTo>
                <a:lnTo>
                  <a:pt x="2364517" y="40141"/>
                </a:lnTo>
                <a:lnTo>
                  <a:pt x="2414366" y="46030"/>
                </a:lnTo>
                <a:lnTo>
                  <a:pt x="2463478" y="52327"/>
                </a:lnTo>
                <a:lnTo>
                  <a:pt x="2511802" y="59034"/>
                </a:lnTo>
                <a:lnTo>
                  <a:pt x="2559288" y="66153"/>
                </a:lnTo>
                <a:lnTo>
                  <a:pt x="2605885" y="73685"/>
                </a:lnTo>
                <a:lnTo>
                  <a:pt x="2673152" y="85606"/>
                </a:lnTo>
                <a:lnTo>
                  <a:pt x="2736536" y="98128"/>
                </a:lnTo>
                <a:lnTo>
                  <a:pt x="2796017" y="111215"/>
                </a:lnTo>
                <a:lnTo>
                  <a:pt x="2851577" y="124832"/>
                </a:lnTo>
                <a:lnTo>
                  <a:pt x="2903196" y="138942"/>
                </a:lnTo>
                <a:lnTo>
                  <a:pt x="2950855" y="153510"/>
                </a:lnTo>
                <a:lnTo>
                  <a:pt x="2994536" y="168499"/>
                </a:lnTo>
                <a:lnTo>
                  <a:pt x="3034219" y="183873"/>
                </a:lnTo>
                <a:lnTo>
                  <a:pt x="3069885" y="199597"/>
                </a:lnTo>
                <a:lnTo>
                  <a:pt x="3129088" y="231947"/>
                </a:lnTo>
                <a:lnTo>
                  <a:pt x="3171995" y="265262"/>
                </a:lnTo>
                <a:lnTo>
                  <a:pt x="3198451" y="299253"/>
                </a:lnTo>
                <a:lnTo>
                  <a:pt x="3208304" y="333632"/>
                </a:lnTo>
                <a:lnTo>
                  <a:pt x="3206956" y="350876"/>
                </a:lnTo>
                <a:lnTo>
                  <a:pt x="3177589" y="402399"/>
                </a:lnTo>
                <a:lnTo>
                  <a:pt x="3136716" y="436211"/>
                </a:lnTo>
                <a:lnTo>
                  <a:pt x="3078628" y="469258"/>
                </a:lnTo>
                <a:lnTo>
                  <a:pt x="3043080" y="485404"/>
                </a:lnTo>
                <a:lnTo>
                  <a:pt x="3003172" y="501250"/>
                </a:lnTo>
                <a:lnTo>
                  <a:pt x="2958884" y="516762"/>
                </a:lnTo>
                <a:lnTo>
                  <a:pt x="2910196" y="531901"/>
                </a:lnTo>
                <a:lnTo>
                  <a:pt x="2857091" y="546633"/>
                </a:lnTo>
                <a:lnTo>
                  <a:pt x="2782307" y="564893"/>
                </a:lnTo>
                <a:lnTo>
                  <a:pt x="2742942" y="573526"/>
                </a:lnTo>
                <a:lnTo>
                  <a:pt x="2702325" y="581825"/>
                </a:lnTo>
                <a:lnTo>
                  <a:pt x="2660507" y="589784"/>
                </a:lnTo>
                <a:lnTo>
                  <a:pt x="2617536" y="597402"/>
                </a:lnTo>
                <a:lnTo>
                  <a:pt x="2573460" y="604675"/>
                </a:lnTo>
                <a:lnTo>
                  <a:pt x="2528330" y="611600"/>
                </a:lnTo>
                <a:lnTo>
                  <a:pt x="2482193" y="618174"/>
                </a:lnTo>
                <a:lnTo>
                  <a:pt x="2435099" y="624393"/>
                </a:lnTo>
                <a:lnTo>
                  <a:pt x="2387096" y="630254"/>
                </a:lnTo>
                <a:lnTo>
                  <a:pt x="2338234" y="635754"/>
                </a:lnTo>
                <a:lnTo>
                  <a:pt x="2288561" y="640890"/>
                </a:lnTo>
                <a:lnTo>
                  <a:pt x="2238126" y="645658"/>
                </a:lnTo>
                <a:lnTo>
                  <a:pt x="2186979" y="650056"/>
                </a:lnTo>
                <a:lnTo>
                  <a:pt x="2135167" y="654080"/>
                </a:lnTo>
                <a:lnTo>
                  <a:pt x="2082740" y="657726"/>
                </a:lnTo>
                <a:lnTo>
                  <a:pt x="2029747" y="660993"/>
                </a:lnTo>
                <a:lnTo>
                  <a:pt x="1976237" y="663875"/>
                </a:lnTo>
                <a:lnTo>
                  <a:pt x="1922258" y="666371"/>
                </a:lnTo>
                <a:lnTo>
                  <a:pt x="1867859" y="668477"/>
                </a:lnTo>
                <a:lnTo>
                  <a:pt x="1813090" y="670190"/>
                </a:lnTo>
                <a:lnTo>
                  <a:pt x="1758000" y="671506"/>
                </a:lnTo>
                <a:lnTo>
                  <a:pt x="1702636" y="672423"/>
                </a:lnTo>
                <a:lnTo>
                  <a:pt x="1647049" y="672937"/>
                </a:lnTo>
                <a:lnTo>
                  <a:pt x="1591286" y="673045"/>
                </a:lnTo>
                <a:lnTo>
                  <a:pt x="1535397" y="672743"/>
                </a:lnTo>
                <a:lnTo>
                  <a:pt x="1479431" y="672029"/>
                </a:lnTo>
                <a:lnTo>
                  <a:pt x="1423437" y="670899"/>
                </a:lnTo>
                <a:lnTo>
                  <a:pt x="1367463" y="669350"/>
                </a:lnTo>
                <a:lnTo>
                  <a:pt x="1311558" y="667379"/>
                </a:lnTo>
                <a:lnTo>
                  <a:pt x="1255772" y="664983"/>
                </a:lnTo>
                <a:lnTo>
                  <a:pt x="1200153" y="662158"/>
                </a:lnTo>
                <a:lnTo>
                  <a:pt x="1144750" y="658901"/>
                </a:lnTo>
                <a:lnTo>
                  <a:pt x="386941" y="824128"/>
                </a:lnTo>
                <a:close/>
              </a:path>
            </a:pathLst>
          </a:custGeom>
          <a:ln w="25400">
            <a:solidFill>
              <a:srgbClr val="229494"/>
            </a:solidFill>
          </a:ln>
        </p:spPr>
        <p:txBody>
          <a:bodyPr wrap="square" lIns="0" tIns="0" rIns="0" bIns="0" rtlCol="0"/>
          <a:lstStyle/>
          <a:p>
            <a:endParaRPr/>
          </a:p>
        </p:txBody>
      </p:sp>
      <p:sp>
        <p:nvSpPr>
          <p:cNvPr id="12" name="object 12"/>
          <p:cNvSpPr txBox="1"/>
          <p:nvPr/>
        </p:nvSpPr>
        <p:spPr>
          <a:xfrm>
            <a:off x="1210462" y="1813306"/>
            <a:ext cx="6201410" cy="1591310"/>
          </a:xfrm>
          <a:prstGeom prst="rect">
            <a:avLst/>
          </a:prstGeom>
        </p:spPr>
        <p:txBody>
          <a:bodyPr vert="horz" wrap="square" lIns="0" tIns="13335" rIns="0" bIns="0" rtlCol="0">
            <a:spAutoFit/>
          </a:bodyPr>
          <a:lstStyle/>
          <a:p>
            <a:pPr marL="3773170">
              <a:lnSpc>
                <a:spcPct val="100000"/>
              </a:lnSpc>
              <a:spcBef>
                <a:spcPts val="105"/>
              </a:spcBef>
            </a:pPr>
            <a:r>
              <a:rPr sz="1400" spc="-5" dirty="0">
                <a:latin typeface="Arial"/>
                <a:cs typeface="Arial"/>
              </a:rPr>
              <a:t>Moi c’est 1000 </a:t>
            </a:r>
            <a:r>
              <a:rPr sz="1400" dirty="0">
                <a:latin typeface="Arial"/>
                <a:cs typeface="Arial"/>
              </a:rPr>
              <a:t>l </a:t>
            </a:r>
            <a:r>
              <a:rPr sz="1400" spc="-5" dirty="0">
                <a:latin typeface="Arial"/>
                <a:cs typeface="Arial"/>
              </a:rPr>
              <a:t>pour 56</a:t>
            </a:r>
            <a:r>
              <a:rPr sz="1400" spc="-120" dirty="0">
                <a:latin typeface="Arial"/>
                <a:cs typeface="Arial"/>
              </a:rPr>
              <a:t> </a:t>
            </a:r>
            <a:r>
              <a:rPr sz="1400" spc="-5" dirty="0">
                <a:latin typeface="Arial"/>
                <a:cs typeface="Arial"/>
              </a:rPr>
              <a:t>brebis</a:t>
            </a:r>
            <a:endParaRPr sz="1400">
              <a:latin typeface="Arial"/>
              <a:cs typeface="Arial"/>
            </a:endParaRPr>
          </a:p>
          <a:p>
            <a:pPr>
              <a:lnSpc>
                <a:spcPct val="100000"/>
              </a:lnSpc>
              <a:spcBef>
                <a:spcPts val="45"/>
              </a:spcBef>
            </a:pPr>
            <a:endParaRPr sz="1750">
              <a:latin typeface="Times New Roman"/>
              <a:cs typeface="Times New Roman"/>
            </a:endParaRPr>
          </a:p>
          <a:p>
            <a:pPr marL="12700">
              <a:lnSpc>
                <a:spcPct val="100000"/>
              </a:lnSpc>
            </a:pPr>
            <a:r>
              <a:rPr sz="1400" dirty="0">
                <a:latin typeface="Arial"/>
                <a:cs typeface="Arial"/>
              </a:rPr>
              <a:t>Ah </a:t>
            </a:r>
            <a:r>
              <a:rPr sz="1400" spc="-5" dirty="0">
                <a:latin typeface="Arial"/>
                <a:cs typeface="Arial"/>
              </a:rPr>
              <a:t>j’ai beaucoup plus de lait que</a:t>
            </a:r>
            <a:r>
              <a:rPr sz="1400" spc="-105" dirty="0">
                <a:latin typeface="Arial"/>
                <a:cs typeface="Arial"/>
              </a:rPr>
              <a:t> </a:t>
            </a:r>
            <a:r>
              <a:rPr sz="1400" spc="-10" dirty="0">
                <a:latin typeface="Arial"/>
                <a:cs typeface="Arial"/>
              </a:rPr>
              <a:t>toi!!</a:t>
            </a:r>
            <a:endParaRPr sz="1400">
              <a:latin typeface="Arial"/>
              <a:cs typeface="Arial"/>
            </a:endParaRPr>
          </a:p>
          <a:p>
            <a:pPr>
              <a:lnSpc>
                <a:spcPct val="100000"/>
              </a:lnSpc>
            </a:pPr>
            <a:endParaRPr sz="1500">
              <a:latin typeface="Times New Roman"/>
              <a:cs typeface="Times New Roman"/>
            </a:endParaRPr>
          </a:p>
          <a:p>
            <a:pPr>
              <a:lnSpc>
                <a:spcPct val="100000"/>
              </a:lnSpc>
              <a:spcBef>
                <a:spcPts val="35"/>
              </a:spcBef>
            </a:pPr>
            <a:endParaRPr sz="1550">
              <a:latin typeface="Times New Roman"/>
              <a:cs typeface="Times New Roman"/>
            </a:endParaRPr>
          </a:p>
          <a:p>
            <a:pPr marL="1044575" marR="3173095" indent="-1030605">
              <a:lnSpc>
                <a:spcPct val="100000"/>
              </a:lnSpc>
            </a:pPr>
            <a:r>
              <a:rPr sz="1400" dirty="0">
                <a:latin typeface="Arial"/>
                <a:cs typeface="Arial"/>
              </a:rPr>
              <a:t>Bien sur tu as plus de </a:t>
            </a:r>
            <a:r>
              <a:rPr sz="1400" spc="-5" dirty="0">
                <a:latin typeface="Arial"/>
                <a:cs typeface="Arial"/>
              </a:rPr>
              <a:t>brebis!! Mais</a:t>
            </a:r>
            <a:r>
              <a:rPr sz="1400" spc="-145" dirty="0">
                <a:latin typeface="Arial"/>
                <a:cs typeface="Arial"/>
              </a:rPr>
              <a:t> </a:t>
            </a:r>
            <a:r>
              <a:rPr sz="1400" dirty="0">
                <a:latin typeface="Arial"/>
                <a:cs typeface="Arial"/>
              </a:rPr>
              <a:t>en  proportion</a:t>
            </a:r>
            <a:r>
              <a:rPr sz="1400" spc="-50" dirty="0">
                <a:latin typeface="Arial"/>
                <a:cs typeface="Arial"/>
              </a:rPr>
              <a:t> </a:t>
            </a:r>
            <a:r>
              <a:rPr sz="1400" dirty="0">
                <a:latin typeface="Arial"/>
                <a:cs typeface="Arial"/>
              </a:rPr>
              <a:t>?</a:t>
            </a:r>
            <a:endParaRPr sz="1400">
              <a:latin typeface="Arial"/>
              <a:cs typeface="Arial"/>
            </a:endParaRPr>
          </a:p>
        </p:txBody>
      </p:sp>
      <p:sp>
        <p:nvSpPr>
          <p:cNvPr id="13" name="object 13"/>
          <p:cNvSpPr/>
          <p:nvPr/>
        </p:nvSpPr>
        <p:spPr>
          <a:xfrm>
            <a:off x="5505736" y="3938509"/>
            <a:ext cx="3450590" cy="1431290"/>
          </a:xfrm>
          <a:custGeom>
            <a:avLst/>
            <a:gdLst/>
            <a:ahLst/>
            <a:cxnLst/>
            <a:rect l="l" t="t" r="r" b="b"/>
            <a:pathLst>
              <a:path w="3450590" h="1431289">
                <a:moveTo>
                  <a:pt x="314038" y="471057"/>
                </a:moveTo>
                <a:lnTo>
                  <a:pt x="309155" y="435624"/>
                </a:lnTo>
                <a:lnTo>
                  <a:pt x="311477" y="400852"/>
                </a:lnTo>
                <a:lnTo>
                  <a:pt x="320656" y="366998"/>
                </a:lnTo>
                <a:lnTo>
                  <a:pt x="358206" y="303067"/>
                </a:lnTo>
                <a:lnTo>
                  <a:pt x="385883" y="273505"/>
                </a:lnTo>
                <a:lnTo>
                  <a:pt x="419035" y="245886"/>
                </a:lnTo>
                <a:lnTo>
                  <a:pt x="457314" y="220468"/>
                </a:lnTo>
                <a:lnTo>
                  <a:pt x="500376" y="197507"/>
                </a:lnTo>
                <a:lnTo>
                  <a:pt x="547873" y="177260"/>
                </a:lnTo>
                <a:lnTo>
                  <a:pt x="599460" y="159982"/>
                </a:lnTo>
                <a:lnTo>
                  <a:pt x="654792" y="145932"/>
                </a:lnTo>
                <a:lnTo>
                  <a:pt x="713521" y="135365"/>
                </a:lnTo>
                <a:lnTo>
                  <a:pt x="775302" y="128538"/>
                </a:lnTo>
                <a:lnTo>
                  <a:pt x="826539" y="126013"/>
                </a:lnTo>
                <a:lnTo>
                  <a:pt x="877697" y="126249"/>
                </a:lnTo>
                <a:lnTo>
                  <a:pt x="928430" y="129208"/>
                </a:lnTo>
                <a:lnTo>
                  <a:pt x="978395" y="134853"/>
                </a:lnTo>
                <a:lnTo>
                  <a:pt x="1027247" y="143147"/>
                </a:lnTo>
                <a:lnTo>
                  <a:pt x="1074641" y="154051"/>
                </a:lnTo>
                <a:lnTo>
                  <a:pt x="1120234" y="167527"/>
                </a:lnTo>
                <a:lnTo>
                  <a:pt x="1148198" y="141754"/>
                </a:lnTo>
                <a:lnTo>
                  <a:pt x="1180854" y="118658"/>
                </a:lnTo>
                <a:lnTo>
                  <a:pt x="1217662" y="98332"/>
                </a:lnTo>
                <a:lnTo>
                  <a:pt x="1258083" y="80870"/>
                </a:lnTo>
                <a:lnTo>
                  <a:pt x="1301579" y="66364"/>
                </a:lnTo>
                <a:lnTo>
                  <a:pt x="1347610" y="54909"/>
                </a:lnTo>
                <a:lnTo>
                  <a:pt x="1395637" y="46597"/>
                </a:lnTo>
                <a:lnTo>
                  <a:pt x="1445122" y="41521"/>
                </a:lnTo>
                <a:lnTo>
                  <a:pt x="1495526" y="39776"/>
                </a:lnTo>
                <a:lnTo>
                  <a:pt x="1546308" y="41453"/>
                </a:lnTo>
                <a:lnTo>
                  <a:pt x="1596932" y="46648"/>
                </a:lnTo>
                <a:lnTo>
                  <a:pt x="1646856" y="55452"/>
                </a:lnTo>
                <a:lnTo>
                  <a:pt x="1695544" y="67959"/>
                </a:lnTo>
                <a:lnTo>
                  <a:pt x="1747614" y="86422"/>
                </a:lnTo>
                <a:lnTo>
                  <a:pt x="1794350" y="108980"/>
                </a:lnTo>
                <a:lnTo>
                  <a:pt x="1823644" y="81559"/>
                </a:lnTo>
                <a:lnTo>
                  <a:pt x="1859376" y="57787"/>
                </a:lnTo>
                <a:lnTo>
                  <a:pt x="1900581" y="37844"/>
                </a:lnTo>
                <a:lnTo>
                  <a:pt x="1946298" y="21913"/>
                </a:lnTo>
                <a:lnTo>
                  <a:pt x="1995565" y="10174"/>
                </a:lnTo>
                <a:lnTo>
                  <a:pt x="2047419" y="2809"/>
                </a:lnTo>
                <a:lnTo>
                  <a:pt x="2100897" y="0"/>
                </a:lnTo>
                <a:lnTo>
                  <a:pt x="2155038" y="1926"/>
                </a:lnTo>
                <a:lnTo>
                  <a:pt x="2208878" y="8771"/>
                </a:lnTo>
                <a:lnTo>
                  <a:pt x="2261456" y="20715"/>
                </a:lnTo>
                <a:lnTo>
                  <a:pt x="2327940" y="45099"/>
                </a:lnTo>
                <a:lnTo>
                  <a:pt x="2382995" y="77484"/>
                </a:lnTo>
                <a:lnTo>
                  <a:pt x="2419674" y="56153"/>
                </a:lnTo>
                <a:lnTo>
                  <a:pt x="2460126" y="38217"/>
                </a:lnTo>
                <a:lnTo>
                  <a:pt x="2503702" y="23706"/>
                </a:lnTo>
                <a:lnTo>
                  <a:pt x="2549750" y="12648"/>
                </a:lnTo>
                <a:lnTo>
                  <a:pt x="2597621" y="5075"/>
                </a:lnTo>
                <a:lnTo>
                  <a:pt x="2646662" y="1014"/>
                </a:lnTo>
                <a:lnTo>
                  <a:pt x="2696226" y="497"/>
                </a:lnTo>
                <a:lnTo>
                  <a:pt x="2745660" y="3551"/>
                </a:lnTo>
                <a:lnTo>
                  <a:pt x="2794314" y="10208"/>
                </a:lnTo>
                <a:lnTo>
                  <a:pt x="2841538" y="20496"/>
                </a:lnTo>
                <a:lnTo>
                  <a:pt x="2886682" y="34445"/>
                </a:lnTo>
                <a:lnTo>
                  <a:pt x="2929095" y="52084"/>
                </a:lnTo>
                <a:lnTo>
                  <a:pt x="2976216" y="78871"/>
                </a:lnTo>
                <a:lnTo>
                  <a:pt x="3014216" y="109599"/>
                </a:lnTo>
                <a:lnTo>
                  <a:pt x="3042359" y="143542"/>
                </a:lnTo>
                <a:lnTo>
                  <a:pt x="3059905" y="179973"/>
                </a:lnTo>
                <a:lnTo>
                  <a:pt x="3119349" y="191837"/>
                </a:lnTo>
                <a:lnTo>
                  <a:pt x="3173721" y="208074"/>
                </a:lnTo>
                <a:lnTo>
                  <a:pt x="3222559" y="228226"/>
                </a:lnTo>
                <a:lnTo>
                  <a:pt x="3265402" y="251836"/>
                </a:lnTo>
                <a:lnTo>
                  <a:pt x="3301787" y="278446"/>
                </a:lnTo>
                <a:lnTo>
                  <a:pt x="3331252" y="307599"/>
                </a:lnTo>
                <a:lnTo>
                  <a:pt x="3353335" y="338838"/>
                </a:lnTo>
                <a:lnTo>
                  <a:pt x="3373507" y="405744"/>
                </a:lnTo>
                <a:lnTo>
                  <a:pt x="3370673" y="440495"/>
                </a:lnTo>
                <a:lnTo>
                  <a:pt x="3354465" y="483569"/>
                </a:lnTo>
                <a:lnTo>
                  <a:pt x="3339178" y="507125"/>
                </a:lnTo>
                <a:lnTo>
                  <a:pt x="3377117" y="538947"/>
                </a:lnTo>
                <a:lnTo>
                  <a:pt x="3407119" y="572425"/>
                </a:lnTo>
                <a:lnTo>
                  <a:pt x="3429276" y="607156"/>
                </a:lnTo>
                <a:lnTo>
                  <a:pt x="3443680" y="642741"/>
                </a:lnTo>
                <a:lnTo>
                  <a:pt x="3450425" y="678778"/>
                </a:lnTo>
                <a:lnTo>
                  <a:pt x="3449602" y="714866"/>
                </a:lnTo>
                <a:lnTo>
                  <a:pt x="3425625" y="785593"/>
                </a:lnTo>
                <a:lnTo>
                  <a:pt x="3402655" y="819430"/>
                </a:lnTo>
                <a:lnTo>
                  <a:pt x="3372489" y="851714"/>
                </a:lnTo>
                <a:lnTo>
                  <a:pt x="3335219" y="882045"/>
                </a:lnTo>
                <a:lnTo>
                  <a:pt x="3290937" y="910021"/>
                </a:lnTo>
                <a:lnTo>
                  <a:pt x="3239737" y="935242"/>
                </a:lnTo>
                <a:lnTo>
                  <a:pt x="3193945" y="953072"/>
                </a:lnTo>
                <a:lnTo>
                  <a:pt x="3145381" y="968092"/>
                </a:lnTo>
                <a:lnTo>
                  <a:pt x="3094438" y="980203"/>
                </a:lnTo>
                <a:lnTo>
                  <a:pt x="3041515" y="989310"/>
                </a:lnTo>
                <a:lnTo>
                  <a:pt x="2987007" y="995313"/>
                </a:lnTo>
                <a:lnTo>
                  <a:pt x="2982949" y="1027978"/>
                </a:lnTo>
                <a:lnTo>
                  <a:pt x="2954611" y="1089336"/>
                </a:lnTo>
                <a:lnTo>
                  <a:pt x="2902215" y="1143786"/>
                </a:lnTo>
                <a:lnTo>
                  <a:pt x="2868085" y="1167814"/>
                </a:lnTo>
                <a:lnTo>
                  <a:pt x="2829248" y="1189389"/>
                </a:lnTo>
                <a:lnTo>
                  <a:pt x="2786141" y="1208269"/>
                </a:lnTo>
                <a:lnTo>
                  <a:pt x="2739199" y="1224210"/>
                </a:lnTo>
                <a:lnTo>
                  <a:pt x="2688859" y="1236972"/>
                </a:lnTo>
                <a:lnTo>
                  <a:pt x="2635556" y="1246312"/>
                </a:lnTo>
                <a:lnTo>
                  <a:pt x="2579726" y="1251988"/>
                </a:lnTo>
                <a:lnTo>
                  <a:pt x="2521806" y="1253758"/>
                </a:lnTo>
                <a:lnTo>
                  <a:pt x="2470977" y="1251942"/>
                </a:lnTo>
                <a:lnTo>
                  <a:pt x="2421045" y="1246998"/>
                </a:lnTo>
                <a:lnTo>
                  <a:pt x="2372447" y="1239000"/>
                </a:lnTo>
                <a:lnTo>
                  <a:pt x="2325624" y="1228021"/>
                </a:lnTo>
                <a:lnTo>
                  <a:pt x="2281014" y="1214134"/>
                </a:lnTo>
                <a:lnTo>
                  <a:pt x="2260999" y="1245437"/>
                </a:lnTo>
                <a:lnTo>
                  <a:pt x="2235671" y="1274746"/>
                </a:lnTo>
                <a:lnTo>
                  <a:pt x="2205439" y="1301937"/>
                </a:lnTo>
                <a:lnTo>
                  <a:pt x="2170715" y="1326886"/>
                </a:lnTo>
                <a:lnTo>
                  <a:pt x="2131906" y="1349469"/>
                </a:lnTo>
                <a:lnTo>
                  <a:pt x="2089424" y="1369562"/>
                </a:lnTo>
                <a:lnTo>
                  <a:pt x="2043679" y="1387040"/>
                </a:lnTo>
                <a:lnTo>
                  <a:pt x="1995081" y="1401780"/>
                </a:lnTo>
                <a:lnTo>
                  <a:pt x="1944039" y="1413656"/>
                </a:lnTo>
                <a:lnTo>
                  <a:pt x="1890964" y="1422546"/>
                </a:lnTo>
                <a:lnTo>
                  <a:pt x="1836265" y="1428324"/>
                </a:lnTo>
                <a:lnTo>
                  <a:pt x="1780353" y="1430867"/>
                </a:lnTo>
                <a:lnTo>
                  <a:pt x="1723638" y="1430051"/>
                </a:lnTo>
                <a:lnTo>
                  <a:pt x="1666529" y="1425750"/>
                </a:lnTo>
                <a:lnTo>
                  <a:pt x="1609438" y="1417842"/>
                </a:lnTo>
                <a:lnTo>
                  <a:pt x="1551184" y="1405704"/>
                </a:lnTo>
                <a:lnTo>
                  <a:pt x="1496130" y="1389992"/>
                </a:lnTo>
                <a:lnTo>
                  <a:pt x="1444766" y="1370900"/>
                </a:lnTo>
                <a:lnTo>
                  <a:pt x="1397583" y="1348623"/>
                </a:lnTo>
                <a:lnTo>
                  <a:pt x="1355070" y="1323354"/>
                </a:lnTo>
                <a:lnTo>
                  <a:pt x="1317719" y="1295287"/>
                </a:lnTo>
                <a:lnTo>
                  <a:pt x="1268366" y="1310433"/>
                </a:lnTo>
                <a:lnTo>
                  <a:pt x="1217706" y="1322794"/>
                </a:lnTo>
                <a:lnTo>
                  <a:pt x="1166036" y="1332412"/>
                </a:lnTo>
                <a:lnTo>
                  <a:pt x="1113654" y="1339329"/>
                </a:lnTo>
                <a:lnTo>
                  <a:pt x="1060858" y="1343586"/>
                </a:lnTo>
                <a:lnTo>
                  <a:pt x="1007947" y="1345226"/>
                </a:lnTo>
                <a:lnTo>
                  <a:pt x="955218" y="1344292"/>
                </a:lnTo>
                <a:lnTo>
                  <a:pt x="902970" y="1340823"/>
                </a:lnTo>
                <a:lnTo>
                  <a:pt x="851502" y="1334864"/>
                </a:lnTo>
                <a:lnTo>
                  <a:pt x="801110" y="1326454"/>
                </a:lnTo>
                <a:lnTo>
                  <a:pt x="752094" y="1315638"/>
                </a:lnTo>
                <a:lnTo>
                  <a:pt x="704751" y="1302456"/>
                </a:lnTo>
                <a:lnTo>
                  <a:pt x="659379" y="1286950"/>
                </a:lnTo>
                <a:lnTo>
                  <a:pt x="616278" y="1269162"/>
                </a:lnTo>
                <a:lnTo>
                  <a:pt x="575745" y="1249135"/>
                </a:lnTo>
                <a:lnTo>
                  <a:pt x="538077" y="1226910"/>
                </a:lnTo>
                <a:lnTo>
                  <a:pt x="503574" y="1202529"/>
                </a:lnTo>
                <a:lnTo>
                  <a:pt x="472534" y="1176034"/>
                </a:lnTo>
                <a:lnTo>
                  <a:pt x="470248" y="1173875"/>
                </a:lnTo>
                <a:lnTo>
                  <a:pt x="468089" y="1171843"/>
                </a:lnTo>
                <a:lnTo>
                  <a:pt x="466057" y="1169684"/>
                </a:lnTo>
                <a:lnTo>
                  <a:pt x="409466" y="1170864"/>
                </a:lnTo>
                <a:lnTo>
                  <a:pt x="354752" y="1167018"/>
                </a:lnTo>
                <a:lnTo>
                  <a:pt x="302709" y="1158503"/>
                </a:lnTo>
                <a:lnTo>
                  <a:pt x="254133" y="1145674"/>
                </a:lnTo>
                <a:lnTo>
                  <a:pt x="209818" y="1128885"/>
                </a:lnTo>
                <a:lnTo>
                  <a:pt x="170559" y="1108493"/>
                </a:lnTo>
                <a:lnTo>
                  <a:pt x="137151" y="1084851"/>
                </a:lnTo>
                <a:lnTo>
                  <a:pt x="91065" y="1029239"/>
                </a:lnTo>
                <a:lnTo>
                  <a:pt x="79407" y="955241"/>
                </a:lnTo>
                <a:lnTo>
                  <a:pt x="95042" y="913906"/>
                </a:lnTo>
                <a:lnTo>
                  <a:pt x="126036" y="875429"/>
                </a:lnTo>
                <a:lnTo>
                  <a:pt x="171544" y="841262"/>
                </a:lnTo>
                <a:lnTo>
                  <a:pt x="120590" y="820631"/>
                </a:lnTo>
                <a:lnTo>
                  <a:pt x="78115" y="795905"/>
                </a:lnTo>
                <a:lnTo>
                  <a:pt x="44468" y="767842"/>
                </a:lnTo>
                <a:lnTo>
                  <a:pt x="20000" y="737202"/>
                </a:lnTo>
                <a:lnTo>
                  <a:pt x="0" y="671223"/>
                </a:lnTo>
                <a:lnTo>
                  <a:pt x="5168" y="637403"/>
                </a:lnTo>
                <a:lnTo>
                  <a:pt x="47592" y="571895"/>
                </a:lnTo>
                <a:lnTo>
                  <a:pt x="78842" y="546419"/>
                </a:lnTo>
                <a:lnTo>
                  <a:pt x="116280" y="524298"/>
                </a:lnTo>
                <a:lnTo>
                  <a:pt x="159066" y="505839"/>
                </a:lnTo>
                <a:lnTo>
                  <a:pt x="206360" y="491349"/>
                </a:lnTo>
                <a:lnTo>
                  <a:pt x="257324" y="481134"/>
                </a:lnTo>
                <a:lnTo>
                  <a:pt x="311117" y="475502"/>
                </a:lnTo>
                <a:lnTo>
                  <a:pt x="314038" y="471057"/>
                </a:lnTo>
                <a:close/>
              </a:path>
            </a:pathLst>
          </a:custGeom>
          <a:ln w="25400">
            <a:solidFill>
              <a:srgbClr val="229494"/>
            </a:solidFill>
          </a:ln>
        </p:spPr>
        <p:txBody>
          <a:bodyPr wrap="square" lIns="0" tIns="0" rIns="0" bIns="0" rtlCol="0"/>
          <a:lstStyle/>
          <a:p>
            <a:endParaRPr/>
          </a:p>
        </p:txBody>
      </p:sp>
      <p:sp>
        <p:nvSpPr>
          <p:cNvPr id="14" name="object 14"/>
          <p:cNvSpPr/>
          <p:nvPr/>
        </p:nvSpPr>
        <p:spPr>
          <a:xfrm>
            <a:off x="5704840" y="5147183"/>
            <a:ext cx="207010" cy="184404"/>
          </a:xfrm>
          <a:prstGeom prst="rect">
            <a:avLst/>
          </a:prstGeom>
          <a:blipFill>
            <a:blip r:embed="rId5" cstate="print"/>
            <a:stretch>
              <a:fillRect/>
            </a:stretch>
          </a:blipFill>
        </p:spPr>
        <p:txBody>
          <a:bodyPr wrap="square" lIns="0" tIns="0" rIns="0" bIns="0" rtlCol="0"/>
          <a:lstStyle/>
          <a:p>
            <a:endParaRPr/>
          </a:p>
        </p:txBody>
      </p:sp>
      <p:sp>
        <p:nvSpPr>
          <p:cNvPr id="15" name="object 15"/>
          <p:cNvSpPr/>
          <p:nvPr/>
        </p:nvSpPr>
        <p:spPr>
          <a:xfrm>
            <a:off x="5836158" y="5063490"/>
            <a:ext cx="238760" cy="238760"/>
          </a:xfrm>
          <a:custGeom>
            <a:avLst/>
            <a:gdLst/>
            <a:ahLst/>
            <a:cxnLst/>
            <a:rect l="l" t="t" r="r" b="b"/>
            <a:pathLst>
              <a:path w="238760" h="238760">
                <a:moveTo>
                  <a:pt x="238378" y="119126"/>
                </a:moveTo>
                <a:lnTo>
                  <a:pt x="229016" y="165512"/>
                </a:lnTo>
                <a:lnTo>
                  <a:pt x="203485" y="203422"/>
                </a:lnTo>
                <a:lnTo>
                  <a:pt x="165619" y="228996"/>
                </a:lnTo>
                <a:lnTo>
                  <a:pt x="119252" y="238379"/>
                </a:lnTo>
                <a:lnTo>
                  <a:pt x="72812" y="228996"/>
                </a:lnTo>
                <a:lnTo>
                  <a:pt x="34909" y="203422"/>
                </a:lnTo>
                <a:lnTo>
                  <a:pt x="9364" y="165512"/>
                </a:lnTo>
                <a:lnTo>
                  <a:pt x="0" y="119126"/>
                </a:lnTo>
                <a:lnTo>
                  <a:pt x="9364" y="72759"/>
                </a:lnTo>
                <a:lnTo>
                  <a:pt x="34909" y="34893"/>
                </a:lnTo>
                <a:lnTo>
                  <a:pt x="72812" y="9362"/>
                </a:lnTo>
                <a:lnTo>
                  <a:pt x="119252" y="0"/>
                </a:lnTo>
                <a:lnTo>
                  <a:pt x="165619" y="9362"/>
                </a:lnTo>
                <a:lnTo>
                  <a:pt x="203485" y="34893"/>
                </a:lnTo>
                <a:lnTo>
                  <a:pt x="229016" y="72759"/>
                </a:lnTo>
                <a:lnTo>
                  <a:pt x="238378" y="119126"/>
                </a:lnTo>
                <a:close/>
              </a:path>
            </a:pathLst>
          </a:custGeom>
          <a:ln w="25400">
            <a:solidFill>
              <a:srgbClr val="229494"/>
            </a:solidFill>
          </a:ln>
        </p:spPr>
        <p:txBody>
          <a:bodyPr wrap="square" lIns="0" tIns="0" rIns="0" bIns="0" rtlCol="0"/>
          <a:lstStyle/>
          <a:p>
            <a:endParaRPr/>
          </a:p>
        </p:txBody>
      </p:sp>
      <p:sp>
        <p:nvSpPr>
          <p:cNvPr id="16" name="object 16"/>
          <p:cNvSpPr/>
          <p:nvPr/>
        </p:nvSpPr>
        <p:spPr>
          <a:xfrm>
            <a:off x="5680964" y="4774184"/>
            <a:ext cx="202565" cy="26670"/>
          </a:xfrm>
          <a:custGeom>
            <a:avLst/>
            <a:gdLst/>
            <a:ahLst/>
            <a:cxnLst/>
            <a:rect l="l" t="t" r="r" b="b"/>
            <a:pathLst>
              <a:path w="202564" h="26670">
                <a:moveTo>
                  <a:pt x="202057" y="26289"/>
                </a:moveTo>
                <a:lnTo>
                  <a:pt x="149322" y="26378"/>
                </a:lnTo>
                <a:lnTo>
                  <a:pt x="97456" y="21955"/>
                </a:lnTo>
                <a:lnTo>
                  <a:pt x="47376" y="13126"/>
                </a:lnTo>
                <a:lnTo>
                  <a:pt x="0" y="0"/>
                </a:lnTo>
              </a:path>
            </a:pathLst>
          </a:custGeom>
          <a:ln w="25400">
            <a:solidFill>
              <a:srgbClr val="229494"/>
            </a:solidFill>
          </a:ln>
        </p:spPr>
        <p:txBody>
          <a:bodyPr wrap="square" lIns="0" tIns="0" rIns="0" bIns="0" rtlCol="0"/>
          <a:lstStyle/>
          <a:p>
            <a:endParaRPr/>
          </a:p>
        </p:txBody>
      </p:sp>
      <p:sp>
        <p:nvSpPr>
          <p:cNvPr id="17" name="object 17"/>
          <p:cNvSpPr/>
          <p:nvPr/>
        </p:nvSpPr>
        <p:spPr>
          <a:xfrm>
            <a:off x="5972936" y="5089271"/>
            <a:ext cx="88900" cy="12700"/>
          </a:xfrm>
          <a:custGeom>
            <a:avLst/>
            <a:gdLst/>
            <a:ahLst/>
            <a:cxnLst/>
            <a:rect l="l" t="t" r="r" b="b"/>
            <a:pathLst>
              <a:path w="88900" h="12700">
                <a:moveTo>
                  <a:pt x="88391" y="0"/>
                </a:moveTo>
                <a:lnTo>
                  <a:pt x="66901" y="4431"/>
                </a:lnTo>
                <a:lnTo>
                  <a:pt x="44958" y="8016"/>
                </a:lnTo>
                <a:lnTo>
                  <a:pt x="22633" y="10769"/>
                </a:lnTo>
                <a:lnTo>
                  <a:pt x="0" y="12699"/>
                </a:lnTo>
              </a:path>
            </a:pathLst>
          </a:custGeom>
          <a:ln w="25400">
            <a:solidFill>
              <a:srgbClr val="229494"/>
            </a:solidFill>
          </a:ln>
        </p:spPr>
        <p:txBody>
          <a:bodyPr wrap="square" lIns="0" tIns="0" rIns="0" bIns="0" rtlCol="0"/>
          <a:lstStyle/>
          <a:p>
            <a:endParaRPr/>
          </a:p>
        </p:txBody>
      </p:sp>
      <p:sp>
        <p:nvSpPr>
          <p:cNvPr id="18" name="object 18"/>
          <p:cNvSpPr/>
          <p:nvPr/>
        </p:nvSpPr>
        <p:spPr>
          <a:xfrm>
            <a:off x="6769989" y="5170423"/>
            <a:ext cx="53340" cy="57785"/>
          </a:xfrm>
          <a:custGeom>
            <a:avLst/>
            <a:gdLst/>
            <a:ahLst/>
            <a:cxnLst/>
            <a:rect l="l" t="t" r="r" b="b"/>
            <a:pathLst>
              <a:path w="53340" h="57785">
                <a:moveTo>
                  <a:pt x="53212" y="57657"/>
                </a:moveTo>
                <a:lnTo>
                  <a:pt x="37879" y="43898"/>
                </a:lnTo>
                <a:lnTo>
                  <a:pt x="23891" y="29686"/>
                </a:lnTo>
                <a:lnTo>
                  <a:pt x="11261" y="15045"/>
                </a:lnTo>
                <a:lnTo>
                  <a:pt x="0" y="0"/>
                </a:lnTo>
              </a:path>
            </a:pathLst>
          </a:custGeom>
          <a:ln w="25400">
            <a:solidFill>
              <a:srgbClr val="229494"/>
            </a:solidFill>
          </a:ln>
        </p:spPr>
        <p:txBody>
          <a:bodyPr wrap="square" lIns="0" tIns="0" rIns="0" bIns="0" rtlCol="0"/>
          <a:lstStyle/>
          <a:p>
            <a:endParaRPr/>
          </a:p>
        </p:txBody>
      </p:sp>
      <p:sp>
        <p:nvSpPr>
          <p:cNvPr id="19" name="object 19"/>
          <p:cNvSpPr/>
          <p:nvPr/>
        </p:nvSpPr>
        <p:spPr>
          <a:xfrm>
            <a:off x="7787131" y="5084445"/>
            <a:ext cx="21590" cy="63500"/>
          </a:xfrm>
          <a:custGeom>
            <a:avLst/>
            <a:gdLst/>
            <a:ahLst/>
            <a:cxnLst/>
            <a:rect l="l" t="t" r="r" b="b"/>
            <a:pathLst>
              <a:path w="21590" h="63500">
                <a:moveTo>
                  <a:pt x="21336" y="0"/>
                </a:moveTo>
                <a:lnTo>
                  <a:pt x="18216" y="16025"/>
                </a:lnTo>
                <a:lnTo>
                  <a:pt x="13620" y="31908"/>
                </a:lnTo>
                <a:lnTo>
                  <a:pt x="7548" y="47648"/>
                </a:lnTo>
                <a:lnTo>
                  <a:pt x="0" y="63245"/>
                </a:lnTo>
              </a:path>
            </a:pathLst>
          </a:custGeom>
          <a:ln w="25400">
            <a:solidFill>
              <a:srgbClr val="229494"/>
            </a:solidFill>
          </a:ln>
        </p:spPr>
        <p:txBody>
          <a:bodyPr wrap="square" lIns="0" tIns="0" rIns="0" bIns="0" rtlCol="0"/>
          <a:lstStyle/>
          <a:p>
            <a:endParaRPr/>
          </a:p>
        </p:txBody>
      </p:sp>
      <p:sp>
        <p:nvSpPr>
          <p:cNvPr id="20" name="object 20"/>
          <p:cNvSpPr/>
          <p:nvPr/>
        </p:nvSpPr>
        <p:spPr>
          <a:xfrm>
            <a:off x="8231378" y="4693792"/>
            <a:ext cx="259715" cy="236854"/>
          </a:xfrm>
          <a:custGeom>
            <a:avLst/>
            <a:gdLst/>
            <a:ahLst/>
            <a:cxnLst/>
            <a:rect l="l" t="t" r="r" b="b"/>
            <a:pathLst>
              <a:path w="259715" h="236854">
                <a:moveTo>
                  <a:pt x="0" y="0"/>
                </a:moveTo>
                <a:lnTo>
                  <a:pt x="57112" y="18651"/>
                </a:lnTo>
                <a:lnTo>
                  <a:pt x="108192" y="41340"/>
                </a:lnTo>
                <a:lnTo>
                  <a:pt x="152728" y="67604"/>
                </a:lnTo>
                <a:lnTo>
                  <a:pt x="190214" y="96980"/>
                </a:lnTo>
                <a:lnTo>
                  <a:pt x="220139" y="129005"/>
                </a:lnTo>
                <a:lnTo>
                  <a:pt x="241994" y="163216"/>
                </a:lnTo>
                <a:lnTo>
                  <a:pt x="255271" y="199151"/>
                </a:lnTo>
                <a:lnTo>
                  <a:pt x="259461" y="236346"/>
                </a:lnTo>
              </a:path>
            </a:pathLst>
          </a:custGeom>
          <a:ln w="25400">
            <a:solidFill>
              <a:srgbClr val="229494"/>
            </a:solidFill>
          </a:ln>
        </p:spPr>
        <p:txBody>
          <a:bodyPr wrap="square" lIns="0" tIns="0" rIns="0" bIns="0" rtlCol="0"/>
          <a:lstStyle/>
          <a:p>
            <a:endParaRPr/>
          </a:p>
        </p:txBody>
      </p:sp>
      <p:sp>
        <p:nvSpPr>
          <p:cNvPr id="21" name="object 21"/>
          <p:cNvSpPr/>
          <p:nvPr/>
        </p:nvSpPr>
        <p:spPr>
          <a:xfrm>
            <a:off x="8727693" y="4442205"/>
            <a:ext cx="115570" cy="88900"/>
          </a:xfrm>
          <a:custGeom>
            <a:avLst/>
            <a:gdLst/>
            <a:ahLst/>
            <a:cxnLst/>
            <a:rect l="l" t="t" r="r" b="b"/>
            <a:pathLst>
              <a:path w="115570" h="88900">
                <a:moveTo>
                  <a:pt x="115570" y="0"/>
                </a:moveTo>
                <a:lnTo>
                  <a:pt x="93636" y="24868"/>
                </a:lnTo>
                <a:lnTo>
                  <a:pt x="66881" y="48069"/>
                </a:lnTo>
                <a:lnTo>
                  <a:pt x="35577" y="69365"/>
                </a:lnTo>
                <a:lnTo>
                  <a:pt x="0" y="88519"/>
                </a:lnTo>
              </a:path>
            </a:pathLst>
          </a:custGeom>
          <a:ln w="25400">
            <a:solidFill>
              <a:srgbClr val="229494"/>
            </a:solidFill>
          </a:ln>
        </p:spPr>
        <p:txBody>
          <a:bodyPr wrap="square" lIns="0" tIns="0" rIns="0" bIns="0" rtlCol="0"/>
          <a:lstStyle/>
          <a:p>
            <a:endParaRPr/>
          </a:p>
        </p:txBody>
      </p:sp>
      <p:sp>
        <p:nvSpPr>
          <p:cNvPr id="22" name="object 22"/>
          <p:cNvSpPr/>
          <p:nvPr/>
        </p:nvSpPr>
        <p:spPr>
          <a:xfrm>
            <a:off x="8566022" y="4113529"/>
            <a:ext cx="6350" cy="41910"/>
          </a:xfrm>
          <a:custGeom>
            <a:avLst/>
            <a:gdLst/>
            <a:ahLst/>
            <a:cxnLst/>
            <a:rect l="l" t="t" r="r" b="b"/>
            <a:pathLst>
              <a:path w="6350" h="41910">
                <a:moveTo>
                  <a:pt x="0" y="0"/>
                </a:moveTo>
                <a:lnTo>
                  <a:pt x="2881" y="10350"/>
                </a:lnTo>
                <a:lnTo>
                  <a:pt x="4857" y="20796"/>
                </a:lnTo>
                <a:lnTo>
                  <a:pt x="5929" y="31289"/>
                </a:lnTo>
                <a:lnTo>
                  <a:pt x="6096" y="41783"/>
                </a:lnTo>
              </a:path>
            </a:pathLst>
          </a:custGeom>
          <a:ln w="25400">
            <a:solidFill>
              <a:srgbClr val="229494"/>
            </a:solidFill>
          </a:ln>
        </p:spPr>
        <p:txBody>
          <a:bodyPr wrap="square" lIns="0" tIns="0" rIns="0" bIns="0" rtlCol="0"/>
          <a:lstStyle/>
          <a:p>
            <a:endParaRPr/>
          </a:p>
        </p:txBody>
      </p:sp>
      <p:sp>
        <p:nvSpPr>
          <p:cNvPr id="23" name="object 23"/>
          <p:cNvSpPr/>
          <p:nvPr/>
        </p:nvSpPr>
        <p:spPr>
          <a:xfrm>
            <a:off x="7828406" y="4011295"/>
            <a:ext cx="59690" cy="53340"/>
          </a:xfrm>
          <a:custGeom>
            <a:avLst/>
            <a:gdLst/>
            <a:ahLst/>
            <a:cxnLst/>
            <a:rect l="l" t="t" r="r" b="b"/>
            <a:pathLst>
              <a:path w="59690" h="53339">
                <a:moveTo>
                  <a:pt x="0" y="53339"/>
                </a:moveTo>
                <a:lnTo>
                  <a:pt x="12229" y="39129"/>
                </a:lnTo>
                <a:lnTo>
                  <a:pt x="26209" y="25479"/>
                </a:lnTo>
                <a:lnTo>
                  <a:pt x="41880" y="12424"/>
                </a:lnTo>
                <a:lnTo>
                  <a:pt x="59182" y="0"/>
                </a:lnTo>
              </a:path>
            </a:pathLst>
          </a:custGeom>
          <a:ln w="25400">
            <a:solidFill>
              <a:srgbClr val="229494"/>
            </a:solidFill>
          </a:ln>
        </p:spPr>
        <p:txBody>
          <a:bodyPr wrap="square" lIns="0" tIns="0" rIns="0" bIns="0" rtlCol="0"/>
          <a:lstStyle/>
          <a:p>
            <a:endParaRPr/>
          </a:p>
        </p:txBody>
      </p:sp>
      <p:sp>
        <p:nvSpPr>
          <p:cNvPr id="24" name="object 24"/>
          <p:cNvSpPr/>
          <p:nvPr/>
        </p:nvSpPr>
        <p:spPr>
          <a:xfrm>
            <a:off x="7275068" y="4044060"/>
            <a:ext cx="28575" cy="46355"/>
          </a:xfrm>
          <a:custGeom>
            <a:avLst/>
            <a:gdLst/>
            <a:ahLst/>
            <a:cxnLst/>
            <a:rect l="l" t="t" r="r" b="b"/>
            <a:pathLst>
              <a:path w="28575" h="46354">
                <a:moveTo>
                  <a:pt x="0" y="46100"/>
                </a:moveTo>
                <a:lnTo>
                  <a:pt x="5232" y="34200"/>
                </a:lnTo>
                <a:lnTo>
                  <a:pt x="11763" y="22526"/>
                </a:lnTo>
                <a:lnTo>
                  <a:pt x="19556" y="11114"/>
                </a:lnTo>
                <a:lnTo>
                  <a:pt x="28575" y="0"/>
                </a:lnTo>
              </a:path>
            </a:pathLst>
          </a:custGeom>
          <a:ln w="25400">
            <a:solidFill>
              <a:srgbClr val="229494"/>
            </a:solidFill>
          </a:ln>
        </p:spPr>
        <p:txBody>
          <a:bodyPr wrap="square" lIns="0" tIns="0" rIns="0" bIns="0" rtlCol="0"/>
          <a:lstStyle/>
          <a:p>
            <a:endParaRPr/>
          </a:p>
        </p:txBody>
      </p:sp>
      <p:sp>
        <p:nvSpPr>
          <p:cNvPr id="25" name="object 25"/>
          <p:cNvSpPr/>
          <p:nvPr/>
        </p:nvSpPr>
        <p:spPr>
          <a:xfrm>
            <a:off x="6625590" y="4105783"/>
            <a:ext cx="104139" cy="45085"/>
          </a:xfrm>
          <a:custGeom>
            <a:avLst/>
            <a:gdLst/>
            <a:ahLst/>
            <a:cxnLst/>
            <a:rect l="l" t="t" r="r" b="b"/>
            <a:pathLst>
              <a:path w="104140" h="45085">
                <a:moveTo>
                  <a:pt x="0" y="0"/>
                </a:moveTo>
                <a:lnTo>
                  <a:pt x="27658" y="9804"/>
                </a:lnTo>
                <a:lnTo>
                  <a:pt x="54197" y="20526"/>
                </a:lnTo>
                <a:lnTo>
                  <a:pt x="79545" y="32129"/>
                </a:lnTo>
                <a:lnTo>
                  <a:pt x="103631" y="44577"/>
                </a:lnTo>
              </a:path>
            </a:pathLst>
          </a:custGeom>
          <a:ln w="25400">
            <a:solidFill>
              <a:srgbClr val="229494"/>
            </a:solidFill>
          </a:ln>
        </p:spPr>
        <p:txBody>
          <a:bodyPr wrap="square" lIns="0" tIns="0" rIns="0" bIns="0" rtlCol="0"/>
          <a:lstStyle/>
          <a:p>
            <a:endParaRPr/>
          </a:p>
        </p:txBody>
      </p:sp>
      <p:sp>
        <p:nvSpPr>
          <p:cNvPr id="26" name="object 26"/>
          <p:cNvSpPr/>
          <p:nvPr/>
        </p:nvSpPr>
        <p:spPr>
          <a:xfrm>
            <a:off x="5819775" y="4409566"/>
            <a:ext cx="18415" cy="46990"/>
          </a:xfrm>
          <a:custGeom>
            <a:avLst/>
            <a:gdLst/>
            <a:ahLst/>
            <a:cxnLst/>
            <a:rect l="l" t="t" r="r" b="b"/>
            <a:pathLst>
              <a:path w="18414" h="46989">
                <a:moveTo>
                  <a:pt x="18161" y="46989"/>
                </a:moveTo>
                <a:lnTo>
                  <a:pt x="12376" y="35415"/>
                </a:lnTo>
                <a:lnTo>
                  <a:pt x="7413" y="23733"/>
                </a:lnTo>
                <a:lnTo>
                  <a:pt x="3284" y="11932"/>
                </a:lnTo>
                <a:lnTo>
                  <a:pt x="0" y="0"/>
                </a:lnTo>
              </a:path>
            </a:pathLst>
          </a:custGeom>
          <a:ln w="25400">
            <a:solidFill>
              <a:srgbClr val="229494"/>
            </a:solidFill>
          </a:ln>
        </p:spPr>
        <p:txBody>
          <a:bodyPr wrap="square" lIns="0" tIns="0" rIns="0" bIns="0" rtlCol="0"/>
          <a:lstStyle/>
          <a:p>
            <a:endParaRPr/>
          </a:p>
        </p:txBody>
      </p:sp>
      <p:sp>
        <p:nvSpPr>
          <p:cNvPr id="27" name="object 27"/>
          <p:cNvSpPr txBox="1"/>
          <p:nvPr/>
        </p:nvSpPr>
        <p:spPr>
          <a:xfrm>
            <a:off x="5908294" y="4247515"/>
            <a:ext cx="2655570" cy="879475"/>
          </a:xfrm>
          <a:prstGeom prst="rect">
            <a:avLst/>
          </a:prstGeom>
        </p:spPr>
        <p:txBody>
          <a:bodyPr vert="horz" wrap="square" lIns="0" tIns="12700" rIns="0" bIns="0" rtlCol="0">
            <a:spAutoFit/>
          </a:bodyPr>
          <a:lstStyle/>
          <a:p>
            <a:pPr marL="12700" marR="5080" algn="ctr">
              <a:lnSpc>
                <a:spcPct val="100000"/>
              </a:lnSpc>
              <a:spcBef>
                <a:spcPts val="100"/>
              </a:spcBef>
            </a:pPr>
            <a:r>
              <a:rPr sz="1400" dirty="0">
                <a:latin typeface="Arial"/>
                <a:cs typeface="Arial"/>
              </a:rPr>
              <a:t>Il </a:t>
            </a:r>
            <a:r>
              <a:rPr sz="1400" spc="-5" dirty="0">
                <a:latin typeface="Arial"/>
                <a:cs typeface="Arial"/>
              </a:rPr>
              <a:t>m’énerve </a:t>
            </a:r>
            <a:r>
              <a:rPr sz="1400" dirty="0">
                <a:latin typeface="Arial"/>
                <a:cs typeface="Arial"/>
              </a:rPr>
              <a:t>! </a:t>
            </a:r>
            <a:r>
              <a:rPr sz="1400" spc="-5" dirty="0">
                <a:latin typeface="Arial"/>
                <a:cs typeface="Arial"/>
              </a:rPr>
              <a:t>en moyenne 19 </a:t>
            </a:r>
            <a:r>
              <a:rPr sz="1400" dirty="0">
                <a:latin typeface="Arial"/>
                <a:cs typeface="Arial"/>
              </a:rPr>
              <a:t>l</a:t>
            </a:r>
            <a:r>
              <a:rPr sz="1400" spc="-135" dirty="0">
                <a:latin typeface="Arial"/>
                <a:cs typeface="Arial"/>
              </a:rPr>
              <a:t> </a:t>
            </a:r>
            <a:r>
              <a:rPr sz="1400" spc="-5" dirty="0">
                <a:latin typeface="Arial"/>
                <a:cs typeface="Arial"/>
              </a:rPr>
              <a:t>par  </a:t>
            </a:r>
            <a:r>
              <a:rPr sz="1400" dirty="0">
                <a:latin typeface="Arial"/>
                <a:cs typeface="Arial"/>
              </a:rPr>
              <a:t>brebis pour lui et </a:t>
            </a:r>
            <a:r>
              <a:rPr sz="1400" spc="-5" dirty="0">
                <a:latin typeface="Arial"/>
                <a:cs typeface="Arial"/>
              </a:rPr>
              <a:t>moi </a:t>
            </a:r>
            <a:r>
              <a:rPr sz="1400" dirty="0">
                <a:latin typeface="Arial"/>
                <a:cs typeface="Arial"/>
              </a:rPr>
              <a:t>17,8</a:t>
            </a:r>
            <a:r>
              <a:rPr sz="1400" spc="-150" dirty="0">
                <a:latin typeface="Arial"/>
                <a:cs typeface="Arial"/>
              </a:rPr>
              <a:t> </a:t>
            </a:r>
            <a:r>
              <a:rPr sz="1400" dirty="0">
                <a:latin typeface="Arial"/>
                <a:cs typeface="Arial"/>
              </a:rPr>
              <a:t>l..</a:t>
            </a:r>
            <a:endParaRPr sz="1400">
              <a:latin typeface="Arial"/>
              <a:cs typeface="Arial"/>
            </a:endParaRPr>
          </a:p>
          <a:p>
            <a:pPr marL="5080" algn="ctr">
              <a:lnSpc>
                <a:spcPct val="100000"/>
              </a:lnSpc>
            </a:pPr>
            <a:r>
              <a:rPr sz="1400" spc="-5" dirty="0">
                <a:latin typeface="Arial"/>
                <a:cs typeface="Arial"/>
              </a:rPr>
              <a:t>C’est presque pareil</a:t>
            </a:r>
            <a:r>
              <a:rPr sz="1400" spc="-80" dirty="0">
                <a:latin typeface="Arial"/>
                <a:cs typeface="Arial"/>
              </a:rPr>
              <a:t> </a:t>
            </a:r>
            <a:r>
              <a:rPr sz="1400" spc="-20" dirty="0">
                <a:latin typeface="Arial"/>
                <a:cs typeface="Arial"/>
              </a:rPr>
              <a:t>!!</a:t>
            </a:r>
            <a:endParaRPr sz="1400">
              <a:latin typeface="Arial"/>
              <a:cs typeface="Arial"/>
            </a:endParaRPr>
          </a:p>
          <a:p>
            <a:pPr algn="ctr">
              <a:lnSpc>
                <a:spcPct val="100000"/>
              </a:lnSpc>
            </a:pPr>
            <a:r>
              <a:rPr sz="1400" dirty="0">
                <a:latin typeface="Arial"/>
                <a:cs typeface="Arial"/>
              </a:rPr>
              <a:t>Et si </a:t>
            </a:r>
            <a:r>
              <a:rPr sz="1400" spc="-5" dirty="0">
                <a:latin typeface="Arial"/>
                <a:cs typeface="Arial"/>
              </a:rPr>
              <a:t>on refaisait</a:t>
            </a:r>
            <a:r>
              <a:rPr sz="1400" spc="-95" dirty="0">
                <a:latin typeface="Arial"/>
                <a:cs typeface="Arial"/>
              </a:rPr>
              <a:t> </a:t>
            </a:r>
            <a:r>
              <a:rPr sz="1400" spc="-5" dirty="0">
                <a:latin typeface="Arial"/>
                <a:cs typeface="Arial"/>
              </a:rPr>
              <a:t>l’expérience?</a:t>
            </a:r>
            <a:endParaRPr sz="1400">
              <a:latin typeface="Arial"/>
              <a:cs typeface="Arial"/>
            </a:endParaRPr>
          </a:p>
        </p:txBody>
      </p:sp>
      <p:sp>
        <p:nvSpPr>
          <p:cNvPr id="28" name="object 28"/>
          <p:cNvSpPr/>
          <p:nvPr/>
        </p:nvSpPr>
        <p:spPr>
          <a:xfrm>
            <a:off x="931862" y="747712"/>
            <a:ext cx="1273175" cy="1192212"/>
          </a:xfrm>
          <a:prstGeom prst="rect">
            <a:avLst/>
          </a:prstGeom>
          <a:blipFill>
            <a:blip r:embed="rId6" cstate="print"/>
            <a:stretch>
              <a:fillRect/>
            </a:stretch>
          </a:blipFill>
        </p:spPr>
        <p:txBody>
          <a:bodyPr wrap="square" lIns="0" tIns="0" rIns="0" bIns="0" rtlCol="0"/>
          <a:lstStyle/>
          <a:p>
            <a:endParaRPr/>
          </a:p>
        </p:txBody>
      </p:sp>
      <p:sp>
        <p:nvSpPr>
          <p:cNvPr id="29" name="object 29"/>
          <p:cNvSpPr txBox="1">
            <a:spLocks noGrp="1"/>
          </p:cNvSpPr>
          <p:nvPr>
            <p:ph type="title"/>
          </p:nvPr>
        </p:nvSpPr>
        <p:spPr>
          <a:xfrm>
            <a:off x="1578610" y="350901"/>
            <a:ext cx="5068570" cy="299720"/>
          </a:xfrm>
          <a:prstGeom prst="rect">
            <a:avLst/>
          </a:prstGeom>
        </p:spPr>
        <p:txBody>
          <a:bodyPr vert="horz" wrap="square" lIns="0" tIns="12700" rIns="0" bIns="0" rtlCol="0">
            <a:spAutoFit/>
          </a:bodyPr>
          <a:lstStyle/>
          <a:p>
            <a:pPr marL="12700">
              <a:lnSpc>
                <a:spcPct val="100000"/>
              </a:lnSpc>
              <a:spcBef>
                <a:spcPts val="100"/>
              </a:spcBef>
            </a:pPr>
            <a:r>
              <a:rPr b="1" spc="-5" dirty="0">
                <a:solidFill>
                  <a:srgbClr val="006666"/>
                </a:solidFill>
                <a:latin typeface="Arial"/>
                <a:cs typeface="Arial"/>
              </a:rPr>
              <a:t>Comparer 2 </a:t>
            </a:r>
            <a:r>
              <a:rPr b="1" dirty="0">
                <a:solidFill>
                  <a:srgbClr val="006666"/>
                </a:solidFill>
                <a:latin typeface="Arial"/>
                <a:cs typeface="Arial"/>
              </a:rPr>
              <a:t>groupes pour un </a:t>
            </a:r>
            <a:r>
              <a:rPr b="1" spc="-5" dirty="0">
                <a:solidFill>
                  <a:srgbClr val="006666"/>
                </a:solidFill>
                <a:latin typeface="Arial"/>
                <a:cs typeface="Arial"/>
              </a:rPr>
              <a:t>caractère</a:t>
            </a:r>
            <a:r>
              <a:rPr b="1" spc="-25" dirty="0">
                <a:solidFill>
                  <a:srgbClr val="006666"/>
                </a:solidFill>
                <a:latin typeface="Arial"/>
                <a:cs typeface="Arial"/>
              </a:rPr>
              <a:t> </a:t>
            </a:r>
            <a:r>
              <a:rPr b="1" dirty="0">
                <a:solidFill>
                  <a:srgbClr val="006666"/>
                </a:solidFill>
                <a:latin typeface="Arial"/>
                <a:cs typeface="Arial"/>
              </a:rPr>
              <a:t>donné.</a:t>
            </a:r>
          </a:p>
        </p:txBody>
      </p:sp>
      <p:sp>
        <p:nvSpPr>
          <p:cNvPr id="30" name="object 30"/>
          <p:cNvSpPr/>
          <p:nvPr/>
        </p:nvSpPr>
        <p:spPr>
          <a:xfrm>
            <a:off x="1957775" y="4365662"/>
            <a:ext cx="2675890" cy="1055370"/>
          </a:xfrm>
          <a:custGeom>
            <a:avLst/>
            <a:gdLst/>
            <a:ahLst/>
            <a:cxnLst/>
            <a:rect l="l" t="t" r="r" b="b"/>
            <a:pathLst>
              <a:path w="2675890" h="1055370">
                <a:moveTo>
                  <a:pt x="322509" y="1055332"/>
                </a:moveTo>
                <a:lnTo>
                  <a:pt x="502214" y="767550"/>
                </a:lnTo>
                <a:lnTo>
                  <a:pt x="440058" y="750545"/>
                </a:lnTo>
                <a:lnTo>
                  <a:pt x="381904" y="732595"/>
                </a:lnTo>
                <a:lnTo>
                  <a:pt x="327772" y="713761"/>
                </a:lnTo>
                <a:lnTo>
                  <a:pt x="277686" y="694108"/>
                </a:lnTo>
                <a:lnTo>
                  <a:pt x="231667" y="673699"/>
                </a:lnTo>
                <a:lnTo>
                  <a:pt x="189737" y="652597"/>
                </a:lnTo>
                <a:lnTo>
                  <a:pt x="151919" y="630866"/>
                </a:lnTo>
                <a:lnTo>
                  <a:pt x="118233" y="608570"/>
                </a:lnTo>
                <a:lnTo>
                  <a:pt x="63348" y="562532"/>
                </a:lnTo>
                <a:lnTo>
                  <a:pt x="25258" y="514992"/>
                </a:lnTo>
                <a:lnTo>
                  <a:pt x="4140" y="466457"/>
                </a:lnTo>
                <a:lnTo>
                  <a:pt x="0" y="441975"/>
                </a:lnTo>
                <a:lnTo>
                  <a:pt x="168" y="417434"/>
                </a:lnTo>
                <a:lnTo>
                  <a:pt x="13518" y="368431"/>
                </a:lnTo>
                <a:lnTo>
                  <a:pt x="44366" y="319954"/>
                </a:lnTo>
                <a:lnTo>
                  <a:pt x="92887" y="272512"/>
                </a:lnTo>
                <a:lnTo>
                  <a:pt x="123830" y="249337"/>
                </a:lnTo>
                <a:lnTo>
                  <a:pt x="159257" y="226611"/>
                </a:lnTo>
                <a:lnTo>
                  <a:pt x="199191" y="204397"/>
                </a:lnTo>
                <a:lnTo>
                  <a:pt x="243652" y="182759"/>
                </a:lnTo>
                <a:lnTo>
                  <a:pt x="292664" y="161760"/>
                </a:lnTo>
                <a:lnTo>
                  <a:pt x="329879" y="147415"/>
                </a:lnTo>
                <a:lnTo>
                  <a:pt x="368604" y="133719"/>
                </a:lnTo>
                <a:lnTo>
                  <a:pt x="408770" y="120675"/>
                </a:lnTo>
                <a:lnTo>
                  <a:pt x="450306" y="108284"/>
                </a:lnTo>
                <a:lnTo>
                  <a:pt x="493141" y="96550"/>
                </a:lnTo>
                <a:lnTo>
                  <a:pt x="537204" y="85476"/>
                </a:lnTo>
                <a:lnTo>
                  <a:pt x="582425" y="75063"/>
                </a:lnTo>
                <a:lnTo>
                  <a:pt x="628734" y="65314"/>
                </a:lnTo>
                <a:lnTo>
                  <a:pt x="676060" y="56232"/>
                </a:lnTo>
                <a:lnTo>
                  <a:pt x="724332" y="47820"/>
                </a:lnTo>
                <a:lnTo>
                  <a:pt x="773479" y="40079"/>
                </a:lnTo>
                <a:lnTo>
                  <a:pt x="823432" y="33013"/>
                </a:lnTo>
                <a:lnTo>
                  <a:pt x="874119" y="26623"/>
                </a:lnTo>
                <a:lnTo>
                  <a:pt x="925470" y="20913"/>
                </a:lnTo>
                <a:lnTo>
                  <a:pt x="977414" y="15885"/>
                </a:lnTo>
                <a:lnTo>
                  <a:pt x="1029881" y="11542"/>
                </a:lnTo>
                <a:lnTo>
                  <a:pt x="1082800" y="7886"/>
                </a:lnTo>
                <a:lnTo>
                  <a:pt x="1136101" y="4919"/>
                </a:lnTo>
                <a:lnTo>
                  <a:pt x="1189713" y="2645"/>
                </a:lnTo>
                <a:lnTo>
                  <a:pt x="1243565" y="1065"/>
                </a:lnTo>
                <a:lnTo>
                  <a:pt x="1297586" y="182"/>
                </a:lnTo>
                <a:lnTo>
                  <a:pt x="1351707" y="0"/>
                </a:lnTo>
                <a:lnTo>
                  <a:pt x="1405857" y="519"/>
                </a:lnTo>
                <a:lnTo>
                  <a:pt x="1459964" y="1744"/>
                </a:lnTo>
                <a:lnTo>
                  <a:pt x="1513959" y="3676"/>
                </a:lnTo>
                <a:lnTo>
                  <a:pt x="1567771" y="6317"/>
                </a:lnTo>
                <a:lnTo>
                  <a:pt x="1621329" y="9672"/>
                </a:lnTo>
                <a:lnTo>
                  <a:pt x="1674563" y="13741"/>
                </a:lnTo>
                <a:lnTo>
                  <a:pt x="1727402" y="18528"/>
                </a:lnTo>
                <a:lnTo>
                  <a:pt x="1779775" y="24036"/>
                </a:lnTo>
                <a:lnTo>
                  <a:pt x="1831613" y="30265"/>
                </a:lnTo>
                <a:lnTo>
                  <a:pt x="1882843" y="37220"/>
                </a:lnTo>
                <a:lnTo>
                  <a:pt x="1933397" y="44903"/>
                </a:lnTo>
                <a:lnTo>
                  <a:pt x="1983202" y="53316"/>
                </a:lnTo>
                <a:lnTo>
                  <a:pt x="2032189" y="62462"/>
                </a:lnTo>
                <a:lnTo>
                  <a:pt x="2080287" y="72344"/>
                </a:lnTo>
                <a:lnTo>
                  <a:pt x="2127426" y="82963"/>
                </a:lnTo>
                <a:lnTo>
                  <a:pt x="2173534" y="94323"/>
                </a:lnTo>
                <a:lnTo>
                  <a:pt x="2235690" y="111327"/>
                </a:lnTo>
                <a:lnTo>
                  <a:pt x="2293844" y="129278"/>
                </a:lnTo>
                <a:lnTo>
                  <a:pt x="2347976" y="148111"/>
                </a:lnTo>
                <a:lnTo>
                  <a:pt x="2398062" y="167764"/>
                </a:lnTo>
                <a:lnTo>
                  <a:pt x="2444081" y="188173"/>
                </a:lnTo>
                <a:lnTo>
                  <a:pt x="2486010" y="209275"/>
                </a:lnTo>
                <a:lnTo>
                  <a:pt x="2523829" y="231006"/>
                </a:lnTo>
                <a:lnTo>
                  <a:pt x="2557515" y="253303"/>
                </a:lnTo>
                <a:lnTo>
                  <a:pt x="2612400" y="299340"/>
                </a:lnTo>
                <a:lnTo>
                  <a:pt x="2650490" y="346880"/>
                </a:lnTo>
                <a:lnTo>
                  <a:pt x="2671608" y="395415"/>
                </a:lnTo>
                <a:lnTo>
                  <a:pt x="2675748" y="419897"/>
                </a:lnTo>
                <a:lnTo>
                  <a:pt x="2675580" y="444438"/>
                </a:lnTo>
                <a:lnTo>
                  <a:pt x="2662230" y="493441"/>
                </a:lnTo>
                <a:lnTo>
                  <a:pt x="2631382" y="541918"/>
                </a:lnTo>
                <a:lnTo>
                  <a:pt x="2582861" y="589360"/>
                </a:lnTo>
                <a:lnTo>
                  <a:pt x="2551918" y="612535"/>
                </a:lnTo>
                <a:lnTo>
                  <a:pt x="2516490" y="635261"/>
                </a:lnTo>
                <a:lnTo>
                  <a:pt x="2476557" y="657475"/>
                </a:lnTo>
                <a:lnTo>
                  <a:pt x="2432095" y="679113"/>
                </a:lnTo>
                <a:lnTo>
                  <a:pt x="2383084" y="700113"/>
                </a:lnTo>
                <a:lnTo>
                  <a:pt x="2347058" y="714027"/>
                </a:lnTo>
                <a:lnTo>
                  <a:pt x="2309496" y="727361"/>
                </a:lnTo>
                <a:lnTo>
                  <a:pt x="2270463" y="740108"/>
                </a:lnTo>
                <a:lnTo>
                  <a:pt x="2230025" y="752262"/>
                </a:lnTo>
                <a:lnTo>
                  <a:pt x="2188248" y="763816"/>
                </a:lnTo>
                <a:lnTo>
                  <a:pt x="2145198" y="774763"/>
                </a:lnTo>
                <a:lnTo>
                  <a:pt x="2100940" y="785097"/>
                </a:lnTo>
                <a:lnTo>
                  <a:pt x="2055539" y="794811"/>
                </a:lnTo>
                <a:lnTo>
                  <a:pt x="2009062" y="803898"/>
                </a:lnTo>
                <a:lnTo>
                  <a:pt x="1961574" y="812353"/>
                </a:lnTo>
                <a:lnTo>
                  <a:pt x="1913141" y="820167"/>
                </a:lnTo>
                <a:lnTo>
                  <a:pt x="1863829" y="827335"/>
                </a:lnTo>
                <a:lnTo>
                  <a:pt x="1813702" y="833851"/>
                </a:lnTo>
                <a:lnTo>
                  <a:pt x="1762828" y="839706"/>
                </a:lnTo>
                <a:lnTo>
                  <a:pt x="1711270" y="844895"/>
                </a:lnTo>
                <a:lnTo>
                  <a:pt x="1659097" y="849412"/>
                </a:lnTo>
                <a:lnTo>
                  <a:pt x="1606372" y="853248"/>
                </a:lnTo>
                <a:lnTo>
                  <a:pt x="1553161" y="856399"/>
                </a:lnTo>
                <a:lnTo>
                  <a:pt x="1499531" y="858857"/>
                </a:lnTo>
                <a:lnTo>
                  <a:pt x="1445546" y="860615"/>
                </a:lnTo>
                <a:lnTo>
                  <a:pt x="1391274" y="861668"/>
                </a:lnTo>
                <a:lnTo>
                  <a:pt x="1336778" y="862008"/>
                </a:lnTo>
                <a:lnTo>
                  <a:pt x="1282125" y="861628"/>
                </a:lnTo>
                <a:lnTo>
                  <a:pt x="1227381" y="860523"/>
                </a:lnTo>
                <a:lnTo>
                  <a:pt x="1172611" y="858685"/>
                </a:lnTo>
                <a:lnTo>
                  <a:pt x="1117881" y="856108"/>
                </a:lnTo>
                <a:lnTo>
                  <a:pt x="1063257" y="852786"/>
                </a:lnTo>
                <a:lnTo>
                  <a:pt x="1008804" y="848711"/>
                </a:lnTo>
                <a:lnTo>
                  <a:pt x="954588" y="843877"/>
                </a:lnTo>
                <a:lnTo>
                  <a:pt x="322509" y="1055332"/>
                </a:lnTo>
                <a:close/>
              </a:path>
            </a:pathLst>
          </a:custGeom>
          <a:ln w="25400">
            <a:solidFill>
              <a:srgbClr val="229494"/>
            </a:solidFill>
          </a:ln>
        </p:spPr>
        <p:txBody>
          <a:bodyPr wrap="square" lIns="0" tIns="0" rIns="0" bIns="0" rtlCol="0"/>
          <a:lstStyle/>
          <a:p>
            <a:endParaRPr/>
          </a:p>
        </p:txBody>
      </p:sp>
      <p:sp>
        <p:nvSpPr>
          <p:cNvPr id="31" name="object 31"/>
          <p:cNvSpPr txBox="1"/>
          <p:nvPr/>
        </p:nvSpPr>
        <p:spPr>
          <a:xfrm>
            <a:off x="2203450" y="4393438"/>
            <a:ext cx="2236470" cy="666115"/>
          </a:xfrm>
          <a:prstGeom prst="rect">
            <a:avLst/>
          </a:prstGeom>
        </p:spPr>
        <p:txBody>
          <a:bodyPr vert="horz" wrap="square" lIns="0" tIns="12700" rIns="0" bIns="0" rtlCol="0">
            <a:spAutoFit/>
          </a:bodyPr>
          <a:lstStyle/>
          <a:p>
            <a:pPr algn="ctr">
              <a:lnSpc>
                <a:spcPct val="100000"/>
              </a:lnSpc>
              <a:spcBef>
                <a:spcPts val="100"/>
              </a:spcBef>
            </a:pPr>
            <a:r>
              <a:rPr sz="1400" dirty="0">
                <a:latin typeface="Arial"/>
                <a:cs typeface="Arial"/>
              </a:rPr>
              <a:t>Quelle proportion</a:t>
            </a:r>
            <a:r>
              <a:rPr sz="1400" spc="-85" dirty="0">
                <a:latin typeface="Arial"/>
                <a:cs typeface="Arial"/>
              </a:rPr>
              <a:t> </a:t>
            </a:r>
            <a:r>
              <a:rPr sz="1400" dirty="0">
                <a:latin typeface="Arial"/>
                <a:cs typeface="Arial"/>
              </a:rPr>
              <a:t>?</a:t>
            </a:r>
            <a:endParaRPr sz="1400">
              <a:latin typeface="Arial"/>
              <a:cs typeface="Arial"/>
            </a:endParaRPr>
          </a:p>
          <a:p>
            <a:pPr algn="ctr">
              <a:lnSpc>
                <a:spcPct val="100000"/>
              </a:lnSpc>
              <a:spcBef>
                <a:spcPts val="5"/>
              </a:spcBef>
            </a:pPr>
            <a:r>
              <a:rPr sz="1400" spc="-5" dirty="0">
                <a:latin typeface="Arial"/>
                <a:cs typeface="Arial"/>
              </a:rPr>
              <a:t>J’ai plus de lait que</a:t>
            </a:r>
            <a:r>
              <a:rPr sz="1400" spc="-80" dirty="0">
                <a:latin typeface="Arial"/>
                <a:cs typeface="Arial"/>
              </a:rPr>
              <a:t> </a:t>
            </a:r>
            <a:r>
              <a:rPr sz="1400" spc="-10" dirty="0">
                <a:latin typeface="Arial"/>
                <a:cs typeface="Arial"/>
              </a:rPr>
              <a:t>toi!!</a:t>
            </a:r>
            <a:endParaRPr sz="1400">
              <a:latin typeface="Arial"/>
              <a:cs typeface="Arial"/>
            </a:endParaRPr>
          </a:p>
          <a:p>
            <a:pPr algn="ctr">
              <a:lnSpc>
                <a:spcPct val="100000"/>
              </a:lnSpc>
            </a:pPr>
            <a:r>
              <a:rPr sz="1400" spc="-5" dirty="0">
                <a:latin typeface="Arial"/>
                <a:cs typeface="Arial"/>
              </a:rPr>
              <a:t>C’est tout! Mauvais</a:t>
            </a:r>
            <a:r>
              <a:rPr sz="1400" spc="-90" dirty="0">
                <a:latin typeface="Arial"/>
                <a:cs typeface="Arial"/>
              </a:rPr>
              <a:t> </a:t>
            </a:r>
            <a:r>
              <a:rPr sz="1400" spc="-5" dirty="0">
                <a:latin typeface="Arial"/>
                <a:cs typeface="Arial"/>
              </a:rPr>
              <a:t>perdant!</a:t>
            </a:r>
            <a:endParaRPr sz="1400">
              <a:latin typeface="Arial"/>
              <a:cs typeface="Arial"/>
            </a:endParaRPr>
          </a:p>
        </p:txBody>
      </p:sp>
      <p:sp>
        <p:nvSpPr>
          <p:cNvPr id="32" name="object 32"/>
          <p:cNvSpPr/>
          <p:nvPr/>
        </p:nvSpPr>
        <p:spPr>
          <a:xfrm>
            <a:off x="395287" y="3567112"/>
            <a:ext cx="1042987" cy="1160462"/>
          </a:xfrm>
          <a:prstGeom prst="rect">
            <a:avLst/>
          </a:prstGeom>
          <a:blipFill>
            <a:blip r:embed="rId4" cstate="print"/>
            <a:stretch>
              <a:fillRect/>
            </a:stretch>
          </a:blipFill>
        </p:spPr>
        <p:txBody>
          <a:bodyPr wrap="square" lIns="0" tIns="0" rIns="0" bIns="0" rtlCol="0"/>
          <a:lstStyle/>
          <a:p>
            <a:endParaRPr/>
          </a:p>
        </p:txBody>
      </p:sp>
      <p:sp>
        <p:nvSpPr>
          <p:cNvPr id="33" name="object 33"/>
          <p:cNvSpPr/>
          <p:nvPr/>
        </p:nvSpPr>
        <p:spPr>
          <a:xfrm>
            <a:off x="66675" y="2390775"/>
            <a:ext cx="758825" cy="1063625"/>
          </a:xfrm>
          <a:prstGeom prst="rect">
            <a:avLst/>
          </a:prstGeom>
          <a:blipFill>
            <a:blip r:embed="rId3" cstate="print"/>
            <a:stretch>
              <a:fillRect/>
            </a:stretch>
          </a:blipFill>
        </p:spPr>
        <p:txBody>
          <a:bodyPr wrap="square" lIns="0" tIns="0" rIns="0" bIns="0" rtlCol="0"/>
          <a:lstStyle/>
          <a:p>
            <a:endParaRPr/>
          </a:p>
        </p:txBody>
      </p:sp>
      <p:sp>
        <p:nvSpPr>
          <p:cNvPr id="34" name="object 34"/>
          <p:cNvSpPr/>
          <p:nvPr/>
        </p:nvSpPr>
        <p:spPr>
          <a:xfrm>
            <a:off x="1403350" y="5032375"/>
            <a:ext cx="758825" cy="1063625"/>
          </a:xfrm>
          <a:prstGeom prst="rect">
            <a:avLst/>
          </a:prstGeom>
          <a:blipFill>
            <a:blip r:embed="rId3" cstate="print"/>
            <a:stretch>
              <a:fillRect/>
            </a:stretch>
          </a:blipFill>
        </p:spPr>
        <p:txBody>
          <a:bodyPr wrap="square" lIns="0" tIns="0" rIns="0" bIns="0" rtlCol="0"/>
          <a:lstStyle/>
          <a:p>
            <a:endParaRPr/>
          </a:p>
        </p:txBody>
      </p:sp>
      <p:sp>
        <p:nvSpPr>
          <p:cNvPr id="35" name="object 35"/>
          <p:cNvSpPr/>
          <p:nvPr/>
        </p:nvSpPr>
        <p:spPr>
          <a:xfrm>
            <a:off x="4641850" y="5135562"/>
            <a:ext cx="1042987" cy="1158875"/>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554037" y="4418012"/>
            <a:ext cx="1071562" cy="119062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409700" y="2111375"/>
            <a:ext cx="1071562" cy="119062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2344801" y="228600"/>
            <a:ext cx="757237" cy="106362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7750175" y="1336675"/>
            <a:ext cx="1069975" cy="11906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1187412" y="1557368"/>
            <a:ext cx="2433955" cy="523240"/>
          </a:xfrm>
          <a:custGeom>
            <a:avLst/>
            <a:gdLst/>
            <a:ahLst/>
            <a:cxnLst/>
            <a:rect l="l" t="t" r="r" b="b"/>
            <a:pathLst>
              <a:path w="2433954" h="523239">
                <a:moveTo>
                  <a:pt x="145198" y="522891"/>
                </a:moveTo>
                <a:lnTo>
                  <a:pt x="274484" y="414687"/>
                </a:lnTo>
                <a:lnTo>
                  <a:pt x="221876" y="400226"/>
                </a:lnTo>
                <a:lnTo>
                  <a:pt x="174937" y="385244"/>
                </a:lnTo>
                <a:lnTo>
                  <a:pt x="133637" y="369801"/>
                </a:lnTo>
                <a:lnTo>
                  <a:pt x="97948" y="353957"/>
                </a:lnTo>
                <a:lnTo>
                  <a:pt x="43284" y="321311"/>
                </a:lnTo>
                <a:lnTo>
                  <a:pt x="10712" y="287788"/>
                </a:lnTo>
                <a:lnTo>
                  <a:pt x="0" y="253874"/>
                </a:lnTo>
                <a:lnTo>
                  <a:pt x="2767" y="236922"/>
                </a:lnTo>
                <a:lnTo>
                  <a:pt x="24406" y="203327"/>
                </a:lnTo>
                <a:lnTo>
                  <a:pt x="67320" y="170551"/>
                </a:lnTo>
                <a:lnTo>
                  <a:pt x="131278" y="139077"/>
                </a:lnTo>
                <a:lnTo>
                  <a:pt x="171075" y="123980"/>
                </a:lnTo>
                <a:lnTo>
                  <a:pt x="216045" y="109390"/>
                </a:lnTo>
                <a:lnTo>
                  <a:pt x="266160" y="95367"/>
                </a:lnTo>
                <a:lnTo>
                  <a:pt x="321389" y="81972"/>
                </a:lnTo>
                <a:lnTo>
                  <a:pt x="381705" y="69266"/>
                </a:lnTo>
                <a:lnTo>
                  <a:pt x="447077" y="57309"/>
                </a:lnTo>
                <a:lnTo>
                  <a:pt x="493623" y="49748"/>
                </a:lnTo>
                <a:lnTo>
                  <a:pt x="541356" y="42729"/>
                </a:lnTo>
                <a:lnTo>
                  <a:pt x="590187" y="36251"/>
                </a:lnTo>
                <a:lnTo>
                  <a:pt x="640027" y="30312"/>
                </a:lnTo>
                <a:lnTo>
                  <a:pt x="690785" y="24910"/>
                </a:lnTo>
                <a:lnTo>
                  <a:pt x="742372" y="20043"/>
                </a:lnTo>
                <a:lnTo>
                  <a:pt x="794699" y="15709"/>
                </a:lnTo>
                <a:lnTo>
                  <a:pt x="847675" y="11906"/>
                </a:lnTo>
                <a:lnTo>
                  <a:pt x="901211" y="8633"/>
                </a:lnTo>
                <a:lnTo>
                  <a:pt x="955217" y="5886"/>
                </a:lnTo>
                <a:lnTo>
                  <a:pt x="1009603" y="3666"/>
                </a:lnTo>
                <a:lnTo>
                  <a:pt x="1064280" y="1969"/>
                </a:lnTo>
                <a:lnTo>
                  <a:pt x="1119158" y="793"/>
                </a:lnTo>
                <a:lnTo>
                  <a:pt x="1174148" y="137"/>
                </a:lnTo>
                <a:lnTo>
                  <a:pt x="1229159" y="0"/>
                </a:lnTo>
                <a:lnTo>
                  <a:pt x="1284102" y="378"/>
                </a:lnTo>
                <a:lnTo>
                  <a:pt x="1338887" y="1270"/>
                </a:lnTo>
                <a:lnTo>
                  <a:pt x="1393425" y="2674"/>
                </a:lnTo>
                <a:lnTo>
                  <a:pt x="1447625" y="4589"/>
                </a:lnTo>
                <a:lnTo>
                  <a:pt x="1501398" y="7012"/>
                </a:lnTo>
                <a:lnTo>
                  <a:pt x="1554655" y="9941"/>
                </a:lnTo>
                <a:lnTo>
                  <a:pt x="1607306" y="13375"/>
                </a:lnTo>
                <a:lnTo>
                  <a:pt x="1659260" y="17312"/>
                </a:lnTo>
                <a:lnTo>
                  <a:pt x="1710429" y="21750"/>
                </a:lnTo>
                <a:lnTo>
                  <a:pt x="1760722" y="26686"/>
                </a:lnTo>
                <a:lnTo>
                  <a:pt x="1810050" y="32119"/>
                </a:lnTo>
                <a:lnTo>
                  <a:pt x="1858323" y="38048"/>
                </a:lnTo>
                <a:lnTo>
                  <a:pt x="1905452" y="44470"/>
                </a:lnTo>
                <a:lnTo>
                  <a:pt x="1951346" y="51382"/>
                </a:lnTo>
                <a:lnTo>
                  <a:pt x="1995917" y="58785"/>
                </a:lnTo>
                <a:lnTo>
                  <a:pt x="2039073" y="66674"/>
                </a:lnTo>
                <a:lnTo>
                  <a:pt x="2080726" y="75050"/>
                </a:lnTo>
                <a:lnTo>
                  <a:pt x="2120787" y="83909"/>
                </a:lnTo>
                <a:lnTo>
                  <a:pt x="2159164" y="93250"/>
                </a:lnTo>
                <a:lnTo>
                  <a:pt x="2211780" y="107710"/>
                </a:lnTo>
                <a:lnTo>
                  <a:pt x="2258727" y="122692"/>
                </a:lnTo>
                <a:lnTo>
                  <a:pt x="2300033" y="138136"/>
                </a:lnTo>
                <a:lnTo>
                  <a:pt x="2335729" y="153979"/>
                </a:lnTo>
                <a:lnTo>
                  <a:pt x="2390405" y="186626"/>
                </a:lnTo>
                <a:lnTo>
                  <a:pt x="2422987" y="220148"/>
                </a:lnTo>
                <a:lnTo>
                  <a:pt x="2433710" y="254062"/>
                </a:lnTo>
                <a:lnTo>
                  <a:pt x="2430947" y="271015"/>
                </a:lnTo>
                <a:lnTo>
                  <a:pt x="2409317" y="304609"/>
                </a:lnTo>
                <a:lnTo>
                  <a:pt x="2366412" y="337385"/>
                </a:lnTo>
                <a:lnTo>
                  <a:pt x="2302464" y="368859"/>
                </a:lnTo>
                <a:lnTo>
                  <a:pt x="2262672" y="383956"/>
                </a:lnTo>
                <a:lnTo>
                  <a:pt x="2217706" y="398547"/>
                </a:lnTo>
                <a:lnTo>
                  <a:pt x="2167597" y="412569"/>
                </a:lnTo>
                <a:lnTo>
                  <a:pt x="2112373" y="425964"/>
                </a:lnTo>
                <a:lnTo>
                  <a:pt x="2052064" y="438670"/>
                </a:lnTo>
                <a:lnTo>
                  <a:pt x="1986698" y="450628"/>
                </a:lnTo>
                <a:lnTo>
                  <a:pt x="1943399" y="457681"/>
                </a:lnTo>
                <a:lnTo>
                  <a:pt x="1898926" y="464279"/>
                </a:lnTo>
                <a:lnTo>
                  <a:pt x="1853357" y="470419"/>
                </a:lnTo>
                <a:lnTo>
                  <a:pt x="1806768" y="476100"/>
                </a:lnTo>
                <a:lnTo>
                  <a:pt x="1759237" y="481320"/>
                </a:lnTo>
                <a:lnTo>
                  <a:pt x="1710840" y="486078"/>
                </a:lnTo>
                <a:lnTo>
                  <a:pt x="1661656" y="490373"/>
                </a:lnTo>
                <a:lnTo>
                  <a:pt x="1611762" y="494203"/>
                </a:lnTo>
                <a:lnTo>
                  <a:pt x="1561234" y="497566"/>
                </a:lnTo>
                <a:lnTo>
                  <a:pt x="1510150" y="500461"/>
                </a:lnTo>
                <a:lnTo>
                  <a:pt x="1458587" y="502887"/>
                </a:lnTo>
                <a:lnTo>
                  <a:pt x="1406623" y="504842"/>
                </a:lnTo>
                <a:lnTo>
                  <a:pt x="1354334" y="506325"/>
                </a:lnTo>
                <a:lnTo>
                  <a:pt x="1301798" y="507334"/>
                </a:lnTo>
                <a:lnTo>
                  <a:pt x="1249092" y="507867"/>
                </a:lnTo>
                <a:lnTo>
                  <a:pt x="1196293" y="507924"/>
                </a:lnTo>
                <a:lnTo>
                  <a:pt x="1143479" y="507503"/>
                </a:lnTo>
                <a:lnTo>
                  <a:pt x="1090727" y="506602"/>
                </a:lnTo>
                <a:lnTo>
                  <a:pt x="1038114" y="505219"/>
                </a:lnTo>
                <a:lnTo>
                  <a:pt x="985717" y="503354"/>
                </a:lnTo>
                <a:lnTo>
                  <a:pt x="933614" y="501005"/>
                </a:lnTo>
                <a:lnTo>
                  <a:pt x="881881" y="498171"/>
                </a:lnTo>
                <a:lnTo>
                  <a:pt x="830596" y="494849"/>
                </a:lnTo>
                <a:lnTo>
                  <a:pt x="779836" y="491039"/>
                </a:lnTo>
                <a:lnTo>
                  <a:pt x="729679" y="486739"/>
                </a:lnTo>
                <a:lnTo>
                  <a:pt x="680202" y="481947"/>
                </a:lnTo>
                <a:lnTo>
                  <a:pt x="631481" y="476663"/>
                </a:lnTo>
                <a:lnTo>
                  <a:pt x="145198" y="522891"/>
                </a:lnTo>
                <a:close/>
              </a:path>
            </a:pathLst>
          </a:custGeom>
          <a:ln w="25400">
            <a:solidFill>
              <a:srgbClr val="229494"/>
            </a:solidFill>
          </a:ln>
        </p:spPr>
        <p:txBody>
          <a:bodyPr wrap="square" lIns="0" tIns="0" rIns="0" bIns="0" rtlCol="0"/>
          <a:lstStyle/>
          <a:p>
            <a:endParaRPr/>
          </a:p>
        </p:txBody>
      </p:sp>
      <p:sp>
        <p:nvSpPr>
          <p:cNvPr id="9" name="object 9"/>
          <p:cNvSpPr/>
          <p:nvPr/>
        </p:nvSpPr>
        <p:spPr>
          <a:xfrm>
            <a:off x="5356222" y="908016"/>
            <a:ext cx="3062605" cy="726440"/>
          </a:xfrm>
          <a:custGeom>
            <a:avLst/>
            <a:gdLst/>
            <a:ahLst/>
            <a:cxnLst/>
            <a:rect l="l" t="t" r="r" b="b"/>
            <a:pathLst>
              <a:path w="3062604" h="726439">
                <a:moveTo>
                  <a:pt x="2435989" y="726092"/>
                </a:moveTo>
                <a:lnTo>
                  <a:pt x="1789686" y="562643"/>
                </a:lnTo>
                <a:lnTo>
                  <a:pt x="1720338" y="564555"/>
                </a:lnTo>
                <a:lnTo>
                  <a:pt x="1651262" y="565875"/>
                </a:lnTo>
                <a:lnTo>
                  <a:pt x="1582538" y="566613"/>
                </a:lnTo>
                <a:lnTo>
                  <a:pt x="1514241" y="566779"/>
                </a:lnTo>
                <a:lnTo>
                  <a:pt x="1446452" y="566382"/>
                </a:lnTo>
                <a:lnTo>
                  <a:pt x="1379247" y="565435"/>
                </a:lnTo>
                <a:lnTo>
                  <a:pt x="1312705" y="563946"/>
                </a:lnTo>
                <a:lnTo>
                  <a:pt x="1246904" y="561926"/>
                </a:lnTo>
                <a:lnTo>
                  <a:pt x="1181922" y="559385"/>
                </a:lnTo>
                <a:lnTo>
                  <a:pt x="1117836" y="556333"/>
                </a:lnTo>
                <a:lnTo>
                  <a:pt x="1054725" y="552781"/>
                </a:lnTo>
                <a:lnTo>
                  <a:pt x="992667" y="548739"/>
                </a:lnTo>
                <a:lnTo>
                  <a:pt x="931740" y="544217"/>
                </a:lnTo>
                <a:lnTo>
                  <a:pt x="872021" y="539225"/>
                </a:lnTo>
                <a:lnTo>
                  <a:pt x="813590" y="533773"/>
                </a:lnTo>
                <a:lnTo>
                  <a:pt x="756523" y="527873"/>
                </a:lnTo>
                <a:lnTo>
                  <a:pt x="700900" y="521533"/>
                </a:lnTo>
                <a:lnTo>
                  <a:pt x="646797" y="514764"/>
                </a:lnTo>
                <a:lnTo>
                  <a:pt x="594293" y="507577"/>
                </a:lnTo>
                <a:lnTo>
                  <a:pt x="543467" y="499981"/>
                </a:lnTo>
                <a:lnTo>
                  <a:pt x="494395" y="491987"/>
                </a:lnTo>
                <a:lnTo>
                  <a:pt x="447156" y="483605"/>
                </a:lnTo>
                <a:lnTo>
                  <a:pt x="401829" y="474846"/>
                </a:lnTo>
                <a:lnTo>
                  <a:pt x="358490" y="465719"/>
                </a:lnTo>
                <a:lnTo>
                  <a:pt x="317219" y="456234"/>
                </a:lnTo>
                <a:lnTo>
                  <a:pt x="278092" y="446403"/>
                </a:lnTo>
                <a:lnTo>
                  <a:pt x="241189" y="436234"/>
                </a:lnTo>
                <a:lnTo>
                  <a:pt x="174364" y="414928"/>
                </a:lnTo>
                <a:lnTo>
                  <a:pt x="117367" y="392397"/>
                </a:lnTo>
                <a:lnTo>
                  <a:pt x="70824" y="368724"/>
                </a:lnTo>
                <a:lnTo>
                  <a:pt x="35357" y="343989"/>
                </a:lnTo>
                <a:lnTo>
                  <a:pt x="3338" y="302437"/>
                </a:lnTo>
                <a:lnTo>
                  <a:pt x="0" y="288151"/>
                </a:lnTo>
                <a:lnTo>
                  <a:pt x="543" y="273973"/>
                </a:lnTo>
                <a:lnTo>
                  <a:pt x="24677" y="232291"/>
                </a:lnTo>
                <a:lnTo>
                  <a:pt x="58734" y="205418"/>
                </a:lnTo>
                <a:lnTo>
                  <a:pt x="106432" y="179468"/>
                </a:lnTo>
                <a:lnTo>
                  <a:pt x="167141" y="154607"/>
                </a:lnTo>
                <a:lnTo>
                  <a:pt x="240234" y="130998"/>
                </a:lnTo>
                <a:lnTo>
                  <a:pt x="281228" y="119715"/>
                </a:lnTo>
                <a:lnTo>
                  <a:pt x="325081" y="108806"/>
                </a:lnTo>
                <a:lnTo>
                  <a:pt x="371717" y="98292"/>
                </a:lnTo>
                <a:lnTo>
                  <a:pt x="421055" y="88194"/>
                </a:lnTo>
                <a:lnTo>
                  <a:pt x="473018" y="78533"/>
                </a:lnTo>
                <a:lnTo>
                  <a:pt x="527526" y="69328"/>
                </a:lnTo>
                <a:lnTo>
                  <a:pt x="584502" y="60600"/>
                </a:lnTo>
                <a:lnTo>
                  <a:pt x="643866" y="52371"/>
                </a:lnTo>
                <a:lnTo>
                  <a:pt x="705541" y="44660"/>
                </a:lnTo>
                <a:lnTo>
                  <a:pt x="769446" y="37487"/>
                </a:lnTo>
                <a:lnTo>
                  <a:pt x="835505" y="30875"/>
                </a:lnTo>
                <a:lnTo>
                  <a:pt x="903638" y="24842"/>
                </a:lnTo>
                <a:lnTo>
                  <a:pt x="973767" y="19410"/>
                </a:lnTo>
                <a:lnTo>
                  <a:pt x="1045813" y="14599"/>
                </a:lnTo>
                <a:lnTo>
                  <a:pt x="1119698" y="10429"/>
                </a:lnTo>
                <a:lnTo>
                  <a:pt x="1195343" y="6922"/>
                </a:lnTo>
                <a:lnTo>
                  <a:pt x="1272669" y="4097"/>
                </a:lnTo>
                <a:lnTo>
                  <a:pt x="1342017" y="2195"/>
                </a:lnTo>
                <a:lnTo>
                  <a:pt x="1411091" y="885"/>
                </a:lnTo>
                <a:lnTo>
                  <a:pt x="1479815" y="157"/>
                </a:lnTo>
                <a:lnTo>
                  <a:pt x="1548109" y="0"/>
                </a:lnTo>
                <a:lnTo>
                  <a:pt x="1615896" y="404"/>
                </a:lnTo>
                <a:lnTo>
                  <a:pt x="1683098" y="1359"/>
                </a:lnTo>
                <a:lnTo>
                  <a:pt x="1749637" y="2855"/>
                </a:lnTo>
                <a:lnTo>
                  <a:pt x="1815435" y="4882"/>
                </a:lnTo>
                <a:lnTo>
                  <a:pt x="1880414" y="7429"/>
                </a:lnTo>
                <a:lnTo>
                  <a:pt x="1944495" y="10486"/>
                </a:lnTo>
                <a:lnTo>
                  <a:pt x="2007602" y="14044"/>
                </a:lnTo>
                <a:lnTo>
                  <a:pt x="2069655" y="18091"/>
                </a:lnTo>
                <a:lnTo>
                  <a:pt x="2130578" y="22617"/>
                </a:lnTo>
                <a:lnTo>
                  <a:pt x="2190291" y="27613"/>
                </a:lnTo>
                <a:lnTo>
                  <a:pt x="2248717" y="33069"/>
                </a:lnTo>
                <a:lnTo>
                  <a:pt x="2305779" y="38973"/>
                </a:lnTo>
                <a:lnTo>
                  <a:pt x="2361397" y="45316"/>
                </a:lnTo>
                <a:lnTo>
                  <a:pt x="2415494" y="52087"/>
                </a:lnTo>
                <a:lnTo>
                  <a:pt x="2467993" y="59277"/>
                </a:lnTo>
                <a:lnTo>
                  <a:pt x="2518814" y="66875"/>
                </a:lnTo>
                <a:lnTo>
                  <a:pt x="2567881" y="74871"/>
                </a:lnTo>
                <a:lnTo>
                  <a:pt x="2615114" y="83254"/>
                </a:lnTo>
                <a:lnTo>
                  <a:pt x="2660437" y="92016"/>
                </a:lnTo>
                <a:lnTo>
                  <a:pt x="2703771" y="101144"/>
                </a:lnTo>
                <a:lnTo>
                  <a:pt x="2745038" y="110629"/>
                </a:lnTo>
                <a:lnTo>
                  <a:pt x="2784160" y="120462"/>
                </a:lnTo>
                <a:lnTo>
                  <a:pt x="2821059" y="130631"/>
                </a:lnTo>
                <a:lnTo>
                  <a:pt x="2887877" y="151938"/>
                </a:lnTo>
                <a:lnTo>
                  <a:pt x="2944867" y="174469"/>
                </a:lnTo>
                <a:lnTo>
                  <a:pt x="2991407" y="198143"/>
                </a:lnTo>
                <a:lnTo>
                  <a:pt x="3026871" y="222878"/>
                </a:lnTo>
                <a:lnTo>
                  <a:pt x="3053204" y="252684"/>
                </a:lnTo>
                <a:lnTo>
                  <a:pt x="3062218" y="286676"/>
                </a:lnTo>
                <a:lnTo>
                  <a:pt x="3058482" y="303521"/>
                </a:lnTo>
                <a:lnTo>
                  <a:pt x="3035014" y="336707"/>
                </a:lnTo>
                <a:lnTo>
                  <a:pt x="2990877" y="368950"/>
                </a:lnTo>
                <a:lnTo>
                  <a:pt x="2926860" y="399924"/>
                </a:lnTo>
                <a:lnTo>
                  <a:pt x="2887642" y="414835"/>
                </a:lnTo>
                <a:lnTo>
                  <a:pt x="2843750" y="429306"/>
                </a:lnTo>
                <a:lnTo>
                  <a:pt x="2795283" y="443299"/>
                </a:lnTo>
                <a:lnTo>
                  <a:pt x="2742338" y="456771"/>
                </a:lnTo>
                <a:lnTo>
                  <a:pt x="2685014" y="469683"/>
                </a:lnTo>
                <a:lnTo>
                  <a:pt x="2623411" y="481994"/>
                </a:lnTo>
                <a:lnTo>
                  <a:pt x="2557625" y="493663"/>
                </a:lnTo>
                <a:lnTo>
                  <a:pt x="2487757" y="504651"/>
                </a:lnTo>
                <a:lnTo>
                  <a:pt x="2413905" y="514915"/>
                </a:lnTo>
                <a:lnTo>
                  <a:pt x="2336167" y="524416"/>
                </a:lnTo>
                <a:lnTo>
                  <a:pt x="2435989" y="726092"/>
                </a:lnTo>
                <a:close/>
              </a:path>
            </a:pathLst>
          </a:custGeom>
          <a:ln w="25400">
            <a:solidFill>
              <a:srgbClr val="229494"/>
            </a:solidFill>
          </a:ln>
        </p:spPr>
        <p:txBody>
          <a:bodyPr wrap="square" lIns="0" tIns="0" rIns="0" bIns="0" rtlCol="0"/>
          <a:lstStyle/>
          <a:p>
            <a:endParaRPr/>
          </a:p>
        </p:txBody>
      </p:sp>
      <p:sp>
        <p:nvSpPr>
          <p:cNvPr id="10" name="object 10"/>
          <p:cNvSpPr txBox="1"/>
          <p:nvPr/>
        </p:nvSpPr>
        <p:spPr>
          <a:xfrm>
            <a:off x="5865367" y="977849"/>
            <a:ext cx="2155825" cy="453390"/>
          </a:xfrm>
          <a:prstGeom prst="rect">
            <a:avLst/>
          </a:prstGeom>
        </p:spPr>
        <p:txBody>
          <a:bodyPr vert="horz" wrap="square" lIns="0" tIns="13335" rIns="0" bIns="0" rtlCol="0">
            <a:spAutoFit/>
          </a:bodyPr>
          <a:lstStyle/>
          <a:p>
            <a:pPr algn="ctr">
              <a:lnSpc>
                <a:spcPct val="100000"/>
              </a:lnSpc>
              <a:spcBef>
                <a:spcPts val="105"/>
              </a:spcBef>
            </a:pPr>
            <a:r>
              <a:rPr sz="1400" dirty="0">
                <a:latin typeface="Arial"/>
                <a:cs typeface="Arial"/>
              </a:rPr>
              <a:t>Moi 1080 l au lieu de</a:t>
            </a:r>
            <a:r>
              <a:rPr sz="1400" spc="-170" dirty="0">
                <a:latin typeface="Arial"/>
                <a:cs typeface="Arial"/>
              </a:rPr>
              <a:t> </a:t>
            </a:r>
            <a:r>
              <a:rPr sz="1400" dirty="0">
                <a:latin typeface="Arial"/>
                <a:cs typeface="Arial"/>
              </a:rPr>
              <a:t>1000,</a:t>
            </a:r>
            <a:endParaRPr sz="1400">
              <a:latin typeface="Arial"/>
              <a:cs typeface="Arial"/>
            </a:endParaRPr>
          </a:p>
          <a:p>
            <a:pPr marL="635" algn="ctr">
              <a:lnSpc>
                <a:spcPct val="100000"/>
              </a:lnSpc>
            </a:pPr>
            <a:r>
              <a:rPr sz="1400" dirty="0">
                <a:latin typeface="Arial"/>
                <a:cs typeface="Arial"/>
              </a:rPr>
              <a:t>et toujours 56</a:t>
            </a:r>
            <a:r>
              <a:rPr sz="1400" spc="-100" dirty="0">
                <a:latin typeface="Arial"/>
                <a:cs typeface="Arial"/>
              </a:rPr>
              <a:t> </a:t>
            </a:r>
            <a:r>
              <a:rPr sz="1400" dirty="0">
                <a:latin typeface="Arial"/>
                <a:cs typeface="Arial"/>
              </a:rPr>
              <a:t>brebis</a:t>
            </a:r>
            <a:endParaRPr sz="1400">
              <a:latin typeface="Arial"/>
              <a:cs typeface="Arial"/>
            </a:endParaRPr>
          </a:p>
        </p:txBody>
      </p:sp>
      <p:sp>
        <p:nvSpPr>
          <p:cNvPr id="11" name="object 11"/>
          <p:cNvSpPr txBox="1"/>
          <p:nvPr/>
        </p:nvSpPr>
        <p:spPr>
          <a:xfrm>
            <a:off x="1544192" y="1703577"/>
            <a:ext cx="1522095" cy="239395"/>
          </a:xfrm>
          <a:prstGeom prst="rect">
            <a:avLst/>
          </a:prstGeom>
        </p:spPr>
        <p:txBody>
          <a:bodyPr vert="horz" wrap="square" lIns="0" tIns="13335" rIns="0" bIns="0" rtlCol="0">
            <a:spAutoFit/>
          </a:bodyPr>
          <a:lstStyle/>
          <a:p>
            <a:pPr marL="12700">
              <a:lnSpc>
                <a:spcPct val="100000"/>
              </a:lnSpc>
              <a:spcBef>
                <a:spcPts val="105"/>
              </a:spcBef>
            </a:pPr>
            <a:r>
              <a:rPr sz="1400" spc="-5" dirty="0">
                <a:latin typeface="Arial"/>
                <a:cs typeface="Arial"/>
              </a:rPr>
              <a:t>J’ai encore</a:t>
            </a:r>
            <a:r>
              <a:rPr sz="1400" spc="-80" dirty="0">
                <a:latin typeface="Arial"/>
                <a:cs typeface="Arial"/>
              </a:rPr>
              <a:t> </a:t>
            </a:r>
            <a:r>
              <a:rPr sz="1400" spc="-10" dirty="0">
                <a:latin typeface="Arial"/>
                <a:cs typeface="Arial"/>
              </a:rPr>
              <a:t>gagné!!</a:t>
            </a:r>
            <a:endParaRPr sz="1400">
              <a:latin typeface="Arial"/>
              <a:cs typeface="Arial"/>
            </a:endParaRPr>
          </a:p>
        </p:txBody>
      </p:sp>
      <p:sp>
        <p:nvSpPr>
          <p:cNvPr id="12" name="object 12"/>
          <p:cNvSpPr txBox="1"/>
          <p:nvPr/>
        </p:nvSpPr>
        <p:spPr>
          <a:xfrm>
            <a:off x="3762883" y="268351"/>
            <a:ext cx="2679700" cy="452755"/>
          </a:xfrm>
          <a:prstGeom prst="rect">
            <a:avLst/>
          </a:prstGeom>
        </p:spPr>
        <p:txBody>
          <a:bodyPr vert="horz" wrap="square" lIns="0" tIns="12700" rIns="0" bIns="0" rtlCol="0">
            <a:spAutoFit/>
          </a:bodyPr>
          <a:lstStyle/>
          <a:p>
            <a:pPr marL="12700" marR="5080" indent="76200">
              <a:lnSpc>
                <a:spcPct val="100000"/>
              </a:lnSpc>
              <a:spcBef>
                <a:spcPts val="100"/>
              </a:spcBef>
            </a:pPr>
            <a:r>
              <a:rPr sz="1400" spc="-5" dirty="0">
                <a:latin typeface="Arial"/>
                <a:cs typeface="Arial"/>
              </a:rPr>
              <a:t>J’ai toujours 65 brebis, et 1210 </a:t>
            </a:r>
            <a:r>
              <a:rPr sz="1400" dirty="0">
                <a:latin typeface="Arial"/>
                <a:cs typeface="Arial"/>
              </a:rPr>
              <a:t>l  Au </a:t>
            </a:r>
            <a:r>
              <a:rPr sz="1400" spc="-5" dirty="0">
                <a:latin typeface="Arial"/>
                <a:cs typeface="Arial"/>
              </a:rPr>
              <a:t>lieu de 1250 mais c’est</a:t>
            </a:r>
            <a:r>
              <a:rPr sz="1400" spc="-100" dirty="0">
                <a:latin typeface="Arial"/>
                <a:cs typeface="Arial"/>
              </a:rPr>
              <a:t> </a:t>
            </a:r>
            <a:r>
              <a:rPr sz="1400" spc="-5" dirty="0">
                <a:latin typeface="Arial"/>
                <a:cs typeface="Arial"/>
              </a:rPr>
              <a:t>pareil..</a:t>
            </a:r>
            <a:endParaRPr sz="1400">
              <a:latin typeface="Arial"/>
              <a:cs typeface="Arial"/>
            </a:endParaRPr>
          </a:p>
        </p:txBody>
      </p:sp>
      <p:sp>
        <p:nvSpPr>
          <p:cNvPr id="13" name="object 13"/>
          <p:cNvSpPr/>
          <p:nvPr/>
        </p:nvSpPr>
        <p:spPr>
          <a:xfrm>
            <a:off x="3227529" y="150825"/>
            <a:ext cx="3659504" cy="706120"/>
          </a:xfrm>
          <a:custGeom>
            <a:avLst/>
            <a:gdLst/>
            <a:ahLst/>
            <a:cxnLst/>
            <a:rect l="l" t="t" r="r" b="b"/>
            <a:pathLst>
              <a:path w="3659504" h="706119">
                <a:moveTo>
                  <a:pt x="218107" y="705916"/>
                </a:moveTo>
                <a:lnTo>
                  <a:pt x="412544" y="559866"/>
                </a:lnTo>
                <a:lnTo>
                  <a:pt x="356503" y="546345"/>
                </a:lnTo>
                <a:lnTo>
                  <a:pt x="304609" y="532469"/>
                </a:lnTo>
                <a:lnTo>
                  <a:pt x="256849" y="518266"/>
                </a:lnTo>
                <a:lnTo>
                  <a:pt x="213207" y="503765"/>
                </a:lnTo>
                <a:lnTo>
                  <a:pt x="173668" y="488992"/>
                </a:lnTo>
                <a:lnTo>
                  <a:pt x="138217" y="473975"/>
                </a:lnTo>
                <a:lnTo>
                  <a:pt x="79520" y="443320"/>
                </a:lnTo>
                <a:lnTo>
                  <a:pt x="36998" y="412022"/>
                </a:lnTo>
                <a:lnTo>
                  <a:pt x="10530" y="380302"/>
                </a:lnTo>
                <a:lnTo>
                  <a:pt x="0" y="348381"/>
                </a:lnTo>
                <a:lnTo>
                  <a:pt x="673" y="332414"/>
                </a:lnTo>
                <a:lnTo>
                  <a:pt x="26270" y="284820"/>
                </a:lnTo>
                <a:lnTo>
                  <a:pt x="62833" y="253623"/>
                </a:lnTo>
                <a:lnTo>
                  <a:pt x="114856" y="223109"/>
                </a:lnTo>
                <a:lnTo>
                  <a:pt x="182219" y="193501"/>
                </a:lnTo>
                <a:lnTo>
                  <a:pt x="221617" y="179105"/>
                </a:lnTo>
                <a:lnTo>
                  <a:pt x="264805" y="165019"/>
                </a:lnTo>
                <a:lnTo>
                  <a:pt x="311768" y="151269"/>
                </a:lnTo>
                <a:lnTo>
                  <a:pt x="362492" y="137884"/>
                </a:lnTo>
                <a:lnTo>
                  <a:pt x="416963" y="124891"/>
                </a:lnTo>
                <a:lnTo>
                  <a:pt x="475164" y="112318"/>
                </a:lnTo>
                <a:lnTo>
                  <a:pt x="537081" y="100192"/>
                </a:lnTo>
                <a:lnTo>
                  <a:pt x="602700" y="88541"/>
                </a:lnTo>
                <a:lnTo>
                  <a:pt x="672005" y="77393"/>
                </a:lnTo>
                <a:lnTo>
                  <a:pt x="718451" y="70504"/>
                </a:lnTo>
                <a:lnTo>
                  <a:pt x="765712" y="63942"/>
                </a:lnTo>
                <a:lnTo>
                  <a:pt x="813747" y="57704"/>
                </a:lnTo>
                <a:lnTo>
                  <a:pt x="862515" y="51792"/>
                </a:lnTo>
                <a:lnTo>
                  <a:pt x="911978" y="46203"/>
                </a:lnTo>
                <a:lnTo>
                  <a:pt x="962095" y="40937"/>
                </a:lnTo>
                <a:lnTo>
                  <a:pt x="1012826" y="35994"/>
                </a:lnTo>
                <a:lnTo>
                  <a:pt x="1064132" y="31372"/>
                </a:lnTo>
                <a:lnTo>
                  <a:pt x="1115972" y="27071"/>
                </a:lnTo>
                <a:lnTo>
                  <a:pt x="1168305" y="23090"/>
                </a:lnTo>
                <a:lnTo>
                  <a:pt x="1221094" y="19428"/>
                </a:lnTo>
                <a:lnTo>
                  <a:pt x="1274296" y="16085"/>
                </a:lnTo>
                <a:lnTo>
                  <a:pt x="1327873" y="13059"/>
                </a:lnTo>
                <a:lnTo>
                  <a:pt x="1381784" y="10351"/>
                </a:lnTo>
                <a:lnTo>
                  <a:pt x="1435990" y="7958"/>
                </a:lnTo>
                <a:lnTo>
                  <a:pt x="1490450" y="5881"/>
                </a:lnTo>
                <a:lnTo>
                  <a:pt x="1545125" y="4119"/>
                </a:lnTo>
                <a:lnTo>
                  <a:pt x="1599974" y="2670"/>
                </a:lnTo>
                <a:lnTo>
                  <a:pt x="1654958" y="1535"/>
                </a:lnTo>
                <a:lnTo>
                  <a:pt x="1710036" y="712"/>
                </a:lnTo>
                <a:lnTo>
                  <a:pt x="1765169" y="200"/>
                </a:lnTo>
                <a:lnTo>
                  <a:pt x="1820316" y="0"/>
                </a:lnTo>
                <a:lnTo>
                  <a:pt x="1875438" y="109"/>
                </a:lnTo>
                <a:lnTo>
                  <a:pt x="1930495" y="527"/>
                </a:lnTo>
                <a:lnTo>
                  <a:pt x="1985447" y="1254"/>
                </a:lnTo>
                <a:lnTo>
                  <a:pt x="2040253" y="2289"/>
                </a:lnTo>
                <a:lnTo>
                  <a:pt x="2094874" y="3630"/>
                </a:lnTo>
                <a:lnTo>
                  <a:pt x="2149270" y="5278"/>
                </a:lnTo>
                <a:lnTo>
                  <a:pt x="2203401" y="7231"/>
                </a:lnTo>
                <a:lnTo>
                  <a:pt x="2257226" y="9489"/>
                </a:lnTo>
                <a:lnTo>
                  <a:pt x="2310707" y="12051"/>
                </a:lnTo>
                <a:lnTo>
                  <a:pt x="2363802" y="14915"/>
                </a:lnTo>
                <a:lnTo>
                  <a:pt x="2416473" y="18082"/>
                </a:lnTo>
                <a:lnTo>
                  <a:pt x="2468678" y="21551"/>
                </a:lnTo>
                <a:lnTo>
                  <a:pt x="2520379" y="25320"/>
                </a:lnTo>
                <a:lnTo>
                  <a:pt x="2571534" y="29390"/>
                </a:lnTo>
                <a:lnTo>
                  <a:pt x="2622105" y="33758"/>
                </a:lnTo>
                <a:lnTo>
                  <a:pt x="2672051" y="38425"/>
                </a:lnTo>
                <a:lnTo>
                  <a:pt x="2721331" y="43390"/>
                </a:lnTo>
                <a:lnTo>
                  <a:pt x="2769907" y="48652"/>
                </a:lnTo>
                <a:lnTo>
                  <a:pt x="2817739" y="54210"/>
                </a:lnTo>
                <a:lnTo>
                  <a:pt x="2864785" y="60063"/>
                </a:lnTo>
                <a:lnTo>
                  <a:pt x="2911007" y="66211"/>
                </a:lnTo>
                <a:lnTo>
                  <a:pt x="2956364" y="72652"/>
                </a:lnTo>
                <a:lnTo>
                  <a:pt x="3000816" y="79387"/>
                </a:lnTo>
                <a:lnTo>
                  <a:pt x="3044324" y="86414"/>
                </a:lnTo>
                <a:lnTo>
                  <a:pt x="3086847" y="93733"/>
                </a:lnTo>
                <a:lnTo>
                  <a:pt x="3128346" y="101342"/>
                </a:lnTo>
                <a:lnTo>
                  <a:pt x="3168780" y="109242"/>
                </a:lnTo>
                <a:lnTo>
                  <a:pt x="3208110" y="117430"/>
                </a:lnTo>
                <a:lnTo>
                  <a:pt x="3246295" y="125907"/>
                </a:lnTo>
                <a:lnTo>
                  <a:pt x="3302336" y="139429"/>
                </a:lnTo>
                <a:lnTo>
                  <a:pt x="3354230" y="153305"/>
                </a:lnTo>
                <a:lnTo>
                  <a:pt x="3401992" y="167507"/>
                </a:lnTo>
                <a:lnTo>
                  <a:pt x="3445636" y="182009"/>
                </a:lnTo>
                <a:lnTo>
                  <a:pt x="3485178" y="196782"/>
                </a:lnTo>
                <a:lnTo>
                  <a:pt x="3520633" y="211799"/>
                </a:lnTo>
                <a:lnTo>
                  <a:pt x="3579337" y="242453"/>
                </a:lnTo>
                <a:lnTo>
                  <a:pt x="3621868" y="273751"/>
                </a:lnTo>
                <a:lnTo>
                  <a:pt x="3648346" y="305472"/>
                </a:lnTo>
                <a:lnTo>
                  <a:pt x="3658888" y="337393"/>
                </a:lnTo>
                <a:lnTo>
                  <a:pt x="3658220" y="353360"/>
                </a:lnTo>
                <a:lnTo>
                  <a:pt x="3632641" y="400954"/>
                </a:lnTo>
                <a:lnTo>
                  <a:pt x="3596089" y="432151"/>
                </a:lnTo>
                <a:lnTo>
                  <a:pt x="3544077" y="462664"/>
                </a:lnTo>
                <a:lnTo>
                  <a:pt x="3476723" y="492273"/>
                </a:lnTo>
                <a:lnTo>
                  <a:pt x="3437330" y="506668"/>
                </a:lnTo>
                <a:lnTo>
                  <a:pt x="3394146" y="520755"/>
                </a:lnTo>
                <a:lnTo>
                  <a:pt x="3347186" y="534504"/>
                </a:lnTo>
                <a:lnTo>
                  <a:pt x="3296465" y="547890"/>
                </a:lnTo>
                <a:lnTo>
                  <a:pt x="3241997" y="560883"/>
                </a:lnTo>
                <a:lnTo>
                  <a:pt x="3183798" y="573456"/>
                </a:lnTo>
                <a:lnTo>
                  <a:pt x="3121883" y="585582"/>
                </a:lnTo>
                <a:lnTo>
                  <a:pt x="3056265" y="597232"/>
                </a:lnTo>
                <a:lnTo>
                  <a:pt x="2986961" y="608380"/>
                </a:lnTo>
                <a:lnTo>
                  <a:pt x="2943218" y="614879"/>
                </a:lnTo>
                <a:lnTo>
                  <a:pt x="2898654" y="621097"/>
                </a:lnTo>
                <a:lnTo>
                  <a:pt x="2853305" y="627034"/>
                </a:lnTo>
                <a:lnTo>
                  <a:pt x="2807205" y="632689"/>
                </a:lnTo>
                <a:lnTo>
                  <a:pt x="2760391" y="638062"/>
                </a:lnTo>
                <a:lnTo>
                  <a:pt x="2712898" y="643152"/>
                </a:lnTo>
                <a:lnTo>
                  <a:pt x="2664762" y="647958"/>
                </a:lnTo>
                <a:lnTo>
                  <a:pt x="2616019" y="652480"/>
                </a:lnTo>
                <a:lnTo>
                  <a:pt x="2566704" y="656717"/>
                </a:lnTo>
                <a:lnTo>
                  <a:pt x="2516854" y="660669"/>
                </a:lnTo>
                <a:lnTo>
                  <a:pt x="2466504" y="664334"/>
                </a:lnTo>
                <a:lnTo>
                  <a:pt x="2415689" y="667713"/>
                </a:lnTo>
                <a:lnTo>
                  <a:pt x="2364446" y="670805"/>
                </a:lnTo>
                <a:lnTo>
                  <a:pt x="2312810" y="673610"/>
                </a:lnTo>
                <a:lnTo>
                  <a:pt x="2260816" y="676125"/>
                </a:lnTo>
                <a:lnTo>
                  <a:pt x="2208501" y="678352"/>
                </a:lnTo>
                <a:lnTo>
                  <a:pt x="2155901" y="680289"/>
                </a:lnTo>
                <a:lnTo>
                  <a:pt x="2103050" y="681937"/>
                </a:lnTo>
                <a:lnTo>
                  <a:pt x="2049985" y="683293"/>
                </a:lnTo>
                <a:lnTo>
                  <a:pt x="1996742" y="684358"/>
                </a:lnTo>
                <a:lnTo>
                  <a:pt x="1943355" y="685131"/>
                </a:lnTo>
                <a:lnTo>
                  <a:pt x="1889862" y="685612"/>
                </a:lnTo>
                <a:lnTo>
                  <a:pt x="1836297" y="685799"/>
                </a:lnTo>
                <a:lnTo>
                  <a:pt x="1782696" y="685693"/>
                </a:lnTo>
                <a:lnTo>
                  <a:pt x="1729095" y="685292"/>
                </a:lnTo>
                <a:lnTo>
                  <a:pt x="1675530" y="684597"/>
                </a:lnTo>
                <a:lnTo>
                  <a:pt x="1622036" y="683606"/>
                </a:lnTo>
                <a:lnTo>
                  <a:pt x="1568650" y="682318"/>
                </a:lnTo>
                <a:lnTo>
                  <a:pt x="1515406" y="680735"/>
                </a:lnTo>
                <a:lnTo>
                  <a:pt x="1462341" y="678853"/>
                </a:lnTo>
                <a:lnTo>
                  <a:pt x="1409491" y="676674"/>
                </a:lnTo>
                <a:lnTo>
                  <a:pt x="1356890" y="674197"/>
                </a:lnTo>
                <a:lnTo>
                  <a:pt x="1304575" y="671420"/>
                </a:lnTo>
                <a:lnTo>
                  <a:pt x="1252582" y="668344"/>
                </a:lnTo>
                <a:lnTo>
                  <a:pt x="1200946" y="664967"/>
                </a:lnTo>
                <a:lnTo>
                  <a:pt x="1149702" y="661290"/>
                </a:lnTo>
                <a:lnTo>
                  <a:pt x="1098888" y="657311"/>
                </a:lnTo>
                <a:lnTo>
                  <a:pt x="1048537" y="653030"/>
                </a:lnTo>
                <a:lnTo>
                  <a:pt x="998687" y="648446"/>
                </a:lnTo>
                <a:lnTo>
                  <a:pt x="949373" y="643559"/>
                </a:lnTo>
                <a:lnTo>
                  <a:pt x="218107" y="705916"/>
                </a:lnTo>
                <a:close/>
              </a:path>
            </a:pathLst>
          </a:custGeom>
          <a:ln w="25400">
            <a:solidFill>
              <a:srgbClr val="229494"/>
            </a:solidFill>
          </a:ln>
        </p:spPr>
        <p:txBody>
          <a:bodyPr wrap="square" lIns="0" tIns="0" rIns="0" bIns="0" rtlCol="0"/>
          <a:lstStyle/>
          <a:p>
            <a:endParaRPr/>
          </a:p>
        </p:txBody>
      </p:sp>
      <p:sp>
        <p:nvSpPr>
          <p:cNvPr id="14" name="object 14"/>
          <p:cNvSpPr/>
          <p:nvPr/>
        </p:nvSpPr>
        <p:spPr>
          <a:xfrm>
            <a:off x="2286761" y="2133758"/>
            <a:ext cx="1853564" cy="598805"/>
          </a:xfrm>
          <a:custGeom>
            <a:avLst/>
            <a:gdLst/>
            <a:ahLst/>
            <a:cxnLst/>
            <a:rect l="l" t="t" r="r" b="b"/>
            <a:pathLst>
              <a:path w="1853564" h="598805">
                <a:moveTo>
                  <a:pt x="0" y="361410"/>
                </a:moveTo>
                <a:lnTo>
                  <a:pt x="397382" y="281781"/>
                </a:lnTo>
                <a:lnTo>
                  <a:pt x="404186" y="254663"/>
                </a:lnTo>
                <a:lnTo>
                  <a:pt x="416668" y="228366"/>
                </a:lnTo>
                <a:lnTo>
                  <a:pt x="457579" y="178634"/>
                </a:lnTo>
                <a:lnTo>
                  <a:pt x="517943" y="133379"/>
                </a:lnTo>
                <a:lnTo>
                  <a:pt x="554740" y="112678"/>
                </a:lnTo>
                <a:lnTo>
                  <a:pt x="595585" y="93395"/>
                </a:lnTo>
                <a:lnTo>
                  <a:pt x="640207" y="75628"/>
                </a:lnTo>
                <a:lnTo>
                  <a:pt x="688332" y="59477"/>
                </a:lnTo>
                <a:lnTo>
                  <a:pt x="739690" y="45041"/>
                </a:lnTo>
                <a:lnTo>
                  <a:pt x="794008" y="32419"/>
                </a:lnTo>
                <a:lnTo>
                  <a:pt x="851016" y="21710"/>
                </a:lnTo>
                <a:lnTo>
                  <a:pt x="910440" y="13015"/>
                </a:lnTo>
                <a:lnTo>
                  <a:pt x="972010" y="6432"/>
                </a:lnTo>
                <a:lnTo>
                  <a:pt x="1035454" y="2060"/>
                </a:lnTo>
                <a:lnTo>
                  <a:pt x="1100500" y="0"/>
                </a:lnTo>
                <a:lnTo>
                  <a:pt x="1166876" y="349"/>
                </a:lnTo>
                <a:lnTo>
                  <a:pt x="1232927" y="3140"/>
                </a:lnTo>
                <a:lnTo>
                  <a:pt x="1296977" y="8262"/>
                </a:lnTo>
                <a:lnTo>
                  <a:pt x="1358784" y="15606"/>
                </a:lnTo>
                <a:lnTo>
                  <a:pt x="1418106" y="25059"/>
                </a:lnTo>
                <a:lnTo>
                  <a:pt x="1474701" y="36509"/>
                </a:lnTo>
                <a:lnTo>
                  <a:pt x="1528327" y="49846"/>
                </a:lnTo>
                <a:lnTo>
                  <a:pt x="1578742" y="64958"/>
                </a:lnTo>
                <a:lnTo>
                  <a:pt x="1625703" y="81733"/>
                </a:lnTo>
                <a:lnTo>
                  <a:pt x="1668970" y="100060"/>
                </a:lnTo>
                <a:lnTo>
                  <a:pt x="1708300" y="119827"/>
                </a:lnTo>
                <a:lnTo>
                  <a:pt x="1743450" y="140924"/>
                </a:lnTo>
                <a:lnTo>
                  <a:pt x="1800247" y="186658"/>
                </a:lnTo>
                <a:lnTo>
                  <a:pt x="1837424" y="236372"/>
                </a:lnTo>
                <a:lnTo>
                  <a:pt x="1853045" y="289172"/>
                </a:lnTo>
                <a:lnTo>
                  <a:pt x="1852167" y="316452"/>
                </a:lnTo>
                <a:lnTo>
                  <a:pt x="1832882" y="369866"/>
                </a:lnTo>
                <a:lnTo>
                  <a:pt x="1791971" y="419598"/>
                </a:lnTo>
                <a:lnTo>
                  <a:pt x="1731607" y="464854"/>
                </a:lnTo>
                <a:lnTo>
                  <a:pt x="1694810" y="485554"/>
                </a:lnTo>
                <a:lnTo>
                  <a:pt x="1653965" y="504838"/>
                </a:lnTo>
                <a:lnTo>
                  <a:pt x="1609343" y="522605"/>
                </a:lnTo>
                <a:lnTo>
                  <a:pt x="1561218" y="538756"/>
                </a:lnTo>
                <a:lnTo>
                  <a:pt x="1509860" y="553192"/>
                </a:lnTo>
                <a:lnTo>
                  <a:pt x="1455542" y="565814"/>
                </a:lnTo>
                <a:lnTo>
                  <a:pt x="1398534" y="576522"/>
                </a:lnTo>
                <a:lnTo>
                  <a:pt x="1339110" y="585218"/>
                </a:lnTo>
                <a:lnTo>
                  <a:pt x="1277540" y="591801"/>
                </a:lnTo>
                <a:lnTo>
                  <a:pt x="1214096" y="596172"/>
                </a:lnTo>
                <a:lnTo>
                  <a:pt x="1149050" y="598233"/>
                </a:lnTo>
                <a:lnTo>
                  <a:pt x="1082675" y="597884"/>
                </a:lnTo>
                <a:lnTo>
                  <a:pt x="1019788" y="595254"/>
                </a:lnTo>
                <a:lnTo>
                  <a:pt x="958394" y="590467"/>
                </a:lnTo>
                <a:lnTo>
                  <a:pt x="898758" y="583607"/>
                </a:lnTo>
                <a:lnTo>
                  <a:pt x="841144" y="574756"/>
                </a:lnTo>
                <a:lnTo>
                  <a:pt x="785818" y="563996"/>
                </a:lnTo>
                <a:lnTo>
                  <a:pt x="733043" y="551411"/>
                </a:lnTo>
                <a:lnTo>
                  <a:pt x="683085" y="537083"/>
                </a:lnTo>
                <a:lnTo>
                  <a:pt x="636208" y="521094"/>
                </a:lnTo>
                <a:lnTo>
                  <a:pt x="592676" y="503529"/>
                </a:lnTo>
                <a:lnTo>
                  <a:pt x="552755" y="484469"/>
                </a:lnTo>
                <a:lnTo>
                  <a:pt x="516709" y="463997"/>
                </a:lnTo>
                <a:lnTo>
                  <a:pt x="484802" y="442196"/>
                </a:lnTo>
                <a:lnTo>
                  <a:pt x="434467" y="394938"/>
                </a:lnTo>
                <a:lnTo>
                  <a:pt x="0" y="361410"/>
                </a:lnTo>
                <a:close/>
              </a:path>
            </a:pathLst>
          </a:custGeom>
          <a:ln w="25400">
            <a:solidFill>
              <a:srgbClr val="229494"/>
            </a:solidFill>
          </a:ln>
        </p:spPr>
        <p:txBody>
          <a:bodyPr wrap="square" lIns="0" tIns="0" rIns="0" bIns="0" rtlCol="0"/>
          <a:lstStyle/>
          <a:p>
            <a:endParaRPr/>
          </a:p>
        </p:txBody>
      </p:sp>
      <p:sp>
        <p:nvSpPr>
          <p:cNvPr id="15" name="object 15"/>
          <p:cNvSpPr txBox="1"/>
          <p:nvPr/>
        </p:nvSpPr>
        <p:spPr>
          <a:xfrm>
            <a:off x="2963672" y="2341880"/>
            <a:ext cx="889000" cy="239395"/>
          </a:xfrm>
          <a:prstGeom prst="rect">
            <a:avLst/>
          </a:prstGeom>
        </p:spPr>
        <p:txBody>
          <a:bodyPr vert="horz" wrap="square" lIns="0" tIns="13335" rIns="0" bIns="0" rtlCol="0">
            <a:spAutoFit/>
          </a:bodyPr>
          <a:lstStyle/>
          <a:p>
            <a:pPr marL="12700">
              <a:lnSpc>
                <a:spcPct val="100000"/>
              </a:lnSpc>
              <a:spcBef>
                <a:spcPts val="105"/>
              </a:spcBef>
            </a:pPr>
            <a:r>
              <a:rPr sz="1400" spc="-5" dirty="0">
                <a:latin typeface="Arial"/>
                <a:cs typeface="Arial"/>
              </a:rPr>
              <a:t>Mais </a:t>
            </a:r>
            <a:r>
              <a:rPr sz="1400" dirty="0">
                <a:latin typeface="Arial"/>
                <a:cs typeface="Arial"/>
              </a:rPr>
              <a:t>non</a:t>
            </a:r>
            <a:r>
              <a:rPr sz="1400" spc="-90" dirty="0">
                <a:latin typeface="Arial"/>
                <a:cs typeface="Arial"/>
              </a:rPr>
              <a:t> </a:t>
            </a:r>
            <a:r>
              <a:rPr sz="1400" spc="-20" dirty="0">
                <a:latin typeface="Arial"/>
                <a:cs typeface="Arial"/>
              </a:rPr>
              <a:t>!!</a:t>
            </a:r>
            <a:endParaRPr sz="1400">
              <a:latin typeface="Arial"/>
              <a:cs typeface="Arial"/>
            </a:endParaRPr>
          </a:p>
        </p:txBody>
      </p:sp>
      <p:sp>
        <p:nvSpPr>
          <p:cNvPr id="16" name="object 16"/>
          <p:cNvSpPr/>
          <p:nvPr/>
        </p:nvSpPr>
        <p:spPr>
          <a:xfrm>
            <a:off x="2681435" y="2859155"/>
            <a:ext cx="4124960" cy="1945639"/>
          </a:xfrm>
          <a:custGeom>
            <a:avLst/>
            <a:gdLst/>
            <a:ahLst/>
            <a:cxnLst/>
            <a:rect l="l" t="t" r="r" b="b"/>
            <a:pathLst>
              <a:path w="4124959" h="1945639">
                <a:moveTo>
                  <a:pt x="374946" y="640456"/>
                </a:moveTo>
                <a:lnTo>
                  <a:pt x="369643" y="602910"/>
                </a:lnTo>
                <a:lnTo>
                  <a:pt x="369606" y="565862"/>
                </a:lnTo>
                <a:lnTo>
                  <a:pt x="374641" y="529477"/>
                </a:lnTo>
                <a:lnTo>
                  <a:pt x="399145" y="459349"/>
                </a:lnTo>
                <a:lnTo>
                  <a:pt x="418225" y="425934"/>
                </a:lnTo>
                <a:lnTo>
                  <a:pt x="441597" y="393838"/>
                </a:lnTo>
                <a:lnTo>
                  <a:pt x="469066" y="363225"/>
                </a:lnTo>
                <a:lnTo>
                  <a:pt x="500438" y="334259"/>
                </a:lnTo>
                <a:lnTo>
                  <a:pt x="535518" y="307104"/>
                </a:lnTo>
                <a:lnTo>
                  <a:pt x="574110" y="281923"/>
                </a:lnTo>
                <a:lnTo>
                  <a:pt x="616020" y="258882"/>
                </a:lnTo>
                <a:lnTo>
                  <a:pt x="661054" y="238144"/>
                </a:lnTo>
                <a:lnTo>
                  <a:pt x="709016" y="219874"/>
                </a:lnTo>
                <a:lnTo>
                  <a:pt x="759712" y="204235"/>
                </a:lnTo>
                <a:lnTo>
                  <a:pt x="812947" y="191391"/>
                </a:lnTo>
                <a:lnTo>
                  <a:pt x="868525" y="181507"/>
                </a:lnTo>
                <a:lnTo>
                  <a:pt x="926253" y="174747"/>
                </a:lnTo>
                <a:lnTo>
                  <a:pt x="979852" y="171532"/>
                </a:lnTo>
                <a:lnTo>
                  <a:pt x="1033406" y="171199"/>
                </a:lnTo>
                <a:lnTo>
                  <a:pt x="1086644" y="173711"/>
                </a:lnTo>
                <a:lnTo>
                  <a:pt x="1139296" y="179033"/>
                </a:lnTo>
                <a:lnTo>
                  <a:pt x="1191090" y="187130"/>
                </a:lnTo>
                <a:lnTo>
                  <a:pt x="1241757" y="197964"/>
                </a:lnTo>
                <a:lnTo>
                  <a:pt x="1291025" y="211502"/>
                </a:lnTo>
                <a:lnTo>
                  <a:pt x="1338622" y="227706"/>
                </a:lnTo>
                <a:lnTo>
                  <a:pt x="1367241" y="197136"/>
                </a:lnTo>
                <a:lnTo>
                  <a:pt x="1400137" y="169288"/>
                </a:lnTo>
                <a:lnTo>
                  <a:pt x="1436892" y="144242"/>
                </a:lnTo>
                <a:lnTo>
                  <a:pt x="1477085" y="122081"/>
                </a:lnTo>
                <a:lnTo>
                  <a:pt x="1520298" y="102889"/>
                </a:lnTo>
                <a:lnTo>
                  <a:pt x="1566111" y="86746"/>
                </a:lnTo>
                <a:lnTo>
                  <a:pt x="1614104" y="73737"/>
                </a:lnTo>
                <a:lnTo>
                  <a:pt x="1663858" y="63942"/>
                </a:lnTo>
                <a:lnTo>
                  <a:pt x="1714953" y="57445"/>
                </a:lnTo>
                <a:lnTo>
                  <a:pt x="1766970" y="54328"/>
                </a:lnTo>
                <a:lnTo>
                  <a:pt x="1819489" y="54673"/>
                </a:lnTo>
                <a:lnTo>
                  <a:pt x="1872091" y="58562"/>
                </a:lnTo>
                <a:lnTo>
                  <a:pt x="1924357" y="66079"/>
                </a:lnTo>
                <a:lnTo>
                  <a:pt x="1975866" y="77306"/>
                </a:lnTo>
                <a:lnTo>
                  <a:pt x="2026200" y="92324"/>
                </a:lnTo>
                <a:lnTo>
                  <a:pt x="2088462" y="117486"/>
                </a:lnTo>
                <a:lnTo>
                  <a:pt x="2144437" y="148077"/>
                </a:lnTo>
                <a:lnTo>
                  <a:pt x="2170646" y="118980"/>
                </a:lnTo>
                <a:lnTo>
                  <a:pt x="2201562" y="92781"/>
                </a:lnTo>
                <a:lnTo>
                  <a:pt x="2236662" y="69594"/>
                </a:lnTo>
                <a:lnTo>
                  <a:pt x="2275423" y="49530"/>
                </a:lnTo>
                <a:lnTo>
                  <a:pt x="2317323" y="32703"/>
                </a:lnTo>
                <a:lnTo>
                  <a:pt x="2361837" y="19223"/>
                </a:lnTo>
                <a:lnTo>
                  <a:pt x="2408444" y="9205"/>
                </a:lnTo>
                <a:lnTo>
                  <a:pt x="2456620" y="2759"/>
                </a:lnTo>
                <a:lnTo>
                  <a:pt x="2505842" y="0"/>
                </a:lnTo>
                <a:lnTo>
                  <a:pt x="2555587" y="1037"/>
                </a:lnTo>
                <a:lnTo>
                  <a:pt x="2605332" y="5986"/>
                </a:lnTo>
                <a:lnTo>
                  <a:pt x="2654553" y="14956"/>
                </a:lnTo>
                <a:lnTo>
                  <a:pt x="2702729" y="28062"/>
                </a:lnTo>
                <a:lnTo>
                  <a:pt x="2743984" y="43270"/>
                </a:lnTo>
                <a:lnTo>
                  <a:pt x="2782168" y="61336"/>
                </a:lnTo>
                <a:lnTo>
                  <a:pt x="2816922" y="82069"/>
                </a:lnTo>
                <a:lnTo>
                  <a:pt x="2847890" y="105278"/>
                </a:lnTo>
                <a:lnTo>
                  <a:pt x="2885185" y="80154"/>
                </a:lnTo>
                <a:lnTo>
                  <a:pt x="2925878" y="58411"/>
                </a:lnTo>
                <a:lnTo>
                  <a:pt x="2969477" y="40075"/>
                </a:lnTo>
                <a:lnTo>
                  <a:pt x="3015493" y="25173"/>
                </a:lnTo>
                <a:lnTo>
                  <a:pt x="3063435" y="13731"/>
                </a:lnTo>
                <a:lnTo>
                  <a:pt x="3112813" y="5774"/>
                </a:lnTo>
                <a:lnTo>
                  <a:pt x="3163136" y="1329"/>
                </a:lnTo>
                <a:lnTo>
                  <a:pt x="3213914" y="421"/>
                </a:lnTo>
                <a:lnTo>
                  <a:pt x="3264656" y="3078"/>
                </a:lnTo>
                <a:lnTo>
                  <a:pt x="3314873" y="9325"/>
                </a:lnTo>
                <a:lnTo>
                  <a:pt x="3364073" y="19187"/>
                </a:lnTo>
                <a:lnTo>
                  <a:pt x="3411766" y="32693"/>
                </a:lnTo>
                <a:lnTo>
                  <a:pt x="3457462" y="49866"/>
                </a:lnTo>
                <a:lnTo>
                  <a:pt x="3500670" y="70734"/>
                </a:lnTo>
                <a:lnTo>
                  <a:pt x="3546605" y="99423"/>
                </a:lnTo>
                <a:lnTo>
                  <a:pt x="3585657" y="131660"/>
                </a:lnTo>
                <a:lnTo>
                  <a:pt x="3617375" y="166938"/>
                </a:lnTo>
                <a:lnTo>
                  <a:pt x="3641309" y="204753"/>
                </a:lnTo>
                <a:lnTo>
                  <a:pt x="3657007" y="244597"/>
                </a:lnTo>
                <a:lnTo>
                  <a:pt x="3713337" y="256752"/>
                </a:lnTo>
                <a:lnTo>
                  <a:pt x="3765997" y="272661"/>
                </a:lnTo>
                <a:lnTo>
                  <a:pt x="3814719" y="292022"/>
                </a:lnTo>
                <a:lnTo>
                  <a:pt x="3859236" y="314532"/>
                </a:lnTo>
                <a:lnTo>
                  <a:pt x="3899278" y="339891"/>
                </a:lnTo>
                <a:lnTo>
                  <a:pt x="3934580" y="367798"/>
                </a:lnTo>
                <a:lnTo>
                  <a:pt x="3964871" y="397950"/>
                </a:lnTo>
                <a:lnTo>
                  <a:pt x="3989885" y="430045"/>
                </a:lnTo>
                <a:lnTo>
                  <a:pt x="4009353" y="463783"/>
                </a:lnTo>
                <a:lnTo>
                  <a:pt x="4030581" y="534980"/>
                </a:lnTo>
                <a:lnTo>
                  <a:pt x="4031805" y="571835"/>
                </a:lnTo>
                <a:lnTo>
                  <a:pt x="4026411" y="609126"/>
                </a:lnTo>
                <a:lnTo>
                  <a:pt x="4014131" y="646552"/>
                </a:lnTo>
                <a:lnTo>
                  <a:pt x="3990890" y="689478"/>
                </a:lnTo>
                <a:lnTo>
                  <a:pt x="4026437" y="722347"/>
                </a:lnTo>
                <a:lnTo>
                  <a:pt x="4056417" y="756605"/>
                </a:lnTo>
                <a:lnTo>
                  <a:pt x="4080881" y="792008"/>
                </a:lnTo>
                <a:lnTo>
                  <a:pt x="4099878" y="828312"/>
                </a:lnTo>
                <a:lnTo>
                  <a:pt x="4113459" y="865275"/>
                </a:lnTo>
                <a:lnTo>
                  <a:pt x="4121672" y="902652"/>
                </a:lnTo>
                <a:lnTo>
                  <a:pt x="4124567" y="940200"/>
                </a:lnTo>
                <a:lnTo>
                  <a:pt x="4122195" y="977675"/>
                </a:lnTo>
                <a:lnTo>
                  <a:pt x="4101847" y="1051436"/>
                </a:lnTo>
                <a:lnTo>
                  <a:pt x="4083971" y="1087233"/>
                </a:lnTo>
                <a:lnTo>
                  <a:pt x="4061026" y="1121984"/>
                </a:lnTo>
                <a:lnTo>
                  <a:pt x="4033063" y="1155445"/>
                </a:lnTo>
                <a:lnTo>
                  <a:pt x="4000131" y="1187372"/>
                </a:lnTo>
                <a:lnTo>
                  <a:pt x="3962279" y="1217523"/>
                </a:lnTo>
                <a:lnTo>
                  <a:pt x="3919558" y="1245653"/>
                </a:lnTo>
                <a:lnTo>
                  <a:pt x="3872018" y="1271519"/>
                </a:lnTo>
                <a:lnTo>
                  <a:pt x="3826672" y="1291953"/>
                </a:lnTo>
                <a:lnTo>
                  <a:pt x="3778955" y="1309765"/>
                </a:lnTo>
                <a:lnTo>
                  <a:pt x="3729143" y="1324875"/>
                </a:lnTo>
                <a:lnTo>
                  <a:pt x="3677511" y="1337202"/>
                </a:lnTo>
                <a:lnTo>
                  <a:pt x="3624333" y="1346664"/>
                </a:lnTo>
                <a:lnTo>
                  <a:pt x="3569885" y="1353180"/>
                </a:lnTo>
                <a:lnTo>
                  <a:pt x="3566591" y="1389374"/>
                </a:lnTo>
                <a:lnTo>
                  <a:pt x="3543787" y="1458366"/>
                </a:lnTo>
                <a:lnTo>
                  <a:pt x="3501226" y="1521651"/>
                </a:lnTo>
                <a:lnTo>
                  <a:pt x="3473235" y="1550711"/>
                </a:lnTo>
                <a:lnTo>
                  <a:pt x="3441143" y="1577814"/>
                </a:lnTo>
                <a:lnTo>
                  <a:pt x="3405230" y="1602783"/>
                </a:lnTo>
                <a:lnTo>
                  <a:pt x="3365774" y="1625440"/>
                </a:lnTo>
                <a:lnTo>
                  <a:pt x="3323056" y="1645609"/>
                </a:lnTo>
                <a:lnTo>
                  <a:pt x="3277355" y="1663112"/>
                </a:lnTo>
                <a:lnTo>
                  <a:pt x="3228950" y="1677774"/>
                </a:lnTo>
                <a:lnTo>
                  <a:pt x="3178120" y="1689417"/>
                </a:lnTo>
                <a:lnTo>
                  <a:pt x="3125146" y="1697864"/>
                </a:lnTo>
                <a:lnTo>
                  <a:pt x="3070306" y="1702938"/>
                </a:lnTo>
                <a:lnTo>
                  <a:pt x="3013879" y="1704462"/>
                </a:lnTo>
                <a:lnTo>
                  <a:pt x="2963193" y="1702714"/>
                </a:lnTo>
                <a:lnTo>
                  <a:pt x="2913192" y="1698013"/>
                </a:lnTo>
                <a:lnTo>
                  <a:pt x="2864178" y="1690413"/>
                </a:lnTo>
                <a:lnTo>
                  <a:pt x="2816455" y="1679965"/>
                </a:lnTo>
                <a:lnTo>
                  <a:pt x="2770327" y="1666724"/>
                </a:lnTo>
                <a:lnTo>
                  <a:pt x="2726097" y="1650741"/>
                </a:lnTo>
                <a:lnTo>
                  <a:pt x="2707744" y="1684565"/>
                </a:lnTo>
                <a:lnTo>
                  <a:pt x="2685370" y="1716722"/>
                </a:lnTo>
                <a:lnTo>
                  <a:pt x="2659216" y="1747126"/>
                </a:lnTo>
                <a:lnTo>
                  <a:pt x="2629523" y="1775697"/>
                </a:lnTo>
                <a:lnTo>
                  <a:pt x="2596533" y="1802349"/>
                </a:lnTo>
                <a:lnTo>
                  <a:pt x="2560485" y="1827001"/>
                </a:lnTo>
                <a:lnTo>
                  <a:pt x="2521622" y="1849569"/>
                </a:lnTo>
                <a:lnTo>
                  <a:pt x="2480183" y="1869970"/>
                </a:lnTo>
                <a:lnTo>
                  <a:pt x="2436411" y="1888121"/>
                </a:lnTo>
                <a:lnTo>
                  <a:pt x="2390546" y="1903939"/>
                </a:lnTo>
                <a:lnTo>
                  <a:pt x="2342828" y="1917341"/>
                </a:lnTo>
                <a:lnTo>
                  <a:pt x="2293500" y="1928244"/>
                </a:lnTo>
                <a:lnTo>
                  <a:pt x="2242801" y="1936564"/>
                </a:lnTo>
                <a:lnTo>
                  <a:pt x="2190973" y="1942219"/>
                </a:lnTo>
                <a:lnTo>
                  <a:pt x="2138257" y="1945125"/>
                </a:lnTo>
                <a:lnTo>
                  <a:pt x="2084894" y="1945199"/>
                </a:lnTo>
                <a:lnTo>
                  <a:pt x="2031124" y="1942359"/>
                </a:lnTo>
                <a:lnTo>
                  <a:pt x="1977189" y="1936520"/>
                </a:lnTo>
                <a:lnTo>
                  <a:pt x="1923330" y="1927601"/>
                </a:lnTo>
                <a:lnTo>
                  <a:pt x="1870794" y="1915733"/>
                </a:lnTo>
                <a:lnTo>
                  <a:pt x="1820315" y="1901068"/>
                </a:lnTo>
                <a:lnTo>
                  <a:pt x="1772144" y="1883727"/>
                </a:lnTo>
                <a:lnTo>
                  <a:pt x="1726528" y="1863831"/>
                </a:lnTo>
                <a:lnTo>
                  <a:pt x="1683716" y="1841500"/>
                </a:lnTo>
                <a:lnTo>
                  <a:pt x="1643956" y="1816855"/>
                </a:lnTo>
                <a:lnTo>
                  <a:pt x="1607497" y="1790016"/>
                </a:lnTo>
                <a:lnTo>
                  <a:pt x="1574588" y="1761104"/>
                </a:lnTo>
                <a:lnTo>
                  <a:pt x="1526457" y="1778231"/>
                </a:lnTo>
                <a:lnTo>
                  <a:pt x="1477234" y="1792816"/>
                </a:lnTo>
                <a:lnTo>
                  <a:pt x="1427116" y="1804889"/>
                </a:lnTo>
                <a:lnTo>
                  <a:pt x="1376297" y="1814482"/>
                </a:lnTo>
                <a:lnTo>
                  <a:pt x="1324973" y="1821627"/>
                </a:lnTo>
                <a:lnTo>
                  <a:pt x="1273339" y="1826354"/>
                </a:lnTo>
                <a:lnTo>
                  <a:pt x="1221591" y="1828695"/>
                </a:lnTo>
                <a:lnTo>
                  <a:pt x="1169924" y="1828681"/>
                </a:lnTo>
                <a:lnTo>
                  <a:pt x="1118533" y="1826344"/>
                </a:lnTo>
                <a:lnTo>
                  <a:pt x="1067613" y="1821715"/>
                </a:lnTo>
                <a:lnTo>
                  <a:pt x="1017360" y="1814825"/>
                </a:lnTo>
                <a:lnTo>
                  <a:pt x="967969" y="1805706"/>
                </a:lnTo>
                <a:lnTo>
                  <a:pt x="919635" y="1794389"/>
                </a:lnTo>
                <a:lnTo>
                  <a:pt x="872553" y="1780905"/>
                </a:lnTo>
                <a:lnTo>
                  <a:pt x="826920" y="1765286"/>
                </a:lnTo>
                <a:lnTo>
                  <a:pt x="782930" y="1747563"/>
                </a:lnTo>
                <a:lnTo>
                  <a:pt x="740778" y="1727768"/>
                </a:lnTo>
                <a:lnTo>
                  <a:pt x="700660" y="1705931"/>
                </a:lnTo>
                <a:lnTo>
                  <a:pt x="662770" y="1682084"/>
                </a:lnTo>
                <a:lnTo>
                  <a:pt x="627306" y="1656259"/>
                </a:lnTo>
                <a:lnTo>
                  <a:pt x="594460" y="1628486"/>
                </a:lnTo>
                <a:lnTo>
                  <a:pt x="564430" y="1598798"/>
                </a:lnTo>
                <a:lnTo>
                  <a:pt x="561763" y="1596004"/>
                </a:lnTo>
                <a:lnTo>
                  <a:pt x="559096" y="1593210"/>
                </a:lnTo>
                <a:lnTo>
                  <a:pt x="556556" y="1590289"/>
                </a:lnTo>
                <a:lnTo>
                  <a:pt x="500101" y="1592087"/>
                </a:lnTo>
                <a:lnTo>
                  <a:pt x="445086" y="1589093"/>
                </a:lnTo>
                <a:lnTo>
                  <a:pt x="392059" y="1581586"/>
                </a:lnTo>
                <a:lnTo>
                  <a:pt x="341573" y="1569842"/>
                </a:lnTo>
                <a:lnTo>
                  <a:pt x="294178" y="1554140"/>
                </a:lnTo>
                <a:lnTo>
                  <a:pt x="250423" y="1534758"/>
                </a:lnTo>
                <a:lnTo>
                  <a:pt x="210859" y="1511974"/>
                </a:lnTo>
                <a:lnTo>
                  <a:pt x="176036" y="1486064"/>
                </a:lnTo>
                <a:lnTo>
                  <a:pt x="146505" y="1457308"/>
                </a:lnTo>
                <a:lnTo>
                  <a:pt x="122816" y="1425983"/>
                </a:lnTo>
                <a:lnTo>
                  <a:pt x="95165" y="1356736"/>
                </a:lnTo>
                <a:lnTo>
                  <a:pt x="93053" y="1310177"/>
                </a:lnTo>
                <a:lnTo>
                  <a:pt x="103444" y="1264587"/>
                </a:lnTo>
                <a:lnTo>
                  <a:pt x="125825" y="1220966"/>
                </a:lnTo>
                <a:lnTo>
                  <a:pt x="159685" y="1180314"/>
                </a:lnTo>
                <a:lnTo>
                  <a:pt x="204512" y="1143630"/>
                </a:lnTo>
                <a:lnTo>
                  <a:pt x="153972" y="1121145"/>
                </a:lnTo>
                <a:lnTo>
                  <a:pt x="110156" y="1094799"/>
                </a:lnTo>
                <a:lnTo>
                  <a:pt x="73293" y="1065160"/>
                </a:lnTo>
                <a:lnTo>
                  <a:pt x="43616" y="1032794"/>
                </a:lnTo>
                <a:lnTo>
                  <a:pt x="21354" y="998268"/>
                </a:lnTo>
                <a:lnTo>
                  <a:pt x="6738" y="962148"/>
                </a:lnTo>
                <a:lnTo>
                  <a:pt x="0" y="925002"/>
                </a:lnTo>
                <a:lnTo>
                  <a:pt x="1369" y="887397"/>
                </a:lnTo>
                <a:lnTo>
                  <a:pt x="11076" y="849898"/>
                </a:lnTo>
                <a:lnTo>
                  <a:pt x="29353" y="813073"/>
                </a:lnTo>
                <a:lnTo>
                  <a:pt x="56430" y="777489"/>
                </a:lnTo>
                <a:lnTo>
                  <a:pt x="87987" y="747543"/>
                </a:lnTo>
                <a:lnTo>
                  <a:pt x="125084" y="720906"/>
                </a:lnTo>
                <a:lnTo>
                  <a:pt x="167088" y="697842"/>
                </a:lnTo>
                <a:lnTo>
                  <a:pt x="213367" y="678613"/>
                </a:lnTo>
                <a:lnTo>
                  <a:pt x="263287" y="663480"/>
                </a:lnTo>
                <a:lnTo>
                  <a:pt x="316214" y="652705"/>
                </a:lnTo>
                <a:lnTo>
                  <a:pt x="371517" y="646552"/>
                </a:lnTo>
                <a:lnTo>
                  <a:pt x="374946" y="640456"/>
                </a:lnTo>
                <a:close/>
              </a:path>
            </a:pathLst>
          </a:custGeom>
          <a:ln w="25400">
            <a:solidFill>
              <a:srgbClr val="229494"/>
            </a:solidFill>
          </a:ln>
        </p:spPr>
        <p:txBody>
          <a:bodyPr wrap="square" lIns="0" tIns="0" rIns="0" bIns="0" rtlCol="0"/>
          <a:lstStyle/>
          <a:p>
            <a:endParaRPr/>
          </a:p>
        </p:txBody>
      </p:sp>
      <p:sp>
        <p:nvSpPr>
          <p:cNvPr id="17" name="object 17"/>
          <p:cNvSpPr/>
          <p:nvPr/>
        </p:nvSpPr>
        <p:spPr>
          <a:xfrm>
            <a:off x="1033767" y="4258309"/>
            <a:ext cx="133438" cy="133476"/>
          </a:xfrm>
          <a:prstGeom prst="rect">
            <a:avLst/>
          </a:prstGeom>
          <a:blipFill>
            <a:blip r:embed="rId4" cstate="print"/>
            <a:stretch>
              <a:fillRect/>
            </a:stretch>
          </a:blipFill>
        </p:spPr>
        <p:txBody>
          <a:bodyPr wrap="square" lIns="0" tIns="0" rIns="0" bIns="0" rtlCol="0"/>
          <a:lstStyle/>
          <a:p>
            <a:endParaRPr/>
          </a:p>
        </p:txBody>
      </p:sp>
      <p:sp>
        <p:nvSpPr>
          <p:cNvPr id="18" name="object 18"/>
          <p:cNvSpPr/>
          <p:nvPr/>
        </p:nvSpPr>
        <p:spPr>
          <a:xfrm>
            <a:off x="1499361" y="4132960"/>
            <a:ext cx="241426" cy="241553"/>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2084704" y="4005707"/>
            <a:ext cx="324485" cy="324485"/>
          </a:xfrm>
          <a:custGeom>
            <a:avLst/>
            <a:gdLst/>
            <a:ahLst/>
            <a:cxnLst/>
            <a:rect l="l" t="t" r="r" b="b"/>
            <a:pathLst>
              <a:path w="324485" h="324485">
                <a:moveTo>
                  <a:pt x="324103" y="162052"/>
                </a:moveTo>
                <a:lnTo>
                  <a:pt x="318309" y="205144"/>
                </a:lnTo>
                <a:lnTo>
                  <a:pt x="301958" y="243858"/>
                </a:lnTo>
                <a:lnTo>
                  <a:pt x="276605" y="276653"/>
                </a:lnTo>
                <a:lnTo>
                  <a:pt x="243802" y="301987"/>
                </a:lnTo>
                <a:lnTo>
                  <a:pt x="205100" y="318317"/>
                </a:lnTo>
                <a:lnTo>
                  <a:pt x="162051" y="324104"/>
                </a:lnTo>
                <a:lnTo>
                  <a:pt x="118959" y="318317"/>
                </a:lnTo>
                <a:lnTo>
                  <a:pt x="80245" y="301987"/>
                </a:lnTo>
                <a:lnTo>
                  <a:pt x="47450" y="276653"/>
                </a:lnTo>
                <a:lnTo>
                  <a:pt x="22116" y="243858"/>
                </a:lnTo>
                <a:lnTo>
                  <a:pt x="5786" y="205144"/>
                </a:lnTo>
                <a:lnTo>
                  <a:pt x="0" y="162052"/>
                </a:lnTo>
                <a:lnTo>
                  <a:pt x="5786" y="118959"/>
                </a:lnTo>
                <a:lnTo>
                  <a:pt x="22116" y="80245"/>
                </a:lnTo>
                <a:lnTo>
                  <a:pt x="47450" y="47450"/>
                </a:lnTo>
                <a:lnTo>
                  <a:pt x="80245" y="22116"/>
                </a:lnTo>
                <a:lnTo>
                  <a:pt x="118959" y="5786"/>
                </a:lnTo>
                <a:lnTo>
                  <a:pt x="162051" y="0"/>
                </a:lnTo>
                <a:lnTo>
                  <a:pt x="205100" y="5786"/>
                </a:lnTo>
                <a:lnTo>
                  <a:pt x="243802" y="22116"/>
                </a:lnTo>
                <a:lnTo>
                  <a:pt x="276606" y="47450"/>
                </a:lnTo>
                <a:lnTo>
                  <a:pt x="301958" y="80245"/>
                </a:lnTo>
                <a:lnTo>
                  <a:pt x="318309" y="118959"/>
                </a:lnTo>
                <a:lnTo>
                  <a:pt x="324103" y="162052"/>
                </a:lnTo>
                <a:close/>
              </a:path>
            </a:pathLst>
          </a:custGeom>
          <a:ln w="25400">
            <a:solidFill>
              <a:srgbClr val="229494"/>
            </a:solidFill>
          </a:ln>
        </p:spPr>
        <p:txBody>
          <a:bodyPr wrap="square" lIns="0" tIns="0" rIns="0" bIns="0" rtlCol="0"/>
          <a:lstStyle/>
          <a:p>
            <a:endParaRPr/>
          </a:p>
        </p:txBody>
      </p:sp>
      <p:sp>
        <p:nvSpPr>
          <p:cNvPr id="20" name="object 20"/>
          <p:cNvSpPr/>
          <p:nvPr/>
        </p:nvSpPr>
        <p:spPr>
          <a:xfrm>
            <a:off x="2890392" y="3995292"/>
            <a:ext cx="241935" cy="36830"/>
          </a:xfrm>
          <a:custGeom>
            <a:avLst/>
            <a:gdLst/>
            <a:ahLst/>
            <a:cxnLst/>
            <a:rect l="l" t="t" r="r" b="b"/>
            <a:pathLst>
              <a:path w="241935" h="36829">
                <a:moveTo>
                  <a:pt x="241554" y="35813"/>
                </a:moveTo>
                <a:lnTo>
                  <a:pt x="191109" y="36344"/>
                </a:lnTo>
                <a:lnTo>
                  <a:pt x="141183" y="32954"/>
                </a:lnTo>
                <a:lnTo>
                  <a:pt x="92323" y="25719"/>
                </a:lnTo>
                <a:lnTo>
                  <a:pt x="45079" y="14709"/>
                </a:lnTo>
                <a:lnTo>
                  <a:pt x="0" y="0"/>
                </a:lnTo>
              </a:path>
            </a:pathLst>
          </a:custGeom>
          <a:ln w="25400">
            <a:solidFill>
              <a:srgbClr val="229494"/>
            </a:solidFill>
          </a:ln>
        </p:spPr>
        <p:txBody>
          <a:bodyPr wrap="square" lIns="0" tIns="0" rIns="0" bIns="0" rtlCol="0"/>
          <a:lstStyle/>
          <a:p>
            <a:endParaRPr/>
          </a:p>
        </p:txBody>
      </p:sp>
      <p:sp>
        <p:nvSpPr>
          <p:cNvPr id="21" name="object 21"/>
          <p:cNvSpPr/>
          <p:nvPr/>
        </p:nvSpPr>
        <p:spPr>
          <a:xfrm>
            <a:off x="3239389" y="4423790"/>
            <a:ext cx="106045" cy="17145"/>
          </a:xfrm>
          <a:custGeom>
            <a:avLst/>
            <a:gdLst/>
            <a:ahLst/>
            <a:cxnLst/>
            <a:rect l="l" t="t" r="r" b="b"/>
            <a:pathLst>
              <a:path w="106045" h="17145">
                <a:moveTo>
                  <a:pt x="105790" y="0"/>
                </a:moveTo>
                <a:lnTo>
                  <a:pt x="80063" y="5929"/>
                </a:lnTo>
                <a:lnTo>
                  <a:pt x="53800" y="10763"/>
                </a:lnTo>
                <a:lnTo>
                  <a:pt x="27084" y="14501"/>
                </a:lnTo>
                <a:lnTo>
                  <a:pt x="0" y="17144"/>
                </a:lnTo>
              </a:path>
            </a:pathLst>
          </a:custGeom>
          <a:ln w="25400">
            <a:solidFill>
              <a:srgbClr val="229494"/>
            </a:solidFill>
          </a:ln>
        </p:spPr>
        <p:txBody>
          <a:bodyPr wrap="square" lIns="0" tIns="0" rIns="0" bIns="0" rtlCol="0"/>
          <a:lstStyle/>
          <a:p>
            <a:endParaRPr/>
          </a:p>
        </p:txBody>
      </p:sp>
      <p:sp>
        <p:nvSpPr>
          <p:cNvPr id="22" name="object 22"/>
          <p:cNvSpPr/>
          <p:nvPr/>
        </p:nvSpPr>
        <p:spPr>
          <a:xfrm>
            <a:off x="4192142" y="4534027"/>
            <a:ext cx="64135" cy="78740"/>
          </a:xfrm>
          <a:custGeom>
            <a:avLst/>
            <a:gdLst/>
            <a:ahLst/>
            <a:cxnLst/>
            <a:rect l="l" t="t" r="r" b="b"/>
            <a:pathLst>
              <a:path w="64135" h="78739">
                <a:moveTo>
                  <a:pt x="63627" y="78359"/>
                </a:moveTo>
                <a:lnTo>
                  <a:pt x="45327" y="59650"/>
                </a:lnTo>
                <a:lnTo>
                  <a:pt x="28575" y="40322"/>
                </a:lnTo>
                <a:lnTo>
                  <a:pt x="13442" y="20423"/>
                </a:lnTo>
                <a:lnTo>
                  <a:pt x="0" y="0"/>
                </a:lnTo>
              </a:path>
            </a:pathLst>
          </a:custGeom>
          <a:ln w="25399">
            <a:solidFill>
              <a:srgbClr val="229494"/>
            </a:solidFill>
          </a:ln>
        </p:spPr>
        <p:txBody>
          <a:bodyPr wrap="square" lIns="0" tIns="0" rIns="0" bIns="0" rtlCol="0"/>
          <a:lstStyle/>
          <a:p>
            <a:endParaRPr/>
          </a:p>
        </p:txBody>
      </p:sp>
      <p:sp>
        <p:nvSpPr>
          <p:cNvPr id="23" name="object 23"/>
          <p:cNvSpPr/>
          <p:nvPr/>
        </p:nvSpPr>
        <p:spPr>
          <a:xfrm>
            <a:off x="5408040" y="4417059"/>
            <a:ext cx="25400" cy="86360"/>
          </a:xfrm>
          <a:custGeom>
            <a:avLst/>
            <a:gdLst/>
            <a:ahLst/>
            <a:cxnLst/>
            <a:rect l="l" t="t" r="r" b="b"/>
            <a:pathLst>
              <a:path w="25400" h="86360">
                <a:moveTo>
                  <a:pt x="25400" y="0"/>
                </a:moveTo>
                <a:lnTo>
                  <a:pt x="21663" y="21828"/>
                </a:lnTo>
                <a:lnTo>
                  <a:pt x="16176" y="43465"/>
                </a:lnTo>
                <a:lnTo>
                  <a:pt x="8951" y="64865"/>
                </a:lnTo>
                <a:lnTo>
                  <a:pt x="0" y="85978"/>
                </a:lnTo>
              </a:path>
            </a:pathLst>
          </a:custGeom>
          <a:ln w="25400">
            <a:solidFill>
              <a:srgbClr val="229494"/>
            </a:solidFill>
          </a:ln>
        </p:spPr>
        <p:txBody>
          <a:bodyPr wrap="square" lIns="0" tIns="0" rIns="0" bIns="0" rtlCol="0"/>
          <a:lstStyle/>
          <a:p>
            <a:endParaRPr/>
          </a:p>
        </p:txBody>
      </p:sp>
      <p:sp>
        <p:nvSpPr>
          <p:cNvPr id="24" name="object 24"/>
          <p:cNvSpPr/>
          <p:nvPr/>
        </p:nvSpPr>
        <p:spPr>
          <a:xfrm>
            <a:off x="5939028" y="3886072"/>
            <a:ext cx="310515" cy="321310"/>
          </a:xfrm>
          <a:custGeom>
            <a:avLst/>
            <a:gdLst/>
            <a:ahLst/>
            <a:cxnLst/>
            <a:rect l="l" t="t" r="r" b="b"/>
            <a:pathLst>
              <a:path w="310514" h="321310">
                <a:moveTo>
                  <a:pt x="0" y="0"/>
                </a:moveTo>
                <a:lnTo>
                  <a:pt x="55174" y="19811"/>
                </a:lnTo>
                <a:lnTo>
                  <a:pt x="105807" y="43217"/>
                </a:lnTo>
                <a:lnTo>
                  <a:pt x="151588" y="69895"/>
                </a:lnTo>
                <a:lnTo>
                  <a:pt x="192204" y="99523"/>
                </a:lnTo>
                <a:lnTo>
                  <a:pt x="227345" y="131778"/>
                </a:lnTo>
                <a:lnTo>
                  <a:pt x="256699" y="166338"/>
                </a:lnTo>
                <a:lnTo>
                  <a:pt x="279954" y="202881"/>
                </a:lnTo>
                <a:lnTo>
                  <a:pt x="296797" y="241084"/>
                </a:lnTo>
                <a:lnTo>
                  <a:pt x="306919" y="280625"/>
                </a:lnTo>
                <a:lnTo>
                  <a:pt x="310007" y="321182"/>
                </a:lnTo>
              </a:path>
            </a:pathLst>
          </a:custGeom>
          <a:ln w="25400">
            <a:solidFill>
              <a:srgbClr val="229494"/>
            </a:solidFill>
          </a:ln>
        </p:spPr>
        <p:txBody>
          <a:bodyPr wrap="square" lIns="0" tIns="0" rIns="0" bIns="0" rtlCol="0"/>
          <a:lstStyle/>
          <a:p>
            <a:endParaRPr/>
          </a:p>
        </p:txBody>
      </p:sp>
      <p:sp>
        <p:nvSpPr>
          <p:cNvPr id="25" name="object 25"/>
          <p:cNvSpPr/>
          <p:nvPr/>
        </p:nvSpPr>
        <p:spPr>
          <a:xfrm>
            <a:off x="6532244" y="3543934"/>
            <a:ext cx="138430" cy="120650"/>
          </a:xfrm>
          <a:custGeom>
            <a:avLst/>
            <a:gdLst/>
            <a:ahLst/>
            <a:cxnLst/>
            <a:rect l="l" t="t" r="r" b="b"/>
            <a:pathLst>
              <a:path w="138429" h="120650">
                <a:moveTo>
                  <a:pt x="138049" y="0"/>
                </a:moveTo>
                <a:lnTo>
                  <a:pt x="111871" y="33813"/>
                </a:lnTo>
                <a:lnTo>
                  <a:pt x="79882" y="65341"/>
                </a:lnTo>
                <a:lnTo>
                  <a:pt x="42465" y="94297"/>
                </a:lnTo>
                <a:lnTo>
                  <a:pt x="0" y="120395"/>
                </a:lnTo>
              </a:path>
            </a:pathLst>
          </a:custGeom>
          <a:ln w="25399">
            <a:solidFill>
              <a:srgbClr val="229494"/>
            </a:solidFill>
          </a:ln>
        </p:spPr>
        <p:txBody>
          <a:bodyPr wrap="square" lIns="0" tIns="0" rIns="0" bIns="0" rtlCol="0"/>
          <a:lstStyle/>
          <a:p>
            <a:endParaRPr/>
          </a:p>
        </p:txBody>
      </p:sp>
      <p:sp>
        <p:nvSpPr>
          <p:cNvPr id="26" name="object 26"/>
          <p:cNvSpPr/>
          <p:nvPr/>
        </p:nvSpPr>
        <p:spPr>
          <a:xfrm>
            <a:off x="6339078" y="3097022"/>
            <a:ext cx="7620" cy="57150"/>
          </a:xfrm>
          <a:custGeom>
            <a:avLst/>
            <a:gdLst/>
            <a:ahLst/>
            <a:cxnLst/>
            <a:rect l="l" t="t" r="r" b="b"/>
            <a:pathLst>
              <a:path w="7620" h="57150">
                <a:moveTo>
                  <a:pt x="0" y="0"/>
                </a:moveTo>
                <a:lnTo>
                  <a:pt x="3399" y="14140"/>
                </a:lnTo>
                <a:lnTo>
                  <a:pt x="5762" y="28352"/>
                </a:lnTo>
                <a:lnTo>
                  <a:pt x="7054" y="42612"/>
                </a:lnTo>
                <a:lnTo>
                  <a:pt x="7238" y="56895"/>
                </a:lnTo>
              </a:path>
            </a:pathLst>
          </a:custGeom>
          <a:ln w="25400">
            <a:solidFill>
              <a:srgbClr val="229494"/>
            </a:solidFill>
          </a:ln>
        </p:spPr>
        <p:txBody>
          <a:bodyPr wrap="square" lIns="0" tIns="0" rIns="0" bIns="0" rtlCol="0"/>
          <a:lstStyle/>
          <a:p>
            <a:endParaRPr/>
          </a:p>
        </p:txBody>
      </p:sp>
      <p:sp>
        <p:nvSpPr>
          <p:cNvPr id="27" name="object 27"/>
          <p:cNvSpPr/>
          <p:nvPr/>
        </p:nvSpPr>
        <p:spPr>
          <a:xfrm>
            <a:off x="5457316" y="2958083"/>
            <a:ext cx="71120" cy="73025"/>
          </a:xfrm>
          <a:custGeom>
            <a:avLst/>
            <a:gdLst/>
            <a:ahLst/>
            <a:cxnLst/>
            <a:rect l="l" t="t" r="r" b="b"/>
            <a:pathLst>
              <a:path w="71120" h="73025">
                <a:moveTo>
                  <a:pt x="0" y="72516"/>
                </a:moveTo>
                <a:lnTo>
                  <a:pt x="14589" y="53220"/>
                </a:lnTo>
                <a:lnTo>
                  <a:pt x="31273" y="34639"/>
                </a:lnTo>
                <a:lnTo>
                  <a:pt x="50006" y="16867"/>
                </a:lnTo>
                <a:lnTo>
                  <a:pt x="70738" y="0"/>
                </a:lnTo>
              </a:path>
            </a:pathLst>
          </a:custGeom>
          <a:ln w="25400">
            <a:solidFill>
              <a:srgbClr val="229494"/>
            </a:solidFill>
          </a:ln>
        </p:spPr>
        <p:txBody>
          <a:bodyPr wrap="square" lIns="0" tIns="0" rIns="0" bIns="0" rtlCol="0"/>
          <a:lstStyle/>
          <a:p>
            <a:endParaRPr/>
          </a:p>
        </p:txBody>
      </p:sp>
      <p:sp>
        <p:nvSpPr>
          <p:cNvPr id="28" name="object 28"/>
          <p:cNvSpPr/>
          <p:nvPr/>
        </p:nvSpPr>
        <p:spPr>
          <a:xfrm>
            <a:off x="4795773" y="3002660"/>
            <a:ext cx="34290" cy="62865"/>
          </a:xfrm>
          <a:custGeom>
            <a:avLst/>
            <a:gdLst/>
            <a:ahLst/>
            <a:cxnLst/>
            <a:rect l="l" t="t" r="r" b="b"/>
            <a:pathLst>
              <a:path w="34289" h="62864">
                <a:moveTo>
                  <a:pt x="0" y="62611"/>
                </a:moveTo>
                <a:lnTo>
                  <a:pt x="6304" y="46452"/>
                </a:lnTo>
                <a:lnTo>
                  <a:pt x="14144" y="30591"/>
                </a:lnTo>
                <a:lnTo>
                  <a:pt x="23485" y="15087"/>
                </a:lnTo>
                <a:lnTo>
                  <a:pt x="34289" y="0"/>
                </a:lnTo>
              </a:path>
            </a:pathLst>
          </a:custGeom>
          <a:ln w="25400">
            <a:solidFill>
              <a:srgbClr val="229494"/>
            </a:solidFill>
          </a:ln>
        </p:spPr>
        <p:txBody>
          <a:bodyPr wrap="square" lIns="0" tIns="0" rIns="0" bIns="0" rtlCol="0"/>
          <a:lstStyle/>
          <a:p>
            <a:endParaRPr/>
          </a:p>
        </p:txBody>
      </p:sp>
      <p:sp>
        <p:nvSpPr>
          <p:cNvPr id="29" name="object 29"/>
          <p:cNvSpPr/>
          <p:nvPr/>
        </p:nvSpPr>
        <p:spPr>
          <a:xfrm>
            <a:off x="4019550" y="3086480"/>
            <a:ext cx="124460" cy="60960"/>
          </a:xfrm>
          <a:custGeom>
            <a:avLst/>
            <a:gdLst/>
            <a:ahLst/>
            <a:cxnLst/>
            <a:rect l="l" t="t" r="r" b="b"/>
            <a:pathLst>
              <a:path w="124460" h="60960">
                <a:moveTo>
                  <a:pt x="0" y="0"/>
                </a:moveTo>
                <a:lnTo>
                  <a:pt x="33083" y="13325"/>
                </a:lnTo>
                <a:lnTo>
                  <a:pt x="64833" y="27924"/>
                </a:lnTo>
                <a:lnTo>
                  <a:pt x="95154" y="43737"/>
                </a:lnTo>
                <a:lnTo>
                  <a:pt x="123951" y="60706"/>
                </a:lnTo>
              </a:path>
            </a:pathLst>
          </a:custGeom>
          <a:ln w="25400">
            <a:solidFill>
              <a:srgbClr val="229494"/>
            </a:solidFill>
          </a:ln>
        </p:spPr>
        <p:txBody>
          <a:bodyPr wrap="square" lIns="0" tIns="0" rIns="0" bIns="0" rtlCol="0"/>
          <a:lstStyle/>
          <a:p>
            <a:endParaRPr/>
          </a:p>
        </p:txBody>
      </p:sp>
      <p:sp>
        <p:nvSpPr>
          <p:cNvPr id="30" name="object 30"/>
          <p:cNvSpPr/>
          <p:nvPr/>
        </p:nvSpPr>
        <p:spPr>
          <a:xfrm>
            <a:off x="3056382" y="3499611"/>
            <a:ext cx="21590" cy="64135"/>
          </a:xfrm>
          <a:custGeom>
            <a:avLst/>
            <a:gdLst/>
            <a:ahLst/>
            <a:cxnLst/>
            <a:rect l="l" t="t" r="r" b="b"/>
            <a:pathLst>
              <a:path w="21589" h="64135">
                <a:moveTo>
                  <a:pt x="21590" y="63880"/>
                </a:moveTo>
                <a:lnTo>
                  <a:pt x="14733" y="48148"/>
                </a:lnTo>
                <a:lnTo>
                  <a:pt x="8842" y="32226"/>
                </a:lnTo>
                <a:lnTo>
                  <a:pt x="3927" y="16160"/>
                </a:lnTo>
                <a:lnTo>
                  <a:pt x="0" y="0"/>
                </a:lnTo>
              </a:path>
            </a:pathLst>
          </a:custGeom>
          <a:ln w="25400">
            <a:solidFill>
              <a:srgbClr val="229494"/>
            </a:solidFill>
          </a:ln>
        </p:spPr>
        <p:txBody>
          <a:bodyPr wrap="square" lIns="0" tIns="0" rIns="0" bIns="0" rtlCol="0"/>
          <a:lstStyle/>
          <a:p>
            <a:endParaRPr/>
          </a:p>
        </p:txBody>
      </p:sp>
      <p:sp>
        <p:nvSpPr>
          <p:cNvPr id="31" name="object 31"/>
          <p:cNvSpPr/>
          <p:nvPr/>
        </p:nvSpPr>
        <p:spPr>
          <a:xfrm>
            <a:off x="430212" y="1676336"/>
            <a:ext cx="757237" cy="1065212"/>
          </a:xfrm>
          <a:prstGeom prst="rect">
            <a:avLst/>
          </a:prstGeom>
          <a:blipFill>
            <a:blip r:embed="rId3" cstate="print"/>
            <a:stretch>
              <a:fillRect/>
            </a:stretch>
          </a:blipFill>
        </p:spPr>
        <p:txBody>
          <a:bodyPr wrap="square" lIns="0" tIns="0" rIns="0" bIns="0" rtlCol="0"/>
          <a:lstStyle/>
          <a:p>
            <a:endParaRPr/>
          </a:p>
        </p:txBody>
      </p:sp>
      <p:sp>
        <p:nvSpPr>
          <p:cNvPr id="32" name="object 32"/>
          <p:cNvSpPr/>
          <p:nvPr/>
        </p:nvSpPr>
        <p:spPr>
          <a:xfrm>
            <a:off x="2644775" y="5407025"/>
            <a:ext cx="1071562" cy="1190625"/>
          </a:xfrm>
          <a:prstGeom prst="rect">
            <a:avLst/>
          </a:prstGeom>
          <a:blipFill>
            <a:blip r:embed="rId2" cstate="print"/>
            <a:stretch>
              <a:fillRect/>
            </a:stretch>
          </a:blipFill>
        </p:spPr>
        <p:txBody>
          <a:bodyPr wrap="square" lIns="0" tIns="0" rIns="0" bIns="0" rtlCol="0"/>
          <a:lstStyle/>
          <a:p>
            <a:endParaRPr/>
          </a:p>
        </p:txBody>
      </p:sp>
      <p:sp>
        <p:nvSpPr>
          <p:cNvPr id="33" name="object 33"/>
          <p:cNvSpPr/>
          <p:nvPr/>
        </p:nvSpPr>
        <p:spPr>
          <a:xfrm>
            <a:off x="5145413" y="4535856"/>
            <a:ext cx="3892550" cy="1924685"/>
          </a:xfrm>
          <a:custGeom>
            <a:avLst/>
            <a:gdLst/>
            <a:ahLst/>
            <a:cxnLst/>
            <a:rect l="l" t="t" r="r" b="b"/>
            <a:pathLst>
              <a:path w="3892550" h="1924685">
                <a:moveTo>
                  <a:pt x="353813" y="633297"/>
                </a:moveTo>
                <a:lnTo>
                  <a:pt x="348686" y="593979"/>
                </a:lnTo>
                <a:lnTo>
                  <a:pt x="349114" y="555224"/>
                </a:lnTo>
                <a:lnTo>
                  <a:pt x="354881" y="517223"/>
                </a:lnTo>
                <a:lnTo>
                  <a:pt x="365769" y="480171"/>
                </a:lnTo>
                <a:lnTo>
                  <a:pt x="381560" y="444259"/>
                </a:lnTo>
                <a:lnTo>
                  <a:pt x="402035" y="409681"/>
                </a:lnTo>
                <a:lnTo>
                  <a:pt x="426977" y="376630"/>
                </a:lnTo>
                <a:lnTo>
                  <a:pt x="456168" y="345299"/>
                </a:lnTo>
                <a:lnTo>
                  <a:pt x="489390" y="315880"/>
                </a:lnTo>
                <a:lnTo>
                  <a:pt x="526425" y="288567"/>
                </a:lnTo>
                <a:lnTo>
                  <a:pt x="567055" y="263553"/>
                </a:lnTo>
                <a:lnTo>
                  <a:pt x="611063" y="241030"/>
                </a:lnTo>
                <a:lnTo>
                  <a:pt x="658229" y="221191"/>
                </a:lnTo>
                <a:lnTo>
                  <a:pt x="708338" y="204230"/>
                </a:lnTo>
                <a:lnTo>
                  <a:pt x="761170" y="190340"/>
                </a:lnTo>
                <a:lnTo>
                  <a:pt x="816507" y="179712"/>
                </a:lnTo>
                <a:lnTo>
                  <a:pt x="874132" y="172541"/>
                </a:lnTo>
                <a:lnTo>
                  <a:pt x="924727" y="169356"/>
                </a:lnTo>
                <a:lnTo>
                  <a:pt x="975278" y="169021"/>
                </a:lnTo>
                <a:lnTo>
                  <a:pt x="1025529" y="171501"/>
                </a:lnTo>
                <a:lnTo>
                  <a:pt x="1075221" y="176764"/>
                </a:lnTo>
                <a:lnTo>
                  <a:pt x="1124098" y="184777"/>
                </a:lnTo>
                <a:lnTo>
                  <a:pt x="1171902" y="195508"/>
                </a:lnTo>
                <a:lnTo>
                  <a:pt x="1218375" y="208924"/>
                </a:lnTo>
                <a:lnTo>
                  <a:pt x="1263260" y="224992"/>
                </a:lnTo>
                <a:lnTo>
                  <a:pt x="1290278" y="194737"/>
                </a:lnTo>
                <a:lnTo>
                  <a:pt x="1321332" y="167173"/>
                </a:lnTo>
                <a:lnTo>
                  <a:pt x="1356027" y="142380"/>
                </a:lnTo>
                <a:lnTo>
                  <a:pt x="1393968" y="120442"/>
                </a:lnTo>
                <a:lnTo>
                  <a:pt x="1434757" y="101440"/>
                </a:lnTo>
                <a:lnTo>
                  <a:pt x="1478000" y="85456"/>
                </a:lnTo>
                <a:lnTo>
                  <a:pt x="1523300" y="72574"/>
                </a:lnTo>
                <a:lnTo>
                  <a:pt x="1570261" y="62875"/>
                </a:lnTo>
                <a:lnTo>
                  <a:pt x="1618487" y="56441"/>
                </a:lnTo>
                <a:lnTo>
                  <a:pt x="1667581" y="53354"/>
                </a:lnTo>
                <a:lnTo>
                  <a:pt x="1717149" y="53697"/>
                </a:lnTo>
                <a:lnTo>
                  <a:pt x="1766794" y="57551"/>
                </a:lnTo>
                <a:lnTo>
                  <a:pt x="1816120" y="64999"/>
                </a:lnTo>
                <a:lnTo>
                  <a:pt x="1864731" y="76124"/>
                </a:lnTo>
                <a:lnTo>
                  <a:pt x="1912230" y="91007"/>
                </a:lnTo>
                <a:lnTo>
                  <a:pt x="1970936" y="115804"/>
                </a:lnTo>
                <a:lnTo>
                  <a:pt x="2023736" y="146125"/>
                </a:lnTo>
                <a:lnTo>
                  <a:pt x="2050752" y="115063"/>
                </a:lnTo>
                <a:lnTo>
                  <a:pt x="2082929" y="87376"/>
                </a:lnTo>
                <a:lnTo>
                  <a:pt x="2119641" y="63206"/>
                </a:lnTo>
                <a:lnTo>
                  <a:pt x="2160261" y="42695"/>
                </a:lnTo>
                <a:lnTo>
                  <a:pt x="2204162" y="25986"/>
                </a:lnTo>
                <a:lnTo>
                  <a:pt x="2250717" y="13219"/>
                </a:lnTo>
                <a:lnTo>
                  <a:pt x="2299299" y="4538"/>
                </a:lnTo>
                <a:lnTo>
                  <a:pt x="2349280" y="84"/>
                </a:lnTo>
                <a:lnTo>
                  <a:pt x="2400033" y="0"/>
                </a:lnTo>
                <a:lnTo>
                  <a:pt x="2450933" y="4426"/>
                </a:lnTo>
                <a:lnTo>
                  <a:pt x="2501350" y="13505"/>
                </a:lnTo>
                <a:lnTo>
                  <a:pt x="2550659" y="27380"/>
                </a:lnTo>
                <a:lnTo>
                  <a:pt x="2589609" y="42398"/>
                </a:lnTo>
                <a:lnTo>
                  <a:pt x="2625653" y="60273"/>
                </a:lnTo>
                <a:lnTo>
                  <a:pt x="2658459" y="80815"/>
                </a:lnTo>
                <a:lnTo>
                  <a:pt x="2687692" y="103834"/>
                </a:lnTo>
                <a:lnTo>
                  <a:pt x="2722895" y="78966"/>
                </a:lnTo>
                <a:lnTo>
                  <a:pt x="2761301" y="57448"/>
                </a:lnTo>
                <a:lnTo>
                  <a:pt x="2802449" y="39304"/>
                </a:lnTo>
                <a:lnTo>
                  <a:pt x="2845875" y="24560"/>
                </a:lnTo>
                <a:lnTo>
                  <a:pt x="2891118" y="13241"/>
                </a:lnTo>
                <a:lnTo>
                  <a:pt x="2937716" y="5373"/>
                </a:lnTo>
                <a:lnTo>
                  <a:pt x="2985206" y="980"/>
                </a:lnTo>
                <a:lnTo>
                  <a:pt x="3033125" y="88"/>
                </a:lnTo>
                <a:lnTo>
                  <a:pt x="3081011" y="2722"/>
                </a:lnTo>
                <a:lnTo>
                  <a:pt x="3128403" y="8908"/>
                </a:lnTo>
                <a:lnTo>
                  <a:pt x="3174837" y="18670"/>
                </a:lnTo>
                <a:lnTo>
                  <a:pt x="3219851" y="32035"/>
                </a:lnTo>
                <a:lnTo>
                  <a:pt x="3262982" y="49027"/>
                </a:lnTo>
                <a:lnTo>
                  <a:pt x="3303769" y="69671"/>
                </a:lnTo>
                <a:lnTo>
                  <a:pt x="3347086" y="98040"/>
                </a:lnTo>
                <a:lnTo>
                  <a:pt x="3383934" y="129926"/>
                </a:lnTo>
                <a:lnTo>
                  <a:pt x="3413881" y="164823"/>
                </a:lnTo>
                <a:lnTo>
                  <a:pt x="3436496" y="202226"/>
                </a:lnTo>
                <a:lnTo>
                  <a:pt x="3451343" y="241629"/>
                </a:lnTo>
                <a:lnTo>
                  <a:pt x="3508427" y="254737"/>
                </a:lnTo>
                <a:lnTo>
                  <a:pt x="3561475" y="272126"/>
                </a:lnTo>
                <a:lnTo>
                  <a:pt x="3610171" y="293422"/>
                </a:lnTo>
                <a:lnTo>
                  <a:pt x="3654200" y="318253"/>
                </a:lnTo>
                <a:lnTo>
                  <a:pt x="3693245" y="346245"/>
                </a:lnTo>
                <a:lnTo>
                  <a:pt x="3726990" y="377026"/>
                </a:lnTo>
                <a:lnTo>
                  <a:pt x="3755120" y="410224"/>
                </a:lnTo>
                <a:lnTo>
                  <a:pt x="3777318" y="445464"/>
                </a:lnTo>
                <a:lnTo>
                  <a:pt x="3793268" y="482375"/>
                </a:lnTo>
                <a:lnTo>
                  <a:pt x="3802655" y="520584"/>
                </a:lnTo>
                <a:lnTo>
                  <a:pt x="3805162" y="559717"/>
                </a:lnTo>
                <a:lnTo>
                  <a:pt x="3800474" y="599402"/>
                </a:lnTo>
                <a:lnTo>
                  <a:pt x="3788274" y="639266"/>
                </a:lnTo>
                <a:lnTo>
                  <a:pt x="3766303" y="681811"/>
                </a:lnTo>
                <a:lnTo>
                  <a:pt x="3801778" y="716395"/>
                </a:lnTo>
                <a:lnTo>
                  <a:pt x="3831327" y="752519"/>
                </a:lnTo>
                <a:lnTo>
                  <a:pt x="3855005" y="789891"/>
                </a:lnTo>
                <a:lnTo>
                  <a:pt x="3872868" y="828223"/>
                </a:lnTo>
                <a:lnTo>
                  <a:pt x="3884974" y="867226"/>
                </a:lnTo>
                <a:lnTo>
                  <a:pt x="3891377" y="906608"/>
                </a:lnTo>
                <a:lnTo>
                  <a:pt x="3892135" y="946081"/>
                </a:lnTo>
                <a:lnTo>
                  <a:pt x="3887303" y="985355"/>
                </a:lnTo>
                <a:lnTo>
                  <a:pt x="3876937" y="1024141"/>
                </a:lnTo>
                <a:lnTo>
                  <a:pt x="3861095" y="1062148"/>
                </a:lnTo>
                <a:lnTo>
                  <a:pt x="3839831" y="1099087"/>
                </a:lnTo>
                <a:lnTo>
                  <a:pt x="3813202" y="1134669"/>
                </a:lnTo>
                <a:lnTo>
                  <a:pt x="3781265" y="1168604"/>
                </a:lnTo>
                <a:lnTo>
                  <a:pt x="3744075" y="1200602"/>
                </a:lnTo>
                <a:lnTo>
                  <a:pt x="3701689" y="1230373"/>
                </a:lnTo>
                <a:lnTo>
                  <a:pt x="3654162" y="1257629"/>
                </a:lnTo>
                <a:lnTo>
                  <a:pt x="3611365" y="1277855"/>
                </a:lnTo>
                <a:lnTo>
                  <a:pt x="3566330" y="1295480"/>
                </a:lnTo>
                <a:lnTo>
                  <a:pt x="3519320" y="1310429"/>
                </a:lnTo>
                <a:lnTo>
                  <a:pt x="3470596" y="1322627"/>
                </a:lnTo>
                <a:lnTo>
                  <a:pt x="3420418" y="1331997"/>
                </a:lnTo>
                <a:lnTo>
                  <a:pt x="3369047" y="1338464"/>
                </a:lnTo>
                <a:lnTo>
                  <a:pt x="3365541" y="1376626"/>
                </a:lnTo>
                <a:lnTo>
                  <a:pt x="3356151" y="1413564"/>
                </a:lnTo>
                <a:lnTo>
                  <a:pt x="3341197" y="1449069"/>
                </a:lnTo>
                <a:lnTo>
                  <a:pt x="3320999" y="1482926"/>
                </a:lnTo>
                <a:lnTo>
                  <a:pt x="3295877" y="1514924"/>
                </a:lnTo>
                <a:lnTo>
                  <a:pt x="3266151" y="1544852"/>
                </a:lnTo>
                <a:lnTo>
                  <a:pt x="3232142" y="1572497"/>
                </a:lnTo>
                <a:lnTo>
                  <a:pt x="3194170" y="1597647"/>
                </a:lnTo>
                <a:lnTo>
                  <a:pt x="3152554" y="1620090"/>
                </a:lnTo>
                <a:lnTo>
                  <a:pt x="3107616" y="1639613"/>
                </a:lnTo>
                <a:lnTo>
                  <a:pt x="3059674" y="1656006"/>
                </a:lnTo>
                <a:lnTo>
                  <a:pt x="3009050" y="1669056"/>
                </a:lnTo>
                <a:lnTo>
                  <a:pt x="2956064" y="1678550"/>
                </a:lnTo>
                <a:lnTo>
                  <a:pt x="2901035" y="1684277"/>
                </a:lnTo>
                <a:lnTo>
                  <a:pt x="2844283" y="1686025"/>
                </a:lnTo>
                <a:lnTo>
                  <a:pt x="2796495" y="1684285"/>
                </a:lnTo>
                <a:lnTo>
                  <a:pt x="2749334" y="1679623"/>
                </a:lnTo>
                <a:lnTo>
                  <a:pt x="2703091" y="1672095"/>
                </a:lnTo>
                <a:lnTo>
                  <a:pt x="2658054" y="1661757"/>
                </a:lnTo>
                <a:lnTo>
                  <a:pt x="2614513" y="1648665"/>
                </a:lnTo>
                <a:lnTo>
                  <a:pt x="2572757" y="1632876"/>
                </a:lnTo>
                <a:lnTo>
                  <a:pt x="2554348" y="1668143"/>
                </a:lnTo>
                <a:lnTo>
                  <a:pt x="2531726" y="1701567"/>
                </a:lnTo>
                <a:lnTo>
                  <a:pt x="2505159" y="1733051"/>
                </a:lnTo>
                <a:lnTo>
                  <a:pt x="2474913" y="1762498"/>
                </a:lnTo>
                <a:lnTo>
                  <a:pt x="2441258" y="1789812"/>
                </a:lnTo>
                <a:lnTo>
                  <a:pt x="2404459" y="1814895"/>
                </a:lnTo>
                <a:lnTo>
                  <a:pt x="2364785" y="1837652"/>
                </a:lnTo>
                <a:lnTo>
                  <a:pt x="2322502" y="1857985"/>
                </a:lnTo>
                <a:lnTo>
                  <a:pt x="2277879" y="1875798"/>
                </a:lnTo>
                <a:lnTo>
                  <a:pt x="2231183" y="1890994"/>
                </a:lnTo>
                <a:lnTo>
                  <a:pt x="2182681" y="1903477"/>
                </a:lnTo>
                <a:lnTo>
                  <a:pt x="2132641" y="1913149"/>
                </a:lnTo>
                <a:lnTo>
                  <a:pt x="2081330" y="1919914"/>
                </a:lnTo>
                <a:lnTo>
                  <a:pt x="2029016" y="1923676"/>
                </a:lnTo>
                <a:lnTo>
                  <a:pt x="1975966" y="1924337"/>
                </a:lnTo>
                <a:lnTo>
                  <a:pt x="1922448" y="1921801"/>
                </a:lnTo>
                <a:lnTo>
                  <a:pt x="1868728" y="1915971"/>
                </a:lnTo>
                <a:lnTo>
                  <a:pt x="1815075" y="1906751"/>
                </a:lnTo>
                <a:lnTo>
                  <a:pt x="1758559" y="1893106"/>
                </a:lnTo>
                <a:lnTo>
                  <a:pt x="1704631" y="1875876"/>
                </a:lnTo>
                <a:lnTo>
                  <a:pt x="1653639" y="1855235"/>
                </a:lnTo>
                <a:lnTo>
                  <a:pt x="1605933" y="1831356"/>
                </a:lnTo>
                <a:lnTo>
                  <a:pt x="1561862" y="1804414"/>
                </a:lnTo>
                <a:lnTo>
                  <a:pt x="1521774" y="1774581"/>
                </a:lnTo>
                <a:lnTo>
                  <a:pt x="1486018" y="1742032"/>
                </a:lnTo>
                <a:lnTo>
                  <a:pt x="1438398" y="1759728"/>
                </a:lnTo>
                <a:lnTo>
                  <a:pt x="1389657" y="1774665"/>
                </a:lnTo>
                <a:lnTo>
                  <a:pt x="1340007" y="1786876"/>
                </a:lnTo>
                <a:lnTo>
                  <a:pt x="1289662" y="1796400"/>
                </a:lnTo>
                <a:lnTo>
                  <a:pt x="1238832" y="1803270"/>
                </a:lnTo>
                <a:lnTo>
                  <a:pt x="1187729" y="1807522"/>
                </a:lnTo>
                <a:lnTo>
                  <a:pt x="1136566" y="1809194"/>
                </a:lnTo>
                <a:lnTo>
                  <a:pt x="1085555" y="1808319"/>
                </a:lnTo>
                <a:lnTo>
                  <a:pt x="1034907" y="1804934"/>
                </a:lnTo>
                <a:lnTo>
                  <a:pt x="984834" y="1799074"/>
                </a:lnTo>
                <a:lnTo>
                  <a:pt x="935549" y="1790776"/>
                </a:lnTo>
                <a:lnTo>
                  <a:pt x="887263" y="1780074"/>
                </a:lnTo>
                <a:lnTo>
                  <a:pt x="840188" y="1767005"/>
                </a:lnTo>
                <a:lnTo>
                  <a:pt x="794536" y="1751604"/>
                </a:lnTo>
                <a:lnTo>
                  <a:pt x="750520" y="1733907"/>
                </a:lnTo>
                <a:lnTo>
                  <a:pt x="708351" y="1713950"/>
                </a:lnTo>
                <a:lnTo>
                  <a:pt x="668240" y="1691767"/>
                </a:lnTo>
                <a:lnTo>
                  <a:pt x="630401" y="1667396"/>
                </a:lnTo>
                <a:lnTo>
                  <a:pt x="595045" y="1640871"/>
                </a:lnTo>
                <a:lnTo>
                  <a:pt x="562384" y="1612229"/>
                </a:lnTo>
                <a:lnTo>
                  <a:pt x="532629" y="1581504"/>
                </a:lnTo>
                <a:lnTo>
                  <a:pt x="525263" y="1573046"/>
                </a:lnTo>
                <a:lnTo>
                  <a:pt x="467171" y="1574751"/>
                </a:lnTo>
                <a:lnTo>
                  <a:pt x="410759" y="1570841"/>
                </a:lnTo>
                <a:lnTo>
                  <a:pt x="356701" y="1561674"/>
                </a:lnTo>
                <a:lnTo>
                  <a:pt x="305671" y="1547608"/>
                </a:lnTo>
                <a:lnTo>
                  <a:pt x="258342" y="1529000"/>
                </a:lnTo>
                <a:lnTo>
                  <a:pt x="215386" y="1506207"/>
                </a:lnTo>
                <a:lnTo>
                  <a:pt x="177477" y="1479588"/>
                </a:lnTo>
                <a:lnTo>
                  <a:pt x="145289" y="1449500"/>
                </a:lnTo>
                <a:lnTo>
                  <a:pt x="119495" y="1416300"/>
                </a:lnTo>
                <a:lnTo>
                  <a:pt x="100768" y="1380346"/>
                </a:lnTo>
                <a:lnTo>
                  <a:pt x="89780" y="1341995"/>
                </a:lnTo>
                <a:lnTo>
                  <a:pt x="87778" y="1295914"/>
                </a:lnTo>
                <a:lnTo>
                  <a:pt x="97595" y="1250803"/>
                </a:lnTo>
                <a:lnTo>
                  <a:pt x="118739" y="1207648"/>
                </a:lnTo>
                <a:lnTo>
                  <a:pt x="150716" y="1167435"/>
                </a:lnTo>
                <a:lnTo>
                  <a:pt x="193031" y="1131150"/>
                </a:lnTo>
                <a:lnTo>
                  <a:pt x="145323" y="1108902"/>
                </a:lnTo>
                <a:lnTo>
                  <a:pt x="103964" y="1082834"/>
                </a:lnTo>
                <a:lnTo>
                  <a:pt x="69173" y="1053507"/>
                </a:lnTo>
                <a:lnTo>
                  <a:pt x="41164" y="1021482"/>
                </a:lnTo>
                <a:lnTo>
                  <a:pt x="20154" y="987318"/>
                </a:lnTo>
                <a:lnTo>
                  <a:pt x="6361" y="951575"/>
                </a:lnTo>
                <a:lnTo>
                  <a:pt x="0" y="914816"/>
                </a:lnTo>
                <a:lnTo>
                  <a:pt x="1287" y="877598"/>
                </a:lnTo>
                <a:lnTo>
                  <a:pt x="10439" y="840484"/>
                </a:lnTo>
                <a:lnTo>
                  <a:pt x="27673" y="804033"/>
                </a:lnTo>
                <a:lnTo>
                  <a:pt x="53204" y="768806"/>
                </a:lnTo>
                <a:lnTo>
                  <a:pt x="83003" y="739170"/>
                </a:lnTo>
                <a:lnTo>
                  <a:pt x="118011" y="712811"/>
                </a:lnTo>
                <a:lnTo>
                  <a:pt x="157637" y="689989"/>
                </a:lnTo>
                <a:lnTo>
                  <a:pt x="201292" y="670963"/>
                </a:lnTo>
                <a:lnTo>
                  <a:pt x="248383" y="655994"/>
                </a:lnTo>
                <a:lnTo>
                  <a:pt x="298320" y="645342"/>
                </a:lnTo>
                <a:lnTo>
                  <a:pt x="350511" y="639266"/>
                </a:lnTo>
                <a:lnTo>
                  <a:pt x="353813" y="633297"/>
                </a:lnTo>
                <a:close/>
              </a:path>
            </a:pathLst>
          </a:custGeom>
          <a:ln w="25400">
            <a:solidFill>
              <a:srgbClr val="229494"/>
            </a:solidFill>
          </a:ln>
        </p:spPr>
        <p:txBody>
          <a:bodyPr wrap="square" lIns="0" tIns="0" rIns="0" bIns="0" rtlCol="0"/>
          <a:lstStyle/>
          <a:p>
            <a:endParaRPr/>
          </a:p>
        </p:txBody>
      </p:sp>
      <p:sp>
        <p:nvSpPr>
          <p:cNvPr id="34" name="object 34"/>
          <p:cNvSpPr/>
          <p:nvPr/>
        </p:nvSpPr>
        <p:spPr>
          <a:xfrm>
            <a:off x="3356990" y="5496305"/>
            <a:ext cx="132207" cy="132283"/>
          </a:xfrm>
          <a:prstGeom prst="rect">
            <a:avLst/>
          </a:prstGeom>
          <a:blipFill>
            <a:blip r:embed="rId6" cstate="print"/>
            <a:stretch>
              <a:fillRect/>
            </a:stretch>
          </a:blipFill>
        </p:spPr>
        <p:txBody>
          <a:bodyPr wrap="square" lIns="0" tIns="0" rIns="0" bIns="0" rtlCol="0"/>
          <a:lstStyle/>
          <a:p>
            <a:endParaRPr/>
          </a:p>
        </p:txBody>
      </p:sp>
      <p:sp>
        <p:nvSpPr>
          <p:cNvPr id="35" name="object 35"/>
          <p:cNvSpPr/>
          <p:nvPr/>
        </p:nvSpPr>
        <p:spPr>
          <a:xfrm>
            <a:off x="3843401" y="5432425"/>
            <a:ext cx="239268" cy="239128"/>
          </a:xfrm>
          <a:prstGeom prst="rect">
            <a:avLst/>
          </a:prstGeom>
          <a:blipFill>
            <a:blip r:embed="rId7" cstate="print"/>
            <a:stretch>
              <a:fillRect/>
            </a:stretch>
          </a:blipFill>
        </p:spPr>
        <p:txBody>
          <a:bodyPr wrap="square" lIns="0" tIns="0" rIns="0" bIns="0" rtlCol="0"/>
          <a:lstStyle/>
          <a:p>
            <a:endParaRPr/>
          </a:p>
        </p:txBody>
      </p:sp>
      <p:sp>
        <p:nvSpPr>
          <p:cNvPr id="36" name="object 36"/>
          <p:cNvSpPr/>
          <p:nvPr/>
        </p:nvSpPr>
        <p:spPr>
          <a:xfrm>
            <a:off x="4449445" y="5379084"/>
            <a:ext cx="320675" cy="320675"/>
          </a:xfrm>
          <a:custGeom>
            <a:avLst/>
            <a:gdLst/>
            <a:ahLst/>
            <a:cxnLst/>
            <a:rect l="l" t="t" r="r" b="b"/>
            <a:pathLst>
              <a:path w="320675" h="320675">
                <a:moveTo>
                  <a:pt x="320675" y="160273"/>
                </a:moveTo>
                <a:lnTo>
                  <a:pt x="312504" y="210968"/>
                </a:lnTo>
                <a:lnTo>
                  <a:pt x="289752" y="254993"/>
                </a:lnTo>
                <a:lnTo>
                  <a:pt x="255057" y="289709"/>
                </a:lnTo>
                <a:lnTo>
                  <a:pt x="211060" y="312474"/>
                </a:lnTo>
                <a:lnTo>
                  <a:pt x="160400" y="320649"/>
                </a:lnTo>
                <a:lnTo>
                  <a:pt x="109727" y="312474"/>
                </a:lnTo>
                <a:lnTo>
                  <a:pt x="65699" y="289709"/>
                </a:lnTo>
                <a:lnTo>
                  <a:pt x="30967" y="254993"/>
                </a:lnTo>
                <a:lnTo>
                  <a:pt x="8183" y="210968"/>
                </a:lnTo>
                <a:lnTo>
                  <a:pt x="0" y="160273"/>
                </a:lnTo>
                <a:lnTo>
                  <a:pt x="8183" y="109614"/>
                </a:lnTo>
                <a:lnTo>
                  <a:pt x="30967" y="65617"/>
                </a:lnTo>
                <a:lnTo>
                  <a:pt x="65699" y="30922"/>
                </a:lnTo>
                <a:lnTo>
                  <a:pt x="109727" y="8170"/>
                </a:lnTo>
                <a:lnTo>
                  <a:pt x="160400" y="0"/>
                </a:lnTo>
                <a:lnTo>
                  <a:pt x="211060" y="8170"/>
                </a:lnTo>
                <a:lnTo>
                  <a:pt x="255057" y="30922"/>
                </a:lnTo>
                <a:lnTo>
                  <a:pt x="289752" y="65617"/>
                </a:lnTo>
                <a:lnTo>
                  <a:pt x="312504" y="109614"/>
                </a:lnTo>
                <a:lnTo>
                  <a:pt x="320675" y="160273"/>
                </a:lnTo>
                <a:close/>
              </a:path>
            </a:pathLst>
          </a:custGeom>
          <a:ln w="25400">
            <a:solidFill>
              <a:srgbClr val="229494"/>
            </a:solidFill>
          </a:ln>
        </p:spPr>
        <p:txBody>
          <a:bodyPr wrap="square" lIns="0" tIns="0" rIns="0" bIns="0" rtlCol="0"/>
          <a:lstStyle/>
          <a:p>
            <a:endParaRPr/>
          </a:p>
        </p:txBody>
      </p:sp>
      <p:sp>
        <p:nvSpPr>
          <p:cNvPr id="37" name="object 37"/>
          <p:cNvSpPr/>
          <p:nvPr/>
        </p:nvSpPr>
        <p:spPr>
          <a:xfrm>
            <a:off x="5342635" y="5659513"/>
            <a:ext cx="227965" cy="36195"/>
          </a:xfrm>
          <a:custGeom>
            <a:avLst/>
            <a:gdLst/>
            <a:ahLst/>
            <a:cxnLst/>
            <a:rect l="l" t="t" r="r" b="b"/>
            <a:pathLst>
              <a:path w="227964" h="36195">
                <a:moveTo>
                  <a:pt x="227964" y="35496"/>
                </a:moveTo>
                <a:lnTo>
                  <a:pt x="180335" y="36040"/>
                </a:lnTo>
                <a:lnTo>
                  <a:pt x="133200" y="32681"/>
                </a:lnTo>
                <a:lnTo>
                  <a:pt x="87083" y="25501"/>
                </a:lnTo>
                <a:lnTo>
                  <a:pt x="42508" y="14580"/>
                </a:lnTo>
                <a:lnTo>
                  <a:pt x="0" y="0"/>
                </a:lnTo>
              </a:path>
            </a:pathLst>
          </a:custGeom>
          <a:ln w="25400">
            <a:solidFill>
              <a:srgbClr val="229494"/>
            </a:solidFill>
          </a:ln>
        </p:spPr>
        <p:txBody>
          <a:bodyPr wrap="square" lIns="0" tIns="0" rIns="0" bIns="0" rtlCol="0"/>
          <a:lstStyle/>
          <a:p>
            <a:endParaRPr/>
          </a:p>
        </p:txBody>
      </p:sp>
      <p:sp>
        <p:nvSpPr>
          <p:cNvPr id="38" name="object 38"/>
          <p:cNvSpPr/>
          <p:nvPr/>
        </p:nvSpPr>
        <p:spPr>
          <a:xfrm>
            <a:off x="5671946" y="6083477"/>
            <a:ext cx="100330" cy="17145"/>
          </a:xfrm>
          <a:custGeom>
            <a:avLst/>
            <a:gdLst/>
            <a:ahLst/>
            <a:cxnLst/>
            <a:rect l="l" t="t" r="r" b="b"/>
            <a:pathLst>
              <a:path w="100329" h="17145">
                <a:moveTo>
                  <a:pt x="99822" y="0"/>
                </a:moveTo>
                <a:lnTo>
                  <a:pt x="75545" y="5891"/>
                </a:lnTo>
                <a:lnTo>
                  <a:pt x="50768" y="10696"/>
                </a:lnTo>
                <a:lnTo>
                  <a:pt x="25562" y="14401"/>
                </a:lnTo>
                <a:lnTo>
                  <a:pt x="0" y="16992"/>
                </a:lnTo>
              </a:path>
            </a:pathLst>
          </a:custGeom>
          <a:ln w="25400">
            <a:solidFill>
              <a:srgbClr val="229494"/>
            </a:solidFill>
          </a:ln>
        </p:spPr>
        <p:txBody>
          <a:bodyPr wrap="square" lIns="0" tIns="0" rIns="0" bIns="0" rtlCol="0"/>
          <a:lstStyle/>
          <a:p>
            <a:endParaRPr/>
          </a:p>
        </p:txBody>
      </p:sp>
      <p:sp>
        <p:nvSpPr>
          <p:cNvPr id="39" name="object 39"/>
          <p:cNvSpPr/>
          <p:nvPr/>
        </p:nvSpPr>
        <p:spPr>
          <a:xfrm>
            <a:off x="6571106" y="6192634"/>
            <a:ext cx="60325" cy="78105"/>
          </a:xfrm>
          <a:custGeom>
            <a:avLst/>
            <a:gdLst/>
            <a:ahLst/>
            <a:cxnLst/>
            <a:rect l="l" t="t" r="r" b="b"/>
            <a:pathLst>
              <a:path w="60325" h="78104">
                <a:moveTo>
                  <a:pt x="60071" y="77495"/>
                </a:moveTo>
                <a:lnTo>
                  <a:pt x="42791" y="58957"/>
                </a:lnTo>
                <a:lnTo>
                  <a:pt x="26987" y="39833"/>
                </a:lnTo>
                <a:lnTo>
                  <a:pt x="12707" y="20166"/>
                </a:lnTo>
                <a:lnTo>
                  <a:pt x="0" y="0"/>
                </a:lnTo>
              </a:path>
            </a:pathLst>
          </a:custGeom>
          <a:ln w="25400">
            <a:solidFill>
              <a:srgbClr val="229494"/>
            </a:solidFill>
          </a:ln>
        </p:spPr>
        <p:txBody>
          <a:bodyPr wrap="square" lIns="0" tIns="0" rIns="0" bIns="0" rtlCol="0"/>
          <a:lstStyle/>
          <a:p>
            <a:endParaRPr/>
          </a:p>
        </p:txBody>
      </p:sp>
      <p:sp>
        <p:nvSpPr>
          <p:cNvPr id="40" name="object 40"/>
          <p:cNvSpPr/>
          <p:nvPr/>
        </p:nvSpPr>
        <p:spPr>
          <a:xfrm>
            <a:off x="7718552" y="6076886"/>
            <a:ext cx="24130" cy="85090"/>
          </a:xfrm>
          <a:custGeom>
            <a:avLst/>
            <a:gdLst/>
            <a:ahLst/>
            <a:cxnLst/>
            <a:rect l="l" t="t" r="r" b="b"/>
            <a:pathLst>
              <a:path w="24129" h="85089">
                <a:moveTo>
                  <a:pt x="24002" y="0"/>
                </a:moveTo>
                <a:lnTo>
                  <a:pt x="20502" y="21554"/>
                </a:lnTo>
                <a:lnTo>
                  <a:pt x="15335" y="42943"/>
                </a:lnTo>
                <a:lnTo>
                  <a:pt x="8501" y="64120"/>
                </a:lnTo>
                <a:lnTo>
                  <a:pt x="0" y="85039"/>
                </a:lnTo>
              </a:path>
            </a:pathLst>
          </a:custGeom>
          <a:ln w="25400">
            <a:solidFill>
              <a:srgbClr val="229494"/>
            </a:solidFill>
          </a:ln>
        </p:spPr>
        <p:txBody>
          <a:bodyPr wrap="square" lIns="0" tIns="0" rIns="0" bIns="0" rtlCol="0"/>
          <a:lstStyle/>
          <a:p>
            <a:endParaRPr/>
          </a:p>
        </p:txBody>
      </p:sp>
      <p:sp>
        <p:nvSpPr>
          <p:cNvPr id="41" name="object 41"/>
          <p:cNvSpPr/>
          <p:nvPr/>
        </p:nvSpPr>
        <p:spPr>
          <a:xfrm>
            <a:off x="8219693" y="5551423"/>
            <a:ext cx="292735" cy="318135"/>
          </a:xfrm>
          <a:custGeom>
            <a:avLst/>
            <a:gdLst/>
            <a:ahLst/>
            <a:cxnLst/>
            <a:rect l="l" t="t" r="r" b="b"/>
            <a:pathLst>
              <a:path w="292734" h="318135">
                <a:moveTo>
                  <a:pt x="0" y="0"/>
                </a:moveTo>
                <a:lnTo>
                  <a:pt x="52060" y="19635"/>
                </a:lnTo>
                <a:lnTo>
                  <a:pt x="99840" y="42819"/>
                </a:lnTo>
                <a:lnTo>
                  <a:pt x="143045" y="69233"/>
                </a:lnTo>
                <a:lnTo>
                  <a:pt x="181380" y="98560"/>
                </a:lnTo>
                <a:lnTo>
                  <a:pt x="214550" y="130481"/>
                </a:lnTo>
                <a:lnTo>
                  <a:pt x="242261" y="164677"/>
                </a:lnTo>
                <a:lnTo>
                  <a:pt x="264217" y="200831"/>
                </a:lnTo>
                <a:lnTo>
                  <a:pt x="280123" y="238625"/>
                </a:lnTo>
                <a:lnTo>
                  <a:pt x="289685" y="277739"/>
                </a:lnTo>
                <a:lnTo>
                  <a:pt x="292607" y="317855"/>
                </a:lnTo>
              </a:path>
            </a:pathLst>
          </a:custGeom>
          <a:ln w="25400">
            <a:solidFill>
              <a:srgbClr val="229494"/>
            </a:solidFill>
          </a:ln>
        </p:spPr>
        <p:txBody>
          <a:bodyPr wrap="square" lIns="0" tIns="0" rIns="0" bIns="0" rtlCol="0"/>
          <a:lstStyle/>
          <a:p>
            <a:endParaRPr/>
          </a:p>
        </p:txBody>
      </p:sp>
      <p:sp>
        <p:nvSpPr>
          <p:cNvPr id="42" name="object 42"/>
          <p:cNvSpPr/>
          <p:nvPr/>
        </p:nvSpPr>
        <p:spPr>
          <a:xfrm>
            <a:off x="8779636" y="5212969"/>
            <a:ext cx="130810" cy="119380"/>
          </a:xfrm>
          <a:custGeom>
            <a:avLst/>
            <a:gdLst/>
            <a:ahLst/>
            <a:cxnLst/>
            <a:rect l="l" t="t" r="r" b="b"/>
            <a:pathLst>
              <a:path w="130809" h="119379">
                <a:moveTo>
                  <a:pt x="130302" y="0"/>
                </a:moveTo>
                <a:lnTo>
                  <a:pt x="105495" y="33454"/>
                </a:lnTo>
                <a:lnTo>
                  <a:pt x="75295" y="64658"/>
                </a:lnTo>
                <a:lnTo>
                  <a:pt x="40022" y="93315"/>
                </a:lnTo>
                <a:lnTo>
                  <a:pt x="0" y="119125"/>
                </a:lnTo>
              </a:path>
            </a:pathLst>
          </a:custGeom>
          <a:ln w="25400">
            <a:solidFill>
              <a:srgbClr val="229494"/>
            </a:solidFill>
          </a:ln>
        </p:spPr>
        <p:txBody>
          <a:bodyPr wrap="square" lIns="0" tIns="0" rIns="0" bIns="0" rtlCol="0"/>
          <a:lstStyle/>
          <a:p>
            <a:endParaRPr/>
          </a:p>
        </p:txBody>
      </p:sp>
      <p:sp>
        <p:nvSpPr>
          <p:cNvPr id="43" name="object 43"/>
          <p:cNvSpPr/>
          <p:nvPr/>
        </p:nvSpPr>
        <p:spPr>
          <a:xfrm>
            <a:off x="8597265" y="4770754"/>
            <a:ext cx="6985" cy="56515"/>
          </a:xfrm>
          <a:custGeom>
            <a:avLst/>
            <a:gdLst/>
            <a:ahLst/>
            <a:cxnLst/>
            <a:rect l="l" t="t" r="r" b="b"/>
            <a:pathLst>
              <a:path w="6984" h="56514">
                <a:moveTo>
                  <a:pt x="0" y="0"/>
                </a:moveTo>
                <a:lnTo>
                  <a:pt x="3214" y="14025"/>
                </a:lnTo>
                <a:lnTo>
                  <a:pt x="5429" y="28098"/>
                </a:lnTo>
                <a:lnTo>
                  <a:pt x="6643" y="42219"/>
                </a:lnTo>
                <a:lnTo>
                  <a:pt x="6857" y="56388"/>
                </a:lnTo>
              </a:path>
            </a:pathLst>
          </a:custGeom>
          <a:ln w="25400">
            <a:solidFill>
              <a:srgbClr val="229494"/>
            </a:solidFill>
          </a:ln>
        </p:spPr>
        <p:txBody>
          <a:bodyPr wrap="square" lIns="0" tIns="0" rIns="0" bIns="0" rtlCol="0"/>
          <a:lstStyle/>
          <a:p>
            <a:endParaRPr/>
          </a:p>
        </p:txBody>
      </p:sp>
      <p:sp>
        <p:nvSpPr>
          <p:cNvPr id="44" name="object 44"/>
          <p:cNvSpPr/>
          <p:nvPr/>
        </p:nvSpPr>
        <p:spPr>
          <a:xfrm>
            <a:off x="7765160" y="4633340"/>
            <a:ext cx="66675" cy="71755"/>
          </a:xfrm>
          <a:custGeom>
            <a:avLst/>
            <a:gdLst/>
            <a:ahLst/>
            <a:cxnLst/>
            <a:rect l="l" t="t" r="r" b="b"/>
            <a:pathLst>
              <a:path w="66675" h="71754">
                <a:moveTo>
                  <a:pt x="0" y="71754"/>
                </a:moveTo>
                <a:lnTo>
                  <a:pt x="13721" y="52667"/>
                </a:lnTo>
                <a:lnTo>
                  <a:pt x="29479" y="34305"/>
                </a:lnTo>
                <a:lnTo>
                  <a:pt x="47166" y="16730"/>
                </a:lnTo>
                <a:lnTo>
                  <a:pt x="66675" y="0"/>
                </a:lnTo>
              </a:path>
            </a:pathLst>
          </a:custGeom>
          <a:ln w="25400">
            <a:solidFill>
              <a:srgbClr val="229494"/>
            </a:solidFill>
          </a:ln>
        </p:spPr>
        <p:txBody>
          <a:bodyPr wrap="square" lIns="0" tIns="0" rIns="0" bIns="0" rtlCol="0"/>
          <a:lstStyle/>
          <a:p>
            <a:endParaRPr/>
          </a:p>
        </p:txBody>
      </p:sp>
      <p:sp>
        <p:nvSpPr>
          <p:cNvPr id="45" name="object 45"/>
          <p:cNvSpPr/>
          <p:nvPr/>
        </p:nvSpPr>
        <p:spPr>
          <a:xfrm>
            <a:off x="7140829" y="4677409"/>
            <a:ext cx="32384" cy="62230"/>
          </a:xfrm>
          <a:custGeom>
            <a:avLst/>
            <a:gdLst/>
            <a:ahLst/>
            <a:cxnLst/>
            <a:rect l="l" t="t" r="r" b="b"/>
            <a:pathLst>
              <a:path w="32384" h="62229">
                <a:moveTo>
                  <a:pt x="0" y="61975"/>
                </a:moveTo>
                <a:lnTo>
                  <a:pt x="5953" y="46005"/>
                </a:lnTo>
                <a:lnTo>
                  <a:pt x="13334" y="30321"/>
                </a:lnTo>
                <a:lnTo>
                  <a:pt x="22145" y="14970"/>
                </a:lnTo>
                <a:lnTo>
                  <a:pt x="32385" y="0"/>
                </a:lnTo>
              </a:path>
            </a:pathLst>
          </a:custGeom>
          <a:ln w="25400">
            <a:solidFill>
              <a:srgbClr val="229494"/>
            </a:solidFill>
          </a:ln>
        </p:spPr>
        <p:txBody>
          <a:bodyPr wrap="square" lIns="0" tIns="0" rIns="0" bIns="0" rtlCol="0"/>
          <a:lstStyle/>
          <a:p>
            <a:endParaRPr/>
          </a:p>
        </p:txBody>
      </p:sp>
      <p:sp>
        <p:nvSpPr>
          <p:cNvPr id="46" name="object 46"/>
          <p:cNvSpPr/>
          <p:nvPr/>
        </p:nvSpPr>
        <p:spPr>
          <a:xfrm>
            <a:off x="6408165" y="4760340"/>
            <a:ext cx="117475" cy="60325"/>
          </a:xfrm>
          <a:custGeom>
            <a:avLst/>
            <a:gdLst/>
            <a:ahLst/>
            <a:cxnLst/>
            <a:rect l="l" t="t" r="r" b="b"/>
            <a:pathLst>
              <a:path w="117475" h="60325">
                <a:moveTo>
                  <a:pt x="0" y="0"/>
                </a:moveTo>
                <a:lnTo>
                  <a:pt x="31277" y="13207"/>
                </a:lnTo>
                <a:lnTo>
                  <a:pt x="61245" y="27654"/>
                </a:lnTo>
                <a:lnTo>
                  <a:pt x="89832" y="43291"/>
                </a:lnTo>
                <a:lnTo>
                  <a:pt x="116966" y="60070"/>
                </a:lnTo>
              </a:path>
            </a:pathLst>
          </a:custGeom>
          <a:ln w="25400">
            <a:solidFill>
              <a:srgbClr val="229494"/>
            </a:solidFill>
          </a:ln>
        </p:spPr>
        <p:txBody>
          <a:bodyPr wrap="square" lIns="0" tIns="0" rIns="0" bIns="0" rtlCol="0"/>
          <a:lstStyle/>
          <a:p>
            <a:endParaRPr/>
          </a:p>
        </p:txBody>
      </p:sp>
      <p:sp>
        <p:nvSpPr>
          <p:cNvPr id="47" name="object 47"/>
          <p:cNvSpPr/>
          <p:nvPr/>
        </p:nvSpPr>
        <p:spPr>
          <a:xfrm>
            <a:off x="5499227" y="5169153"/>
            <a:ext cx="20955" cy="63500"/>
          </a:xfrm>
          <a:custGeom>
            <a:avLst/>
            <a:gdLst/>
            <a:ahLst/>
            <a:cxnLst/>
            <a:rect l="l" t="t" r="r" b="b"/>
            <a:pathLst>
              <a:path w="20954" h="63500">
                <a:moveTo>
                  <a:pt x="20447" y="63246"/>
                </a:moveTo>
                <a:lnTo>
                  <a:pt x="13948" y="47648"/>
                </a:lnTo>
                <a:lnTo>
                  <a:pt x="8366" y="31908"/>
                </a:lnTo>
                <a:lnTo>
                  <a:pt x="3712" y="16025"/>
                </a:lnTo>
                <a:lnTo>
                  <a:pt x="0" y="0"/>
                </a:lnTo>
              </a:path>
            </a:pathLst>
          </a:custGeom>
          <a:ln w="25400">
            <a:solidFill>
              <a:srgbClr val="229494"/>
            </a:solidFill>
          </a:ln>
        </p:spPr>
        <p:txBody>
          <a:bodyPr wrap="square" lIns="0" tIns="0" rIns="0" bIns="0" rtlCol="0"/>
          <a:lstStyle/>
          <a:p>
            <a:endParaRPr/>
          </a:p>
        </p:txBody>
      </p:sp>
      <p:sp>
        <p:nvSpPr>
          <p:cNvPr id="48" name="object 48"/>
          <p:cNvSpPr txBox="1"/>
          <p:nvPr/>
        </p:nvSpPr>
        <p:spPr>
          <a:xfrm>
            <a:off x="3163316" y="3240786"/>
            <a:ext cx="5474970" cy="2874010"/>
          </a:xfrm>
          <a:prstGeom prst="rect">
            <a:avLst/>
          </a:prstGeom>
        </p:spPr>
        <p:txBody>
          <a:bodyPr vert="horz" wrap="square" lIns="0" tIns="13335" rIns="0" bIns="0" rtlCol="0">
            <a:spAutoFit/>
          </a:bodyPr>
          <a:lstStyle/>
          <a:p>
            <a:pPr marL="12065" marR="2490470" algn="ctr">
              <a:lnSpc>
                <a:spcPct val="100000"/>
              </a:lnSpc>
              <a:spcBef>
                <a:spcPts val="105"/>
              </a:spcBef>
            </a:pPr>
            <a:r>
              <a:rPr sz="1400" dirty="0">
                <a:latin typeface="Arial"/>
                <a:cs typeface="Arial"/>
              </a:rPr>
              <a:t>Il </a:t>
            </a:r>
            <a:r>
              <a:rPr sz="1400" spc="-5" dirty="0">
                <a:latin typeface="Arial"/>
                <a:cs typeface="Arial"/>
              </a:rPr>
              <a:t>comprends </a:t>
            </a:r>
            <a:r>
              <a:rPr sz="1400" dirty="0">
                <a:latin typeface="Arial"/>
                <a:cs typeface="Arial"/>
              </a:rPr>
              <a:t>rien ! en </a:t>
            </a:r>
            <a:r>
              <a:rPr sz="1400" spc="-5" dirty="0">
                <a:latin typeface="Arial"/>
                <a:cs typeface="Arial"/>
              </a:rPr>
              <a:t>moyenne </a:t>
            </a:r>
            <a:r>
              <a:rPr sz="1400" dirty="0">
                <a:latin typeface="Arial"/>
                <a:cs typeface="Arial"/>
              </a:rPr>
              <a:t>18,6</a:t>
            </a:r>
            <a:r>
              <a:rPr sz="1400" spc="-140" dirty="0">
                <a:latin typeface="Arial"/>
                <a:cs typeface="Arial"/>
              </a:rPr>
              <a:t> </a:t>
            </a:r>
            <a:r>
              <a:rPr sz="1400" dirty="0">
                <a:latin typeface="Arial"/>
                <a:cs typeface="Arial"/>
              </a:rPr>
              <a:t>l  par brebis pour lui et </a:t>
            </a:r>
            <a:r>
              <a:rPr sz="1400" spc="-5" dirty="0">
                <a:latin typeface="Arial"/>
                <a:cs typeface="Arial"/>
              </a:rPr>
              <a:t>moi </a:t>
            </a:r>
            <a:r>
              <a:rPr sz="1400" dirty="0">
                <a:latin typeface="Arial"/>
                <a:cs typeface="Arial"/>
              </a:rPr>
              <a:t>19,3</a:t>
            </a:r>
            <a:r>
              <a:rPr sz="1400" spc="-165" dirty="0">
                <a:latin typeface="Arial"/>
                <a:cs typeface="Arial"/>
              </a:rPr>
              <a:t> </a:t>
            </a:r>
            <a:r>
              <a:rPr sz="1400" dirty="0">
                <a:latin typeface="Arial"/>
                <a:cs typeface="Arial"/>
              </a:rPr>
              <a:t>l..</a:t>
            </a:r>
            <a:endParaRPr sz="1400">
              <a:latin typeface="Arial"/>
              <a:cs typeface="Arial"/>
            </a:endParaRPr>
          </a:p>
          <a:p>
            <a:pPr marL="382905">
              <a:lnSpc>
                <a:spcPct val="100000"/>
              </a:lnSpc>
            </a:pPr>
            <a:r>
              <a:rPr sz="1400" spc="-5" dirty="0">
                <a:latin typeface="Arial"/>
                <a:cs typeface="Arial"/>
              </a:rPr>
              <a:t>C’est bien </a:t>
            </a:r>
            <a:r>
              <a:rPr sz="1400" dirty="0">
                <a:latin typeface="Arial"/>
                <a:cs typeface="Arial"/>
              </a:rPr>
              <a:t>ce </a:t>
            </a:r>
            <a:r>
              <a:rPr sz="1400" spc="-5" dirty="0">
                <a:latin typeface="Arial"/>
                <a:cs typeface="Arial"/>
              </a:rPr>
              <a:t>que je</a:t>
            </a:r>
            <a:r>
              <a:rPr sz="1400" spc="-75" dirty="0">
                <a:latin typeface="Arial"/>
                <a:cs typeface="Arial"/>
              </a:rPr>
              <a:t> </a:t>
            </a:r>
            <a:r>
              <a:rPr sz="1400" spc="-5" dirty="0">
                <a:latin typeface="Arial"/>
                <a:cs typeface="Arial"/>
              </a:rPr>
              <a:t>pensais</a:t>
            </a:r>
            <a:endParaRPr sz="1400">
              <a:latin typeface="Arial"/>
              <a:cs typeface="Arial"/>
            </a:endParaRPr>
          </a:p>
          <a:p>
            <a:pPr marL="13970" marR="2493010" algn="ctr">
              <a:lnSpc>
                <a:spcPct val="100000"/>
              </a:lnSpc>
            </a:pPr>
            <a:r>
              <a:rPr sz="1400" dirty="0">
                <a:latin typeface="Arial"/>
                <a:cs typeface="Arial"/>
              </a:rPr>
              <a:t>Il y des </a:t>
            </a:r>
            <a:r>
              <a:rPr sz="1400" spc="-5" dirty="0">
                <a:latin typeface="Arial"/>
                <a:cs typeface="Arial"/>
              </a:rPr>
              <a:t>fluctuations </a:t>
            </a:r>
            <a:r>
              <a:rPr sz="1400" dirty="0">
                <a:latin typeface="Arial"/>
                <a:cs typeface="Arial"/>
              </a:rPr>
              <a:t>individuelles</a:t>
            </a:r>
            <a:r>
              <a:rPr sz="1400" spc="-114" dirty="0">
                <a:latin typeface="Arial"/>
                <a:cs typeface="Arial"/>
              </a:rPr>
              <a:t> </a:t>
            </a:r>
            <a:r>
              <a:rPr sz="1400" dirty="0">
                <a:latin typeface="Arial"/>
                <a:cs typeface="Arial"/>
              </a:rPr>
              <a:t>donc  la </a:t>
            </a:r>
            <a:r>
              <a:rPr sz="1400" spc="-5" dirty="0">
                <a:latin typeface="Arial"/>
                <a:cs typeface="Arial"/>
              </a:rPr>
              <a:t>différence </a:t>
            </a:r>
            <a:r>
              <a:rPr sz="1400" dirty="0">
                <a:latin typeface="Arial"/>
                <a:cs typeface="Arial"/>
              </a:rPr>
              <a:t>entre nos 2 </a:t>
            </a:r>
            <a:r>
              <a:rPr sz="1400" spc="-5" dirty="0">
                <a:latin typeface="Arial"/>
                <a:cs typeface="Arial"/>
              </a:rPr>
              <a:t>moyennes  </a:t>
            </a:r>
            <a:r>
              <a:rPr sz="1400" dirty="0">
                <a:latin typeface="Arial"/>
                <a:cs typeface="Arial"/>
              </a:rPr>
              <a:t>fluctue</a:t>
            </a:r>
            <a:r>
              <a:rPr sz="1400" spc="-50" dirty="0">
                <a:latin typeface="Arial"/>
                <a:cs typeface="Arial"/>
              </a:rPr>
              <a:t> </a:t>
            </a:r>
            <a:r>
              <a:rPr sz="1400" dirty="0">
                <a:latin typeface="Arial"/>
                <a:cs typeface="Arial"/>
              </a:rPr>
              <a:t>aussi</a:t>
            </a:r>
            <a:endParaRPr sz="1400">
              <a:latin typeface="Arial"/>
              <a:cs typeface="Arial"/>
            </a:endParaRPr>
          </a:p>
          <a:p>
            <a:pPr>
              <a:lnSpc>
                <a:spcPct val="100000"/>
              </a:lnSpc>
              <a:spcBef>
                <a:spcPts val="15"/>
              </a:spcBef>
            </a:pPr>
            <a:endParaRPr sz="1950">
              <a:latin typeface="Times New Roman"/>
              <a:cs typeface="Times New Roman"/>
            </a:endParaRPr>
          </a:p>
          <a:p>
            <a:pPr marL="2446655" marR="158750" algn="ctr">
              <a:lnSpc>
                <a:spcPct val="100000"/>
              </a:lnSpc>
            </a:pPr>
            <a:r>
              <a:rPr sz="1400" dirty="0">
                <a:latin typeface="Arial"/>
                <a:cs typeface="Arial"/>
              </a:rPr>
              <a:t>Je </a:t>
            </a:r>
            <a:r>
              <a:rPr sz="1400" spc="-5" dirty="0">
                <a:latin typeface="Arial"/>
                <a:cs typeface="Arial"/>
              </a:rPr>
              <a:t>vais </a:t>
            </a:r>
            <a:r>
              <a:rPr sz="1400" dirty="0">
                <a:latin typeface="Arial"/>
                <a:cs typeface="Arial"/>
              </a:rPr>
              <a:t>tenir compte des</a:t>
            </a:r>
            <a:r>
              <a:rPr sz="1400" spc="-165" dirty="0">
                <a:latin typeface="Arial"/>
                <a:cs typeface="Arial"/>
              </a:rPr>
              <a:t> </a:t>
            </a:r>
            <a:r>
              <a:rPr sz="1400" dirty="0">
                <a:latin typeface="Arial"/>
                <a:cs typeface="Arial"/>
              </a:rPr>
              <a:t>fluctuations  individuelles </a:t>
            </a:r>
            <a:r>
              <a:rPr sz="1400" spc="-10" dirty="0">
                <a:latin typeface="Arial"/>
                <a:cs typeface="Arial"/>
              </a:rPr>
              <a:t>(xi </a:t>
            </a:r>
            <a:r>
              <a:rPr sz="1400" dirty="0">
                <a:latin typeface="Arial"/>
                <a:cs typeface="Arial"/>
              </a:rPr>
              <a:t>–</a:t>
            </a:r>
            <a:r>
              <a:rPr sz="1400" spc="-20" dirty="0">
                <a:latin typeface="Arial"/>
                <a:cs typeface="Arial"/>
              </a:rPr>
              <a:t> </a:t>
            </a:r>
            <a:r>
              <a:rPr sz="1400" spc="-10" dirty="0">
                <a:latin typeface="Arial"/>
                <a:cs typeface="Arial"/>
              </a:rPr>
              <a:t>m)</a:t>
            </a:r>
            <a:endParaRPr sz="1400">
              <a:latin typeface="Arial"/>
              <a:cs typeface="Arial"/>
            </a:endParaRPr>
          </a:p>
          <a:p>
            <a:pPr marL="2473960">
              <a:lnSpc>
                <a:spcPct val="100000"/>
              </a:lnSpc>
            </a:pPr>
            <a:r>
              <a:rPr sz="1400" dirty="0">
                <a:latin typeface="Arial"/>
                <a:cs typeface="Arial"/>
              </a:rPr>
              <a:t>par rapport à cette </a:t>
            </a:r>
            <a:r>
              <a:rPr sz="1400" spc="-5" dirty="0">
                <a:latin typeface="Arial"/>
                <a:cs typeface="Arial"/>
              </a:rPr>
              <a:t>valeur</a:t>
            </a:r>
            <a:r>
              <a:rPr sz="1400" spc="-140" dirty="0">
                <a:latin typeface="Arial"/>
                <a:cs typeface="Arial"/>
              </a:rPr>
              <a:t> </a:t>
            </a:r>
            <a:r>
              <a:rPr sz="1400" spc="-5" dirty="0">
                <a:latin typeface="Arial"/>
                <a:cs typeface="Arial"/>
              </a:rPr>
              <a:t>moyenne.</a:t>
            </a:r>
            <a:endParaRPr sz="1400">
              <a:latin typeface="Arial"/>
              <a:cs typeface="Arial"/>
            </a:endParaRPr>
          </a:p>
          <a:p>
            <a:pPr marL="2292350" marR="5080" algn="ctr">
              <a:lnSpc>
                <a:spcPct val="100000"/>
              </a:lnSpc>
            </a:pPr>
            <a:r>
              <a:rPr sz="1400" spc="-5" dirty="0">
                <a:latin typeface="Arial"/>
                <a:cs typeface="Arial"/>
              </a:rPr>
              <a:t>Ca </a:t>
            </a:r>
            <a:r>
              <a:rPr sz="1400" spc="-10" dirty="0">
                <a:latin typeface="Arial"/>
                <a:cs typeface="Arial"/>
              </a:rPr>
              <a:t>va </a:t>
            </a:r>
            <a:r>
              <a:rPr sz="1400" spc="-5" dirty="0">
                <a:latin typeface="Arial"/>
                <a:cs typeface="Arial"/>
              </a:rPr>
              <a:t>m’aider </a:t>
            </a:r>
            <a:r>
              <a:rPr sz="1400" dirty="0">
                <a:latin typeface="Arial"/>
                <a:cs typeface="Arial"/>
              </a:rPr>
              <a:t>à </a:t>
            </a:r>
            <a:r>
              <a:rPr sz="1400" spc="-5" dirty="0">
                <a:latin typeface="Arial"/>
                <a:cs typeface="Arial"/>
              </a:rPr>
              <a:t>comprendre la  différence </a:t>
            </a:r>
            <a:r>
              <a:rPr sz="1400" dirty="0">
                <a:latin typeface="Arial"/>
                <a:cs typeface="Arial"/>
              </a:rPr>
              <a:t>des 2 </a:t>
            </a:r>
            <a:r>
              <a:rPr sz="1400" spc="-5" dirty="0">
                <a:latin typeface="Arial"/>
                <a:cs typeface="Arial"/>
              </a:rPr>
              <a:t>moyennes </a:t>
            </a:r>
            <a:r>
              <a:rPr sz="1400" dirty="0">
                <a:latin typeface="Arial"/>
                <a:cs typeface="Arial"/>
              </a:rPr>
              <a:t>: </a:t>
            </a:r>
            <a:r>
              <a:rPr sz="1400" spc="-5" dirty="0">
                <a:latin typeface="Arial"/>
                <a:cs typeface="Arial"/>
              </a:rPr>
              <a:t>H0 </a:t>
            </a:r>
            <a:r>
              <a:rPr sz="1400" dirty="0">
                <a:latin typeface="Arial"/>
                <a:cs typeface="Arial"/>
              </a:rPr>
              <a:t>ou </a:t>
            </a:r>
            <a:r>
              <a:rPr sz="1400" spc="-5" dirty="0">
                <a:latin typeface="Arial"/>
                <a:cs typeface="Arial"/>
              </a:rPr>
              <a:t>H1</a:t>
            </a:r>
            <a:r>
              <a:rPr sz="1400" spc="-135" dirty="0">
                <a:latin typeface="Arial"/>
                <a:cs typeface="Arial"/>
              </a:rPr>
              <a:t> </a:t>
            </a:r>
            <a:r>
              <a:rPr sz="1400" dirty="0">
                <a:latin typeface="Arial"/>
                <a:cs typeface="Arial"/>
              </a:rPr>
              <a:t>?  (J’ai </a:t>
            </a:r>
            <a:r>
              <a:rPr sz="1400" spc="-5" dirty="0">
                <a:latin typeface="Arial"/>
                <a:cs typeface="Arial"/>
              </a:rPr>
              <a:t>fait </a:t>
            </a:r>
            <a:r>
              <a:rPr sz="1400" dirty="0">
                <a:latin typeface="Arial"/>
                <a:cs typeface="Arial"/>
              </a:rPr>
              <a:t>Biostat </a:t>
            </a:r>
            <a:r>
              <a:rPr sz="1400" spc="-5" dirty="0">
                <a:latin typeface="Arial"/>
                <a:cs typeface="Arial"/>
              </a:rPr>
              <a:t>en</a:t>
            </a:r>
            <a:r>
              <a:rPr sz="1400" spc="-110" dirty="0">
                <a:latin typeface="Arial"/>
                <a:cs typeface="Arial"/>
              </a:rPr>
              <a:t> </a:t>
            </a:r>
            <a:r>
              <a:rPr sz="1400" spc="-15" dirty="0">
                <a:latin typeface="Arial"/>
                <a:cs typeface="Arial"/>
              </a:rPr>
              <a:t>PACES..)</a:t>
            </a:r>
            <a:endParaRPr sz="1400">
              <a:latin typeface="Arial"/>
              <a:cs typeface="Arial"/>
            </a:endParaRPr>
          </a:p>
        </p:txBody>
      </p:sp>
      <p:sp>
        <p:nvSpPr>
          <p:cNvPr id="49" name="object 49"/>
          <p:cNvSpPr txBox="1">
            <a:spLocks noGrp="1"/>
          </p:cNvSpPr>
          <p:nvPr>
            <p:ph type="title"/>
          </p:nvPr>
        </p:nvSpPr>
        <p:spPr>
          <a:xfrm>
            <a:off x="337820" y="177800"/>
            <a:ext cx="2030730" cy="299720"/>
          </a:xfrm>
          <a:prstGeom prst="rect">
            <a:avLst/>
          </a:prstGeom>
        </p:spPr>
        <p:txBody>
          <a:bodyPr vert="horz" wrap="square" lIns="0" tIns="12700" rIns="0" bIns="0" rtlCol="0">
            <a:spAutoFit/>
          </a:bodyPr>
          <a:lstStyle/>
          <a:p>
            <a:pPr marL="12700">
              <a:lnSpc>
                <a:spcPct val="100000"/>
              </a:lnSpc>
              <a:spcBef>
                <a:spcPts val="100"/>
              </a:spcBef>
            </a:pPr>
            <a:r>
              <a:rPr spc="-5" dirty="0"/>
              <a:t>Un </a:t>
            </a:r>
            <a:r>
              <a:rPr dirty="0"/>
              <a:t>mois </a:t>
            </a:r>
            <a:r>
              <a:rPr spc="-5" dirty="0"/>
              <a:t>plus</a:t>
            </a:r>
            <a:r>
              <a:rPr spc="-80" dirty="0"/>
              <a:t> </a:t>
            </a:r>
            <a:r>
              <a:rPr spc="-5" dirty="0"/>
              <a:t>tard…</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19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187450" y="981075"/>
            <a:ext cx="2509901" cy="161925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5148326" y="981075"/>
            <a:ext cx="2881249" cy="161925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927225" y="2636773"/>
            <a:ext cx="1258887" cy="1260475"/>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5873750" y="2636773"/>
            <a:ext cx="1385824" cy="1260475"/>
          </a:xfrm>
          <a:prstGeom prst="rect">
            <a:avLst/>
          </a:prstGeom>
          <a:blipFill>
            <a:blip r:embed="rId5" cstate="print"/>
            <a:stretch>
              <a:fillRect/>
            </a:stretch>
          </a:blipFill>
        </p:spPr>
        <p:txBody>
          <a:bodyPr wrap="square" lIns="0" tIns="0" rIns="0" bIns="0" rtlCol="0"/>
          <a:lstStyle/>
          <a:p>
            <a:endParaRPr/>
          </a:p>
        </p:txBody>
      </p:sp>
      <p:sp>
        <p:nvSpPr>
          <p:cNvPr id="8" name="object 8"/>
          <p:cNvSpPr txBox="1"/>
          <p:nvPr/>
        </p:nvSpPr>
        <p:spPr>
          <a:xfrm>
            <a:off x="1212291" y="4032961"/>
            <a:ext cx="7073900" cy="574675"/>
          </a:xfrm>
          <a:prstGeom prst="rect">
            <a:avLst/>
          </a:prstGeom>
        </p:spPr>
        <p:txBody>
          <a:bodyPr vert="horz" wrap="square" lIns="0" tIns="12700" rIns="0" bIns="0" rtlCol="0">
            <a:spAutoFit/>
          </a:bodyPr>
          <a:lstStyle/>
          <a:p>
            <a:pPr marL="12700">
              <a:lnSpc>
                <a:spcPct val="100000"/>
              </a:lnSpc>
              <a:spcBef>
                <a:spcPts val="100"/>
              </a:spcBef>
              <a:tabLst>
                <a:tab pos="2080895" algn="l"/>
              </a:tabLst>
            </a:pPr>
            <a:r>
              <a:rPr sz="1800" dirty="0">
                <a:latin typeface="Arial"/>
                <a:cs typeface="Arial"/>
              </a:rPr>
              <a:t>Si</a:t>
            </a:r>
            <a:r>
              <a:rPr sz="1800" spc="-10" dirty="0">
                <a:latin typeface="Arial"/>
                <a:cs typeface="Arial"/>
              </a:rPr>
              <a:t> </a:t>
            </a:r>
            <a:r>
              <a:rPr sz="1800" dirty="0">
                <a:latin typeface="Arial"/>
                <a:cs typeface="Arial"/>
              </a:rPr>
              <a:t>à </a:t>
            </a:r>
            <a:r>
              <a:rPr sz="1800" b="1" spc="-5" dirty="0">
                <a:solidFill>
                  <a:srgbClr val="186666"/>
                </a:solidFill>
                <a:latin typeface="Arial"/>
                <a:cs typeface="Arial"/>
              </a:rPr>
              <a:t>l’observation,	</a:t>
            </a:r>
            <a:r>
              <a:rPr sz="1800" b="1" dirty="0">
                <a:solidFill>
                  <a:srgbClr val="186666"/>
                </a:solidFill>
                <a:latin typeface="Arial"/>
                <a:cs typeface="Arial"/>
              </a:rPr>
              <a:t>pour un </a:t>
            </a:r>
            <a:r>
              <a:rPr sz="1800" b="1" spc="-5" dirty="0">
                <a:solidFill>
                  <a:srgbClr val="186666"/>
                </a:solidFill>
                <a:latin typeface="Arial"/>
                <a:cs typeface="Arial"/>
              </a:rPr>
              <a:t>paramètre donné, </a:t>
            </a:r>
            <a:r>
              <a:rPr sz="1800" dirty="0">
                <a:latin typeface="Arial"/>
                <a:cs typeface="Arial"/>
              </a:rPr>
              <a:t>il </a:t>
            </a:r>
            <a:r>
              <a:rPr sz="1800" spc="-5" dirty="0">
                <a:latin typeface="Arial"/>
                <a:cs typeface="Arial"/>
              </a:rPr>
              <a:t>semble exister</a:t>
            </a:r>
            <a:r>
              <a:rPr sz="1800" spc="15" dirty="0">
                <a:latin typeface="Arial"/>
                <a:cs typeface="Arial"/>
              </a:rPr>
              <a:t> </a:t>
            </a:r>
            <a:r>
              <a:rPr sz="1800" spc="-10" dirty="0">
                <a:latin typeface="Arial"/>
                <a:cs typeface="Arial"/>
              </a:rPr>
              <a:t>une</a:t>
            </a:r>
            <a:endParaRPr sz="1800">
              <a:latin typeface="Arial"/>
              <a:cs typeface="Arial"/>
            </a:endParaRPr>
          </a:p>
          <a:p>
            <a:pPr marL="68580">
              <a:lnSpc>
                <a:spcPct val="100000"/>
              </a:lnSpc>
            </a:pPr>
            <a:r>
              <a:rPr sz="1800" b="1" spc="-5" dirty="0">
                <a:solidFill>
                  <a:srgbClr val="186666"/>
                </a:solidFill>
                <a:latin typeface="Arial"/>
                <a:cs typeface="Arial"/>
              </a:rPr>
              <a:t>différence </a:t>
            </a:r>
            <a:r>
              <a:rPr sz="1800" b="1" dirty="0">
                <a:latin typeface="Arial"/>
                <a:cs typeface="Arial"/>
              </a:rPr>
              <a:t>ou </a:t>
            </a:r>
            <a:r>
              <a:rPr sz="1800" b="1" spc="-5" dirty="0">
                <a:latin typeface="Arial"/>
                <a:cs typeface="Arial"/>
              </a:rPr>
              <a:t>au contraire </a:t>
            </a:r>
            <a:r>
              <a:rPr sz="1800" b="1" dirty="0">
                <a:latin typeface="Arial"/>
                <a:cs typeface="Arial"/>
              </a:rPr>
              <a:t>une </a:t>
            </a:r>
            <a:r>
              <a:rPr sz="1800" b="1" spc="-5" dirty="0">
                <a:solidFill>
                  <a:srgbClr val="186666"/>
                </a:solidFill>
                <a:latin typeface="Arial"/>
                <a:cs typeface="Arial"/>
              </a:rPr>
              <a:t>similitude entre les </a:t>
            </a:r>
            <a:r>
              <a:rPr sz="1800" b="1" dirty="0">
                <a:solidFill>
                  <a:srgbClr val="186666"/>
                </a:solidFill>
                <a:latin typeface="Arial"/>
                <a:cs typeface="Arial"/>
              </a:rPr>
              <a:t>échantillons</a:t>
            </a:r>
            <a:r>
              <a:rPr sz="1800" b="1" spc="60" dirty="0">
                <a:solidFill>
                  <a:srgbClr val="186666"/>
                </a:solidFill>
                <a:latin typeface="Arial"/>
                <a:cs typeface="Arial"/>
              </a:rPr>
              <a:t> </a:t>
            </a:r>
            <a:r>
              <a:rPr sz="1800" dirty="0">
                <a:latin typeface="Arial"/>
                <a:cs typeface="Arial"/>
              </a:rPr>
              <a:t>:</a:t>
            </a:r>
            <a:endParaRPr sz="1800">
              <a:latin typeface="Arial"/>
              <a:cs typeface="Arial"/>
            </a:endParaRPr>
          </a:p>
        </p:txBody>
      </p:sp>
      <p:sp>
        <p:nvSpPr>
          <p:cNvPr id="9" name="object 9"/>
          <p:cNvSpPr txBox="1"/>
          <p:nvPr/>
        </p:nvSpPr>
        <p:spPr>
          <a:xfrm>
            <a:off x="979119" y="4581905"/>
            <a:ext cx="3289935" cy="1259840"/>
          </a:xfrm>
          <a:prstGeom prst="rect">
            <a:avLst/>
          </a:prstGeom>
        </p:spPr>
        <p:txBody>
          <a:bodyPr vert="horz" wrap="square" lIns="0" tIns="12700" rIns="0" bIns="0" rtlCol="0">
            <a:spAutoFit/>
          </a:bodyPr>
          <a:lstStyle/>
          <a:p>
            <a:pPr marL="12700" marR="5080">
              <a:lnSpc>
                <a:spcPct val="150000"/>
              </a:lnSpc>
              <a:spcBef>
                <a:spcPts val="100"/>
              </a:spcBef>
            </a:pPr>
            <a:r>
              <a:rPr sz="1800" spc="-5" dirty="0">
                <a:latin typeface="Arial"/>
                <a:cs typeface="Arial"/>
              </a:rPr>
              <a:t>Fluctuations </a:t>
            </a:r>
            <a:r>
              <a:rPr sz="1800" spc="-10" dirty="0">
                <a:latin typeface="Arial"/>
                <a:cs typeface="Arial"/>
              </a:rPr>
              <a:t>d’échantillonnage </a:t>
            </a:r>
            <a:r>
              <a:rPr sz="1800" dirty="0">
                <a:latin typeface="Arial"/>
                <a:cs typeface="Arial"/>
              </a:rPr>
              <a:t>?  </a:t>
            </a:r>
            <a:r>
              <a:rPr sz="1800" spc="-10" dirty="0">
                <a:latin typeface="Arial"/>
                <a:cs typeface="Arial"/>
              </a:rPr>
              <a:t>Différences </a:t>
            </a:r>
            <a:r>
              <a:rPr sz="1800" spc="-5" dirty="0">
                <a:latin typeface="Arial"/>
                <a:cs typeface="Arial"/>
              </a:rPr>
              <a:t>entre populations ?  Hasard?</a:t>
            </a:r>
            <a:endParaRPr sz="1800">
              <a:latin typeface="Arial"/>
              <a:cs typeface="Arial"/>
            </a:endParaRPr>
          </a:p>
        </p:txBody>
      </p:sp>
      <p:sp>
        <p:nvSpPr>
          <p:cNvPr id="12" name="object 12"/>
          <p:cNvSpPr/>
          <p:nvPr/>
        </p:nvSpPr>
        <p:spPr>
          <a:xfrm>
            <a:off x="381000" y="6308725"/>
            <a:ext cx="1384300" cy="365125"/>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1438655" y="118871"/>
            <a:ext cx="443483"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p:nvPr/>
        </p:nvSpPr>
        <p:spPr>
          <a:xfrm>
            <a:off x="1607819" y="118871"/>
            <a:ext cx="341375" cy="457200"/>
          </a:xfrm>
          <a:prstGeom prst="rect">
            <a:avLst/>
          </a:prstGeom>
          <a:blipFill>
            <a:blip r:embed="rId8" cstate="print"/>
            <a:stretch>
              <a:fillRect/>
            </a:stretch>
          </a:blipFill>
        </p:spPr>
        <p:txBody>
          <a:bodyPr wrap="square" lIns="0" tIns="0" rIns="0" bIns="0" rtlCol="0"/>
          <a:lstStyle/>
          <a:p>
            <a:endParaRPr/>
          </a:p>
        </p:txBody>
      </p:sp>
      <p:sp>
        <p:nvSpPr>
          <p:cNvPr id="15" name="object 15"/>
          <p:cNvSpPr/>
          <p:nvPr/>
        </p:nvSpPr>
        <p:spPr>
          <a:xfrm>
            <a:off x="1674876" y="118871"/>
            <a:ext cx="333756" cy="457200"/>
          </a:xfrm>
          <a:prstGeom prst="rect">
            <a:avLst/>
          </a:prstGeom>
          <a:blipFill>
            <a:blip r:embed="rId9" cstate="print"/>
            <a:stretch>
              <a:fillRect/>
            </a:stretch>
          </a:blipFill>
        </p:spPr>
        <p:txBody>
          <a:bodyPr wrap="square" lIns="0" tIns="0" rIns="0" bIns="0" rtlCol="0"/>
          <a:lstStyle/>
          <a:p>
            <a:endParaRPr/>
          </a:p>
        </p:txBody>
      </p:sp>
      <p:sp>
        <p:nvSpPr>
          <p:cNvPr id="16" name="object 16"/>
          <p:cNvSpPr/>
          <p:nvPr/>
        </p:nvSpPr>
        <p:spPr>
          <a:xfrm>
            <a:off x="1734311" y="118871"/>
            <a:ext cx="2334767" cy="457200"/>
          </a:xfrm>
          <a:prstGeom prst="rect">
            <a:avLst/>
          </a:prstGeom>
          <a:blipFill>
            <a:blip r:embed="rId10" cstate="print"/>
            <a:stretch>
              <a:fillRect/>
            </a:stretch>
          </a:blipFill>
        </p:spPr>
        <p:txBody>
          <a:bodyPr wrap="square" lIns="0" tIns="0" rIns="0" bIns="0" rtlCol="0"/>
          <a:lstStyle/>
          <a:p>
            <a:endParaRPr/>
          </a:p>
        </p:txBody>
      </p:sp>
      <p:sp>
        <p:nvSpPr>
          <p:cNvPr id="17" name="object 17"/>
          <p:cNvSpPr/>
          <p:nvPr/>
        </p:nvSpPr>
        <p:spPr>
          <a:xfrm>
            <a:off x="3794759" y="118871"/>
            <a:ext cx="330708" cy="457200"/>
          </a:xfrm>
          <a:prstGeom prst="rect">
            <a:avLst/>
          </a:prstGeom>
          <a:blipFill>
            <a:blip r:embed="rId11" cstate="print"/>
            <a:stretch>
              <a:fillRect/>
            </a:stretch>
          </a:blipFill>
        </p:spPr>
        <p:txBody>
          <a:bodyPr wrap="square" lIns="0" tIns="0" rIns="0" bIns="0" rtlCol="0"/>
          <a:lstStyle/>
          <a:p>
            <a:endParaRPr/>
          </a:p>
        </p:txBody>
      </p:sp>
      <p:sp>
        <p:nvSpPr>
          <p:cNvPr id="18" name="object 18"/>
          <p:cNvSpPr txBox="1"/>
          <p:nvPr/>
        </p:nvSpPr>
        <p:spPr>
          <a:xfrm>
            <a:off x="1553717" y="168910"/>
            <a:ext cx="238442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4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9" name="object 19"/>
          <p:cNvSpPr txBox="1"/>
          <p:nvPr/>
        </p:nvSpPr>
        <p:spPr>
          <a:xfrm>
            <a:off x="5425566" y="384174"/>
            <a:ext cx="251777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p:txBody>
      </p:sp>
      <p:sp>
        <p:nvSpPr>
          <p:cNvPr id="20" name="object 20"/>
          <p:cNvSpPr txBox="1"/>
          <p:nvPr/>
        </p:nvSpPr>
        <p:spPr>
          <a:xfrm>
            <a:off x="343611" y="2640583"/>
            <a:ext cx="1153795"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60" dirty="0">
                <a:latin typeface="Arial"/>
                <a:cs typeface="Arial"/>
              </a:rPr>
              <a:t> </a:t>
            </a:r>
            <a:r>
              <a:rPr sz="1600" spc="-5" dirty="0">
                <a:latin typeface="Arial"/>
                <a:cs typeface="Arial"/>
              </a:rPr>
              <a:t>1</a:t>
            </a:r>
            <a:endParaRPr sz="1600">
              <a:latin typeface="Arial"/>
              <a:cs typeface="Arial"/>
            </a:endParaRPr>
          </a:p>
        </p:txBody>
      </p:sp>
      <p:sp>
        <p:nvSpPr>
          <p:cNvPr id="21" name="object 21"/>
          <p:cNvSpPr txBox="1"/>
          <p:nvPr/>
        </p:nvSpPr>
        <p:spPr>
          <a:xfrm>
            <a:off x="479856" y="3134360"/>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1</a:t>
            </a:r>
            <a:endParaRPr sz="1600">
              <a:latin typeface="Arial"/>
              <a:cs typeface="Arial"/>
            </a:endParaRPr>
          </a:p>
        </p:txBody>
      </p:sp>
      <p:sp>
        <p:nvSpPr>
          <p:cNvPr id="22" name="object 22"/>
          <p:cNvSpPr txBox="1"/>
          <p:nvPr/>
        </p:nvSpPr>
        <p:spPr>
          <a:xfrm>
            <a:off x="7424419" y="3134360"/>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2</a:t>
            </a:r>
            <a:endParaRPr sz="1600">
              <a:latin typeface="Arial"/>
              <a:cs typeface="Arial"/>
            </a:endParaRPr>
          </a:p>
        </p:txBody>
      </p:sp>
      <p:sp>
        <p:nvSpPr>
          <p:cNvPr id="23" name="object 23"/>
          <p:cNvSpPr txBox="1"/>
          <p:nvPr/>
        </p:nvSpPr>
        <p:spPr>
          <a:xfrm>
            <a:off x="7666481" y="2665856"/>
            <a:ext cx="1153795"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60" dirty="0">
                <a:latin typeface="Arial"/>
                <a:cs typeface="Arial"/>
              </a:rPr>
              <a:t> </a:t>
            </a:r>
            <a:r>
              <a:rPr sz="1600" spc="-5" dirty="0">
                <a:latin typeface="Arial"/>
                <a:cs typeface="Arial"/>
              </a:rPr>
              <a:t>2</a:t>
            </a:r>
            <a:endParaRPr sz="1600">
              <a:latin typeface="Arial"/>
              <a:cs typeface="Arial"/>
            </a:endParaRPr>
          </a:p>
        </p:txBody>
      </p:sp>
      <p:sp>
        <p:nvSpPr>
          <p:cNvPr id="24" name="object 24"/>
          <p:cNvSpPr txBox="1"/>
          <p:nvPr/>
        </p:nvSpPr>
        <p:spPr>
          <a:xfrm>
            <a:off x="5443854" y="5123764"/>
            <a:ext cx="1900555" cy="331470"/>
          </a:xfrm>
          <a:prstGeom prst="rect">
            <a:avLst/>
          </a:prstGeom>
        </p:spPr>
        <p:txBody>
          <a:bodyPr vert="horz" wrap="square" lIns="0" tIns="13335" rIns="0" bIns="0" rtlCol="0">
            <a:spAutoFit/>
          </a:bodyPr>
          <a:lstStyle/>
          <a:p>
            <a:pPr marL="12700">
              <a:lnSpc>
                <a:spcPct val="100000"/>
              </a:lnSpc>
              <a:spcBef>
                <a:spcPts val="105"/>
              </a:spcBef>
            </a:pPr>
            <a:r>
              <a:rPr sz="2000" b="1" spc="-35" dirty="0">
                <a:solidFill>
                  <a:srgbClr val="006666"/>
                </a:solidFill>
                <a:latin typeface="Arial"/>
                <a:cs typeface="Arial"/>
              </a:rPr>
              <a:t>Test</a:t>
            </a:r>
            <a:r>
              <a:rPr sz="2000" b="1" spc="-95" dirty="0">
                <a:solidFill>
                  <a:srgbClr val="006666"/>
                </a:solidFill>
                <a:latin typeface="Arial"/>
                <a:cs typeface="Arial"/>
              </a:rPr>
              <a:t> </a:t>
            </a:r>
            <a:r>
              <a:rPr sz="2000" b="1" dirty="0">
                <a:solidFill>
                  <a:srgbClr val="006666"/>
                </a:solidFill>
                <a:latin typeface="Arial"/>
                <a:cs typeface="Arial"/>
              </a:rPr>
              <a:t>Statistique</a:t>
            </a:r>
            <a:endParaRPr sz="2000">
              <a:latin typeface="Arial"/>
              <a:cs typeface="Arial"/>
            </a:endParaRPr>
          </a:p>
        </p:txBody>
      </p:sp>
      <p:sp>
        <p:nvSpPr>
          <p:cNvPr id="25" name="object 25"/>
          <p:cNvSpPr/>
          <p:nvPr/>
        </p:nvSpPr>
        <p:spPr>
          <a:xfrm>
            <a:off x="4859401" y="4670425"/>
            <a:ext cx="73025" cy="1187450"/>
          </a:xfrm>
          <a:custGeom>
            <a:avLst/>
            <a:gdLst/>
            <a:ahLst/>
            <a:cxnLst/>
            <a:rect l="l" t="t" r="r" b="b"/>
            <a:pathLst>
              <a:path w="73025" h="1187450">
                <a:moveTo>
                  <a:pt x="0" y="0"/>
                </a:moveTo>
                <a:lnTo>
                  <a:pt x="14160" y="470"/>
                </a:lnTo>
                <a:lnTo>
                  <a:pt x="25749" y="1762"/>
                </a:lnTo>
                <a:lnTo>
                  <a:pt x="33575" y="3696"/>
                </a:lnTo>
                <a:lnTo>
                  <a:pt x="36449" y="6095"/>
                </a:lnTo>
                <a:lnTo>
                  <a:pt x="36449" y="587629"/>
                </a:lnTo>
                <a:lnTo>
                  <a:pt x="39324" y="590028"/>
                </a:lnTo>
                <a:lnTo>
                  <a:pt x="47164" y="591962"/>
                </a:lnTo>
                <a:lnTo>
                  <a:pt x="58791" y="593254"/>
                </a:lnTo>
                <a:lnTo>
                  <a:pt x="73025" y="593725"/>
                </a:lnTo>
                <a:lnTo>
                  <a:pt x="58791" y="594195"/>
                </a:lnTo>
                <a:lnTo>
                  <a:pt x="47164" y="595487"/>
                </a:lnTo>
                <a:lnTo>
                  <a:pt x="39324" y="597421"/>
                </a:lnTo>
                <a:lnTo>
                  <a:pt x="36449" y="599821"/>
                </a:lnTo>
                <a:lnTo>
                  <a:pt x="36449" y="1181366"/>
                </a:lnTo>
                <a:lnTo>
                  <a:pt x="33575" y="1183731"/>
                </a:lnTo>
                <a:lnTo>
                  <a:pt x="25749" y="1185665"/>
                </a:lnTo>
                <a:lnTo>
                  <a:pt x="14160" y="1186970"/>
                </a:lnTo>
                <a:lnTo>
                  <a:pt x="0" y="1187450"/>
                </a:lnTo>
              </a:path>
            </a:pathLst>
          </a:custGeom>
          <a:ln w="38100">
            <a:solidFill>
              <a:srgbClr val="006666"/>
            </a:solidFill>
          </a:ln>
        </p:spPr>
        <p:txBody>
          <a:bodyPr wrap="square" lIns="0" tIns="0" rIns="0" bIns="0" rtlCol="0"/>
          <a:lstStyle/>
          <a:p>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187450" y="1773173"/>
            <a:ext cx="2509901" cy="161925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5148326" y="1773173"/>
            <a:ext cx="2881249" cy="161925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293875" y="118871"/>
            <a:ext cx="443484" cy="45720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463039" y="118871"/>
            <a:ext cx="341376" cy="457200"/>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1530096" y="118871"/>
            <a:ext cx="333755" cy="457200"/>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1589532" y="118871"/>
            <a:ext cx="2334768" cy="457200"/>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3649979" y="118871"/>
            <a:ext cx="330708" cy="457200"/>
          </a:xfrm>
          <a:prstGeom prst="rect">
            <a:avLst/>
          </a:prstGeom>
          <a:blipFill>
            <a:blip r:embed="rId8" cstate="print"/>
            <a:stretch>
              <a:fillRect/>
            </a:stretch>
          </a:blipFill>
        </p:spPr>
        <p:txBody>
          <a:bodyPr wrap="square" lIns="0" tIns="0" rIns="0" bIns="0" rtlCol="0"/>
          <a:lstStyle/>
          <a:p>
            <a:endParaRPr/>
          </a:p>
        </p:txBody>
      </p:sp>
      <p:sp>
        <p:nvSpPr>
          <p:cNvPr id="11" name="object 11"/>
          <p:cNvSpPr txBox="1"/>
          <p:nvPr/>
        </p:nvSpPr>
        <p:spPr>
          <a:xfrm>
            <a:off x="1409191" y="168910"/>
            <a:ext cx="238188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4" name="object 14"/>
          <p:cNvSpPr/>
          <p:nvPr/>
        </p:nvSpPr>
        <p:spPr>
          <a:xfrm>
            <a:off x="250825" y="6308725"/>
            <a:ext cx="1384300" cy="365125"/>
          </a:xfrm>
          <a:prstGeom prst="rect">
            <a:avLst/>
          </a:prstGeom>
          <a:blipFill>
            <a:blip r:embed="rId9" cstate="print"/>
            <a:stretch>
              <a:fillRect/>
            </a:stretch>
          </a:blipFill>
        </p:spPr>
        <p:txBody>
          <a:bodyPr wrap="square" lIns="0" tIns="0" rIns="0" bIns="0" rtlCol="0"/>
          <a:lstStyle/>
          <a:p>
            <a:endParaRPr/>
          </a:p>
        </p:txBody>
      </p:sp>
      <p:sp>
        <p:nvSpPr>
          <p:cNvPr id="15" name="object 15"/>
          <p:cNvSpPr txBox="1"/>
          <p:nvPr/>
        </p:nvSpPr>
        <p:spPr>
          <a:xfrm>
            <a:off x="645058" y="5110988"/>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1</a:t>
            </a:r>
            <a:endParaRPr sz="1600">
              <a:latin typeface="Arial"/>
              <a:cs typeface="Arial"/>
            </a:endParaRPr>
          </a:p>
        </p:txBody>
      </p:sp>
      <p:sp>
        <p:nvSpPr>
          <p:cNvPr id="16" name="object 16"/>
          <p:cNvSpPr txBox="1"/>
          <p:nvPr/>
        </p:nvSpPr>
        <p:spPr>
          <a:xfrm>
            <a:off x="7505192" y="4969890"/>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2</a:t>
            </a:r>
            <a:endParaRPr sz="1600">
              <a:latin typeface="Arial"/>
              <a:cs typeface="Arial"/>
            </a:endParaRPr>
          </a:p>
        </p:txBody>
      </p:sp>
      <p:sp>
        <p:nvSpPr>
          <p:cNvPr id="17" name="object 17"/>
          <p:cNvSpPr txBox="1"/>
          <p:nvPr/>
        </p:nvSpPr>
        <p:spPr>
          <a:xfrm>
            <a:off x="1435100" y="304246"/>
            <a:ext cx="6377940" cy="987425"/>
          </a:xfrm>
          <a:prstGeom prst="rect">
            <a:avLst/>
          </a:prstGeom>
        </p:spPr>
        <p:txBody>
          <a:bodyPr vert="horz" wrap="square" lIns="0" tIns="92075" rIns="0" bIns="0" rtlCol="0">
            <a:spAutoFit/>
          </a:bodyPr>
          <a:lstStyle/>
          <a:p>
            <a:pPr marL="3872865">
              <a:lnSpc>
                <a:spcPct val="100000"/>
              </a:lnSpc>
              <a:spcBef>
                <a:spcPts val="72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marL="1543050" marR="833119" indent="-1530350">
              <a:lnSpc>
                <a:spcPct val="100000"/>
              </a:lnSpc>
              <a:spcBef>
                <a:spcPts val="710"/>
              </a:spcBef>
            </a:pPr>
            <a:r>
              <a:rPr sz="1800" b="1" spc="-5" dirty="0">
                <a:solidFill>
                  <a:srgbClr val="006666"/>
                </a:solidFill>
                <a:latin typeface="Arial"/>
                <a:cs typeface="Arial"/>
              </a:rPr>
              <a:t>Comparer 2 </a:t>
            </a:r>
            <a:r>
              <a:rPr sz="1800" b="1" dirty="0">
                <a:solidFill>
                  <a:srgbClr val="006666"/>
                </a:solidFill>
                <a:latin typeface="Arial"/>
                <a:cs typeface="Arial"/>
              </a:rPr>
              <a:t>populations pour un </a:t>
            </a:r>
            <a:r>
              <a:rPr sz="1800" b="1" spc="-5" dirty="0">
                <a:solidFill>
                  <a:srgbClr val="006666"/>
                </a:solidFill>
                <a:latin typeface="Arial"/>
                <a:cs typeface="Arial"/>
              </a:rPr>
              <a:t>paramètre </a:t>
            </a:r>
            <a:r>
              <a:rPr sz="1800" b="1" dirty="0">
                <a:solidFill>
                  <a:srgbClr val="006666"/>
                </a:solidFill>
                <a:latin typeface="Arial"/>
                <a:cs typeface="Arial"/>
              </a:rPr>
              <a:t>donné  qualitatif ou</a:t>
            </a:r>
            <a:r>
              <a:rPr sz="1800" b="1" spc="-25" dirty="0">
                <a:solidFill>
                  <a:srgbClr val="006666"/>
                </a:solidFill>
                <a:latin typeface="Arial"/>
                <a:cs typeface="Arial"/>
              </a:rPr>
              <a:t> </a:t>
            </a:r>
            <a:r>
              <a:rPr sz="1800" b="1" dirty="0">
                <a:solidFill>
                  <a:srgbClr val="006666"/>
                </a:solidFill>
                <a:latin typeface="Arial"/>
                <a:cs typeface="Arial"/>
              </a:rPr>
              <a:t>quantitatif</a:t>
            </a:r>
            <a:endParaRPr sz="1800">
              <a:latin typeface="Arial"/>
              <a:cs typeface="Arial"/>
            </a:endParaRPr>
          </a:p>
        </p:txBody>
      </p:sp>
      <p:sp>
        <p:nvSpPr>
          <p:cNvPr id="18" name="object 18"/>
          <p:cNvSpPr txBox="1"/>
          <p:nvPr/>
        </p:nvSpPr>
        <p:spPr>
          <a:xfrm>
            <a:off x="1515872" y="5895543"/>
            <a:ext cx="24384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échantillon</a:t>
            </a:r>
            <a:r>
              <a:rPr sz="1800" spc="-15" dirty="0">
                <a:latin typeface="Arial"/>
                <a:cs typeface="Arial"/>
              </a:rPr>
              <a:t> </a:t>
            </a:r>
            <a:r>
              <a:rPr sz="1800" spc="-5" dirty="0">
                <a:latin typeface="Arial"/>
                <a:cs typeface="Arial"/>
              </a:rPr>
              <a:t>1</a:t>
            </a:r>
            <a:endParaRPr sz="1800">
              <a:latin typeface="Arial"/>
              <a:cs typeface="Arial"/>
            </a:endParaRPr>
          </a:p>
        </p:txBody>
      </p:sp>
      <p:sp>
        <p:nvSpPr>
          <p:cNvPr id="19" name="object 19"/>
          <p:cNvSpPr txBox="1"/>
          <p:nvPr/>
        </p:nvSpPr>
        <p:spPr>
          <a:xfrm>
            <a:off x="5404484" y="5895543"/>
            <a:ext cx="24384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échantillon</a:t>
            </a:r>
            <a:r>
              <a:rPr sz="1800" spc="-15" dirty="0">
                <a:latin typeface="Arial"/>
                <a:cs typeface="Arial"/>
              </a:rPr>
              <a:t> </a:t>
            </a:r>
            <a:r>
              <a:rPr sz="1800" spc="-5" dirty="0">
                <a:latin typeface="Arial"/>
                <a:cs typeface="Arial"/>
              </a:rPr>
              <a:t>2</a:t>
            </a:r>
            <a:endParaRPr sz="1800">
              <a:latin typeface="Arial"/>
              <a:cs typeface="Arial"/>
            </a:endParaRPr>
          </a:p>
        </p:txBody>
      </p:sp>
      <p:sp>
        <p:nvSpPr>
          <p:cNvPr id="20" name="object 20"/>
          <p:cNvSpPr txBox="1"/>
          <p:nvPr/>
        </p:nvSpPr>
        <p:spPr>
          <a:xfrm>
            <a:off x="4513579" y="3963416"/>
            <a:ext cx="169545" cy="1854835"/>
          </a:xfrm>
          <a:prstGeom prst="rect">
            <a:avLst/>
          </a:prstGeom>
        </p:spPr>
        <p:txBody>
          <a:bodyPr vert="horz" wrap="square" lIns="0" tIns="12700" rIns="0" bIns="0" rtlCol="0">
            <a:spAutoFit/>
          </a:bodyPr>
          <a:lstStyle/>
          <a:p>
            <a:pPr marL="12700" marR="5080" indent="16510" algn="just">
              <a:lnSpc>
                <a:spcPct val="100000"/>
              </a:lnSpc>
              <a:spcBef>
                <a:spcPts val="100"/>
              </a:spcBef>
            </a:pPr>
            <a:r>
              <a:rPr sz="1200" dirty="0">
                <a:latin typeface="Arial Black"/>
                <a:cs typeface="Arial Black"/>
              </a:rPr>
              <a:t>E  S  T  I  M  A  T  I  O  N</a:t>
            </a:r>
            <a:endParaRPr sz="1200">
              <a:latin typeface="Arial Black"/>
              <a:cs typeface="Arial Black"/>
            </a:endParaRPr>
          </a:p>
        </p:txBody>
      </p:sp>
      <p:sp>
        <p:nvSpPr>
          <p:cNvPr id="21" name="object 21"/>
          <p:cNvSpPr txBox="1"/>
          <p:nvPr/>
        </p:nvSpPr>
        <p:spPr>
          <a:xfrm>
            <a:off x="5295646" y="3493134"/>
            <a:ext cx="24003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population</a:t>
            </a:r>
            <a:r>
              <a:rPr sz="1800" spc="-20" dirty="0">
                <a:latin typeface="Arial"/>
                <a:cs typeface="Arial"/>
              </a:rPr>
              <a:t> </a:t>
            </a:r>
            <a:r>
              <a:rPr sz="1800" spc="-5" dirty="0">
                <a:latin typeface="Arial"/>
                <a:cs typeface="Arial"/>
              </a:rPr>
              <a:t>2</a:t>
            </a:r>
            <a:endParaRPr sz="1800">
              <a:latin typeface="Arial"/>
              <a:cs typeface="Arial"/>
            </a:endParaRPr>
          </a:p>
        </p:txBody>
      </p:sp>
      <p:sp>
        <p:nvSpPr>
          <p:cNvPr id="22" name="object 22"/>
          <p:cNvSpPr txBox="1"/>
          <p:nvPr/>
        </p:nvSpPr>
        <p:spPr>
          <a:xfrm>
            <a:off x="1428369" y="3493134"/>
            <a:ext cx="24003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population</a:t>
            </a:r>
            <a:r>
              <a:rPr sz="1800" spc="-20" dirty="0">
                <a:latin typeface="Arial"/>
                <a:cs typeface="Arial"/>
              </a:rPr>
              <a:t> </a:t>
            </a:r>
            <a:r>
              <a:rPr sz="1800" spc="-5" dirty="0">
                <a:latin typeface="Arial"/>
                <a:cs typeface="Arial"/>
              </a:rPr>
              <a:t>1</a:t>
            </a:r>
            <a:endParaRPr sz="1800">
              <a:latin typeface="Arial"/>
              <a:cs typeface="Arial"/>
            </a:endParaRPr>
          </a:p>
        </p:txBody>
      </p:sp>
      <p:sp>
        <p:nvSpPr>
          <p:cNvPr id="23" name="object 23"/>
          <p:cNvSpPr txBox="1"/>
          <p:nvPr/>
        </p:nvSpPr>
        <p:spPr>
          <a:xfrm>
            <a:off x="3427221" y="1440002"/>
            <a:ext cx="2297430" cy="300355"/>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186666"/>
                </a:solidFill>
                <a:latin typeface="Arial"/>
                <a:cs typeface="Arial"/>
              </a:rPr>
              <a:t>Hypothèse </a:t>
            </a:r>
            <a:r>
              <a:rPr sz="1800" b="1" dirty="0">
                <a:solidFill>
                  <a:srgbClr val="186666"/>
                </a:solidFill>
                <a:latin typeface="Arial"/>
                <a:cs typeface="Arial"/>
              </a:rPr>
              <a:t>nulle</a:t>
            </a:r>
            <a:r>
              <a:rPr sz="1800" b="1" spc="-70" dirty="0">
                <a:solidFill>
                  <a:srgbClr val="186666"/>
                </a:solidFill>
                <a:latin typeface="Arial"/>
                <a:cs typeface="Arial"/>
              </a:rPr>
              <a:t> </a:t>
            </a:r>
            <a:r>
              <a:rPr sz="1800" b="1" spc="-5" dirty="0">
                <a:solidFill>
                  <a:srgbClr val="186666"/>
                </a:solidFill>
                <a:latin typeface="Arial"/>
                <a:cs typeface="Arial"/>
              </a:rPr>
              <a:t>(H0)</a:t>
            </a:r>
            <a:endParaRPr sz="1800">
              <a:latin typeface="Arial"/>
              <a:cs typeface="Arial"/>
            </a:endParaRPr>
          </a:p>
        </p:txBody>
      </p:sp>
      <p:sp>
        <p:nvSpPr>
          <p:cNvPr id="24" name="object 24"/>
          <p:cNvSpPr/>
          <p:nvPr/>
        </p:nvSpPr>
        <p:spPr>
          <a:xfrm>
            <a:off x="4440301" y="2373376"/>
            <a:ext cx="314325" cy="479425"/>
          </a:xfrm>
          <a:custGeom>
            <a:avLst/>
            <a:gdLst/>
            <a:ahLst/>
            <a:cxnLst/>
            <a:rect l="l" t="t" r="r" b="b"/>
            <a:pathLst>
              <a:path w="314325" h="479425">
                <a:moveTo>
                  <a:pt x="235712" y="157099"/>
                </a:moveTo>
                <a:lnTo>
                  <a:pt x="78486" y="157099"/>
                </a:lnTo>
                <a:lnTo>
                  <a:pt x="78486" y="479425"/>
                </a:lnTo>
                <a:lnTo>
                  <a:pt x="157099" y="400812"/>
                </a:lnTo>
                <a:lnTo>
                  <a:pt x="235712" y="400812"/>
                </a:lnTo>
                <a:lnTo>
                  <a:pt x="235712" y="157099"/>
                </a:lnTo>
                <a:close/>
              </a:path>
              <a:path w="314325" h="479425">
                <a:moveTo>
                  <a:pt x="235712" y="400812"/>
                </a:moveTo>
                <a:lnTo>
                  <a:pt x="157099" y="400812"/>
                </a:lnTo>
                <a:lnTo>
                  <a:pt x="235712" y="479425"/>
                </a:lnTo>
                <a:lnTo>
                  <a:pt x="235712" y="400812"/>
                </a:lnTo>
                <a:close/>
              </a:path>
              <a:path w="314325" h="479425">
                <a:moveTo>
                  <a:pt x="157099" y="0"/>
                </a:moveTo>
                <a:lnTo>
                  <a:pt x="0" y="157099"/>
                </a:lnTo>
                <a:lnTo>
                  <a:pt x="314325" y="157099"/>
                </a:lnTo>
                <a:lnTo>
                  <a:pt x="157099" y="0"/>
                </a:lnTo>
                <a:close/>
              </a:path>
            </a:pathLst>
          </a:custGeom>
          <a:solidFill>
            <a:srgbClr val="33CCCC"/>
          </a:solidFill>
        </p:spPr>
        <p:txBody>
          <a:bodyPr wrap="square" lIns="0" tIns="0" rIns="0" bIns="0" rtlCol="0"/>
          <a:lstStyle/>
          <a:p>
            <a:endParaRPr/>
          </a:p>
        </p:txBody>
      </p:sp>
      <p:sp>
        <p:nvSpPr>
          <p:cNvPr id="25" name="object 25"/>
          <p:cNvSpPr/>
          <p:nvPr/>
        </p:nvSpPr>
        <p:spPr>
          <a:xfrm>
            <a:off x="4440301" y="2373376"/>
            <a:ext cx="314325" cy="479425"/>
          </a:xfrm>
          <a:custGeom>
            <a:avLst/>
            <a:gdLst/>
            <a:ahLst/>
            <a:cxnLst/>
            <a:rect l="l" t="t" r="r" b="b"/>
            <a:pathLst>
              <a:path w="314325" h="479425">
                <a:moveTo>
                  <a:pt x="78486" y="479425"/>
                </a:moveTo>
                <a:lnTo>
                  <a:pt x="78486" y="157099"/>
                </a:lnTo>
                <a:lnTo>
                  <a:pt x="0" y="157099"/>
                </a:lnTo>
                <a:lnTo>
                  <a:pt x="157099" y="0"/>
                </a:lnTo>
                <a:lnTo>
                  <a:pt x="314325" y="157099"/>
                </a:lnTo>
                <a:lnTo>
                  <a:pt x="235712" y="157099"/>
                </a:lnTo>
                <a:lnTo>
                  <a:pt x="235712" y="479425"/>
                </a:lnTo>
                <a:lnTo>
                  <a:pt x="157099" y="400812"/>
                </a:lnTo>
                <a:lnTo>
                  <a:pt x="78486" y="479425"/>
                </a:lnTo>
                <a:close/>
              </a:path>
            </a:pathLst>
          </a:custGeom>
          <a:ln w="25400">
            <a:solidFill>
              <a:srgbClr val="229494"/>
            </a:solidFill>
          </a:ln>
        </p:spPr>
        <p:txBody>
          <a:bodyPr wrap="square" lIns="0" tIns="0" rIns="0" bIns="0" rtlCol="0"/>
          <a:lstStyle/>
          <a:p>
            <a:endParaRPr/>
          </a:p>
        </p:txBody>
      </p:sp>
      <p:sp>
        <p:nvSpPr>
          <p:cNvPr id="26" name="object 26"/>
          <p:cNvSpPr/>
          <p:nvPr/>
        </p:nvSpPr>
        <p:spPr>
          <a:xfrm>
            <a:off x="1927225" y="4448175"/>
            <a:ext cx="1258887" cy="1260475"/>
          </a:xfrm>
          <a:prstGeom prst="rect">
            <a:avLst/>
          </a:prstGeom>
          <a:blipFill>
            <a:blip r:embed="rId10" cstate="print"/>
            <a:stretch>
              <a:fillRect/>
            </a:stretch>
          </a:blipFill>
        </p:spPr>
        <p:txBody>
          <a:bodyPr wrap="square" lIns="0" tIns="0" rIns="0" bIns="0" rtlCol="0"/>
          <a:lstStyle/>
          <a:p>
            <a:endParaRPr/>
          </a:p>
        </p:txBody>
      </p:sp>
      <p:sp>
        <p:nvSpPr>
          <p:cNvPr id="27" name="object 27"/>
          <p:cNvSpPr/>
          <p:nvPr/>
        </p:nvSpPr>
        <p:spPr>
          <a:xfrm>
            <a:off x="5873750" y="4448175"/>
            <a:ext cx="1385824" cy="1260475"/>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21</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293875" y="118871"/>
            <a:ext cx="443484" cy="45720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463039" y="118871"/>
            <a:ext cx="341376" cy="45720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530096" y="118871"/>
            <a:ext cx="333755" cy="45720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589532" y="118871"/>
            <a:ext cx="2334768" cy="457200"/>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3649979" y="118871"/>
            <a:ext cx="330708" cy="457200"/>
          </a:xfrm>
          <a:prstGeom prst="rect">
            <a:avLst/>
          </a:prstGeom>
          <a:blipFill>
            <a:blip r:embed="rId6" cstate="print"/>
            <a:stretch>
              <a:fillRect/>
            </a:stretch>
          </a:blipFill>
        </p:spPr>
        <p:txBody>
          <a:bodyPr wrap="square" lIns="0" tIns="0" rIns="0" bIns="0" rtlCol="0"/>
          <a:lstStyle/>
          <a:p>
            <a:endParaRPr/>
          </a:p>
        </p:txBody>
      </p:sp>
      <p:sp>
        <p:nvSpPr>
          <p:cNvPr id="9" name="object 9"/>
          <p:cNvSpPr txBox="1"/>
          <p:nvPr/>
        </p:nvSpPr>
        <p:spPr>
          <a:xfrm>
            <a:off x="1409191" y="168910"/>
            <a:ext cx="238188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2" name="object 12"/>
          <p:cNvSpPr/>
          <p:nvPr/>
        </p:nvSpPr>
        <p:spPr>
          <a:xfrm>
            <a:off x="250825" y="6308725"/>
            <a:ext cx="1384300" cy="365125"/>
          </a:xfrm>
          <a:prstGeom prst="rect">
            <a:avLst/>
          </a:prstGeom>
          <a:blipFill>
            <a:blip r:embed="rId7" cstate="print"/>
            <a:stretch>
              <a:fillRect/>
            </a:stretch>
          </a:blipFill>
        </p:spPr>
        <p:txBody>
          <a:bodyPr wrap="square" lIns="0" tIns="0" rIns="0" bIns="0" rtlCol="0"/>
          <a:lstStyle/>
          <a:p>
            <a:endParaRPr/>
          </a:p>
        </p:txBody>
      </p:sp>
      <p:sp>
        <p:nvSpPr>
          <p:cNvPr id="13" name="object 13"/>
          <p:cNvSpPr txBox="1"/>
          <p:nvPr/>
        </p:nvSpPr>
        <p:spPr>
          <a:xfrm>
            <a:off x="1058367" y="2387854"/>
            <a:ext cx="115316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70" dirty="0">
                <a:latin typeface="Arial"/>
                <a:cs typeface="Arial"/>
              </a:rPr>
              <a:t> </a:t>
            </a:r>
            <a:r>
              <a:rPr sz="1600" spc="-5" dirty="0">
                <a:latin typeface="Arial"/>
                <a:cs typeface="Arial"/>
              </a:rPr>
              <a:t>1</a:t>
            </a:r>
            <a:endParaRPr sz="1600">
              <a:latin typeface="Arial"/>
              <a:cs typeface="Arial"/>
            </a:endParaRPr>
          </a:p>
        </p:txBody>
      </p:sp>
      <p:sp>
        <p:nvSpPr>
          <p:cNvPr id="14" name="object 14"/>
          <p:cNvSpPr txBox="1"/>
          <p:nvPr/>
        </p:nvSpPr>
        <p:spPr>
          <a:xfrm>
            <a:off x="1073607" y="4798314"/>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1</a:t>
            </a:r>
            <a:endParaRPr sz="1600">
              <a:latin typeface="Arial"/>
              <a:cs typeface="Arial"/>
            </a:endParaRPr>
          </a:p>
        </p:txBody>
      </p:sp>
      <p:sp>
        <p:nvSpPr>
          <p:cNvPr id="15" name="object 15"/>
          <p:cNvSpPr txBox="1"/>
          <p:nvPr/>
        </p:nvSpPr>
        <p:spPr>
          <a:xfrm>
            <a:off x="3758310" y="5065014"/>
            <a:ext cx="118618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0" dirty="0">
                <a:latin typeface="Arial"/>
                <a:cs typeface="Arial"/>
              </a:rPr>
              <a:t> </a:t>
            </a:r>
            <a:r>
              <a:rPr sz="1600" spc="-5" dirty="0">
                <a:latin typeface="Arial"/>
                <a:cs typeface="Arial"/>
              </a:rPr>
              <a:t>2</a:t>
            </a:r>
            <a:endParaRPr sz="1600">
              <a:latin typeface="Arial"/>
              <a:cs typeface="Arial"/>
            </a:endParaRPr>
          </a:p>
        </p:txBody>
      </p:sp>
      <p:sp>
        <p:nvSpPr>
          <p:cNvPr id="16" name="object 16"/>
          <p:cNvSpPr txBox="1"/>
          <p:nvPr/>
        </p:nvSpPr>
        <p:spPr>
          <a:xfrm>
            <a:off x="1435100" y="384174"/>
            <a:ext cx="6377940" cy="984250"/>
          </a:xfrm>
          <a:prstGeom prst="rect">
            <a:avLst/>
          </a:prstGeom>
        </p:spPr>
        <p:txBody>
          <a:bodyPr vert="horz" wrap="square" lIns="0" tIns="12065" rIns="0" bIns="0" rtlCol="0">
            <a:spAutoFit/>
          </a:bodyPr>
          <a:lstStyle/>
          <a:p>
            <a:pPr marL="3872865">
              <a:lnSpc>
                <a:spcPct val="100000"/>
              </a:lnSpc>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marR="820419" algn="ctr">
              <a:lnSpc>
                <a:spcPct val="100000"/>
              </a:lnSpc>
              <a:spcBef>
                <a:spcPts val="1310"/>
              </a:spcBef>
            </a:pPr>
            <a:r>
              <a:rPr sz="1800" b="1" spc="-5" dirty="0">
                <a:solidFill>
                  <a:srgbClr val="006666"/>
                </a:solidFill>
                <a:latin typeface="Arial"/>
                <a:cs typeface="Arial"/>
              </a:rPr>
              <a:t>Comparer 2 </a:t>
            </a:r>
            <a:r>
              <a:rPr sz="1800" b="1" dirty="0">
                <a:solidFill>
                  <a:srgbClr val="006666"/>
                </a:solidFill>
                <a:latin typeface="Arial"/>
                <a:cs typeface="Arial"/>
              </a:rPr>
              <a:t>populations pour un </a:t>
            </a:r>
            <a:r>
              <a:rPr sz="1800" b="1" spc="-5" dirty="0">
                <a:solidFill>
                  <a:srgbClr val="006666"/>
                </a:solidFill>
                <a:latin typeface="Arial"/>
                <a:cs typeface="Arial"/>
              </a:rPr>
              <a:t>paramètre</a:t>
            </a:r>
            <a:r>
              <a:rPr sz="1800" b="1" spc="-40" dirty="0">
                <a:solidFill>
                  <a:srgbClr val="006666"/>
                </a:solidFill>
                <a:latin typeface="Arial"/>
                <a:cs typeface="Arial"/>
              </a:rPr>
              <a:t> </a:t>
            </a:r>
            <a:r>
              <a:rPr sz="1800" b="1" dirty="0">
                <a:solidFill>
                  <a:srgbClr val="006666"/>
                </a:solidFill>
                <a:latin typeface="Arial"/>
                <a:cs typeface="Arial"/>
              </a:rPr>
              <a:t>donné</a:t>
            </a:r>
            <a:endParaRPr sz="1800">
              <a:latin typeface="Arial"/>
              <a:cs typeface="Arial"/>
            </a:endParaRPr>
          </a:p>
          <a:p>
            <a:pPr marR="819785" algn="ctr">
              <a:lnSpc>
                <a:spcPct val="100000"/>
              </a:lnSpc>
            </a:pPr>
            <a:r>
              <a:rPr sz="1800" b="1" spc="-5" dirty="0">
                <a:solidFill>
                  <a:srgbClr val="006666"/>
                </a:solidFill>
                <a:latin typeface="Arial"/>
                <a:cs typeface="Arial"/>
              </a:rPr>
              <a:t>qualitatif </a:t>
            </a:r>
            <a:r>
              <a:rPr sz="1800" b="1" dirty="0">
                <a:solidFill>
                  <a:srgbClr val="006666"/>
                </a:solidFill>
                <a:latin typeface="Arial"/>
                <a:cs typeface="Arial"/>
              </a:rPr>
              <a:t>ou</a:t>
            </a:r>
            <a:r>
              <a:rPr sz="1800" b="1" spc="-15" dirty="0">
                <a:solidFill>
                  <a:srgbClr val="006666"/>
                </a:solidFill>
                <a:latin typeface="Arial"/>
                <a:cs typeface="Arial"/>
              </a:rPr>
              <a:t> </a:t>
            </a:r>
            <a:r>
              <a:rPr sz="1800" b="1" spc="-5" dirty="0">
                <a:solidFill>
                  <a:srgbClr val="006666"/>
                </a:solidFill>
                <a:latin typeface="Arial"/>
                <a:cs typeface="Arial"/>
              </a:rPr>
              <a:t>quantitatif</a:t>
            </a:r>
            <a:endParaRPr sz="1800">
              <a:latin typeface="Arial"/>
              <a:cs typeface="Arial"/>
            </a:endParaRPr>
          </a:p>
        </p:txBody>
      </p:sp>
      <p:sp>
        <p:nvSpPr>
          <p:cNvPr id="17" name="object 17"/>
          <p:cNvSpPr txBox="1"/>
          <p:nvPr/>
        </p:nvSpPr>
        <p:spPr>
          <a:xfrm>
            <a:off x="2906648" y="1582877"/>
            <a:ext cx="3054985" cy="391795"/>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186666"/>
                </a:solidFill>
                <a:latin typeface="Arial"/>
                <a:cs typeface="Arial"/>
              </a:rPr>
              <a:t>Hypothèse </a:t>
            </a:r>
            <a:r>
              <a:rPr sz="2400" b="1" dirty="0">
                <a:solidFill>
                  <a:srgbClr val="186666"/>
                </a:solidFill>
                <a:latin typeface="Arial"/>
                <a:cs typeface="Arial"/>
              </a:rPr>
              <a:t>nulle</a:t>
            </a:r>
            <a:r>
              <a:rPr sz="2400" b="1" spc="-80" dirty="0">
                <a:solidFill>
                  <a:srgbClr val="186666"/>
                </a:solidFill>
                <a:latin typeface="Arial"/>
                <a:cs typeface="Arial"/>
              </a:rPr>
              <a:t> </a:t>
            </a:r>
            <a:r>
              <a:rPr sz="2400" b="1" dirty="0">
                <a:solidFill>
                  <a:srgbClr val="186666"/>
                </a:solidFill>
                <a:latin typeface="Arial"/>
                <a:cs typeface="Arial"/>
              </a:rPr>
              <a:t>(H0)</a:t>
            </a:r>
            <a:endParaRPr sz="2400">
              <a:latin typeface="Arial"/>
              <a:cs typeface="Arial"/>
            </a:endParaRPr>
          </a:p>
        </p:txBody>
      </p:sp>
      <p:sp>
        <p:nvSpPr>
          <p:cNvPr id="18" name="object 18"/>
          <p:cNvSpPr txBox="1"/>
          <p:nvPr/>
        </p:nvSpPr>
        <p:spPr>
          <a:xfrm>
            <a:off x="3057270" y="2233929"/>
            <a:ext cx="1153795"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60" dirty="0">
                <a:latin typeface="Arial"/>
                <a:cs typeface="Arial"/>
              </a:rPr>
              <a:t> </a:t>
            </a:r>
            <a:r>
              <a:rPr sz="1600" spc="-5" dirty="0">
                <a:latin typeface="Arial"/>
                <a:cs typeface="Arial"/>
              </a:rPr>
              <a:t>2</a:t>
            </a:r>
            <a:endParaRPr sz="1600">
              <a:latin typeface="Arial"/>
              <a:cs typeface="Arial"/>
            </a:endParaRPr>
          </a:p>
        </p:txBody>
      </p:sp>
      <p:sp>
        <p:nvSpPr>
          <p:cNvPr id="19" name="object 19"/>
          <p:cNvSpPr txBox="1"/>
          <p:nvPr/>
        </p:nvSpPr>
        <p:spPr>
          <a:xfrm>
            <a:off x="4445634" y="2878658"/>
            <a:ext cx="4404995" cy="1489075"/>
          </a:xfrm>
          <a:prstGeom prst="rect">
            <a:avLst/>
          </a:prstGeom>
        </p:spPr>
        <p:txBody>
          <a:bodyPr vert="horz" wrap="square" lIns="0" tIns="12700" rIns="0" bIns="0" rtlCol="0">
            <a:spAutoFit/>
          </a:bodyPr>
          <a:lstStyle/>
          <a:p>
            <a:pPr marL="12700" marR="5080" indent="3175" algn="ctr">
              <a:lnSpc>
                <a:spcPct val="100000"/>
              </a:lnSpc>
              <a:spcBef>
                <a:spcPts val="100"/>
              </a:spcBef>
            </a:pPr>
            <a:r>
              <a:rPr sz="2400" b="1" dirty="0">
                <a:solidFill>
                  <a:srgbClr val="006666"/>
                </a:solidFill>
                <a:latin typeface="Arial"/>
                <a:cs typeface="Arial"/>
              </a:rPr>
              <a:t>Il n’y a pas de différence  </a:t>
            </a:r>
            <a:r>
              <a:rPr sz="2400" b="1" spc="-5" dirty="0">
                <a:solidFill>
                  <a:srgbClr val="006666"/>
                </a:solidFill>
                <a:latin typeface="Arial"/>
                <a:cs typeface="Arial"/>
              </a:rPr>
              <a:t>observée entre </a:t>
            </a:r>
            <a:r>
              <a:rPr sz="2400" b="1" dirty="0">
                <a:solidFill>
                  <a:srgbClr val="006666"/>
                </a:solidFill>
                <a:latin typeface="Arial"/>
                <a:cs typeface="Arial"/>
              </a:rPr>
              <a:t>les </a:t>
            </a:r>
            <a:r>
              <a:rPr sz="2400" b="1" spc="-5" dirty="0">
                <a:solidFill>
                  <a:srgbClr val="006666"/>
                </a:solidFill>
                <a:latin typeface="Arial"/>
                <a:cs typeface="Arial"/>
              </a:rPr>
              <a:t>2  populations </a:t>
            </a:r>
            <a:r>
              <a:rPr sz="2400" b="1" dirty="0">
                <a:solidFill>
                  <a:srgbClr val="006666"/>
                </a:solidFill>
                <a:latin typeface="Arial"/>
                <a:cs typeface="Arial"/>
              </a:rPr>
              <a:t>pour </a:t>
            </a:r>
            <a:r>
              <a:rPr sz="2400" b="1" spc="-5" dirty="0">
                <a:solidFill>
                  <a:srgbClr val="006666"/>
                </a:solidFill>
                <a:latin typeface="Arial"/>
                <a:cs typeface="Arial"/>
              </a:rPr>
              <a:t>le</a:t>
            </a:r>
            <a:r>
              <a:rPr sz="2400" b="1" spc="-60" dirty="0">
                <a:solidFill>
                  <a:srgbClr val="006666"/>
                </a:solidFill>
                <a:latin typeface="Arial"/>
                <a:cs typeface="Arial"/>
              </a:rPr>
              <a:t> </a:t>
            </a:r>
            <a:r>
              <a:rPr sz="2400" b="1" spc="-5" dirty="0">
                <a:solidFill>
                  <a:srgbClr val="006666"/>
                </a:solidFill>
                <a:latin typeface="Arial"/>
                <a:cs typeface="Arial"/>
              </a:rPr>
              <a:t>paramètre  étudié</a:t>
            </a:r>
            <a:endParaRPr sz="2400">
              <a:latin typeface="Arial"/>
              <a:cs typeface="Arial"/>
            </a:endParaRPr>
          </a:p>
        </p:txBody>
      </p:sp>
      <p:sp>
        <p:nvSpPr>
          <p:cNvPr id="20" name="object 20"/>
          <p:cNvSpPr/>
          <p:nvPr/>
        </p:nvSpPr>
        <p:spPr>
          <a:xfrm>
            <a:off x="1374775" y="2660650"/>
            <a:ext cx="2509901" cy="1619250"/>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2455926" y="3994150"/>
            <a:ext cx="1387475" cy="1260475"/>
          </a:xfrm>
          <a:prstGeom prst="rect">
            <a:avLst/>
          </a:prstGeom>
          <a:blipFill>
            <a:blip r:embed="rId9" cstate="print"/>
            <a:stretch>
              <a:fillRect/>
            </a:stretch>
          </a:blipFill>
        </p:spPr>
        <p:txBody>
          <a:bodyPr wrap="square" lIns="0" tIns="0" rIns="0" bIns="0" rtlCol="0"/>
          <a:lstStyle/>
          <a:p>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22</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293875" y="118871"/>
            <a:ext cx="443484" cy="45720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463039" y="118871"/>
            <a:ext cx="341376" cy="45720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530096" y="118871"/>
            <a:ext cx="333755" cy="45720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589532" y="118871"/>
            <a:ext cx="2334768" cy="457200"/>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3649979" y="118871"/>
            <a:ext cx="330708" cy="457200"/>
          </a:xfrm>
          <a:prstGeom prst="rect">
            <a:avLst/>
          </a:prstGeom>
          <a:blipFill>
            <a:blip r:embed="rId6" cstate="print"/>
            <a:stretch>
              <a:fillRect/>
            </a:stretch>
          </a:blipFill>
        </p:spPr>
        <p:txBody>
          <a:bodyPr wrap="square" lIns="0" tIns="0" rIns="0" bIns="0" rtlCol="0"/>
          <a:lstStyle/>
          <a:p>
            <a:endParaRPr/>
          </a:p>
        </p:txBody>
      </p:sp>
      <p:sp>
        <p:nvSpPr>
          <p:cNvPr id="9" name="object 9"/>
          <p:cNvSpPr txBox="1"/>
          <p:nvPr/>
        </p:nvSpPr>
        <p:spPr>
          <a:xfrm>
            <a:off x="1409191" y="168910"/>
            <a:ext cx="238188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2" name="object 12"/>
          <p:cNvSpPr/>
          <p:nvPr/>
        </p:nvSpPr>
        <p:spPr>
          <a:xfrm>
            <a:off x="250825" y="6308725"/>
            <a:ext cx="1384300" cy="365125"/>
          </a:xfrm>
          <a:prstGeom prst="rect">
            <a:avLst/>
          </a:prstGeom>
          <a:blipFill>
            <a:blip r:embed="rId7" cstate="print"/>
            <a:stretch>
              <a:fillRect/>
            </a:stretch>
          </a:blipFill>
        </p:spPr>
        <p:txBody>
          <a:bodyPr wrap="square" lIns="0" tIns="0" rIns="0" bIns="0" rtlCol="0"/>
          <a:lstStyle/>
          <a:p>
            <a:endParaRPr/>
          </a:p>
        </p:txBody>
      </p:sp>
      <p:sp>
        <p:nvSpPr>
          <p:cNvPr id="13" name="object 13"/>
          <p:cNvSpPr txBox="1"/>
          <p:nvPr/>
        </p:nvSpPr>
        <p:spPr>
          <a:xfrm>
            <a:off x="424383" y="5231638"/>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1</a:t>
            </a:r>
            <a:endParaRPr sz="1600">
              <a:latin typeface="Arial"/>
              <a:cs typeface="Arial"/>
            </a:endParaRPr>
          </a:p>
        </p:txBody>
      </p:sp>
      <p:sp>
        <p:nvSpPr>
          <p:cNvPr id="14" name="object 14"/>
          <p:cNvSpPr txBox="1"/>
          <p:nvPr/>
        </p:nvSpPr>
        <p:spPr>
          <a:xfrm>
            <a:off x="7567421" y="5082666"/>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2</a:t>
            </a:r>
            <a:endParaRPr sz="1600">
              <a:latin typeface="Arial"/>
              <a:cs typeface="Arial"/>
            </a:endParaRPr>
          </a:p>
        </p:txBody>
      </p:sp>
      <p:sp>
        <p:nvSpPr>
          <p:cNvPr id="15" name="object 15"/>
          <p:cNvSpPr txBox="1"/>
          <p:nvPr/>
        </p:nvSpPr>
        <p:spPr>
          <a:xfrm>
            <a:off x="1435100" y="304246"/>
            <a:ext cx="6377940" cy="987425"/>
          </a:xfrm>
          <a:prstGeom prst="rect">
            <a:avLst/>
          </a:prstGeom>
        </p:spPr>
        <p:txBody>
          <a:bodyPr vert="horz" wrap="square" lIns="0" tIns="92075" rIns="0" bIns="0" rtlCol="0">
            <a:spAutoFit/>
          </a:bodyPr>
          <a:lstStyle/>
          <a:p>
            <a:pPr marL="3872865">
              <a:lnSpc>
                <a:spcPct val="100000"/>
              </a:lnSpc>
              <a:spcBef>
                <a:spcPts val="72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marL="1543050" marR="833119" indent="-1530350">
              <a:lnSpc>
                <a:spcPct val="100000"/>
              </a:lnSpc>
              <a:spcBef>
                <a:spcPts val="710"/>
              </a:spcBef>
            </a:pPr>
            <a:r>
              <a:rPr sz="1800" b="1" spc="-5" dirty="0">
                <a:solidFill>
                  <a:srgbClr val="006666"/>
                </a:solidFill>
                <a:latin typeface="Arial"/>
                <a:cs typeface="Arial"/>
              </a:rPr>
              <a:t>Comparer 2 </a:t>
            </a:r>
            <a:r>
              <a:rPr sz="1800" b="1" dirty="0">
                <a:solidFill>
                  <a:srgbClr val="006666"/>
                </a:solidFill>
                <a:latin typeface="Arial"/>
                <a:cs typeface="Arial"/>
              </a:rPr>
              <a:t>populations pour un </a:t>
            </a:r>
            <a:r>
              <a:rPr sz="1800" b="1" spc="-5" dirty="0">
                <a:solidFill>
                  <a:srgbClr val="006666"/>
                </a:solidFill>
                <a:latin typeface="Arial"/>
                <a:cs typeface="Arial"/>
              </a:rPr>
              <a:t>paramètre </a:t>
            </a:r>
            <a:r>
              <a:rPr sz="1800" b="1" dirty="0">
                <a:solidFill>
                  <a:srgbClr val="006666"/>
                </a:solidFill>
                <a:latin typeface="Arial"/>
                <a:cs typeface="Arial"/>
              </a:rPr>
              <a:t>donné  qualitatif ou</a:t>
            </a:r>
            <a:r>
              <a:rPr sz="1800" b="1" spc="-25" dirty="0">
                <a:solidFill>
                  <a:srgbClr val="006666"/>
                </a:solidFill>
                <a:latin typeface="Arial"/>
                <a:cs typeface="Arial"/>
              </a:rPr>
              <a:t> </a:t>
            </a:r>
            <a:r>
              <a:rPr sz="1800" b="1" dirty="0">
                <a:solidFill>
                  <a:srgbClr val="006666"/>
                </a:solidFill>
                <a:latin typeface="Arial"/>
                <a:cs typeface="Arial"/>
              </a:rPr>
              <a:t>quantitatif</a:t>
            </a:r>
            <a:endParaRPr sz="1800">
              <a:latin typeface="Arial"/>
              <a:cs typeface="Arial"/>
            </a:endParaRPr>
          </a:p>
        </p:txBody>
      </p:sp>
      <p:sp>
        <p:nvSpPr>
          <p:cNvPr id="16" name="object 16"/>
          <p:cNvSpPr txBox="1"/>
          <p:nvPr/>
        </p:nvSpPr>
        <p:spPr>
          <a:xfrm>
            <a:off x="1731645" y="5805017"/>
            <a:ext cx="24384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échantillon</a:t>
            </a:r>
            <a:r>
              <a:rPr sz="1800" spc="-15" dirty="0">
                <a:latin typeface="Arial"/>
                <a:cs typeface="Arial"/>
              </a:rPr>
              <a:t> </a:t>
            </a:r>
            <a:r>
              <a:rPr sz="1800" spc="-5" dirty="0">
                <a:latin typeface="Arial"/>
                <a:cs typeface="Arial"/>
              </a:rPr>
              <a:t>1</a:t>
            </a:r>
            <a:endParaRPr sz="1800">
              <a:latin typeface="Arial"/>
              <a:cs typeface="Arial"/>
            </a:endParaRPr>
          </a:p>
        </p:txBody>
      </p:sp>
      <p:sp>
        <p:nvSpPr>
          <p:cNvPr id="17" name="object 17"/>
          <p:cNvSpPr txBox="1"/>
          <p:nvPr/>
        </p:nvSpPr>
        <p:spPr>
          <a:xfrm>
            <a:off x="5248783" y="5795568"/>
            <a:ext cx="24384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échantillon</a:t>
            </a:r>
            <a:r>
              <a:rPr sz="1800" spc="-15" dirty="0">
                <a:latin typeface="Arial"/>
                <a:cs typeface="Arial"/>
              </a:rPr>
              <a:t> </a:t>
            </a:r>
            <a:r>
              <a:rPr sz="1800" spc="-5" dirty="0">
                <a:latin typeface="Arial"/>
                <a:cs typeface="Arial"/>
              </a:rPr>
              <a:t>2</a:t>
            </a:r>
            <a:endParaRPr sz="1800">
              <a:latin typeface="Arial"/>
              <a:cs typeface="Arial"/>
            </a:endParaRPr>
          </a:p>
        </p:txBody>
      </p:sp>
      <p:sp>
        <p:nvSpPr>
          <p:cNvPr id="18" name="object 18"/>
          <p:cNvSpPr txBox="1"/>
          <p:nvPr/>
        </p:nvSpPr>
        <p:spPr>
          <a:xfrm>
            <a:off x="5397500" y="3243834"/>
            <a:ext cx="24003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population</a:t>
            </a:r>
            <a:r>
              <a:rPr sz="1800" spc="-20" dirty="0">
                <a:latin typeface="Arial"/>
                <a:cs typeface="Arial"/>
              </a:rPr>
              <a:t> </a:t>
            </a:r>
            <a:r>
              <a:rPr sz="1800" spc="-5" dirty="0">
                <a:latin typeface="Arial"/>
                <a:cs typeface="Arial"/>
              </a:rPr>
              <a:t>2</a:t>
            </a:r>
            <a:endParaRPr sz="1800">
              <a:latin typeface="Arial"/>
              <a:cs typeface="Arial"/>
            </a:endParaRPr>
          </a:p>
        </p:txBody>
      </p:sp>
      <p:sp>
        <p:nvSpPr>
          <p:cNvPr id="19" name="object 19"/>
          <p:cNvSpPr txBox="1"/>
          <p:nvPr/>
        </p:nvSpPr>
        <p:spPr>
          <a:xfrm>
            <a:off x="1764919" y="3235833"/>
            <a:ext cx="240030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Paramètre population</a:t>
            </a:r>
            <a:r>
              <a:rPr sz="1800" spc="-20" dirty="0">
                <a:latin typeface="Arial"/>
                <a:cs typeface="Arial"/>
              </a:rPr>
              <a:t> </a:t>
            </a:r>
            <a:r>
              <a:rPr sz="1800" spc="-5" dirty="0">
                <a:latin typeface="Arial"/>
                <a:cs typeface="Arial"/>
              </a:rPr>
              <a:t>1</a:t>
            </a:r>
            <a:endParaRPr sz="1800">
              <a:latin typeface="Arial"/>
              <a:cs typeface="Arial"/>
            </a:endParaRPr>
          </a:p>
        </p:txBody>
      </p:sp>
      <p:sp>
        <p:nvSpPr>
          <p:cNvPr id="20" name="object 20"/>
          <p:cNvSpPr txBox="1"/>
          <p:nvPr/>
        </p:nvSpPr>
        <p:spPr>
          <a:xfrm>
            <a:off x="3030473" y="1367154"/>
            <a:ext cx="290703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186666"/>
                </a:solidFill>
                <a:latin typeface="Arial"/>
                <a:cs typeface="Arial"/>
              </a:rPr>
              <a:t>Hypothèse </a:t>
            </a:r>
            <a:r>
              <a:rPr sz="1800" b="1" spc="-10" dirty="0">
                <a:solidFill>
                  <a:srgbClr val="186666"/>
                </a:solidFill>
                <a:latin typeface="Arial"/>
                <a:cs typeface="Arial"/>
              </a:rPr>
              <a:t>alternative</a:t>
            </a:r>
            <a:r>
              <a:rPr sz="1800" b="1" spc="45" dirty="0">
                <a:solidFill>
                  <a:srgbClr val="186666"/>
                </a:solidFill>
                <a:latin typeface="Arial"/>
                <a:cs typeface="Arial"/>
              </a:rPr>
              <a:t> </a:t>
            </a:r>
            <a:r>
              <a:rPr sz="1800" b="1" spc="-5" dirty="0">
                <a:solidFill>
                  <a:srgbClr val="186666"/>
                </a:solidFill>
                <a:latin typeface="Arial"/>
                <a:cs typeface="Arial"/>
              </a:rPr>
              <a:t>(H1)</a:t>
            </a:r>
            <a:endParaRPr sz="1800">
              <a:latin typeface="Arial"/>
              <a:cs typeface="Arial"/>
            </a:endParaRPr>
          </a:p>
        </p:txBody>
      </p:sp>
      <p:sp>
        <p:nvSpPr>
          <p:cNvPr id="21" name="object 21"/>
          <p:cNvSpPr txBox="1"/>
          <p:nvPr/>
        </p:nvSpPr>
        <p:spPr>
          <a:xfrm>
            <a:off x="4628134" y="5577332"/>
            <a:ext cx="173990" cy="239395"/>
          </a:xfrm>
          <a:prstGeom prst="rect">
            <a:avLst/>
          </a:prstGeom>
        </p:spPr>
        <p:txBody>
          <a:bodyPr vert="horz" wrap="square" lIns="0" tIns="12700" rIns="0" bIns="0" rtlCol="0">
            <a:spAutoFit/>
          </a:bodyPr>
          <a:lstStyle/>
          <a:p>
            <a:pPr marL="12700">
              <a:lnSpc>
                <a:spcPct val="100000"/>
              </a:lnSpc>
              <a:spcBef>
                <a:spcPts val="100"/>
              </a:spcBef>
            </a:pPr>
            <a:r>
              <a:rPr sz="1400" dirty="0">
                <a:latin typeface="Cooper Black"/>
                <a:cs typeface="Cooper Black"/>
              </a:rPr>
              <a:t>N</a:t>
            </a:r>
            <a:endParaRPr sz="1400">
              <a:latin typeface="Cooper Black"/>
              <a:cs typeface="Cooper Black"/>
            </a:endParaRPr>
          </a:p>
        </p:txBody>
      </p:sp>
      <p:sp>
        <p:nvSpPr>
          <p:cNvPr id="22" name="object 22"/>
          <p:cNvSpPr txBox="1"/>
          <p:nvPr/>
        </p:nvSpPr>
        <p:spPr>
          <a:xfrm>
            <a:off x="4480052" y="3004566"/>
            <a:ext cx="481965" cy="2599055"/>
          </a:xfrm>
          <a:prstGeom prst="rect">
            <a:avLst/>
          </a:prstGeom>
        </p:spPr>
        <p:txBody>
          <a:bodyPr vert="horz" wrap="square" lIns="0" tIns="13335" rIns="0" bIns="0" rtlCol="0">
            <a:spAutoFit/>
          </a:bodyPr>
          <a:lstStyle/>
          <a:p>
            <a:pPr marL="12700">
              <a:lnSpc>
                <a:spcPts val="5210"/>
              </a:lnSpc>
              <a:spcBef>
                <a:spcPts val="105"/>
              </a:spcBef>
            </a:pPr>
            <a:r>
              <a:rPr sz="4400" b="1" spc="5" dirty="0">
                <a:latin typeface="Symbol"/>
                <a:cs typeface="Symbol"/>
              </a:rPr>
              <a:t></a:t>
            </a:r>
            <a:r>
              <a:rPr sz="4400" b="1" spc="-5" dirty="0">
                <a:latin typeface="Tw Cen MT"/>
                <a:cs typeface="Tw Cen MT"/>
              </a:rPr>
              <a:t> </a:t>
            </a:r>
            <a:endParaRPr sz="4400">
              <a:latin typeface="Tw Cen MT"/>
              <a:cs typeface="Tw Cen MT"/>
            </a:endParaRPr>
          </a:p>
          <a:p>
            <a:pPr marR="4445" algn="ctr">
              <a:lnSpc>
                <a:spcPts val="1610"/>
              </a:lnSpc>
            </a:pPr>
            <a:r>
              <a:rPr sz="1400" dirty="0">
                <a:latin typeface="Cooper Black"/>
                <a:cs typeface="Cooper Black"/>
              </a:rPr>
              <a:t>E</a:t>
            </a:r>
            <a:endParaRPr sz="1400">
              <a:latin typeface="Cooper Black"/>
              <a:cs typeface="Cooper Black"/>
            </a:endParaRPr>
          </a:p>
          <a:p>
            <a:pPr marL="156210" marR="160020" indent="20955" algn="just">
              <a:lnSpc>
                <a:spcPct val="100000"/>
              </a:lnSpc>
            </a:pPr>
            <a:r>
              <a:rPr sz="1400" dirty="0">
                <a:latin typeface="Cooper Black"/>
                <a:cs typeface="Cooper Black"/>
              </a:rPr>
              <a:t>S  T  I  M  A  T  I  O</a:t>
            </a:r>
            <a:endParaRPr sz="1400">
              <a:latin typeface="Cooper Black"/>
              <a:cs typeface="Cooper Black"/>
            </a:endParaRPr>
          </a:p>
        </p:txBody>
      </p:sp>
      <p:sp>
        <p:nvSpPr>
          <p:cNvPr id="23" name="object 23"/>
          <p:cNvSpPr txBox="1"/>
          <p:nvPr/>
        </p:nvSpPr>
        <p:spPr>
          <a:xfrm>
            <a:off x="4538598" y="5583123"/>
            <a:ext cx="481965" cy="696595"/>
          </a:xfrm>
          <a:prstGeom prst="rect">
            <a:avLst/>
          </a:prstGeom>
        </p:spPr>
        <p:txBody>
          <a:bodyPr vert="horz" wrap="square" lIns="0" tIns="12700" rIns="0" bIns="0" rtlCol="0">
            <a:spAutoFit/>
          </a:bodyPr>
          <a:lstStyle/>
          <a:p>
            <a:pPr marL="12700">
              <a:lnSpc>
                <a:spcPct val="100000"/>
              </a:lnSpc>
              <a:spcBef>
                <a:spcPts val="100"/>
              </a:spcBef>
            </a:pPr>
            <a:r>
              <a:rPr sz="4400" b="1" spc="5" dirty="0">
                <a:latin typeface="Symbol"/>
                <a:cs typeface="Symbol"/>
              </a:rPr>
              <a:t></a:t>
            </a:r>
            <a:r>
              <a:rPr sz="4400" b="1" spc="-5" dirty="0">
                <a:latin typeface="Tw Cen MT"/>
                <a:cs typeface="Tw Cen MT"/>
              </a:rPr>
              <a:t> </a:t>
            </a:r>
            <a:endParaRPr sz="4400">
              <a:latin typeface="Tw Cen MT"/>
              <a:cs typeface="Tw Cen MT"/>
            </a:endParaRPr>
          </a:p>
        </p:txBody>
      </p:sp>
      <p:sp>
        <p:nvSpPr>
          <p:cNvPr id="24" name="object 24"/>
          <p:cNvSpPr/>
          <p:nvPr/>
        </p:nvSpPr>
        <p:spPr>
          <a:xfrm>
            <a:off x="4500498" y="2133600"/>
            <a:ext cx="316230" cy="479425"/>
          </a:xfrm>
          <a:custGeom>
            <a:avLst/>
            <a:gdLst/>
            <a:ahLst/>
            <a:cxnLst/>
            <a:rect l="l" t="t" r="r" b="b"/>
            <a:pathLst>
              <a:path w="316229" h="479425">
                <a:moveTo>
                  <a:pt x="236981" y="157987"/>
                </a:moveTo>
                <a:lnTo>
                  <a:pt x="78993" y="157987"/>
                </a:lnTo>
                <a:lnTo>
                  <a:pt x="78993" y="479425"/>
                </a:lnTo>
                <a:lnTo>
                  <a:pt x="157987" y="400430"/>
                </a:lnTo>
                <a:lnTo>
                  <a:pt x="236981" y="400430"/>
                </a:lnTo>
                <a:lnTo>
                  <a:pt x="236981" y="157987"/>
                </a:lnTo>
                <a:close/>
              </a:path>
              <a:path w="316229" h="479425">
                <a:moveTo>
                  <a:pt x="236981" y="400430"/>
                </a:moveTo>
                <a:lnTo>
                  <a:pt x="157987" y="400430"/>
                </a:lnTo>
                <a:lnTo>
                  <a:pt x="236981" y="479425"/>
                </a:lnTo>
                <a:lnTo>
                  <a:pt x="236981" y="400430"/>
                </a:lnTo>
                <a:close/>
              </a:path>
              <a:path w="316229" h="479425">
                <a:moveTo>
                  <a:pt x="157987" y="0"/>
                </a:moveTo>
                <a:lnTo>
                  <a:pt x="0" y="157987"/>
                </a:lnTo>
                <a:lnTo>
                  <a:pt x="315975" y="157987"/>
                </a:lnTo>
                <a:lnTo>
                  <a:pt x="157987" y="0"/>
                </a:lnTo>
                <a:close/>
              </a:path>
            </a:pathLst>
          </a:custGeom>
          <a:solidFill>
            <a:srgbClr val="33CCCC"/>
          </a:solidFill>
        </p:spPr>
        <p:txBody>
          <a:bodyPr wrap="square" lIns="0" tIns="0" rIns="0" bIns="0" rtlCol="0"/>
          <a:lstStyle/>
          <a:p>
            <a:endParaRPr/>
          </a:p>
        </p:txBody>
      </p:sp>
      <p:sp>
        <p:nvSpPr>
          <p:cNvPr id="25" name="object 25"/>
          <p:cNvSpPr/>
          <p:nvPr/>
        </p:nvSpPr>
        <p:spPr>
          <a:xfrm>
            <a:off x="4500498" y="2133600"/>
            <a:ext cx="316230" cy="479425"/>
          </a:xfrm>
          <a:custGeom>
            <a:avLst/>
            <a:gdLst/>
            <a:ahLst/>
            <a:cxnLst/>
            <a:rect l="l" t="t" r="r" b="b"/>
            <a:pathLst>
              <a:path w="316229" h="479425">
                <a:moveTo>
                  <a:pt x="78993" y="479425"/>
                </a:moveTo>
                <a:lnTo>
                  <a:pt x="78993" y="157987"/>
                </a:lnTo>
                <a:lnTo>
                  <a:pt x="0" y="157987"/>
                </a:lnTo>
                <a:lnTo>
                  <a:pt x="157987" y="0"/>
                </a:lnTo>
                <a:lnTo>
                  <a:pt x="315975" y="157987"/>
                </a:lnTo>
                <a:lnTo>
                  <a:pt x="236981" y="157987"/>
                </a:lnTo>
                <a:lnTo>
                  <a:pt x="236981" y="479425"/>
                </a:lnTo>
                <a:lnTo>
                  <a:pt x="157987" y="400430"/>
                </a:lnTo>
                <a:lnTo>
                  <a:pt x="78993" y="479425"/>
                </a:lnTo>
                <a:close/>
              </a:path>
            </a:pathLst>
          </a:custGeom>
          <a:ln w="25400">
            <a:solidFill>
              <a:srgbClr val="229494"/>
            </a:solidFill>
          </a:ln>
        </p:spPr>
        <p:txBody>
          <a:bodyPr wrap="square" lIns="0" tIns="0" rIns="0" bIns="0" rtlCol="0"/>
          <a:lstStyle/>
          <a:p>
            <a:endParaRPr/>
          </a:p>
        </p:txBody>
      </p:sp>
      <p:sp>
        <p:nvSpPr>
          <p:cNvPr id="26" name="object 26"/>
          <p:cNvSpPr/>
          <p:nvPr/>
        </p:nvSpPr>
        <p:spPr>
          <a:xfrm>
            <a:off x="1120775" y="1706498"/>
            <a:ext cx="2371725" cy="1530350"/>
          </a:xfrm>
          <a:prstGeom prst="rect">
            <a:avLst/>
          </a:prstGeom>
          <a:blipFill>
            <a:blip r:embed="rId8" cstate="print"/>
            <a:stretch>
              <a:fillRect/>
            </a:stretch>
          </a:blipFill>
        </p:spPr>
        <p:txBody>
          <a:bodyPr wrap="square" lIns="0" tIns="0" rIns="0" bIns="0" rtlCol="0"/>
          <a:lstStyle/>
          <a:p>
            <a:endParaRPr/>
          </a:p>
        </p:txBody>
      </p:sp>
      <p:sp>
        <p:nvSpPr>
          <p:cNvPr id="27" name="object 27"/>
          <p:cNvSpPr/>
          <p:nvPr/>
        </p:nvSpPr>
        <p:spPr>
          <a:xfrm>
            <a:off x="5724525" y="1698625"/>
            <a:ext cx="2644775" cy="1485900"/>
          </a:xfrm>
          <a:prstGeom prst="rect">
            <a:avLst/>
          </a:prstGeom>
          <a:blipFill>
            <a:blip r:embed="rId9" cstate="print"/>
            <a:stretch>
              <a:fillRect/>
            </a:stretch>
          </a:blipFill>
        </p:spPr>
        <p:txBody>
          <a:bodyPr wrap="square" lIns="0" tIns="0" rIns="0" bIns="0" rtlCol="0"/>
          <a:lstStyle/>
          <a:p>
            <a:endParaRPr/>
          </a:p>
        </p:txBody>
      </p:sp>
      <p:sp>
        <p:nvSpPr>
          <p:cNvPr id="28" name="object 28"/>
          <p:cNvSpPr/>
          <p:nvPr/>
        </p:nvSpPr>
        <p:spPr>
          <a:xfrm>
            <a:off x="1905000" y="4602162"/>
            <a:ext cx="1258887" cy="1260475"/>
          </a:xfrm>
          <a:prstGeom prst="rect">
            <a:avLst/>
          </a:prstGeom>
          <a:blipFill>
            <a:blip r:embed="rId10" cstate="print"/>
            <a:stretch>
              <a:fillRect/>
            </a:stretch>
          </a:blipFill>
        </p:spPr>
        <p:txBody>
          <a:bodyPr wrap="square" lIns="0" tIns="0" rIns="0" bIns="0" rtlCol="0"/>
          <a:lstStyle/>
          <a:p>
            <a:endParaRPr/>
          </a:p>
        </p:txBody>
      </p:sp>
      <p:sp>
        <p:nvSpPr>
          <p:cNvPr id="29" name="object 29"/>
          <p:cNvSpPr/>
          <p:nvPr/>
        </p:nvSpPr>
        <p:spPr>
          <a:xfrm>
            <a:off x="5902325" y="4581525"/>
            <a:ext cx="1385824" cy="1258887"/>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p:nvPr/>
        </p:nvSpPr>
        <p:spPr>
          <a:xfrm>
            <a:off x="1293875" y="118871"/>
            <a:ext cx="443484" cy="45720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463039" y="118871"/>
            <a:ext cx="341376" cy="45720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530096" y="118871"/>
            <a:ext cx="333755" cy="45720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589532" y="118871"/>
            <a:ext cx="2334768" cy="457200"/>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3649979" y="118871"/>
            <a:ext cx="330708" cy="457200"/>
          </a:xfrm>
          <a:prstGeom prst="rect">
            <a:avLst/>
          </a:prstGeom>
          <a:blipFill>
            <a:blip r:embed="rId6" cstate="print"/>
            <a:stretch>
              <a:fillRect/>
            </a:stretch>
          </a:blipFill>
        </p:spPr>
        <p:txBody>
          <a:bodyPr wrap="square" lIns="0" tIns="0" rIns="0" bIns="0" rtlCol="0"/>
          <a:lstStyle/>
          <a:p>
            <a:endParaRPr/>
          </a:p>
        </p:txBody>
      </p:sp>
      <p:sp>
        <p:nvSpPr>
          <p:cNvPr id="9" name="object 9"/>
          <p:cNvSpPr txBox="1"/>
          <p:nvPr/>
        </p:nvSpPr>
        <p:spPr>
          <a:xfrm>
            <a:off x="1409191" y="168910"/>
            <a:ext cx="238188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2" name="object 12"/>
          <p:cNvSpPr/>
          <p:nvPr/>
        </p:nvSpPr>
        <p:spPr>
          <a:xfrm>
            <a:off x="250825" y="6308725"/>
            <a:ext cx="1384300" cy="365125"/>
          </a:xfrm>
          <a:prstGeom prst="rect">
            <a:avLst/>
          </a:prstGeom>
          <a:blipFill>
            <a:blip r:embed="rId7" cstate="print"/>
            <a:stretch>
              <a:fillRect/>
            </a:stretch>
          </a:blipFill>
        </p:spPr>
        <p:txBody>
          <a:bodyPr wrap="square" lIns="0" tIns="0" rIns="0" bIns="0" rtlCol="0"/>
          <a:lstStyle/>
          <a:p>
            <a:endParaRPr/>
          </a:p>
        </p:txBody>
      </p:sp>
      <p:sp>
        <p:nvSpPr>
          <p:cNvPr id="13" name="object 13"/>
          <p:cNvSpPr txBox="1"/>
          <p:nvPr/>
        </p:nvSpPr>
        <p:spPr>
          <a:xfrm>
            <a:off x="1058367" y="1627377"/>
            <a:ext cx="115316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70" dirty="0">
                <a:latin typeface="Arial"/>
                <a:cs typeface="Arial"/>
              </a:rPr>
              <a:t> </a:t>
            </a:r>
            <a:r>
              <a:rPr sz="1600" spc="-5" dirty="0">
                <a:latin typeface="Arial"/>
                <a:cs typeface="Arial"/>
              </a:rPr>
              <a:t>1</a:t>
            </a:r>
            <a:endParaRPr sz="1600">
              <a:latin typeface="Arial"/>
              <a:cs typeface="Arial"/>
            </a:endParaRPr>
          </a:p>
        </p:txBody>
      </p:sp>
      <p:sp>
        <p:nvSpPr>
          <p:cNvPr id="14" name="object 14"/>
          <p:cNvSpPr txBox="1"/>
          <p:nvPr/>
        </p:nvSpPr>
        <p:spPr>
          <a:xfrm>
            <a:off x="645058" y="4058539"/>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1</a:t>
            </a:r>
            <a:endParaRPr sz="1600">
              <a:latin typeface="Arial"/>
              <a:cs typeface="Arial"/>
            </a:endParaRPr>
          </a:p>
        </p:txBody>
      </p:sp>
      <p:sp>
        <p:nvSpPr>
          <p:cNvPr id="15" name="object 15"/>
          <p:cNvSpPr txBox="1"/>
          <p:nvPr/>
        </p:nvSpPr>
        <p:spPr>
          <a:xfrm>
            <a:off x="7505192" y="4058539"/>
            <a:ext cx="1184910"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Echantillon</a:t>
            </a:r>
            <a:r>
              <a:rPr sz="1600" spc="-85" dirty="0">
                <a:latin typeface="Arial"/>
                <a:cs typeface="Arial"/>
              </a:rPr>
              <a:t> </a:t>
            </a:r>
            <a:r>
              <a:rPr sz="1600" spc="-5" dirty="0">
                <a:latin typeface="Arial"/>
                <a:cs typeface="Arial"/>
              </a:rPr>
              <a:t>2</a:t>
            </a:r>
            <a:endParaRPr sz="1600">
              <a:latin typeface="Arial"/>
              <a:cs typeface="Arial"/>
            </a:endParaRPr>
          </a:p>
        </p:txBody>
      </p:sp>
      <p:sp>
        <p:nvSpPr>
          <p:cNvPr id="16" name="object 16"/>
          <p:cNvSpPr txBox="1"/>
          <p:nvPr/>
        </p:nvSpPr>
        <p:spPr>
          <a:xfrm>
            <a:off x="1435100" y="304246"/>
            <a:ext cx="6377940" cy="987425"/>
          </a:xfrm>
          <a:prstGeom prst="rect">
            <a:avLst/>
          </a:prstGeom>
        </p:spPr>
        <p:txBody>
          <a:bodyPr vert="horz" wrap="square" lIns="0" tIns="92075" rIns="0" bIns="0" rtlCol="0">
            <a:spAutoFit/>
          </a:bodyPr>
          <a:lstStyle/>
          <a:p>
            <a:pPr marL="3872865">
              <a:lnSpc>
                <a:spcPct val="100000"/>
              </a:lnSpc>
              <a:spcBef>
                <a:spcPts val="72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marL="1543050" marR="833119" indent="-1530350">
              <a:lnSpc>
                <a:spcPct val="100000"/>
              </a:lnSpc>
              <a:spcBef>
                <a:spcPts val="710"/>
              </a:spcBef>
            </a:pPr>
            <a:r>
              <a:rPr sz="1800" b="1" spc="-5" dirty="0">
                <a:solidFill>
                  <a:srgbClr val="006666"/>
                </a:solidFill>
                <a:latin typeface="Arial"/>
                <a:cs typeface="Arial"/>
              </a:rPr>
              <a:t>Comparer 2 </a:t>
            </a:r>
            <a:r>
              <a:rPr sz="1800" b="1" dirty="0">
                <a:solidFill>
                  <a:srgbClr val="006666"/>
                </a:solidFill>
                <a:latin typeface="Arial"/>
                <a:cs typeface="Arial"/>
              </a:rPr>
              <a:t>populations pour un </a:t>
            </a:r>
            <a:r>
              <a:rPr sz="1800" b="1" spc="-5" dirty="0">
                <a:solidFill>
                  <a:srgbClr val="006666"/>
                </a:solidFill>
                <a:latin typeface="Arial"/>
                <a:cs typeface="Arial"/>
              </a:rPr>
              <a:t>paramètre </a:t>
            </a:r>
            <a:r>
              <a:rPr sz="1800" b="1" dirty="0">
                <a:solidFill>
                  <a:srgbClr val="006666"/>
                </a:solidFill>
                <a:latin typeface="Arial"/>
                <a:cs typeface="Arial"/>
              </a:rPr>
              <a:t>donné  qualitatif ou</a:t>
            </a:r>
            <a:r>
              <a:rPr sz="1800" b="1" spc="-25" dirty="0">
                <a:solidFill>
                  <a:srgbClr val="006666"/>
                </a:solidFill>
                <a:latin typeface="Arial"/>
                <a:cs typeface="Arial"/>
              </a:rPr>
              <a:t> </a:t>
            </a:r>
            <a:r>
              <a:rPr sz="1800" b="1" dirty="0">
                <a:solidFill>
                  <a:srgbClr val="006666"/>
                </a:solidFill>
                <a:latin typeface="Arial"/>
                <a:cs typeface="Arial"/>
              </a:rPr>
              <a:t>quantitatif</a:t>
            </a:r>
            <a:endParaRPr sz="1800">
              <a:latin typeface="Arial"/>
              <a:cs typeface="Arial"/>
            </a:endParaRPr>
          </a:p>
        </p:txBody>
      </p:sp>
      <p:sp>
        <p:nvSpPr>
          <p:cNvPr id="17" name="object 17"/>
          <p:cNvSpPr txBox="1"/>
          <p:nvPr/>
        </p:nvSpPr>
        <p:spPr>
          <a:xfrm>
            <a:off x="2850895" y="1519554"/>
            <a:ext cx="3869690" cy="391160"/>
          </a:xfrm>
          <a:prstGeom prst="rect">
            <a:avLst/>
          </a:prstGeom>
        </p:spPr>
        <p:txBody>
          <a:bodyPr vert="horz" wrap="square" lIns="0" tIns="12700" rIns="0" bIns="0" rtlCol="0">
            <a:spAutoFit/>
          </a:bodyPr>
          <a:lstStyle/>
          <a:p>
            <a:pPr marL="12700">
              <a:lnSpc>
                <a:spcPct val="100000"/>
              </a:lnSpc>
              <a:spcBef>
                <a:spcPts val="100"/>
              </a:spcBef>
            </a:pPr>
            <a:r>
              <a:rPr sz="2400" b="1" spc="-10" dirty="0">
                <a:solidFill>
                  <a:srgbClr val="186666"/>
                </a:solidFill>
                <a:latin typeface="Arial"/>
                <a:cs typeface="Arial"/>
              </a:rPr>
              <a:t>Hypothèse </a:t>
            </a:r>
            <a:r>
              <a:rPr sz="2400" b="1" spc="-5" dirty="0">
                <a:solidFill>
                  <a:srgbClr val="186666"/>
                </a:solidFill>
                <a:latin typeface="Arial"/>
                <a:cs typeface="Arial"/>
              </a:rPr>
              <a:t>alternative</a:t>
            </a:r>
            <a:r>
              <a:rPr sz="2400" b="1" spc="45" dirty="0">
                <a:solidFill>
                  <a:srgbClr val="186666"/>
                </a:solidFill>
                <a:latin typeface="Arial"/>
                <a:cs typeface="Arial"/>
              </a:rPr>
              <a:t> </a:t>
            </a:r>
            <a:r>
              <a:rPr sz="2400" b="1" spc="-5" dirty="0">
                <a:solidFill>
                  <a:srgbClr val="186666"/>
                </a:solidFill>
                <a:latin typeface="Arial"/>
                <a:cs typeface="Arial"/>
              </a:rPr>
              <a:t>(H1)</a:t>
            </a:r>
            <a:endParaRPr sz="2400">
              <a:latin typeface="Arial"/>
              <a:cs typeface="Arial"/>
            </a:endParaRPr>
          </a:p>
        </p:txBody>
      </p:sp>
      <p:sp>
        <p:nvSpPr>
          <p:cNvPr id="18" name="object 18"/>
          <p:cNvSpPr txBox="1"/>
          <p:nvPr/>
        </p:nvSpPr>
        <p:spPr>
          <a:xfrm>
            <a:off x="7255256" y="1627377"/>
            <a:ext cx="1153795" cy="269240"/>
          </a:xfrm>
          <a:prstGeom prst="rect">
            <a:avLst/>
          </a:prstGeom>
        </p:spPr>
        <p:txBody>
          <a:bodyPr vert="horz" wrap="square" lIns="0" tIns="12065" rIns="0" bIns="0" rtlCol="0">
            <a:spAutoFit/>
          </a:bodyPr>
          <a:lstStyle/>
          <a:p>
            <a:pPr marL="12700">
              <a:lnSpc>
                <a:spcPct val="100000"/>
              </a:lnSpc>
              <a:spcBef>
                <a:spcPts val="95"/>
              </a:spcBef>
            </a:pPr>
            <a:r>
              <a:rPr sz="1600" spc="-5" dirty="0">
                <a:latin typeface="Arial"/>
                <a:cs typeface="Arial"/>
              </a:rPr>
              <a:t>Population</a:t>
            </a:r>
            <a:r>
              <a:rPr sz="1600" spc="-60" dirty="0">
                <a:latin typeface="Arial"/>
                <a:cs typeface="Arial"/>
              </a:rPr>
              <a:t> </a:t>
            </a:r>
            <a:r>
              <a:rPr sz="1600" spc="-5" dirty="0">
                <a:latin typeface="Arial"/>
                <a:cs typeface="Arial"/>
              </a:rPr>
              <a:t>2</a:t>
            </a:r>
            <a:endParaRPr sz="1600">
              <a:latin typeface="Arial"/>
              <a:cs typeface="Arial"/>
            </a:endParaRPr>
          </a:p>
        </p:txBody>
      </p:sp>
      <p:sp>
        <p:nvSpPr>
          <p:cNvPr id="19" name="object 19"/>
          <p:cNvSpPr txBox="1"/>
          <p:nvPr/>
        </p:nvSpPr>
        <p:spPr>
          <a:xfrm>
            <a:off x="2465323" y="3960114"/>
            <a:ext cx="4157979" cy="1123315"/>
          </a:xfrm>
          <a:prstGeom prst="rect">
            <a:avLst/>
          </a:prstGeom>
        </p:spPr>
        <p:txBody>
          <a:bodyPr vert="horz" wrap="square" lIns="0" tIns="12700" rIns="0" bIns="0" rtlCol="0">
            <a:spAutoFit/>
          </a:bodyPr>
          <a:lstStyle/>
          <a:p>
            <a:pPr marL="12700" marR="5080" indent="635" algn="ctr">
              <a:lnSpc>
                <a:spcPct val="100000"/>
              </a:lnSpc>
              <a:spcBef>
                <a:spcPts val="100"/>
              </a:spcBef>
            </a:pPr>
            <a:r>
              <a:rPr sz="2400" b="1" spc="-5" dirty="0">
                <a:solidFill>
                  <a:srgbClr val="006666"/>
                </a:solidFill>
                <a:latin typeface="Arial"/>
                <a:cs typeface="Arial"/>
              </a:rPr>
              <a:t>Les 2 populations sont  </a:t>
            </a:r>
            <a:r>
              <a:rPr sz="2400" b="1" dirty="0">
                <a:solidFill>
                  <a:srgbClr val="006666"/>
                </a:solidFill>
                <a:latin typeface="Arial"/>
                <a:cs typeface="Arial"/>
              </a:rPr>
              <a:t>significativement</a:t>
            </a:r>
            <a:r>
              <a:rPr sz="2400" b="1" spc="-114" dirty="0">
                <a:solidFill>
                  <a:srgbClr val="006666"/>
                </a:solidFill>
                <a:latin typeface="Arial"/>
                <a:cs typeface="Arial"/>
              </a:rPr>
              <a:t> </a:t>
            </a:r>
            <a:r>
              <a:rPr sz="2400" b="1" dirty="0">
                <a:solidFill>
                  <a:srgbClr val="006666"/>
                </a:solidFill>
                <a:latin typeface="Arial"/>
                <a:cs typeface="Arial"/>
              </a:rPr>
              <a:t>différentes </a:t>
            </a:r>
            <a:r>
              <a:rPr sz="2400" b="1" spc="-5" dirty="0">
                <a:solidFill>
                  <a:srgbClr val="006666"/>
                </a:solidFill>
                <a:latin typeface="Arial"/>
                <a:cs typeface="Arial"/>
              </a:rPr>
              <a:t> pour </a:t>
            </a:r>
            <a:r>
              <a:rPr sz="2400" b="1" dirty="0">
                <a:solidFill>
                  <a:srgbClr val="006666"/>
                </a:solidFill>
                <a:latin typeface="Arial"/>
                <a:cs typeface="Arial"/>
              </a:rPr>
              <a:t>le </a:t>
            </a:r>
            <a:r>
              <a:rPr sz="2400" b="1" spc="-5" dirty="0">
                <a:solidFill>
                  <a:srgbClr val="006666"/>
                </a:solidFill>
                <a:latin typeface="Arial"/>
                <a:cs typeface="Arial"/>
              </a:rPr>
              <a:t>paramètre</a:t>
            </a:r>
            <a:r>
              <a:rPr sz="2400" b="1" spc="-15" dirty="0">
                <a:solidFill>
                  <a:srgbClr val="006666"/>
                </a:solidFill>
                <a:latin typeface="Arial"/>
                <a:cs typeface="Arial"/>
              </a:rPr>
              <a:t> </a:t>
            </a:r>
            <a:r>
              <a:rPr sz="2400" b="1" spc="-5" dirty="0">
                <a:solidFill>
                  <a:srgbClr val="006666"/>
                </a:solidFill>
                <a:latin typeface="Arial"/>
                <a:cs typeface="Arial"/>
              </a:rPr>
              <a:t>étudié</a:t>
            </a:r>
            <a:endParaRPr sz="2400">
              <a:latin typeface="Arial"/>
              <a:cs typeface="Arial"/>
            </a:endParaRPr>
          </a:p>
        </p:txBody>
      </p:sp>
      <p:sp>
        <p:nvSpPr>
          <p:cNvPr id="20" name="object 20"/>
          <p:cNvSpPr/>
          <p:nvPr/>
        </p:nvSpPr>
        <p:spPr>
          <a:xfrm>
            <a:off x="1187450" y="2025650"/>
            <a:ext cx="2509901" cy="1619250"/>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5148326" y="2025650"/>
            <a:ext cx="2881249" cy="1619250"/>
          </a:xfrm>
          <a:prstGeom prst="rect">
            <a:avLst/>
          </a:prstGeom>
          <a:blipFill>
            <a:blip r:embed="rId9" cstate="print"/>
            <a:stretch>
              <a:fillRect/>
            </a:stretch>
          </a:blipFill>
        </p:spPr>
        <p:txBody>
          <a:bodyPr wrap="square" lIns="0" tIns="0" rIns="0" bIns="0" rtlCol="0"/>
          <a:lstStyle/>
          <a:p>
            <a:endParaRPr/>
          </a:p>
        </p:txBody>
      </p:sp>
      <p:sp>
        <p:nvSpPr>
          <p:cNvPr id="22" name="object 22"/>
          <p:cNvSpPr/>
          <p:nvPr/>
        </p:nvSpPr>
        <p:spPr>
          <a:xfrm>
            <a:off x="1116012" y="4545012"/>
            <a:ext cx="1258887" cy="1260475"/>
          </a:xfrm>
          <a:prstGeom prst="rect">
            <a:avLst/>
          </a:prstGeom>
          <a:blipFill>
            <a:blip r:embed="rId10" cstate="print"/>
            <a:stretch>
              <a:fillRect/>
            </a:stretch>
          </a:blipFill>
        </p:spPr>
        <p:txBody>
          <a:bodyPr wrap="square" lIns="0" tIns="0" rIns="0" bIns="0" rtlCol="0"/>
          <a:lstStyle/>
          <a:p>
            <a:endParaRPr/>
          </a:p>
        </p:txBody>
      </p:sp>
      <p:sp>
        <p:nvSpPr>
          <p:cNvPr id="23" name="object 23"/>
          <p:cNvSpPr/>
          <p:nvPr/>
        </p:nvSpPr>
        <p:spPr>
          <a:xfrm>
            <a:off x="6642100" y="4545012"/>
            <a:ext cx="1385824" cy="1260475"/>
          </a:xfrm>
          <a:prstGeom prst="rect">
            <a:avLst/>
          </a:prstGeom>
          <a:blipFill>
            <a:blip r:embed="rId11" cstate="print"/>
            <a:stretch>
              <a:fillRect/>
            </a:stretch>
          </a:blipFill>
        </p:spPr>
        <p:txBody>
          <a:bodyPr wrap="square" lIns="0" tIns="0" rIns="0" bIns="0" rtlCol="0"/>
          <a:lstStyle/>
          <a:p>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24</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2351023" y="1392377"/>
            <a:ext cx="4846955" cy="269240"/>
          </a:xfrm>
          <a:prstGeom prst="rect">
            <a:avLst/>
          </a:prstGeom>
        </p:spPr>
        <p:txBody>
          <a:bodyPr vert="horz" wrap="square" lIns="0" tIns="12065" rIns="0" bIns="0" rtlCol="0">
            <a:spAutoFit/>
          </a:bodyPr>
          <a:lstStyle/>
          <a:p>
            <a:pPr marL="12700">
              <a:lnSpc>
                <a:spcPct val="100000"/>
              </a:lnSpc>
              <a:spcBef>
                <a:spcPts val="95"/>
              </a:spcBef>
            </a:pPr>
            <a:r>
              <a:rPr sz="1600" b="1" spc="-5" dirty="0">
                <a:latin typeface="Arial"/>
                <a:cs typeface="Arial"/>
              </a:rPr>
              <a:t>Question simple à propos d’un problème</a:t>
            </a:r>
            <a:r>
              <a:rPr sz="1600" b="1" spc="65" dirty="0">
                <a:latin typeface="Arial"/>
                <a:cs typeface="Arial"/>
              </a:rPr>
              <a:t> </a:t>
            </a:r>
            <a:r>
              <a:rPr sz="1600" b="1" spc="-5" dirty="0">
                <a:latin typeface="Arial"/>
                <a:cs typeface="Arial"/>
              </a:rPr>
              <a:t>médical.</a:t>
            </a:r>
            <a:endParaRPr sz="1600">
              <a:latin typeface="Arial"/>
              <a:cs typeface="Arial"/>
            </a:endParaRPr>
          </a:p>
        </p:txBody>
      </p:sp>
      <p:sp>
        <p:nvSpPr>
          <p:cNvPr id="5" name="object 5"/>
          <p:cNvSpPr txBox="1"/>
          <p:nvPr/>
        </p:nvSpPr>
        <p:spPr>
          <a:xfrm>
            <a:off x="834644" y="1879219"/>
            <a:ext cx="7881620" cy="4345940"/>
          </a:xfrm>
          <a:prstGeom prst="rect">
            <a:avLst/>
          </a:prstGeom>
        </p:spPr>
        <p:txBody>
          <a:bodyPr vert="horz" wrap="square" lIns="0" tIns="67310" rIns="0" bIns="0" rtlCol="0">
            <a:spAutoFit/>
          </a:bodyPr>
          <a:lstStyle/>
          <a:p>
            <a:pPr marL="393700" marR="6985" indent="-381000">
              <a:lnSpc>
                <a:spcPct val="80000"/>
              </a:lnSpc>
              <a:spcBef>
                <a:spcPts val="530"/>
              </a:spcBef>
              <a:buClr>
                <a:srgbClr val="000000"/>
              </a:buClr>
              <a:buSzPct val="67647"/>
              <a:buFont typeface="Wingdings"/>
              <a:buChar char=""/>
              <a:tabLst>
                <a:tab pos="393065" algn="l"/>
                <a:tab pos="393700" algn="l"/>
              </a:tabLst>
            </a:pPr>
            <a:r>
              <a:rPr sz="1700" b="1" u="heavy" dirty="0">
                <a:solidFill>
                  <a:srgbClr val="006666"/>
                </a:solidFill>
                <a:uFill>
                  <a:solidFill>
                    <a:srgbClr val="006666"/>
                  </a:solidFill>
                </a:uFill>
                <a:latin typeface="Arial"/>
                <a:cs typeface="Arial"/>
              </a:rPr>
              <a:t>Etape 1</a:t>
            </a:r>
            <a:r>
              <a:rPr sz="1700" b="1" dirty="0">
                <a:solidFill>
                  <a:srgbClr val="006666"/>
                </a:solidFill>
                <a:latin typeface="Arial"/>
                <a:cs typeface="Arial"/>
              </a:rPr>
              <a:t> </a:t>
            </a:r>
            <a:r>
              <a:rPr sz="1700" dirty="0">
                <a:solidFill>
                  <a:srgbClr val="006666"/>
                </a:solidFill>
                <a:latin typeface="Arial"/>
                <a:cs typeface="Arial"/>
              </a:rPr>
              <a:t>: </a:t>
            </a:r>
            <a:r>
              <a:rPr sz="1800" spc="-5" dirty="0">
                <a:latin typeface="Arial"/>
                <a:cs typeface="Arial"/>
              </a:rPr>
              <a:t>Avant recueil des données définir H0 et H1. Les 2 hypothèses  jouent des rôles</a:t>
            </a:r>
            <a:r>
              <a:rPr sz="1800" dirty="0">
                <a:latin typeface="Arial"/>
                <a:cs typeface="Arial"/>
              </a:rPr>
              <a:t> </a:t>
            </a:r>
            <a:r>
              <a:rPr sz="1800" b="1" spc="-5" dirty="0">
                <a:latin typeface="Arial"/>
                <a:cs typeface="Arial"/>
              </a:rPr>
              <a:t>symétriques</a:t>
            </a:r>
            <a:endParaRPr sz="1800">
              <a:latin typeface="Arial"/>
              <a:cs typeface="Arial"/>
            </a:endParaRPr>
          </a:p>
          <a:p>
            <a:pPr>
              <a:lnSpc>
                <a:spcPct val="100000"/>
              </a:lnSpc>
              <a:spcBef>
                <a:spcPts val="40"/>
              </a:spcBef>
              <a:buChar char=""/>
            </a:pPr>
            <a:endParaRPr sz="2100">
              <a:latin typeface="Times New Roman"/>
              <a:cs typeface="Times New Roman"/>
            </a:endParaRPr>
          </a:p>
          <a:p>
            <a:pPr marL="393700" marR="5715" indent="-381000" algn="just">
              <a:lnSpc>
                <a:spcPts val="1730"/>
              </a:lnSpc>
              <a:buClr>
                <a:srgbClr val="000000"/>
              </a:buClr>
              <a:buSzPct val="67647"/>
              <a:buFont typeface="Wingdings"/>
              <a:buChar char=""/>
              <a:tabLst>
                <a:tab pos="393700" algn="l"/>
              </a:tabLst>
            </a:pPr>
            <a:r>
              <a:rPr sz="1700" b="1" u="heavy" dirty="0">
                <a:solidFill>
                  <a:srgbClr val="006666"/>
                </a:solidFill>
                <a:uFill>
                  <a:solidFill>
                    <a:srgbClr val="006666"/>
                  </a:solidFill>
                </a:uFill>
                <a:latin typeface="Arial"/>
                <a:cs typeface="Arial"/>
              </a:rPr>
              <a:t>Etape 2</a:t>
            </a:r>
            <a:r>
              <a:rPr sz="1700" b="1" dirty="0">
                <a:solidFill>
                  <a:srgbClr val="006666"/>
                </a:solidFill>
                <a:latin typeface="Arial"/>
                <a:cs typeface="Arial"/>
              </a:rPr>
              <a:t> </a:t>
            </a:r>
            <a:r>
              <a:rPr sz="1700" dirty="0">
                <a:solidFill>
                  <a:srgbClr val="006666"/>
                </a:solidFill>
                <a:latin typeface="Arial"/>
                <a:cs typeface="Arial"/>
              </a:rPr>
              <a:t>: </a:t>
            </a:r>
            <a:r>
              <a:rPr sz="1800" dirty="0">
                <a:latin typeface="Arial"/>
                <a:cs typeface="Arial"/>
              </a:rPr>
              <a:t>Avant </a:t>
            </a:r>
            <a:r>
              <a:rPr sz="1800" spc="-5" dirty="0">
                <a:latin typeface="Arial"/>
                <a:cs typeface="Arial"/>
              </a:rPr>
              <a:t>recueil </a:t>
            </a:r>
            <a:r>
              <a:rPr sz="1800" dirty="0">
                <a:latin typeface="Arial"/>
                <a:cs typeface="Arial"/>
              </a:rPr>
              <a:t>des </a:t>
            </a:r>
            <a:r>
              <a:rPr sz="1800" spc="-5" dirty="0">
                <a:latin typeface="Arial"/>
                <a:cs typeface="Arial"/>
              </a:rPr>
              <a:t>données </a:t>
            </a:r>
            <a:r>
              <a:rPr sz="1800" b="1" dirty="0">
                <a:latin typeface="Arial"/>
                <a:cs typeface="Arial"/>
              </a:rPr>
              <a:t>définir </a:t>
            </a:r>
            <a:r>
              <a:rPr sz="1800" b="1" spc="-5" dirty="0">
                <a:latin typeface="Arial"/>
                <a:cs typeface="Arial"/>
              </a:rPr>
              <a:t>le test en fonction </a:t>
            </a:r>
            <a:r>
              <a:rPr sz="1800" b="1" dirty="0">
                <a:latin typeface="Arial"/>
                <a:cs typeface="Arial"/>
              </a:rPr>
              <a:t>du </a:t>
            </a:r>
            <a:r>
              <a:rPr sz="1800" b="1" spc="-10" dirty="0">
                <a:latin typeface="Arial"/>
                <a:cs typeface="Arial"/>
              </a:rPr>
              <a:t>type  </a:t>
            </a:r>
            <a:r>
              <a:rPr sz="1800" b="1" dirty="0">
                <a:latin typeface="Arial"/>
                <a:cs typeface="Arial"/>
              </a:rPr>
              <a:t>des </a:t>
            </a:r>
            <a:r>
              <a:rPr sz="1800" b="1" spc="-5" dirty="0">
                <a:latin typeface="Arial"/>
                <a:cs typeface="Arial"/>
              </a:rPr>
              <a:t>données (qualitatives, quantitatives)</a:t>
            </a:r>
            <a:r>
              <a:rPr sz="1800" spc="-5" dirty="0">
                <a:latin typeface="Arial"/>
                <a:cs typeface="Arial"/>
              </a:rPr>
              <a:t>. Soit </a:t>
            </a:r>
            <a:r>
              <a:rPr sz="1800" b="1" dirty="0">
                <a:latin typeface="Arial"/>
                <a:cs typeface="Arial"/>
              </a:rPr>
              <a:t>Z </a:t>
            </a:r>
            <a:r>
              <a:rPr sz="1800" spc="-5" dirty="0">
                <a:latin typeface="Arial"/>
                <a:cs typeface="Arial"/>
              </a:rPr>
              <a:t>le paramètre </a:t>
            </a:r>
            <a:r>
              <a:rPr sz="1800" spc="-10" dirty="0">
                <a:latin typeface="Arial"/>
                <a:cs typeface="Arial"/>
              </a:rPr>
              <a:t>qui </a:t>
            </a:r>
            <a:r>
              <a:rPr sz="1800" spc="-5" dirty="0">
                <a:latin typeface="Arial"/>
                <a:cs typeface="Arial"/>
              </a:rPr>
              <a:t>sera  calculé</a:t>
            </a:r>
            <a:endParaRPr sz="1800">
              <a:latin typeface="Arial"/>
              <a:cs typeface="Arial"/>
            </a:endParaRPr>
          </a:p>
          <a:p>
            <a:pPr>
              <a:lnSpc>
                <a:spcPct val="100000"/>
              </a:lnSpc>
              <a:spcBef>
                <a:spcPts val="15"/>
              </a:spcBef>
              <a:buChar char=""/>
            </a:pPr>
            <a:endParaRPr sz="2250">
              <a:latin typeface="Times New Roman"/>
              <a:cs typeface="Times New Roman"/>
            </a:endParaRPr>
          </a:p>
          <a:p>
            <a:pPr marL="393700" marR="6350" indent="-381000">
              <a:lnSpc>
                <a:spcPct val="80000"/>
              </a:lnSpc>
              <a:spcBef>
                <a:spcPts val="5"/>
              </a:spcBef>
              <a:buClr>
                <a:srgbClr val="000000"/>
              </a:buClr>
              <a:buSzPct val="69444"/>
              <a:buFont typeface="Wingdings"/>
              <a:buChar char=""/>
              <a:tabLst>
                <a:tab pos="393065" algn="l"/>
                <a:tab pos="393700" algn="l"/>
              </a:tabLst>
            </a:pPr>
            <a:r>
              <a:rPr sz="1800" b="1" u="heavy" spc="-5" dirty="0">
                <a:solidFill>
                  <a:srgbClr val="006666"/>
                </a:solidFill>
                <a:uFill>
                  <a:solidFill>
                    <a:srgbClr val="006666"/>
                  </a:solidFill>
                </a:uFill>
                <a:latin typeface="Arial"/>
                <a:cs typeface="Arial"/>
              </a:rPr>
              <a:t>Etape 3</a:t>
            </a:r>
            <a:r>
              <a:rPr sz="1800" b="1" spc="-5" dirty="0">
                <a:solidFill>
                  <a:srgbClr val="006666"/>
                </a:solidFill>
                <a:latin typeface="Arial"/>
                <a:cs typeface="Arial"/>
              </a:rPr>
              <a:t> </a:t>
            </a:r>
            <a:r>
              <a:rPr sz="1800" dirty="0">
                <a:solidFill>
                  <a:srgbClr val="006666"/>
                </a:solidFill>
                <a:latin typeface="Arial"/>
                <a:cs typeface="Arial"/>
              </a:rPr>
              <a:t>: </a:t>
            </a:r>
            <a:r>
              <a:rPr sz="1800" spc="-5" dirty="0">
                <a:latin typeface="Arial"/>
                <a:cs typeface="Arial"/>
              </a:rPr>
              <a:t>Avant recueil des données on choisi </a:t>
            </a:r>
            <a:r>
              <a:rPr sz="1800" b="1" spc="-5" dirty="0">
                <a:latin typeface="Arial"/>
                <a:cs typeface="Arial"/>
              </a:rPr>
              <a:t>le risque </a:t>
            </a:r>
            <a:r>
              <a:rPr sz="1800" b="1" spc="-5" dirty="0">
                <a:latin typeface="Symbol"/>
                <a:cs typeface="Symbol"/>
              </a:rPr>
              <a:t></a:t>
            </a:r>
            <a:r>
              <a:rPr sz="1800" b="1" spc="-5" dirty="0">
                <a:latin typeface="Times New Roman"/>
                <a:cs typeface="Times New Roman"/>
              </a:rPr>
              <a:t> </a:t>
            </a:r>
            <a:r>
              <a:rPr sz="1800" spc="-5" dirty="0">
                <a:latin typeface="Arial"/>
                <a:cs typeface="Arial"/>
              </a:rPr>
              <a:t>(dans </a:t>
            </a:r>
            <a:r>
              <a:rPr sz="1800" spc="-10" dirty="0">
                <a:latin typeface="Arial"/>
                <a:cs typeface="Arial"/>
              </a:rPr>
              <a:t>la  </a:t>
            </a:r>
            <a:r>
              <a:rPr sz="1800" spc="-5" dirty="0">
                <a:latin typeface="Arial"/>
                <a:cs typeface="Arial"/>
              </a:rPr>
              <a:t>pratique souvent</a:t>
            </a:r>
            <a:r>
              <a:rPr sz="1800" spc="30" dirty="0">
                <a:latin typeface="Arial"/>
                <a:cs typeface="Arial"/>
              </a:rPr>
              <a:t> </a:t>
            </a:r>
            <a:r>
              <a:rPr sz="1800" spc="-5" dirty="0">
                <a:latin typeface="Arial"/>
                <a:cs typeface="Arial"/>
              </a:rPr>
              <a:t>5%)</a:t>
            </a:r>
            <a:endParaRPr sz="1800">
              <a:latin typeface="Arial"/>
              <a:cs typeface="Arial"/>
            </a:endParaRPr>
          </a:p>
          <a:p>
            <a:pPr>
              <a:lnSpc>
                <a:spcPct val="100000"/>
              </a:lnSpc>
              <a:spcBef>
                <a:spcPts val="35"/>
              </a:spcBef>
              <a:buChar char=""/>
            </a:pPr>
            <a:endParaRPr sz="1850">
              <a:latin typeface="Times New Roman"/>
              <a:cs typeface="Times New Roman"/>
            </a:endParaRPr>
          </a:p>
          <a:p>
            <a:pPr marL="393700" indent="-381000">
              <a:lnSpc>
                <a:spcPct val="100000"/>
              </a:lnSpc>
              <a:buClr>
                <a:srgbClr val="000000"/>
              </a:buClr>
              <a:buSzPct val="69444"/>
              <a:buFont typeface="Wingdings"/>
              <a:buChar char=""/>
              <a:tabLst>
                <a:tab pos="393065" algn="l"/>
                <a:tab pos="393700" algn="l"/>
              </a:tabLst>
            </a:pPr>
            <a:r>
              <a:rPr sz="1800" b="1" u="heavy" spc="-5" dirty="0">
                <a:solidFill>
                  <a:srgbClr val="006666"/>
                </a:solidFill>
                <a:uFill>
                  <a:solidFill>
                    <a:srgbClr val="006666"/>
                  </a:solidFill>
                </a:uFill>
                <a:latin typeface="Arial"/>
                <a:cs typeface="Arial"/>
              </a:rPr>
              <a:t>Etape </a:t>
            </a:r>
            <a:r>
              <a:rPr sz="1800" b="1" u="heavy" dirty="0">
                <a:solidFill>
                  <a:srgbClr val="006666"/>
                </a:solidFill>
                <a:uFill>
                  <a:solidFill>
                    <a:srgbClr val="006666"/>
                  </a:solidFill>
                </a:uFill>
                <a:latin typeface="Arial"/>
                <a:cs typeface="Arial"/>
              </a:rPr>
              <a:t>4</a:t>
            </a:r>
            <a:r>
              <a:rPr sz="1800" b="1" dirty="0">
                <a:solidFill>
                  <a:srgbClr val="006666"/>
                </a:solidFill>
                <a:latin typeface="Arial"/>
                <a:cs typeface="Arial"/>
              </a:rPr>
              <a:t> </a:t>
            </a:r>
            <a:r>
              <a:rPr sz="1800" dirty="0">
                <a:solidFill>
                  <a:srgbClr val="006666"/>
                </a:solidFill>
                <a:latin typeface="Arial"/>
                <a:cs typeface="Arial"/>
              </a:rPr>
              <a:t>: </a:t>
            </a:r>
            <a:r>
              <a:rPr sz="1800" spc="-5" dirty="0">
                <a:latin typeface="Arial"/>
                <a:cs typeface="Arial"/>
              </a:rPr>
              <a:t>Recueil </a:t>
            </a:r>
            <a:r>
              <a:rPr sz="1800" spc="-10" dirty="0">
                <a:latin typeface="Arial"/>
                <a:cs typeface="Arial"/>
              </a:rPr>
              <a:t>des</a:t>
            </a:r>
            <a:r>
              <a:rPr sz="1800" spc="10" dirty="0">
                <a:latin typeface="Arial"/>
                <a:cs typeface="Arial"/>
              </a:rPr>
              <a:t> </a:t>
            </a:r>
            <a:r>
              <a:rPr sz="1800" spc="-10" dirty="0">
                <a:latin typeface="Arial"/>
                <a:cs typeface="Arial"/>
              </a:rPr>
              <a:t>données.</a:t>
            </a:r>
            <a:endParaRPr sz="1800">
              <a:latin typeface="Arial"/>
              <a:cs typeface="Arial"/>
            </a:endParaRPr>
          </a:p>
          <a:p>
            <a:pPr marL="1371600">
              <a:lnSpc>
                <a:spcPct val="100000"/>
              </a:lnSpc>
            </a:pPr>
            <a:r>
              <a:rPr sz="1800" spc="-5" dirty="0">
                <a:latin typeface="Arial"/>
                <a:cs typeface="Arial"/>
              </a:rPr>
              <a:t>Calcul de</a:t>
            </a:r>
            <a:r>
              <a:rPr sz="1800" spc="10" dirty="0">
                <a:latin typeface="Arial"/>
                <a:cs typeface="Arial"/>
              </a:rPr>
              <a:t> </a:t>
            </a:r>
            <a:r>
              <a:rPr sz="1800" dirty="0">
                <a:latin typeface="Arial"/>
                <a:cs typeface="Arial"/>
              </a:rPr>
              <a:t>Z.</a:t>
            </a:r>
            <a:endParaRPr sz="1800">
              <a:latin typeface="Arial"/>
              <a:cs typeface="Arial"/>
            </a:endParaRPr>
          </a:p>
          <a:p>
            <a:pPr marL="393700" marR="5080" indent="979805" algn="just">
              <a:lnSpc>
                <a:spcPct val="80000"/>
              </a:lnSpc>
              <a:spcBef>
                <a:spcPts val="430"/>
              </a:spcBef>
            </a:pPr>
            <a:r>
              <a:rPr sz="1800" spc="-5" dirty="0">
                <a:latin typeface="Arial"/>
                <a:cs typeface="Arial"/>
              </a:rPr>
              <a:t>Règle de décision </a:t>
            </a:r>
            <a:r>
              <a:rPr sz="1800" dirty="0">
                <a:latin typeface="Arial"/>
                <a:cs typeface="Arial"/>
              </a:rPr>
              <a:t>: </a:t>
            </a:r>
            <a:r>
              <a:rPr sz="1800" spc="-5" dirty="0">
                <a:latin typeface="Arial"/>
                <a:cs typeface="Arial"/>
              </a:rPr>
              <a:t>examiner la </a:t>
            </a:r>
            <a:r>
              <a:rPr sz="1800" dirty="0">
                <a:latin typeface="Arial"/>
                <a:cs typeface="Arial"/>
              </a:rPr>
              <a:t>position </a:t>
            </a:r>
            <a:r>
              <a:rPr sz="1800" spc="-5" dirty="0">
                <a:latin typeface="Arial"/>
                <a:cs typeface="Arial"/>
              </a:rPr>
              <a:t>de </a:t>
            </a:r>
            <a:r>
              <a:rPr sz="1800" dirty="0">
                <a:latin typeface="Arial"/>
                <a:cs typeface="Arial"/>
              </a:rPr>
              <a:t>cette </a:t>
            </a:r>
            <a:r>
              <a:rPr sz="1800" spc="-5" dirty="0">
                <a:latin typeface="Arial"/>
                <a:cs typeface="Arial"/>
              </a:rPr>
              <a:t>valeur </a:t>
            </a:r>
            <a:r>
              <a:rPr sz="1800" dirty="0">
                <a:latin typeface="Arial"/>
                <a:cs typeface="Arial"/>
              </a:rPr>
              <a:t>Z, </a:t>
            </a:r>
            <a:r>
              <a:rPr sz="1800" spc="-10" dirty="0">
                <a:latin typeface="Arial"/>
                <a:cs typeface="Arial"/>
              </a:rPr>
              <a:t>par  </a:t>
            </a:r>
            <a:r>
              <a:rPr sz="1800" spc="-5" dirty="0">
                <a:latin typeface="Arial"/>
                <a:cs typeface="Arial"/>
              </a:rPr>
              <a:t>rapport à un modèle théorique dont on connait la distribution. Fixation </a:t>
            </a:r>
            <a:r>
              <a:rPr sz="1800" spc="-10" dirty="0">
                <a:latin typeface="Arial"/>
                <a:cs typeface="Arial"/>
              </a:rPr>
              <a:t>du  </a:t>
            </a:r>
            <a:r>
              <a:rPr sz="1800" spc="-5" dirty="0">
                <a:latin typeface="Arial"/>
                <a:cs typeface="Arial"/>
              </a:rPr>
              <a:t>risque </a:t>
            </a:r>
            <a:r>
              <a:rPr sz="1800" spc="-10" dirty="0">
                <a:latin typeface="Arial"/>
                <a:cs typeface="Arial"/>
              </a:rPr>
              <a:t>d’erreur </a:t>
            </a:r>
            <a:r>
              <a:rPr sz="1800" spc="-5" dirty="0">
                <a:latin typeface="Arial"/>
                <a:cs typeface="Arial"/>
              </a:rPr>
              <a:t>attaché à la</a:t>
            </a:r>
            <a:r>
              <a:rPr sz="1800" spc="45" dirty="0">
                <a:latin typeface="Arial"/>
                <a:cs typeface="Arial"/>
              </a:rPr>
              <a:t> </a:t>
            </a:r>
            <a:r>
              <a:rPr sz="1800" spc="-5" dirty="0">
                <a:latin typeface="Arial"/>
                <a:cs typeface="Arial"/>
              </a:rPr>
              <a:t>conclusion..</a:t>
            </a:r>
            <a:endParaRPr sz="1800">
              <a:latin typeface="Arial"/>
              <a:cs typeface="Arial"/>
            </a:endParaRPr>
          </a:p>
          <a:p>
            <a:pPr>
              <a:lnSpc>
                <a:spcPct val="100000"/>
              </a:lnSpc>
              <a:spcBef>
                <a:spcPts val="35"/>
              </a:spcBef>
            </a:pPr>
            <a:endParaRPr sz="1850">
              <a:latin typeface="Times New Roman"/>
              <a:cs typeface="Times New Roman"/>
            </a:endParaRPr>
          </a:p>
          <a:p>
            <a:pPr marL="393700" indent="-381000">
              <a:lnSpc>
                <a:spcPct val="100000"/>
              </a:lnSpc>
              <a:buClr>
                <a:srgbClr val="000000"/>
              </a:buClr>
              <a:buSzPct val="69444"/>
              <a:buFont typeface="Wingdings"/>
              <a:buChar char=""/>
              <a:tabLst>
                <a:tab pos="393065" algn="l"/>
                <a:tab pos="393700" algn="l"/>
              </a:tabLst>
            </a:pPr>
            <a:r>
              <a:rPr sz="1800" b="1" u="heavy" spc="-5" dirty="0">
                <a:solidFill>
                  <a:srgbClr val="006666"/>
                </a:solidFill>
                <a:uFill>
                  <a:solidFill>
                    <a:srgbClr val="006666"/>
                  </a:solidFill>
                </a:uFill>
                <a:latin typeface="Arial"/>
                <a:cs typeface="Arial"/>
              </a:rPr>
              <a:t>Etape </a:t>
            </a:r>
            <a:r>
              <a:rPr sz="1800" b="1" u="heavy" dirty="0">
                <a:solidFill>
                  <a:srgbClr val="006666"/>
                </a:solidFill>
                <a:uFill>
                  <a:solidFill>
                    <a:srgbClr val="006666"/>
                  </a:solidFill>
                </a:uFill>
                <a:latin typeface="Arial"/>
                <a:cs typeface="Arial"/>
              </a:rPr>
              <a:t>5</a:t>
            </a:r>
            <a:r>
              <a:rPr sz="1800" b="1" dirty="0">
                <a:solidFill>
                  <a:srgbClr val="006666"/>
                </a:solidFill>
                <a:latin typeface="Arial"/>
                <a:cs typeface="Arial"/>
              </a:rPr>
              <a:t> </a:t>
            </a:r>
            <a:r>
              <a:rPr sz="1800" dirty="0">
                <a:solidFill>
                  <a:srgbClr val="006666"/>
                </a:solidFill>
                <a:latin typeface="Arial"/>
                <a:cs typeface="Arial"/>
              </a:rPr>
              <a:t>: </a:t>
            </a:r>
            <a:r>
              <a:rPr sz="1800" spc="-5" dirty="0">
                <a:latin typeface="Arial"/>
                <a:cs typeface="Arial"/>
              </a:rPr>
              <a:t>Interprétation </a:t>
            </a:r>
            <a:r>
              <a:rPr sz="1800" spc="-10" dirty="0">
                <a:latin typeface="Arial"/>
                <a:cs typeface="Arial"/>
              </a:rPr>
              <a:t>des</a:t>
            </a:r>
            <a:r>
              <a:rPr sz="1800" spc="15" dirty="0">
                <a:latin typeface="Arial"/>
                <a:cs typeface="Arial"/>
              </a:rPr>
              <a:t> </a:t>
            </a:r>
            <a:r>
              <a:rPr sz="1800" spc="-5" dirty="0">
                <a:latin typeface="Arial"/>
                <a:cs typeface="Arial"/>
              </a:rPr>
              <a:t>résultats.</a:t>
            </a:r>
            <a:endParaRPr sz="1800">
              <a:latin typeface="Arial"/>
              <a:cs typeface="Arial"/>
            </a:endParaRPr>
          </a:p>
        </p:txBody>
      </p:sp>
      <p:sp>
        <p:nvSpPr>
          <p:cNvPr id="8" name="object 8"/>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367027" y="99060"/>
            <a:ext cx="443484" cy="45720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1536191" y="99060"/>
            <a:ext cx="341376" cy="4572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1603247" y="99060"/>
            <a:ext cx="333755" cy="457200"/>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1662683" y="99060"/>
            <a:ext cx="2334768" cy="457200"/>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3723132" y="99060"/>
            <a:ext cx="330708" cy="457200"/>
          </a:xfrm>
          <a:prstGeom prst="rect">
            <a:avLst/>
          </a:prstGeom>
          <a:blipFill>
            <a:blip r:embed="rId7" cstate="print"/>
            <a:stretch>
              <a:fillRect/>
            </a:stretch>
          </a:blipFill>
        </p:spPr>
        <p:txBody>
          <a:bodyPr wrap="square" lIns="0" tIns="0" rIns="0" bIns="0" rtlCol="0"/>
          <a:lstStyle/>
          <a:p>
            <a:endParaRPr/>
          </a:p>
        </p:txBody>
      </p:sp>
      <p:sp>
        <p:nvSpPr>
          <p:cNvPr id="14" name="object 14"/>
          <p:cNvSpPr txBox="1"/>
          <p:nvPr/>
        </p:nvSpPr>
        <p:spPr>
          <a:xfrm>
            <a:off x="1174496" y="148209"/>
            <a:ext cx="6695440" cy="1087120"/>
          </a:xfrm>
          <a:prstGeom prst="rect">
            <a:avLst/>
          </a:prstGeom>
        </p:spPr>
        <p:txBody>
          <a:bodyPr vert="horz" wrap="square" lIns="0" tIns="12065" rIns="0" bIns="0" rtlCol="0">
            <a:spAutoFit/>
          </a:bodyPr>
          <a:lstStyle/>
          <a:p>
            <a:pPr marL="320040">
              <a:lnSpc>
                <a:spcPct val="100000"/>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a:lnSpc>
                <a:spcPct val="100000"/>
              </a:lnSpc>
            </a:pPr>
            <a:endParaRPr sz="1800">
              <a:latin typeface="Times New Roman"/>
              <a:cs typeface="Times New Roman"/>
            </a:endParaRPr>
          </a:p>
          <a:p>
            <a:pPr>
              <a:lnSpc>
                <a:spcPct val="100000"/>
              </a:lnSpc>
              <a:spcBef>
                <a:spcPts val="25"/>
              </a:spcBef>
            </a:pPr>
            <a:endParaRPr sz="1900">
              <a:latin typeface="Times New Roman"/>
              <a:cs typeface="Times New Roman"/>
            </a:endParaRPr>
          </a:p>
          <a:p>
            <a:pPr marL="12700">
              <a:lnSpc>
                <a:spcPct val="100000"/>
              </a:lnSpc>
            </a:pPr>
            <a:r>
              <a:rPr sz="1800" b="1" dirty="0">
                <a:solidFill>
                  <a:srgbClr val="006666"/>
                </a:solidFill>
                <a:latin typeface="Arial"/>
                <a:cs typeface="Arial"/>
              </a:rPr>
              <a:t>LES </a:t>
            </a:r>
            <a:r>
              <a:rPr sz="1800" b="1" spc="-35" dirty="0">
                <a:solidFill>
                  <a:srgbClr val="006666"/>
                </a:solidFill>
                <a:latin typeface="Arial"/>
                <a:cs typeface="Arial"/>
              </a:rPr>
              <a:t>ÉTAPES </a:t>
            </a:r>
            <a:r>
              <a:rPr sz="1800" b="1" spc="-5" dirty="0">
                <a:solidFill>
                  <a:srgbClr val="006666"/>
                </a:solidFill>
                <a:latin typeface="Arial"/>
                <a:cs typeface="Arial"/>
              </a:rPr>
              <a:t>DE </a:t>
            </a:r>
            <a:r>
              <a:rPr sz="1800" b="1" dirty="0">
                <a:solidFill>
                  <a:srgbClr val="006666"/>
                </a:solidFill>
                <a:latin typeface="Arial"/>
                <a:cs typeface="Arial"/>
              </a:rPr>
              <a:t>MISE EN </a:t>
            </a:r>
            <a:r>
              <a:rPr sz="1800" b="1" spc="-5" dirty="0">
                <a:solidFill>
                  <a:srgbClr val="006666"/>
                </a:solidFill>
                <a:latin typeface="Arial"/>
                <a:cs typeface="Arial"/>
              </a:rPr>
              <a:t>ŒUVRE D'UN </a:t>
            </a:r>
            <a:r>
              <a:rPr sz="1800" b="1" dirty="0">
                <a:solidFill>
                  <a:srgbClr val="006666"/>
                </a:solidFill>
                <a:latin typeface="Arial"/>
                <a:cs typeface="Arial"/>
              </a:rPr>
              <a:t>TEST</a:t>
            </a:r>
            <a:r>
              <a:rPr sz="1800" b="1" spc="20" dirty="0">
                <a:solidFill>
                  <a:srgbClr val="006666"/>
                </a:solidFill>
                <a:latin typeface="Arial"/>
                <a:cs typeface="Arial"/>
              </a:rPr>
              <a:t> </a:t>
            </a:r>
            <a:r>
              <a:rPr sz="1800" b="1" spc="-5" dirty="0">
                <a:solidFill>
                  <a:srgbClr val="006666"/>
                </a:solidFill>
                <a:latin typeface="Arial"/>
                <a:cs typeface="Arial"/>
              </a:rPr>
              <a:t>D'HYPOTHÈSE</a:t>
            </a:r>
            <a:endParaRPr sz="1800">
              <a:latin typeface="Arial"/>
              <a:cs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3" name="object 3"/>
          <p:cNvSpPr/>
          <p:nvPr/>
        </p:nvSpPr>
        <p:spPr>
          <a:xfrm>
            <a:off x="800100" y="1498600"/>
            <a:ext cx="7732776" cy="286702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4" cstate="print"/>
            <a:stretch>
              <a:fillRect/>
            </a:stretch>
          </a:blipFill>
        </p:spPr>
        <p:txBody>
          <a:bodyPr wrap="square" lIns="0" tIns="0" rIns="0" bIns="0" rtlCol="0"/>
          <a:lstStyle/>
          <a:p>
            <a:endParaRPr/>
          </a:p>
        </p:txBody>
      </p:sp>
      <p:sp>
        <p:nvSpPr>
          <p:cNvPr id="7" name="object 7"/>
          <p:cNvSpPr txBox="1"/>
          <p:nvPr/>
        </p:nvSpPr>
        <p:spPr>
          <a:xfrm>
            <a:off x="618540" y="5544718"/>
            <a:ext cx="2350135" cy="299720"/>
          </a:xfrm>
          <a:prstGeom prst="rect">
            <a:avLst/>
          </a:prstGeom>
        </p:spPr>
        <p:txBody>
          <a:bodyPr vert="horz" wrap="square" lIns="0" tIns="12700" rIns="0" bIns="0" rtlCol="0">
            <a:spAutoFit/>
          </a:bodyPr>
          <a:lstStyle/>
          <a:p>
            <a:pPr marL="12700">
              <a:lnSpc>
                <a:spcPct val="100000"/>
              </a:lnSpc>
              <a:spcBef>
                <a:spcPts val="100"/>
              </a:spcBef>
            </a:pPr>
            <a:r>
              <a:rPr sz="1800" b="1" u="heavy" dirty="0">
                <a:solidFill>
                  <a:srgbClr val="006666"/>
                </a:solidFill>
                <a:uFill>
                  <a:solidFill>
                    <a:srgbClr val="006666"/>
                  </a:solidFill>
                </a:uFill>
                <a:latin typeface="Arial"/>
                <a:cs typeface="Arial"/>
              </a:rPr>
              <a:t>Situation </a:t>
            </a:r>
            <a:r>
              <a:rPr sz="1800" b="1" u="heavy" spc="-5" dirty="0">
                <a:solidFill>
                  <a:srgbClr val="006666"/>
                </a:solidFill>
                <a:uFill>
                  <a:solidFill>
                    <a:srgbClr val="006666"/>
                  </a:solidFill>
                </a:uFill>
                <a:latin typeface="Arial"/>
                <a:cs typeface="Arial"/>
              </a:rPr>
              <a:t>unilatérale</a:t>
            </a:r>
            <a:r>
              <a:rPr sz="1800" b="1" spc="-5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p:txBody>
      </p:sp>
      <p:sp>
        <p:nvSpPr>
          <p:cNvPr id="8" name="object 8"/>
          <p:cNvSpPr txBox="1"/>
          <p:nvPr/>
        </p:nvSpPr>
        <p:spPr>
          <a:xfrm>
            <a:off x="3259963" y="5407558"/>
            <a:ext cx="5498465" cy="848360"/>
          </a:xfrm>
          <a:prstGeom prst="rect">
            <a:avLst/>
          </a:prstGeom>
        </p:spPr>
        <p:txBody>
          <a:bodyPr vert="horz" wrap="square" lIns="0" tIns="12700" rIns="0" bIns="0" rtlCol="0">
            <a:spAutoFit/>
          </a:bodyPr>
          <a:lstStyle/>
          <a:p>
            <a:pPr marL="88900" marR="5080" indent="-76835">
              <a:lnSpc>
                <a:spcPct val="150000"/>
              </a:lnSpc>
              <a:spcBef>
                <a:spcPts val="100"/>
              </a:spcBef>
            </a:pPr>
            <a:r>
              <a:rPr sz="1800" b="1" spc="-5" dirty="0">
                <a:solidFill>
                  <a:srgbClr val="006666"/>
                </a:solidFill>
                <a:latin typeface="Arial"/>
                <a:cs typeface="Arial"/>
              </a:rPr>
              <a:t>Les 2 </a:t>
            </a:r>
            <a:r>
              <a:rPr sz="1800" b="1" dirty="0">
                <a:solidFill>
                  <a:srgbClr val="006666"/>
                </a:solidFill>
                <a:latin typeface="Arial"/>
                <a:cs typeface="Arial"/>
              </a:rPr>
              <a:t>situations </a:t>
            </a:r>
            <a:r>
              <a:rPr sz="1800" b="1" spc="-10" dirty="0">
                <a:solidFill>
                  <a:srgbClr val="006666"/>
                </a:solidFill>
                <a:latin typeface="Arial"/>
                <a:cs typeface="Arial"/>
              </a:rPr>
              <a:t>observées </a:t>
            </a:r>
            <a:r>
              <a:rPr sz="1800" b="1" dirty="0">
                <a:solidFill>
                  <a:srgbClr val="006666"/>
                </a:solidFill>
                <a:latin typeface="Arial"/>
                <a:cs typeface="Arial"/>
              </a:rPr>
              <a:t>sont </a:t>
            </a:r>
            <a:r>
              <a:rPr sz="1800" b="1" spc="-5" dirty="0">
                <a:solidFill>
                  <a:srgbClr val="006666"/>
                </a:solidFill>
                <a:latin typeface="Arial"/>
                <a:cs typeface="Arial"/>
              </a:rPr>
              <a:t>elles différentes </a:t>
            </a:r>
            <a:r>
              <a:rPr sz="1800" b="1" dirty="0">
                <a:solidFill>
                  <a:srgbClr val="006666"/>
                </a:solidFill>
                <a:latin typeface="Arial"/>
                <a:cs typeface="Arial"/>
              </a:rPr>
              <a:t>?  </a:t>
            </a:r>
            <a:r>
              <a:rPr sz="1800" b="1" spc="-5" dirty="0">
                <a:solidFill>
                  <a:srgbClr val="006666"/>
                </a:solidFill>
                <a:latin typeface="Arial"/>
                <a:cs typeface="Arial"/>
              </a:rPr>
              <a:t>La seule réponse possible est </a:t>
            </a:r>
            <a:r>
              <a:rPr sz="1800" b="1" dirty="0">
                <a:solidFill>
                  <a:srgbClr val="006666"/>
                </a:solidFill>
                <a:latin typeface="Arial"/>
                <a:cs typeface="Arial"/>
              </a:rPr>
              <a:t>OUI ou</a:t>
            </a:r>
            <a:r>
              <a:rPr sz="1800" b="1" spc="-5" dirty="0">
                <a:solidFill>
                  <a:srgbClr val="006666"/>
                </a:solidFill>
                <a:latin typeface="Arial"/>
                <a:cs typeface="Arial"/>
              </a:rPr>
              <a:t> NON</a:t>
            </a:r>
            <a:endParaRPr sz="1800">
              <a:latin typeface="Arial"/>
              <a:cs typeface="Arial"/>
            </a:endParaRPr>
          </a:p>
        </p:txBody>
      </p:sp>
      <p:sp>
        <p:nvSpPr>
          <p:cNvPr id="9" name="object 9"/>
          <p:cNvSpPr txBox="1"/>
          <p:nvPr/>
        </p:nvSpPr>
        <p:spPr>
          <a:xfrm>
            <a:off x="3745738" y="2451607"/>
            <a:ext cx="1797685" cy="513080"/>
          </a:xfrm>
          <a:prstGeom prst="rect">
            <a:avLst/>
          </a:prstGeom>
        </p:spPr>
        <p:txBody>
          <a:bodyPr vert="horz" wrap="square" lIns="0" tIns="12065" rIns="0" bIns="0" rtlCol="0">
            <a:spAutoFit/>
          </a:bodyPr>
          <a:lstStyle/>
          <a:p>
            <a:pPr marL="219710" marR="5080" indent="-207645">
              <a:lnSpc>
                <a:spcPct val="100000"/>
              </a:lnSpc>
              <a:spcBef>
                <a:spcPts val="95"/>
              </a:spcBef>
            </a:pPr>
            <a:r>
              <a:rPr sz="1600" b="1" spc="-10" dirty="0">
                <a:latin typeface="Arial"/>
                <a:cs typeface="Arial"/>
              </a:rPr>
              <a:t>Acceptation </a:t>
            </a:r>
            <a:r>
              <a:rPr sz="1600" b="1" spc="-5" dirty="0">
                <a:latin typeface="Arial"/>
                <a:cs typeface="Arial"/>
              </a:rPr>
              <a:t>de H0  </a:t>
            </a:r>
            <a:r>
              <a:rPr sz="1600" b="1" spc="-35" dirty="0">
                <a:latin typeface="Arial"/>
                <a:cs typeface="Arial"/>
              </a:rPr>
              <a:t>Avec </a:t>
            </a:r>
            <a:r>
              <a:rPr sz="1600" b="1" spc="-5" dirty="0">
                <a:latin typeface="Arial"/>
                <a:cs typeface="Arial"/>
              </a:rPr>
              <a:t>p = 1 –</a:t>
            </a:r>
            <a:r>
              <a:rPr sz="1600" b="1" spc="85" dirty="0">
                <a:latin typeface="Arial"/>
                <a:cs typeface="Arial"/>
              </a:rPr>
              <a:t> </a:t>
            </a:r>
            <a:r>
              <a:rPr sz="1600" b="1" spc="-5" dirty="0">
                <a:latin typeface="Symbol"/>
                <a:cs typeface="Symbol"/>
              </a:rPr>
              <a:t></a:t>
            </a:r>
            <a:endParaRPr sz="1600">
              <a:latin typeface="Symbol"/>
              <a:cs typeface="Symbol"/>
            </a:endParaRPr>
          </a:p>
        </p:txBody>
      </p:sp>
      <p:sp>
        <p:nvSpPr>
          <p:cNvPr id="10" name="object 10"/>
          <p:cNvSpPr/>
          <p:nvPr/>
        </p:nvSpPr>
        <p:spPr>
          <a:xfrm>
            <a:off x="6731000" y="3536950"/>
            <a:ext cx="0" cy="1008380"/>
          </a:xfrm>
          <a:custGeom>
            <a:avLst/>
            <a:gdLst/>
            <a:ahLst/>
            <a:cxnLst/>
            <a:rect l="l" t="t" r="r" b="b"/>
            <a:pathLst>
              <a:path h="1008379">
                <a:moveTo>
                  <a:pt x="0" y="0"/>
                </a:moveTo>
                <a:lnTo>
                  <a:pt x="0" y="1007999"/>
                </a:lnTo>
              </a:path>
            </a:pathLst>
          </a:custGeom>
          <a:ln w="28575">
            <a:solidFill>
              <a:srgbClr val="000000"/>
            </a:solidFill>
          </a:ln>
        </p:spPr>
        <p:txBody>
          <a:bodyPr wrap="square" lIns="0" tIns="0" rIns="0" bIns="0" rtlCol="0"/>
          <a:lstStyle/>
          <a:p>
            <a:endParaRPr/>
          </a:p>
        </p:txBody>
      </p:sp>
      <p:sp>
        <p:nvSpPr>
          <p:cNvPr id="11" name="object 11"/>
          <p:cNvSpPr/>
          <p:nvPr/>
        </p:nvSpPr>
        <p:spPr>
          <a:xfrm>
            <a:off x="800100" y="4005262"/>
            <a:ext cx="5930900" cy="360680"/>
          </a:xfrm>
          <a:custGeom>
            <a:avLst/>
            <a:gdLst/>
            <a:ahLst/>
            <a:cxnLst/>
            <a:rect l="l" t="t" r="r" b="b"/>
            <a:pathLst>
              <a:path w="5930900" h="360679">
                <a:moveTo>
                  <a:pt x="0" y="360362"/>
                </a:moveTo>
                <a:lnTo>
                  <a:pt x="5930900" y="360362"/>
                </a:lnTo>
                <a:lnTo>
                  <a:pt x="5930900" y="0"/>
                </a:lnTo>
                <a:lnTo>
                  <a:pt x="0" y="0"/>
                </a:lnTo>
                <a:lnTo>
                  <a:pt x="0" y="360362"/>
                </a:lnTo>
                <a:close/>
              </a:path>
            </a:pathLst>
          </a:custGeom>
          <a:solidFill>
            <a:srgbClr val="FFCC00"/>
          </a:solidFill>
        </p:spPr>
        <p:txBody>
          <a:bodyPr wrap="square" lIns="0" tIns="0" rIns="0" bIns="0" rtlCol="0"/>
          <a:lstStyle/>
          <a:p>
            <a:endParaRPr/>
          </a:p>
        </p:txBody>
      </p:sp>
      <p:sp>
        <p:nvSpPr>
          <p:cNvPr id="12" name="object 12"/>
          <p:cNvSpPr/>
          <p:nvPr/>
        </p:nvSpPr>
        <p:spPr>
          <a:xfrm>
            <a:off x="6732651" y="4005262"/>
            <a:ext cx="1800225" cy="360680"/>
          </a:xfrm>
          <a:custGeom>
            <a:avLst/>
            <a:gdLst/>
            <a:ahLst/>
            <a:cxnLst/>
            <a:rect l="l" t="t" r="r" b="b"/>
            <a:pathLst>
              <a:path w="1800225" h="360679">
                <a:moveTo>
                  <a:pt x="0" y="360362"/>
                </a:moveTo>
                <a:lnTo>
                  <a:pt x="1800225" y="360362"/>
                </a:lnTo>
                <a:lnTo>
                  <a:pt x="1800225" y="0"/>
                </a:lnTo>
                <a:lnTo>
                  <a:pt x="0" y="0"/>
                </a:lnTo>
                <a:lnTo>
                  <a:pt x="0" y="360362"/>
                </a:lnTo>
                <a:close/>
              </a:path>
            </a:pathLst>
          </a:custGeom>
          <a:solidFill>
            <a:srgbClr val="006666"/>
          </a:solidFill>
        </p:spPr>
        <p:txBody>
          <a:bodyPr wrap="square" lIns="0" tIns="0" rIns="0" bIns="0" rtlCol="0"/>
          <a:lstStyle/>
          <a:p>
            <a:endParaRPr/>
          </a:p>
        </p:txBody>
      </p:sp>
      <p:sp>
        <p:nvSpPr>
          <p:cNvPr id="13" name="object 13"/>
          <p:cNvSpPr/>
          <p:nvPr/>
        </p:nvSpPr>
        <p:spPr>
          <a:xfrm>
            <a:off x="6588125" y="3429000"/>
            <a:ext cx="2232025" cy="1368425"/>
          </a:xfrm>
          <a:custGeom>
            <a:avLst/>
            <a:gdLst/>
            <a:ahLst/>
            <a:cxnLst/>
            <a:rect l="l" t="t" r="r" b="b"/>
            <a:pathLst>
              <a:path w="2232025" h="1368425">
                <a:moveTo>
                  <a:pt x="0" y="684149"/>
                </a:moveTo>
                <a:lnTo>
                  <a:pt x="6135" y="611977"/>
                </a:lnTo>
                <a:lnTo>
                  <a:pt x="24132" y="541969"/>
                </a:lnTo>
                <a:lnTo>
                  <a:pt x="53373" y="474504"/>
                </a:lnTo>
                <a:lnTo>
                  <a:pt x="93241" y="409960"/>
                </a:lnTo>
                <a:lnTo>
                  <a:pt x="116967" y="378901"/>
                </a:lnTo>
                <a:lnTo>
                  <a:pt x="143119" y="348715"/>
                </a:lnTo>
                <a:lnTo>
                  <a:pt x="171619" y="319447"/>
                </a:lnTo>
                <a:lnTo>
                  <a:pt x="202391" y="291147"/>
                </a:lnTo>
                <a:lnTo>
                  <a:pt x="235357" y="263860"/>
                </a:lnTo>
                <a:lnTo>
                  <a:pt x="270440" y="237635"/>
                </a:lnTo>
                <a:lnTo>
                  <a:pt x="307563" y="212518"/>
                </a:lnTo>
                <a:lnTo>
                  <a:pt x="346649" y="188557"/>
                </a:lnTo>
                <a:lnTo>
                  <a:pt x="387621" y="165799"/>
                </a:lnTo>
                <a:lnTo>
                  <a:pt x="430402" y="144291"/>
                </a:lnTo>
                <a:lnTo>
                  <a:pt x="474915" y="124081"/>
                </a:lnTo>
                <a:lnTo>
                  <a:pt x="521082" y="105216"/>
                </a:lnTo>
                <a:lnTo>
                  <a:pt x="568827" y="87744"/>
                </a:lnTo>
                <a:lnTo>
                  <a:pt x="618072" y="71711"/>
                </a:lnTo>
                <a:lnTo>
                  <a:pt x="668740" y="57165"/>
                </a:lnTo>
                <a:lnTo>
                  <a:pt x="720755" y="44153"/>
                </a:lnTo>
                <a:lnTo>
                  <a:pt x="774038" y="32723"/>
                </a:lnTo>
                <a:lnTo>
                  <a:pt x="828514" y="22921"/>
                </a:lnTo>
                <a:lnTo>
                  <a:pt x="884105" y="14795"/>
                </a:lnTo>
                <a:lnTo>
                  <a:pt x="940733" y="8393"/>
                </a:lnTo>
                <a:lnTo>
                  <a:pt x="998323" y="3762"/>
                </a:lnTo>
                <a:lnTo>
                  <a:pt x="1056796" y="948"/>
                </a:lnTo>
                <a:lnTo>
                  <a:pt x="1116076" y="0"/>
                </a:lnTo>
                <a:lnTo>
                  <a:pt x="1175343" y="948"/>
                </a:lnTo>
                <a:lnTo>
                  <a:pt x="1233805" y="3762"/>
                </a:lnTo>
                <a:lnTo>
                  <a:pt x="1291384" y="8393"/>
                </a:lnTo>
                <a:lnTo>
                  <a:pt x="1348003" y="14795"/>
                </a:lnTo>
                <a:lnTo>
                  <a:pt x="1403585" y="22921"/>
                </a:lnTo>
                <a:lnTo>
                  <a:pt x="1458052" y="32723"/>
                </a:lnTo>
                <a:lnTo>
                  <a:pt x="1511328" y="44153"/>
                </a:lnTo>
                <a:lnTo>
                  <a:pt x="1563336" y="57165"/>
                </a:lnTo>
                <a:lnTo>
                  <a:pt x="1613998" y="71711"/>
                </a:lnTo>
                <a:lnTo>
                  <a:pt x="1663237" y="87744"/>
                </a:lnTo>
                <a:lnTo>
                  <a:pt x="1710976" y="105216"/>
                </a:lnTo>
                <a:lnTo>
                  <a:pt x="1757138" y="124081"/>
                </a:lnTo>
                <a:lnTo>
                  <a:pt x="1801647" y="144291"/>
                </a:lnTo>
                <a:lnTo>
                  <a:pt x="1844424" y="165799"/>
                </a:lnTo>
                <a:lnTo>
                  <a:pt x="1885392" y="188557"/>
                </a:lnTo>
                <a:lnTo>
                  <a:pt x="1924475" y="212518"/>
                </a:lnTo>
                <a:lnTo>
                  <a:pt x="1961596" y="237635"/>
                </a:lnTo>
                <a:lnTo>
                  <a:pt x="1996676" y="263860"/>
                </a:lnTo>
                <a:lnTo>
                  <a:pt x="2029640" y="291147"/>
                </a:lnTo>
                <a:lnTo>
                  <a:pt x="2060410" y="319447"/>
                </a:lnTo>
                <a:lnTo>
                  <a:pt x="2088909" y="348715"/>
                </a:lnTo>
                <a:lnTo>
                  <a:pt x="2115060" y="378901"/>
                </a:lnTo>
                <a:lnTo>
                  <a:pt x="2138786" y="409960"/>
                </a:lnTo>
                <a:lnTo>
                  <a:pt x="2160009" y="441843"/>
                </a:lnTo>
                <a:lnTo>
                  <a:pt x="2194639" y="507895"/>
                </a:lnTo>
                <a:lnTo>
                  <a:pt x="2218334" y="576679"/>
                </a:lnTo>
                <a:lnTo>
                  <a:pt x="2230478" y="647816"/>
                </a:lnTo>
                <a:lnTo>
                  <a:pt x="2232025" y="684149"/>
                </a:lnTo>
                <a:lnTo>
                  <a:pt x="2230478" y="720493"/>
                </a:lnTo>
                <a:lnTo>
                  <a:pt x="2218334" y="791651"/>
                </a:lnTo>
                <a:lnTo>
                  <a:pt x="2194639" y="860454"/>
                </a:lnTo>
                <a:lnTo>
                  <a:pt x="2160009" y="926522"/>
                </a:lnTo>
                <a:lnTo>
                  <a:pt x="2138786" y="958412"/>
                </a:lnTo>
                <a:lnTo>
                  <a:pt x="2115060" y="989477"/>
                </a:lnTo>
                <a:lnTo>
                  <a:pt x="2088909" y="1019670"/>
                </a:lnTo>
                <a:lnTo>
                  <a:pt x="2060410" y="1048943"/>
                </a:lnTo>
                <a:lnTo>
                  <a:pt x="2029640" y="1077248"/>
                </a:lnTo>
                <a:lnTo>
                  <a:pt x="1996676" y="1104539"/>
                </a:lnTo>
                <a:lnTo>
                  <a:pt x="1961596" y="1130769"/>
                </a:lnTo>
                <a:lnTo>
                  <a:pt x="1924475" y="1155889"/>
                </a:lnTo>
                <a:lnTo>
                  <a:pt x="1885392" y="1179853"/>
                </a:lnTo>
                <a:lnTo>
                  <a:pt x="1844424" y="1202614"/>
                </a:lnTo>
                <a:lnTo>
                  <a:pt x="1801647" y="1224124"/>
                </a:lnTo>
                <a:lnTo>
                  <a:pt x="1757138" y="1244335"/>
                </a:lnTo>
                <a:lnTo>
                  <a:pt x="1710976" y="1263202"/>
                </a:lnTo>
                <a:lnTo>
                  <a:pt x="1663237" y="1280676"/>
                </a:lnTo>
                <a:lnTo>
                  <a:pt x="1613998" y="1296710"/>
                </a:lnTo>
                <a:lnTo>
                  <a:pt x="1563336" y="1311257"/>
                </a:lnTo>
                <a:lnTo>
                  <a:pt x="1511328" y="1324270"/>
                </a:lnTo>
                <a:lnTo>
                  <a:pt x="1458052" y="1335701"/>
                </a:lnTo>
                <a:lnTo>
                  <a:pt x="1403585" y="1345503"/>
                </a:lnTo>
                <a:lnTo>
                  <a:pt x="1348003" y="1353628"/>
                </a:lnTo>
                <a:lnTo>
                  <a:pt x="1291384" y="1360031"/>
                </a:lnTo>
                <a:lnTo>
                  <a:pt x="1233805" y="1364662"/>
                </a:lnTo>
                <a:lnTo>
                  <a:pt x="1175343" y="1367476"/>
                </a:lnTo>
                <a:lnTo>
                  <a:pt x="1116076" y="1368425"/>
                </a:lnTo>
                <a:lnTo>
                  <a:pt x="1056796" y="1367476"/>
                </a:lnTo>
                <a:lnTo>
                  <a:pt x="998323" y="1364662"/>
                </a:lnTo>
                <a:lnTo>
                  <a:pt x="940733" y="1360031"/>
                </a:lnTo>
                <a:lnTo>
                  <a:pt x="884105" y="1353628"/>
                </a:lnTo>
                <a:lnTo>
                  <a:pt x="828514" y="1345503"/>
                </a:lnTo>
                <a:lnTo>
                  <a:pt x="774038" y="1335701"/>
                </a:lnTo>
                <a:lnTo>
                  <a:pt x="720755" y="1324270"/>
                </a:lnTo>
                <a:lnTo>
                  <a:pt x="668740" y="1311257"/>
                </a:lnTo>
                <a:lnTo>
                  <a:pt x="618072" y="1296710"/>
                </a:lnTo>
                <a:lnTo>
                  <a:pt x="568827" y="1280676"/>
                </a:lnTo>
                <a:lnTo>
                  <a:pt x="521082" y="1263202"/>
                </a:lnTo>
                <a:lnTo>
                  <a:pt x="474915" y="1244335"/>
                </a:lnTo>
                <a:lnTo>
                  <a:pt x="430402" y="1224124"/>
                </a:lnTo>
                <a:lnTo>
                  <a:pt x="387621" y="1202614"/>
                </a:lnTo>
                <a:lnTo>
                  <a:pt x="346649" y="1179853"/>
                </a:lnTo>
                <a:lnTo>
                  <a:pt x="307563" y="1155889"/>
                </a:lnTo>
                <a:lnTo>
                  <a:pt x="270440" y="1130769"/>
                </a:lnTo>
                <a:lnTo>
                  <a:pt x="235357" y="1104539"/>
                </a:lnTo>
                <a:lnTo>
                  <a:pt x="202391" y="1077248"/>
                </a:lnTo>
                <a:lnTo>
                  <a:pt x="171619" y="1048943"/>
                </a:lnTo>
                <a:lnTo>
                  <a:pt x="143119" y="1019670"/>
                </a:lnTo>
                <a:lnTo>
                  <a:pt x="116967" y="989477"/>
                </a:lnTo>
                <a:lnTo>
                  <a:pt x="93241" y="958412"/>
                </a:lnTo>
                <a:lnTo>
                  <a:pt x="72017" y="926522"/>
                </a:lnTo>
                <a:lnTo>
                  <a:pt x="37385" y="860454"/>
                </a:lnTo>
                <a:lnTo>
                  <a:pt x="13690" y="791651"/>
                </a:lnTo>
                <a:lnTo>
                  <a:pt x="1546" y="720493"/>
                </a:lnTo>
                <a:lnTo>
                  <a:pt x="0" y="684149"/>
                </a:lnTo>
                <a:close/>
              </a:path>
            </a:pathLst>
          </a:custGeom>
          <a:ln w="9525">
            <a:solidFill>
              <a:srgbClr val="000000"/>
            </a:solidFill>
            <a:prstDash val="sysDash"/>
          </a:ln>
        </p:spPr>
        <p:txBody>
          <a:bodyPr wrap="square" lIns="0" tIns="0" rIns="0" bIns="0" rtlCol="0"/>
          <a:lstStyle/>
          <a:p>
            <a:endParaRPr/>
          </a:p>
        </p:txBody>
      </p:sp>
      <p:sp>
        <p:nvSpPr>
          <p:cNvPr id="14" name="object 14"/>
          <p:cNvSpPr txBox="1"/>
          <p:nvPr/>
        </p:nvSpPr>
        <p:spPr>
          <a:xfrm>
            <a:off x="2700020" y="4320285"/>
            <a:ext cx="5527040" cy="873125"/>
          </a:xfrm>
          <a:prstGeom prst="rect">
            <a:avLst/>
          </a:prstGeom>
        </p:spPr>
        <p:txBody>
          <a:bodyPr vert="horz" wrap="square" lIns="0" tIns="12700" rIns="0" bIns="0" rtlCol="0">
            <a:spAutoFit/>
          </a:bodyPr>
          <a:lstStyle/>
          <a:p>
            <a:pPr marR="5080" algn="r">
              <a:lnSpc>
                <a:spcPct val="100000"/>
              </a:lnSpc>
              <a:spcBef>
                <a:spcPts val="100"/>
              </a:spcBef>
            </a:pPr>
            <a:r>
              <a:rPr sz="1800" b="1" spc="-20" dirty="0">
                <a:latin typeface="Arial"/>
                <a:cs typeface="Arial"/>
              </a:rPr>
              <a:t>Valeurs</a:t>
            </a:r>
            <a:r>
              <a:rPr sz="1800" b="1" spc="-70" dirty="0">
                <a:latin typeface="Arial"/>
                <a:cs typeface="Arial"/>
              </a:rPr>
              <a:t> </a:t>
            </a:r>
            <a:r>
              <a:rPr sz="1800" b="1" dirty="0">
                <a:latin typeface="Arial"/>
                <a:cs typeface="Arial"/>
              </a:rPr>
              <a:t>Z</a:t>
            </a:r>
            <a:r>
              <a:rPr sz="1800" b="1" baseline="-20833" dirty="0">
                <a:latin typeface="Arial"/>
                <a:cs typeface="Arial"/>
              </a:rPr>
              <a:t>c</a:t>
            </a:r>
            <a:endParaRPr sz="1800" baseline="-20833">
              <a:latin typeface="Arial"/>
              <a:cs typeface="Arial"/>
            </a:endParaRPr>
          </a:p>
          <a:p>
            <a:pPr>
              <a:lnSpc>
                <a:spcPct val="100000"/>
              </a:lnSpc>
              <a:spcBef>
                <a:spcPts val="45"/>
              </a:spcBef>
            </a:pPr>
            <a:endParaRPr sz="1900">
              <a:latin typeface="Times New Roman"/>
              <a:cs typeface="Times New Roman"/>
            </a:endParaRPr>
          </a:p>
          <a:p>
            <a:pPr marR="67310" algn="r">
              <a:lnSpc>
                <a:spcPct val="100000"/>
              </a:lnSpc>
              <a:tabLst>
                <a:tab pos="3464560" algn="l"/>
              </a:tabLst>
            </a:pPr>
            <a:r>
              <a:rPr sz="1800" i="1" spc="-5" dirty="0">
                <a:latin typeface="Arial"/>
                <a:cs typeface="Arial"/>
              </a:rPr>
              <a:t>Ex </a:t>
            </a:r>
            <a:r>
              <a:rPr sz="1900" b="1" i="1" spc="-65" dirty="0">
                <a:latin typeface="Symbol"/>
                <a:cs typeface="Symbol"/>
              </a:rPr>
              <a:t></a:t>
            </a:r>
            <a:r>
              <a:rPr sz="1900" b="1" i="1" spc="-65" dirty="0">
                <a:latin typeface="Times New Roman"/>
                <a:cs typeface="Times New Roman"/>
              </a:rPr>
              <a:t> </a:t>
            </a:r>
            <a:r>
              <a:rPr sz="1800" i="1" dirty="0">
                <a:latin typeface="Arial"/>
                <a:cs typeface="Arial"/>
              </a:rPr>
              <a:t>=5% …p</a:t>
            </a:r>
            <a:r>
              <a:rPr sz="1800" i="1" spc="80" dirty="0">
                <a:latin typeface="Arial"/>
                <a:cs typeface="Arial"/>
              </a:rPr>
              <a:t> </a:t>
            </a:r>
            <a:r>
              <a:rPr sz="1800" i="1" dirty="0">
                <a:latin typeface="Arial"/>
                <a:cs typeface="Arial"/>
              </a:rPr>
              <a:t>=</a:t>
            </a:r>
            <a:r>
              <a:rPr sz="1800" i="1" spc="-5" dirty="0">
                <a:latin typeface="Arial"/>
                <a:cs typeface="Arial"/>
              </a:rPr>
              <a:t> 95%	</a:t>
            </a:r>
            <a:r>
              <a:rPr sz="1800" i="1" dirty="0">
                <a:latin typeface="Arial"/>
                <a:cs typeface="Arial"/>
              </a:rPr>
              <a:t>Ex </a:t>
            </a:r>
            <a:r>
              <a:rPr sz="1900" b="1" i="1" spc="-65" dirty="0">
                <a:latin typeface="Symbol"/>
                <a:cs typeface="Symbol"/>
              </a:rPr>
              <a:t></a:t>
            </a:r>
            <a:r>
              <a:rPr sz="1900" b="1" i="1" spc="-65" dirty="0">
                <a:latin typeface="Times New Roman"/>
                <a:cs typeface="Times New Roman"/>
              </a:rPr>
              <a:t> </a:t>
            </a:r>
            <a:r>
              <a:rPr sz="1800" i="1" dirty="0">
                <a:latin typeface="Arial"/>
                <a:cs typeface="Arial"/>
              </a:rPr>
              <a:t>=5% …p </a:t>
            </a:r>
            <a:r>
              <a:rPr sz="1800" i="1" spc="-10" dirty="0">
                <a:latin typeface="Symbol"/>
                <a:cs typeface="Symbol"/>
              </a:rPr>
              <a:t></a:t>
            </a:r>
            <a:r>
              <a:rPr sz="1800" i="1" spc="-195" dirty="0">
                <a:latin typeface="Times New Roman"/>
                <a:cs typeface="Times New Roman"/>
              </a:rPr>
              <a:t> </a:t>
            </a:r>
            <a:r>
              <a:rPr sz="1800" i="1" spc="-10" dirty="0">
                <a:latin typeface="Arial"/>
                <a:cs typeface="Arial"/>
              </a:rPr>
              <a:t>5%</a:t>
            </a:r>
            <a:endParaRPr sz="1800">
              <a:latin typeface="Arial"/>
              <a:cs typeface="Arial"/>
            </a:endParaRPr>
          </a:p>
        </p:txBody>
      </p:sp>
      <p:sp>
        <p:nvSpPr>
          <p:cNvPr id="15" name="object 15"/>
          <p:cNvSpPr/>
          <p:nvPr/>
        </p:nvSpPr>
        <p:spPr>
          <a:xfrm>
            <a:off x="4060571" y="3067050"/>
            <a:ext cx="490855" cy="1795780"/>
          </a:xfrm>
          <a:custGeom>
            <a:avLst/>
            <a:gdLst/>
            <a:ahLst/>
            <a:cxnLst/>
            <a:rect l="l" t="t" r="r" b="b"/>
            <a:pathLst>
              <a:path w="490854" h="1795779">
                <a:moveTo>
                  <a:pt x="0" y="1712087"/>
                </a:moveTo>
                <a:lnTo>
                  <a:pt x="17779" y="1795399"/>
                </a:lnTo>
                <a:lnTo>
                  <a:pt x="70016" y="1735582"/>
                </a:lnTo>
                <a:lnTo>
                  <a:pt x="39877" y="1735582"/>
                </a:lnTo>
                <a:lnTo>
                  <a:pt x="27558" y="1732407"/>
                </a:lnTo>
                <a:lnTo>
                  <a:pt x="30765" y="1720082"/>
                </a:lnTo>
                <a:lnTo>
                  <a:pt x="0" y="1712087"/>
                </a:lnTo>
                <a:close/>
              </a:path>
              <a:path w="490854" h="1795779">
                <a:moveTo>
                  <a:pt x="30765" y="1720082"/>
                </a:moveTo>
                <a:lnTo>
                  <a:pt x="27558" y="1732407"/>
                </a:lnTo>
                <a:lnTo>
                  <a:pt x="39877" y="1735582"/>
                </a:lnTo>
                <a:lnTo>
                  <a:pt x="43077" y="1723282"/>
                </a:lnTo>
                <a:lnTo>
                  <a:pt x="30765" y="1720082"/>
                </a:lnTo>
                <a:close/>
              </a:path>
              <a:path w="490854" h="1795779">
                <a:moveTo>
                  <a:pt x="43077" y="1723282"/>
                </a:moveTo>
                <a:lnTo>
                  <a:pt x="39877" y="1735582"/>
                </a:lnTo>
                <a:lnTo>
                  <a:pt x="70016" y="1735582"/>
                </a:lnTo>
                <a:lnTo>
                  <a:pt x="73787" y="1731264"/>
                </a:lnTo>
                <a:lnTo>
                  <a:pt x="43077" y="1723282"/>
                </a:lnTo>
                <a:close/>
              </a:path>
              <a:path w="490854" h="1795779">
                <a:moveTo>
                  <a:pt x="478281" y="0"/>
                </a:moveTo>
                <a:lnTo>
                  <a:pt x="30765" y="1720082"/>
                </a:lnTo>
                <a:lnTo>
                  <a:pt x="43077" y="1723282"/>
                </a:lnTo>
                <a:lnTo>
                  <a:pt x="490600" y="3175"/>
                </a:lnTo>
                <a:lnTo>
                  <a:pt x="478281" y="0"/>
                </a:lnTo>
                <a:close/>
              </a:path>
            </a:pathLst>
          </a:custGeom>
          <a:solidFill>
            <a:srgbClr val="006666"/>
          </a:solidFill>
        </p:spPr>
        <p:txBody>
          <a:bodyPr wrap="square" lIns="0" tIns="0" rIns="0" bIns="0" rtlCol="0"/>
          <a:lstStyle/>
          <a:p>
            <a:endParaRPr/>
          </a:p>
        </p:txBody>
      </p:sp>
      <p:sp>
        <p:nvSpPr>
          <p:cNvPr id="16" name="object 16"/>
          <p:cNvSpPr/>
          <p:nvPr/>
        </p:nvSpPr>
        <p:spPr>
          <a:xfrm>
            <a:off x="7018781" y="3065907"/>
            <a:ext cx="872490" cy="1795145"/>
          </a:xfrm>
          <a:custGeom>
            <a:avLst/>
            <a:gdLst/>
            <a:ahLst/>
            <a:cxnLst/>
            <a:rect l="l" t="t" r="r" b="b"/>
            <a:pathLst>
              <a:path w="872490" h="1795145">
                <a:moveTo>
                  <a:pt x="0" y="1709800"/>
                </a:moveTo>
                <a:lnTo>
                  <a:pt x="1143" y="1795017"/>
                </a:lnTo>
                <a:lnTo>
                  <a:pt x="68579" y="1742947"/>
                </a:lnTo>
                <a:lnTo>
                  <a:pt x="63587" y="1740534"/>
                </a:lnTo>
                <a:lnTo>
                  <a:pt x="34417" y="1740534"/>
                </a:lnTo>
                <a:lnTo>
                  <a:pt x="22987" y="1735073"/>
                </a:lnTo>
                <a:lnTo>
                  <a:pt x="28530" y="1723590"/>
                </a:lnTo>
                <a:lnTo>
                  <a:pt x="0" y="1709800"/>
                </a:lnTo>
                <a:close/>
              </a:path>
              <a:path w="872490" h="1795145">
                <a:moveTo>
                  <a:pt x="28530" y="1723590"/>
                </a:moveTo>
                <a:lnTo>
                  <a:pt x="22987" y="1735073"/>
                </a:lnTo>
                <a:lnTo>
                  <a:pt x="34417" y="1740534"/>
                </a:lnTo>
                <a:lnTo>
                  <a:pt x="39936" y="1729103"/>
                </a:lnTo>
                <a:lnTo>
                  <a:pt x="28530" y="1723590"/>
                </a:lnTo>
                <a:close/>
              </a:path>
              <a:path w="872490" h="1795145">
                <a:moveTo>
                  <a:pt x="39936" y="1729103"/>
                </a:moveTo>
                <a:lnTo>
                  <a:pt x="34417" y="1740534"/>
                </a:lnTo>
                <a:lnTo>
                  <a:pt x="63587" y="1740534"/>
                </a:lnTo>
                <a:lnTo>
                  <a:pt x="39936" y="1729103"/>
                </a:lnTo>
                <a:close/>
              </a:path>
              <a:path w="872490" h="1795145">
                <a:moveTo>
                  <a:pt x="860551" y="0"/>
                </a:moveTo>
                <a:lnTo>
                  <a:pt x="28530" y="1723590"/>
                </a:lnTo>
                <a:lnTo>
                  <a:pt x="39936" y="1729103"/>
                </a:lnTo>
                <a:lnTo>
                  <a:pt x="872109" y="5460"/>
                </a:lnTo>
                <a:lnTo>
                  <a:pt x="860551" y="0"/>
                </a:lnTo>
                <a:close/>
              </a:path>
            </a:pathLst>
          </a:custGeom>
          <a:solidFill>
            <a:srgbClr val="006666"/>
          </a:solidFill>
        </p:spPr>
        <p:txBody>
          <a:bodyPr wrap="square" lIns="0" tIns="0" rIns="0" bIns="0" rtlCol="0"/>
          <a:lstStyle/>
          <a:p>
            <a:endParaRPr/>
          </a:p>
        </p:txBody>
      </p:sp>
      <p:sp>
        <p:nvSpPr>
          <p:cNvPr id="17" name="object 17"/>
          <p:cNvSpPr/>
          <p:nvPr/>
        </p:nvSpPr>
        <p:spPr>
          <a:xfrm>
            <a:off x="1367027" y="118871"/>
            <a:ext cx="443484" cy="457200"/>
          </a:xfrm>
          <a:prstGeom prst="rect">
            <a:avLst/>
          </a:prstGeom>
          <a:blipFill>
            <a:blip r:embed="rId5" cstate="print"/>
            <a:stretch>
              <a:fillRect/>
            </a:stretch>
          </a:blipFill>
        </p:spPr>
        <p:txBody>
          <a:bodyPr wrap="square" lIns="0" tIns="0" rIns="0" bIns="0" rtlCol="0"/>
          <a:lstStyle/>
          <a:p>
            <a:endParaRPr/>
          </a:p>
        </p:txBody>
      </p:sp>
      <p:sp>
        <p:nvSpPr>
          <p:cNvPr id="18" name="object 18"/>
          <p:cNvSpPr/>
          <p:nvPr/>
        </p:nvSpPr>
        <p:spPr>
          <a:xfrm>
            <a:off x="1536191" y="118871"/>
            <a:ext cx="341376" cy="457200"/>
          </a:xfrm>
          <a:prstGeom prst="rect">
            <a:avLst/>
          </a:prstGeom>
          <a:blipFill>
            <a:blip r:embed="rId6" cstate="print"/>
            <a:stretch>
              <a:fillRect/>
            </a:stretch>
          </a:blipFill>
        </p:spPr>
        <p:txBody>
          <a:bodyPr wrap="square" lIns="0" tIns="0" rIns="0" bIns="0" rtlCol="0"/>
          <a:lstStyle/>
          <a:p>
            <a:endParaRPr/>
          </a:p>
        </p:txBody>
      </p:sp>
      <p:sp>
        <p:nvSpPr>
          <p:cNvPr id="19" name="object 19"/>
          <p:cNvSpPr/>
          <p:nvPr/>
        </p:nvSpPr>
        <p:spPr>
          <a:xfrm>
            <a:off x="1603247" y="118871"/>
            <a:ext cx="333755" cy="457200"/>
          </a:xfrm>
          <a:prstGeom prst="rect">
            <a:avLst/>
          </a:prstGeom>
          <a:blipFill>
            <a:blip r:embed="rId7" cstate="print"/>
            <a:stretch>
              <a:fillRect/>
            </a:stretch>
          </a:blipFill>
        </p:spPr>
        <p:txBody>
          <a:bodyPr wrap="square" lIns="0" tIns="0" rIns="0" bIns="0" rtlCol="0"/>
          <a:lstStyle/>
          <a:p>
            <a:endParaRPr/>
          </a:p>
        </p:txBody>
      </p:sp>
      <p:sp>
        <p:nvSpPr>
          <p:cNvPr id="20" name="object 20"/>
          <p:cNvSpPr/>
          <p:nvPr/>
        </p:nvSpPr>
        <p:spPr>
          <a:xfrm>
            <a:off x="1662683" y="118871"/>
            <a:ext cx="2334768" cy="457200"/>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3723132" y="118871"/>
            <a:ext cx="330708" cy="457200"/>
          </a:xfrm>
          <a:prstGeom prst="rect">
            <a:avLst/>
          </a:prstGeom>
          <a:blipFill>
            <a:blip r:embed="rId9" cstate="print"/>
            <a:stretch>
              <a:fillRect/>
            </a:stretch>
          </a:blipFill>
        </p:spPr>
        <p:txBody>
          <a:bodyPr wrap="square" lIns="0" tIns="0" rIns="0" bIns="0" rtlCol="0"/>
          <a:lstStyle/>
          <a:p>
            <a:endParaRPr/>
          </a:p>
        </p:txBody>
      </p:sp>
      <p:sp>
        <p:nvSpPr>
          <p:cNvPr id="22" name="object 22"/>
          <p:cNvSpPr txBox="1"/>
          <p:nvPr/>
        </p:nvSpPr>
        <p:spPr>
          <a:xfrm>
            <a:off x="151587" y="168910"/>
            <a:ext cx="7856855" cy="1636395"/>
          </a:xfrm>
          <a:prstGeom prst="rect">
            <a:avLst/>
          </a:prstGeom>
        </p:spPr>
        <p:txBody>
          <a:bodyPr vert="horz" wrap="square" lIns="0" tIns="12065" rIns="0" bIns="0" rtlCol="0">
            <a:spAutoFit/>
          </a:bodyPr>
          <a:lstStyle/>
          <a:p>
            <a:pPr marL="1343025">
              <a:lnSpc>
                <a:spcPts val="1725"/>
              </a:lnSpc>
              <a:spcBef>
                <a:spcPts val="95"/>
              </a:spcBef>
            </a:pPr>
            <a:r>
              <a:rPr lang="fr-FR" sz="1600" b="1" spc="-5" dirty="0">
                <a:solidFill>
                  <a:srgbClr val="5F5F5F"/>
                </a:solidFill>
                <a:latin typeface="Arial"/>
                <a:cs typeface="Arial"/>
              </a:rPr>
              <a:t>3</a:t>
            </a:r>
            <a:r>
              <a:rPr sz="1600" b="1" spc="-5" dirty="0">
                <a:solidFill>
                  <a:srgbClr val="5F5F5F"/>
                </a:solidFill>
                <a:latin typeface="Arial"/>
                <a:cs typeface="Arial"/>
              </a:rPr>
              <a:t>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4018915">
              <a:lnSpc>
                <a:spcPts val="1725"/>
              </a:lnSpc>
            </a:pPr>
            <a:r>
              <a:rPr sz="1600" b="1" spc="-5" dirty="0">
                <a:solidFill>
                  <a:srgbClr val="3B6464"/>
                </a:solidFill>
                <a:latin typeface="Arial"/>
                <a:cs typeface="Arial"/>
              </a:rPr>
              <a:t>Interprétation graphique du risque</a:t>
            </a:r>
            <a:r>
              <a:rPr sz="1600" b="1" spc="95" dirty="0">
                <a:solidFill>
                  <a:srgbClr val="3B6464"/>
                </a:solidFill>
                <a:latin typeface="Arial"/>
                <a:cs typeface="Arial"/>
              </a:rPr>
              <a:t> </a:t>
            </a:r>
            <a:r>
              <a:rPr sz="1600" b="1" spc="-5" dirty="0">
                <a:solidFill>
                  <a:srgbClr val="3B6464"/>
                </a:solidFill>
                <a:latin typeface="Symbol"/>
                <a:cs typeface="Symbol"/>
              </a:rPr>
              <a:t></a:t>
            </a:r>
            <a:endParaRPr sz="1600" dirty="0">
              <a:latin typeface="Symbol"/>
              <a:cs typeface="Symbol"/>
            </a:endParaRPr>
          </a:p>
          <a:p>
            <a:pPr>
              <a:lnSpc>
                <a:spcPct val="100000"/>
              </a:lnSpc>
              <a:spcBef>
                <a:spcPts val="20"/>
              </a:spcBef>
            </a:pPr>
            <a:endParaRPr sz="2250" dirty="0">
              <a:latin typeface="Times New Roman"/>
              <a:cs typeface="Times New Roman"/>
            </a:endParaRPr>
          </a:p>
          <a:p>
            <a:pPr marL="479425">
              <a:lnSpc>
                <a:spcPct val="100000"/>
              </a:lnSpc>
            </a:pPr>
            <a:r>
              <a:rPr sz="1800" spc="-5" dirty="0">
                <a:latin typeface="Arial"/>
                <a:cs typeface="Arial"/>
              </a:rPr>
              <a:t>Le paramètre </a:t>
            </a:r>
            <a:r>
              <a:rPr sz="1800" dirty="0">
                <a:latin typeface="Arial"/>
                <a:cs typeface="Arial"/>
              </a:rPr>
              <a:t>Zc </a:t>
            </a:r>
            <a:r>
              <a:rPr sz="1800" spc="-5" dirty="0">
                <a:latin typeface="Arial"/>
                <a:cs typeface="Arial"/>
              </a:rPr>
              <a:t>résultat du </a:t>
            </a:r>
            <a:r>
              <a:rPr sz="1800" dirty="0">
                <a:latin typeface="Arial"/>
                <a:cs typeface="Arial"/>
              </a:rPr>
              <a:t>test </a:t>
            </a:r>
            <a:r>
              <a:rPr sz="1800" spc="-5" dirty="0">
                <a:latin typeface="Arial"/>
                <a:cs typeface="Arial"/>
              </a:rPr>
              <a:t>suit une distribution probabiliste</a:t>
            </a:r>
            <a:r>
              <a:rPr sz="1800" spc="105" dirty="0">
                <a:latin typeface="Arial"/>
                <a:cs typeface="Arial"/>
              </a:rPr>
              <a:t> </a:t>
            </a:r>
            <a:r>
              <a:rPr sz="1800" spc="-5" dirty="0">
                <a:latin typeface="Arial"/>
                <a:cs typeface="Arial"/>
              </a:rPr>
              <a:t>en</a:t>
            </a:r>
            <a:endParaRPr sz="1800" dirty="0">
              <a:latin typeface="Arial"/>
              <a:cs typeface="Arial"/>
            </a:endParaRPr>
          </a:p>
          <a:p>
            <a:pPr marL="479425">
              <a:lnSpc>
                <a:spcPts val="2110"/>
              </a:lnSpc>
              <a:spcBef>
                <a:spcPts val="5"/>
              </a:spcBef>
            </a:pPr>
            <a:r>
              <a:rPr sz="1800" dirty="0">
                <a:latin typeface="Arial"/>
                <a:cs typeface="Arial"/>
              </a:rPr>
              <a:t>forme de </a:t>
            </a:r>
            <a:r>
              <a:rPr sz="1800" b="1" spc="-5" dirty="0">
                <a:latin typeface="Arial"/>
                <a:cs typeface="Arial"/>
              </a:rPr>
              <a:t>courbe </a:t>
            </a:r>
            <a:r>
              <a:rPr sz="1800" b="1" dirty="0">
                <a:latin typeface="Arial"/>
                <a:cs typeface="Arial"/>
              </a:rPr>
              <a:t>de </a:t>
            </a:r>
            <a:r>
              <a:rPr sz="1800" b="1" spc="-5" dirty="0">
                <a:latin typeface="Arial"/>
                <a:cs typeface="Arial"/>
              </a:rPr>
              <a:t>Gauss</a:t>
            </a:r>
            <a:r>
              <a:rPr sz="1800" spc="-5" dirty="0">
                <a:latin typeface="Arial"/>
                <a:cs typeface="Arial"/>
              </a:rPr>
              <a:t>. </a:t>
            </a:r>
            <a:r>
              <a:rPr sz="1800" b="1" dirty="0">
                <a:solidFill>
                  <a:srgbClr val="006666"/>
                </a:solidFill>
                <a:latin typeface="Arial"/>
                <a:cs typeface="Arial"/>
              </a:rPr>
              <a:t>Soit </a:t>
            </a:r>
            <a:r>
              <a:rPr sz="1800" b="1" spc="-5" dirty="0">
                <a:solidFill>
                  <a:srgbClr val="006666"/>
                </a:solidFill>
                <a:latin typeface="Symbol"/>
                <a:cs typeface="Symbol"/>
              </a:rPr>
              <a:t></a:t>
            </a:r>
            <a:r>
              <a:rPr sz="1800" b="1" spc="-5" dirty="0">
                <a:solidFill>
                  <a:srgbClr val="006666"/>
                </a:solidFill>
                <a:latin typeface="Arial"/>
                <a:cs typeface="Arial"/>
              </a:rPr>
              <a:t>, risque </a:t>
            </a:r>
            <a:r>
              <a:rPr sz="1800" b="1" dirty="0">
                <a:solidFill>
                  <a:srgbClr val="006666"/>
                </a:solidFill>
                <a:latin typeface="Arial"/>
                <a:cs typeface="Arial"/>
              </a:rPr>
              <a:t>de 1</a:t>
            </a:r>
            <a:r>
              <a:rPr sz="1800" b="1" baseline="25462" dirty="0">
                <a:solidFill>
                  <a:srgbClr val="006666"/>
                </a:solidFill>
                <a:latin typeface="Arial"/>
                <a:cs typeface="Arial"/>
              </a:rPr>
              <a:t>ère </a:t>
            </a:r>
            <a:r>
              <a:rPr sz="1800" b="1" spc="-5" dirty="0">
                <a:solidFill>
                  <a:srgbClr val="006666"/>
                </a:solidFill>
                <a:latin typeface="Arial"/>
                <a:cs typeface="Arial"/>
              </a:rPr>
              <a:t>espèce choisi </a:t>
            </a:r>
            <a:r>
              <a:rPr sz="1800" b="1" dirty="0">
                <a:solidFill>
                  <a:srgbClr val="006666"/>
                </a:solidFill>
                <a:latin typeface="Arial"/>
                <a:cs typeface="Arial"/>
              </a:rPr>
              <a:t>= 5</a:t>
            </a:r>
            <a:r>
              <a:rPr sz="1800" b="1" spc="-180" dirty="0">
                <a:solidFill>
                  <a:srgbClr val="006666"/>
                </a:solidFill>
                <a:latin typeface="Arial"/>
                <a:cs typeface="Arial"/>
              </a:rPr>
              <a:t> </a:t>
            </a:r>
            <a:r>
              <a:rPr sz="1800" b="1" dirty="0">
                <a:solidFill>
                  <a:srgbClr val="006666"/>
                </a:solidFill>
                <a:latin typeface="Arial"/>
                <a:cs typeface="Arial"/>
              </a:rPr>
              <a:t>%</a:t>
            </a:r>
            <a:endParaRPr sz="1800" dirty="0">
              <a:latin typeface="Arial"/>
              <a:cs typeface="Arial"/>
            </a:endParaRPr>
          </a:p>
          <a:p>
            <a:pPr marL="12700">
              <a:lnSpc>
                <a:spcPts val="2350"/>
              </a:lnSpc>
            </a:pPr>
            <a:r>
              <a:rPr sz="2000" b="1" dirty="0">
                <a:solidFill>
                  <a:srgbClr val="FFFFFF"/>
                </a:solidFill>
                <a:latin typeface="Arial"/>
                <a:cs typeface="Arial"/>
              </a:rPr>
              <a:t>25</a:t>
            </a:r>
            <a:endParaRPr sz="2000" dirty="0">
              <a:latin typeface="Arial"/>
              <a:cs typeface="Arial"/>
            </a:endParaRPr>
          </a:p>
        </p:txBody>
      </p:sp>
      <p:sp>
        <p:nvSpPr>
          <p:cNvPr id="23" name="object 23"/>
          <p:cNvSpPr txBox="1"/>
          <p:nvPr/>
        </p:nvSpPr>
        <p:spPr>
          <a:xfrm>
            <a:off x="6988556" y="2308351"/>
            <a:ext cx="1503680" cy="742315"/>
          </a:xfrm>
          <a:prstGeom prst="rect">
            <a:avLst/>
          </a:prstGeom>
        </p:spPr>
        <p:txBody>
          <a:bodyPr vert="horz" wrap="square" lIns="0" tIns="85090" rIns="0" bIns="0" rtlCol="0">
            <a:spAutoFit/>
          </a:bodyPr>
          <a:lstStyle/>
          <a:p>
            <a:pPr marL="12700" marR="5080" indent="-635" algn="ctr">
              <a:lnSpc>
                <a:spcPct val="70000"/>
              </a:lnSpc>
              <a:spcBef>
                <a:spcPts val="670"/>
              </a:spcBef>
            </a:pPr>
            <a:r>
              <a:rPr sz="1600" b="1" spc="-5" dirty="0">
                <a:latin typeface="Arial"/>
                <a:cs typeface="Arial"/>
              </a:rPr>
              <a:t>Rejet de H0 =  </a:t>
            </a:r>
            <a:r>
              <a:rPr sz="1600" b="1" spc="-10" dirty="0">
                <a:latin typeface="Arial"/>
                <a:cs typeface="Arial"/>
              </a:rPr>
              <a:t>Acceptation</a:t>
            </a:r>
            <a:r>
              <a:rPr sz="1600" b="1" spc="5" dirty="0">
                <a:latin typeface="Arial"/>
                <a:cs typeface="Arial"/>
              </a:rPr>
              <a:t> </a:t>
            </a:r>
            <a:r>
              <a:rPr sz="1600" b="1" spc="-5" dirty="0">
                <a:latin typeface="Arial"/>
                <a:cs typeface="Arial"/>
              </a:rPr>
              <a:t>H1</a:t>
            </a:r>
            <a:endParaRPr sz="1600">
              <a:latin typeface="Arial"/>
              <a:cs typeface="Arial"/>
            </a:endParaRPr>
          </a:p>
          <a:p>
            <a:pPr marL="3175" algn="ctr">
              <a:lnSpc>
                <a:spcPts val="2385"/>
              </a:lnSpc>
            </a:pPr>
            <a:r>
              <a:rPr sz="1600" b="1" spc="-35" dirty="0">
                <a:latin typeface="Arial"/>
                <a:cs typeface="Arial"/>
              </a:rPr>
              <a:t>Avec </a:t>
            </a:r>
            <a:r>
              <a:rPr sz="1600" b="1" spc="-5" dirty="0">
                <a:latin typeface="Arial"/>
                <a:cs typeface="Arial"/>
              </a:rPr>
              <a:t>p </a:t>
            </a:r>
            <a:r>
              <a:rPr sz="3000" b="1" spc="22" baseline="-4166" dirty="0">
                <a:latin typeface="Symbol"/>
                <a:cs typeface="Symbol"/>
              </a:rPr>
              <a:t></a:t>
            </a:r>
            <a:r>
              <a:rPr sz="3000" b="1" spc="240" baseline="-4166" dirty="0">
                <a:latin typeface="Times New Roman"/>
                <a:cs typeface="Times New Roman"/>
              </a:rPr>
              <a:t> </a:t>
            </a:r>
            <a:r>
              <a:rPr sz="1600" b="1" spc="-5" dirty="0">
                <a:latin typeface="Symbol"/>
                <a:cs typeface="Symbol"/>
              </a:rPr>
              <a:t></a:t>
            </a:r>
            <a:endParaRPr sz="1600">
              <a:latin typeface="Symbol"/>
              <a:cs typeface="Symbo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167640"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a:t>
            </a:r>
            <a:endParaRPr sz="2000">
              <a:latin typeface="Arial"/>
              <a:cs typeface="Arial"/>
            </a:endParaRPr>
          </a:p>
        </p:txBody>
      </p:sp>
      <p:sp>
        <p:nvSpPr>
          <p:cNvPr id="3" name="object 3"/>
          <p:cNvSpPr txBox="1"/>
          <p:nvPr/>
        </p:nvSpPr>
        <p:spPr>
          <a:xfrm>
            <a:off x="306019" y="1510897"/>
            <a:ext cx="142240" cy="284480"/>
          </a:xfrm>
          <a:prstGeom prst="rect">
            <a:avLst/>
          </a:prstGeom>
        </p:spPr>
        <p:txBody>
          <a:bodyPr vert="horz" wrap="square" lIns="0" tIns="0" rIns="0" bIns="0" rtlCol="0">
            <a:spAutoFit/>
          </a:bodyPr>
          <a:lstStyle/>
          <a:p>
            <a:pPr>
              <a:lnSpc>
                <a:spcPts val="2215"/>
              </a:lnSpc>
            </a:pPr>
            <a:r>
              <a:rPr sz="2000" b="1" dirty="0">
                <a:solidFill>
                  <a:srgbClr val="FFFFFF"/>
                </a:solidFill>
                <a:latin typeface="Arial"/>
                <a:cs typeface="Arial"/>
              </a:rPr>
              <a:t>6</a:t>
            </a:r>
            <a:endParaRPr sz="2000">
              <a:latin typeface="Arial"/>
              <a:cs typeface="Arial"/>
            </a:endParaRPr>
          </a:p>
        </p:txBody>
      </p:sp>
      <p:sp>
        <p:nvSpPr>
          <p:cNvPr id="4" name="object 4"/>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395287" y="1557274"/>
            <a:ext cx="8039100" cy="22320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175759" y="335279"/>
            <a:ext cx="3381755" cy="4572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7283195" y="332231"/>
            <a:ext cx="399288" cy="457199"/>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7408164" y="332231"/>
            <a:ext cx="326135" cy="457199"/>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616432" y="4040251"/>
            <a:ext cx="7376159" cy="0"/>
          </a:xfrm>
          <a:custGeom>
            <a:avLst/>
            <a:gdLst/>
            <a:ahLst/>
            <a:cxnLst/>
            <a:rect l="l" t="t" r="r" b="b"/>
            <a:pathLst>
              <a:path w="7376159">
                <a:moveTo>
                  <a:pt x="0" y="0"/>
                </a:moveTo>
                <a:lnTo>
                  <a:pt x="7375677" y="0"/>
                </a:lnTo>
              </a:path>
            </a:pathLst>
          </a:custGeom>
          <a:ln w="28575">
            <a:solidFill>
              <a:srgbClr val="000000"/>
            </a:solidFill>
          </a:ln>
        </p:spPr>
        <p:txBody>
          <a:bodyPr wrap="square" lIns="0" tIns="0" rIns="0" bIns="0" rtlCol="0"/>
          <a:lstStyle/>
          <a:p>
            <a:endParaRPr/>
          </a:p>
        </p:txBody>
      </p:sp>
      <p:sp>
        <p:nvSpPr>
          <p:cNvPr id="13" name="object 13"/>
          <p:cNvSpPr/>
          <p:nvPr/>
        </p:nvSpPr>
        <p:spPr>
          <a:xfrm>
            <a:off x="2091182" y="3427476"/>
            <a:ext cx="0" cy="1008380"/>
          </a:xfrm>
          <a:custGeom>
            <a:avLst/>
            <a:gdLst/>
            <a:ahLst/>
            <a:cxnLst/>
            <a:rect l="l" t="t" r="r" b="b"/>
            <a:pathLst>
              <a:path h="1008379">
                <a:moveTo>
                  <a:pt x="0" y="0"/>
                </a:moveTo>
                <a:lnTo>
                  <a:pt x="0" y="1007999"/>
                </a:lnTo>
              </a:path>
            </a:pathLst>
          </a:custGeom>
          <a:ln w="28575">
            <a:solidFill>
              <a:srgbClr val="000000"/>
            </a:solidFill>
          </a:ln>
        </p:spPr>
        <p:txBody>
          <a:bodyPr wrap="square" lIns="0" tIns="0" rIns="0" bIns="0" rtlCol="0"/>
          <a:lstStyle/>
          <a:p>
            <a:endParaRPr/>
          </a:p>
        </p:txBody>
      </p:sp>
      <p:sp>
        <p:nvSpPr>
          <p:cNvPr id="14" name="object 14"/>
          <p:cNvSpPr/>
          <p:nvPr/>
        </p:nvSpPr>
        <p:spPr>
          <a:xfrm>
            <a:off x="6663690" y="3429000"/>
            <a:ext cx="0" cy="1008380"/>
          </a:xfrm>
          <a:custGeom>
            <a:avLst/>
            <a:gdLst/>
            <a:ahLst/>
            <a:cxnLst/>
            <a:rect l="l" t="t" r="r" b="b"/>
            <a:pathLst>
              <a:path h="1008379">
                <a:moveTo>
                  <a:pt x="0" y="0"/>
                </a:moveTo>
                <a:lnTo>
                  <a:pt x="0" y="1008126"/>
                </a:lnTo>
              </a:path>
            </a:pathLst>
          </a:custGeom>
          <a:ln w="28575">
            <a:solidFill>
              <a:srgbClr val="000000"/>
            </a:solidFill>
          </a:ln>
        </p:spPr>
        <p:txBody>
          <a:bodyPr wrap="square" lIns="0" tIns="0" rIns="0" bIns="0" rtlCol="0"/>
          <a:lstStyle/>
          <a:p>
            <a:endParaRPr/>
          </a:p>
        </p:txBody>
      </p:sp>
      <p:sp>
        <p:nvSpPr>
          <p:cNvPr id="15" name="object 15"/>
          <p:cNvSpPr/>
          <p:nvPr/>
        </p:nvSpPr>
        <p:spPr>
          <a:xfrm>
            <a:off x="2091182" y="3644963"/>
            <a:ext cx="4572635" cy="360680"/>
          </a:xfrm>
          <a:custGeom>
            <a:avLst/>
            <a:gdLst/>
            <a:ahLst/>
            <a:cxnLst/>
            <a:rect l="l" t="t" r="r" b="b"/>
            <a:pathLst>
              <a:path w="4572634" h="360679">
                <a:moveTo>
                  <a:pt x="0" y="360362"/>
                </a:moveTo>
                <a:lnTo>
                  <a:pt x="4572381" y="360362"/>
                </a:lnTo>
                <a:lnTo>
                  <a:pt x="4572381" y="0"/>
                </a:lnTo>
                <a:lnTo>
                  <a:pt x="0" y="0"/>
                </a:lnTo>
                <a:lnTo>
                  <a:pt x="0" y="360362"/>
                </a:lnTo>
                <a:close/>
              </a:path>
            </a:pathLst>
          </a:custGeom>
          <a:solidFill>
            <a:srgbClr val="FFCC00"/>
          </a:solidFill>
        </p:spPr>
        <p:txBody>
          <a:bodyPr wrap="square" lIns="0" tIns="0" rIns="0" bIns="0" rtlCol="0"/>
          <a:lstStyle/>
          <a:p>
            <a:endParaRPr/>
          </a:p>
        </p:txBody>
      </p:sp>
      <p:sp>
        <p:nvSpPr>
          <p:cNvPr id="16" name="object 16"/>
          <p:cNvSpPr/>
          <p:nvPr/>
        </p:nvSpPr>
        <p:spPr>
          <a:xfrm>
            <a:off x="6663690" y="3644963"/>
            <a:ext cx="1771014" cy="360680"/>
          </a:xfrm>
          <a:custGeom>
            <a:avLst/>
            <a:gdLst/>
            <a:ahLst/>
            <a:cxnLst/>
            <a:rect l="l" t="t" r="r" b="b"/>
            <a:pathLst>
              <a:path w="1771015" h="360679">
                <a:moveTo>
                  <a:pt x="0" y="360362"/>
                </a:moveTo>
                <a:lnTo>
                  <a:pt x="1770761" y="360362"/>
                </a:lnTo>
                <a:lnTo>
                  <a:pt x="1770761" y="0"/>
                </a:lnTo>
                <a:lnTo>
                  <a:pt x="0" y="0"/>
                </a:lnTo>
                <a:lnTo>
                  <a:pt x="0" y="360362"/>
                </a:lnTo>
                <a:close/>
              </a:path>
            </a:pathLst>
          </a:custGeom>
          <a:solidFill>
            <a:srgbClr val="006666"/>
          </a:solidFill>
        </p:spPr>
        <p:txBody>
          <a:bodyPr wrap="square" lIns="0" tIns="0" rIns="0" bIns="0" rtlCol="0"/>
          <a:lstStyle/>
          <a:p>
            <a:endParaRPr/>
          </a:p>
        </p:txBody>
      </p:sp>
      <p:sp>
        <p:nvSpPr>
          <p:cNvPr id="17" name="object 17"/>
          <p:cNvSpPr/>
          <p:nvPr/>
        </p:nvSpPr>
        <p:spPr>
          <a:xfrm>
            <a:off x="395287" y="3644963"/>
            <a:ext cx="1696085" cy="360680"/>
          </a:xfrm>
          <a:custGeom>
            <a:avLst/>
            <a:gdLst/>
            <a:ahLst/>
            <a:cxnLst/>
            <a:rect l="l" t="t" r="r" b="b"/>
            <a:pathLst>
              <a:path w="1696085" h="360679">
                <a:moveTo>
                  <a:pt x="0" y="360362"/>
                </a:moveTo>
                <a:lnTo>
                  <a:pt x="1695958" y="360362"/>
                </a:lnTo>
                <a:lnTo>
                  <a:pt x="1695958" y="0"/>
                </a:lnTo>
                <a:lnTo>
                  <a:pt x="0" y="0"/>
                </a:lnTo>
                <a:lnTo>
                  <a:pt x="0" y="360362"/>
                </a:lnTo>
                <a:close/>
              </a:path>
            </a:pathLst>
          </a:custGeom>
          <a:solidFill>
            <a:srgbClr val="006666"/>
          </a:solidFill>
        </p:spPr>
        <p:txBody>
          <a:bodyPr wrap="square" lIns="0" tIns="0" rIns="0" bIns="0" rtlCol="0"/>
          <a:lstStyle/>
          <a:p>
            <a:endParaRPr/>
          </a:p>
        </p:txBody>
      </p:sp>
      <p:sp>
        <p:nvSpPr>
          <p:cNvPr id="18" name="object 18"/>
          <p:cNvSpPr txBox="1"/>
          <p:nvPr/>
        </p:nvSpPr>
        <p:spPr>
          <a:xfrm>
            <a:off x="474065" y="4662125"/>
            <a:ext cx="2261235" cy="796290"/>
          </a:xfrm>
          <a:prstGeom prst="rect">
            <a:avLst/>
          </a:prstGeom>
        </p:spPr>
        <p:txBody>
          <a:bodyPr vert="horz" wrap="square" lIns="0" tIns="12065" rIns="0" bIns="0" rtlCol="0">
            <a:spAutoFit/>
          </a:bodyPr>
          <a:lstStyle/>
          <a:p>
            <a:pPr marL="45720">
              <a:lnSpc>
                <a:spcPct val="100000"/>
              </a:lnSpc>
              <a:spcBef>
                <a:spcPts val="95"/>
              </a:spcBef>
            </a:pPr>
            <a:r>
              <a:rPr sz="1800" i="1" spc="-5" dirty="0">
                <a:latin typeface="Arial"/>
                <a:cs typeface="Arial"/>
              </a:rPr>
              <a:t>Ex </a:t>
            </a:r>
            <a:r>
              <a:rPr sz="1900" b="1" i="1" spc="-65" dirty="0">
                <a:latin typeface="Symbol"/>
                <a:cs typeface="Symbol"/>
              </a:rPr>
              <a:t></a:t>
            </a:r>
            <a:r>
              <a:rPr sz="1900" b="1" i="1" spc="-65" dirty="0">
                <a:latin typeface="Times New Roman"/>
                <a:cs typeface="Times New Roman"/>
              </a:rPr>
              <a:t> </a:t>
            </a:r>
            <a:r>
              <a:rPr sz="1800" i="1" dirty="0">
                <a:latin typeface="Arial"/>
                <a:cs typeface="Arial"/>
              </a:rPr>
              <a:t>=5% …p =</a:t>
            </a:r>
            <a:r>
              <a:rPr sz="1800" i="1" spc="5" dirty="0">
                <a:latin typeface="Arial"/>
                <a:cs typeface="Arial"/>
              </a:rPr>
              <a:t> </a:t>
            </a:r>
            <a:r>
              <a:rPr sz="1800" i="1" spc="-5" dirty="0">
                <a:latin typeface="Arial"/>
                <a:cs typeface="Arial"/>
              </a:rPr>
              <a:t>2,5%</a:t>
            </a:r>
            <a:endParaRPr sz="1800">
              <a:latin typeface="Arial"/>
              <a:cs typeface="Arial"/>
            </a:endParaRPr>
          </a:p>
          <a:p>
            <a:pPr marL="12700">
              <a:lnSpc>
                <a:spcPct val="100000"/>
              </a:lnSpc>
              <a:spcBef>
                <a:spcPts val="1630"/>
              </a:spcBef>
            </a:pPr>
            <a:r>
              <a:rPr sz="1800" b="1" u="heavy" dirty="0">
                <a:solidFill>
                  <a:srgbClr val="006666"/>
                </a:solidFill>
                <a:uFill>
                  <a:solidFill>
                    <a:srgbClr val="006666"/>
                  </a:solidFill>
                </a:uFill>
                <a:latin typeface="Arial"/>
                <a:cs typeface="Arial"/>
              </a:rPr>
              <a:t>Situation </a:t>
            </a:r>
            <a:r>
              <a:rPr sz="1800" b="1" u="heavy" spc="-5" dirty="0">
                <a:solidFill>
                  <a:srgbClr val="006666"/>
                </a:solidFill>
                <a:uFill>
                  <a:solidFill>
                    <a:srgbClr val="006666"/>
                  </a:solidFill>
                </a:uFill>
                <a:latin typeface="Arial"/>
                <a:cs typeface="Arial"/>
              </a:rPr>
              <a:t>bilatérale</a:t>
            </a:r>
            <a:r>
              <a:rPr sz="1800" b="1" spc="-5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p:txBody>
      </p:sp>
      <p:sp>
        <p:nvSpPr>
          <p:cNvPr id="19" name="object 19"/>
          <p:cNvSpPr txBox="1"/>
          <p:nvPr/>
        </p:nvSpPr>
        <p:spPr>
          <a:xfrm>
            <a:off x="3217926" y="4106216"/>
            <a:ext cx="5434965" cy="1983105"/>
          </a:xfrm>
          <a:prstGeom prst="rect">
            <a:avLst/>
          </a:prstGeom>
        </p:spPr>
        <p:txBody>
          <a:bodyPr vert="horz" wrap="square" lIns="0" tIns="148590" rIns="0" bIns="0" rtlCol="0">
            <a:spAutoFit/>
          </a:bodyPr>
          <a:lstStyle/>
          <a:p>
            <a:pPr marL="4183379">
              <a:lnSpc>
                <a:spcPct val="100000"/>
              </a:lnSpc>
              <a:spcBef>
                <a:spcPts val="1170"/>
              </a:spcBef>
            </a:pPr>
            <a:r>
              <a:rPr sz="1800" b="1" spc="-20" dirty="0">
                <a:latin typeface="Arial"/>
                <a:cs typeface="Arial"/>
              </a:rPr>
              <a:t>Valeurs </a:t>
            </a:r>
            <a:r>
              <a:rPr sz="1800" b="1" dirty="0">
                <a:latin typeface="Arial"/>
                <a:cs typeface="Arial"/>
              </a:rPr>
              <a:t>Z</a:t>
            </a:r>
            <a:r>
              <a:rPr sz="1800" b="1" baseline="-20833" dirty="0">
                <a:latin typeface="Arial"/>
                <a:cs typeface="Arial"/>
              </a:rPr>
              <a:t>c</a:t>
            </a:r>
            <a:endParaRPr sz="1800" baseline="-20833">
              <a:latin typeface="Arial"/>
              <a:cs typeface="Arial"/>
            </a:endParaRPr>
          </a:p>
          <a:p>
            <a:pPr marL="71120">
              <a:lnSpc>
                <a:spcPct val="100000"/>
              </a:lnSpc>
              <a:spcBef>
                <a:spcPts val="1130"/>
              </a:spcBef>
              <a:tabLst>
                <a:tab pos="2919095" algn="l"/>
              </a:tabLst>
            </a:pPr>
            <a:r>
              <a:rPr sz="1800" i="1" spc="-5" dirty="0">
                <a:latin typeface="Arial"/>
                <a:cs typeface="Arial"/>
              </a:rPr>
              <a:t>Ex </a:t>
            </a:r>
            <a:r>
              <a:rPr sz="1900" b="1" i="1" spc="-65" dirty="0">
                <a:latin typeface="Symbol"/>
                <a:cs typeface="Symbol"/>
              </a:rPr>
              <a:t></a:t>
            </a:r>
            <a:r>
              <a:rPr sz="1900" b="1" i="1" spc="-65" dirty="0">
                <a:latin typeface="Times New Roman"/>
                <a:cs typeface="Times New Roman"/>
              </a:rPr>
              <a:t> </a:t>
            </a:r>
            <a:r>
              <a:rPr sz="1800" i="1" dirty="0">
                <a:latin typeface="Arial"/>
                <a:cs typeface="Arial"/>
              </a:rPr>
              <a:t>=5% …p</a:t>
            </a:r>
            <a:r>
              <a:rPr sz="1800" i="1" spc="80" dirty="0">
                <a:latin typeface="Arial"/>
                <a:cs typeface="Arial"/>
              </a:rPr>
              <a:t> </a:t>
            </a:r>
            <a:r>
              <a:rPr sz="1800" i="1" dirty="0">
                <a:latin typeface="Arial"/>
                <a:cs typeface="Arial"/>
              </a:rPr>
              <a:t>=</a:t>
            </a:r>
            <a:r>
              <a:rPr sz="1800" i="1" spc="-5" dirty="0">
                <a:latin typeface="Arial"/>
                <a:cs typeface="Arial"/>
              </a:rPr>
              <a:t> 95%	Ex </a:t>
            </a:r>
            <a:r>
              <a:rPr sz="1900" b="1" i="1" spc="-65" dirty="0">
                <a:latin typeface="Symbol"/>
                <a:cs typeface="Symbol"/>
              </a:rPr>
              <a:t></a:t>
            </a:r>
            <a:r>
              <a:rPr sz="1900" b="1" i="1" spc="-65" dirty="0">
                <a:latin typeface="Times New Roman"/>
                <a:cs typeface="Times New Roman"/>
              </a:rPr>
              <a:t> </a:t>
            </a:r>
            <a:r>
              <a:rPr sz="1800" i="1" dirty="0">
                <a:latin typeface="Arial"/>
                <a:cs typeface="Arial"/>
              </a:rPr>
              <a:t>=5% …p =</a:t>
            </a:r>
            <a:r>
              <a:rPr sz="1800" i="1" spc="30" dirty="0">
                <a:latin typeface="Arial"/>
                <a:cs typeface="Arial"/>
              </a:rPr>
              <a:t> </a:t>
            </a:r>
            <a:r>
              <a:rPr sz="1800" i="1" spc="-5" dirty="0">
                <a:latin typeface="Arial"/>
                <a:cs typeface="Arial"/>
              </a:rPr>
              <a:t>2,5%</a:t>
            </a:r>
            <a:endParaRPr sz="1800">
              <a:latin typeface="Arial"/>
              <a:cs typeface="Arial"/>
            </a:endParaRPr>
          </a:p>
          <a:p>
            <a:pPr marL="12700">
              <a:lnSpc>
                <a:spcPct val="100000"/>
              </a:lnSpc>
              <a:spcBef>
                <a:spcPts val="1645"/>
              </a:spcBef>
            </a:pPr>
            <a:r>
              <a:rPr sz="1800" b="1" dirty="0">
                <a:solidFill>
                  <a:srgbClr val="006666"/>
                </a:solidFill>
                <a:latin typeface="Arial"/>
                <a:cs typeface="Arial"/>
              </a:rPr>
              <a:t>Les 2 </a:t>
            </a:r>
            <a:r>
              <a:rPr sz="1800" b="1" spc="-5" dirty="0">
                <a:solidFill>
                  <a:srgbClr val="006666"/>
                </a:solidFill>
                <a:latin typeface="Arial"/>
                <a:cs typeface="Arial"/>
              </a:rPr>
              <a:t>situations </a:t>
            </a:r>
            <a:r>
              <a:rPr sz="1800" b="1" spc="-10" dirty="0">
                <a:solidFill>
                  <a:srgbClr val="006666"/>
                </a:solidFill>
                <a:latin typeface="Arial"/>
                <a:cs typeface="Arial"/>
              </a:rPr>
              <a:t>observées </a:t>
            </a:r>
            <a:r>
              <a:rPr sz="1800" b="1" spc="-5" dirty="0">
                <a:solidFill>
                  <a:srgbClr val="006666"/>
                </a:solidFill>
                <a:latin typeface="Arial"/>
                <a:cs typeface="Arial"/>
              </a:rPr>
              <a:t>sont </a:t>
            </a:r>
            <a:r>
              <a:rPr sz="1800" b="1" dirty="0">
                <a:solidFill>
                  <a:srgbClr val="006666"/>
                </a:solidFill>
                <a:latin typeface="Arial"/>
                <a:cs typeface="Arial"/>
              </a:rPr>
              <a:t>elles</a:t>
            </a:r>
            <a:r>
              <a:rPr sz="1800" b="1" spc="40" dirty="0">
                <a:solidFill>
                  <a:srgbClr val="006666"/>
                </a:solidFill>
                <a:latin typeface="Arial"/>
                <a:cs typeface="Arial"/>
              </a:rPr>
              <a:t> </a:t>
            </a:r>
            <a:r>
              <a:rPr sz="1800" b="1" spc="-5" dirty="0">
                <a:solidFill>
                  <a:srgbClr val="006666"/>
                </a:solidFill>
                <a:latin typeface="Arial"/>
                <a:cs typeface="Arial"/>
              </a:rPr>
              <a:t>différentes?</a:t>
            </a:r>
            <a:endParaRPr sz="1800">
              <a:latin typeface="Arial"/>
              <a:cs typeface="Arial"/>
            </a:endParaRPr>
          </a:p>
          <a:p>
            <a:pPr marL="12700" marR="412115">
              <a:lnSpc>
                <a:spcPts val="1939"/>
              </a:lnSpc>
              <a:spcBef>
                <a:spcPts val="1110"/>
              </a:spcBef>
            </a:pPr>
            <a:r>
              <a:rPr sz="1800" b="1" dirty="0">
                <a:solidFill>
                  <a:srgbClr val="006666"/>
                </a:solidFill>
                <a:latin typeface="Arial"/>
                <a:cs typeface="Arial"/>
              </a:rPr>
              <a:t>Si OUI, il </a:t>
            </a:r>
            <a:r>
              <a:rPr sz="1800" b="1" spc="-5" dirty="0">
                <a:solidFill>
                  <a:srgbClr val="006666"/>
                </a:solidFill>
                <a:latin typeface="Arial"/>
                <a:cs typeface="Arial"/>
              </a:rPr>
              <a:t>est possible d’affirmer laquelle est </a:t>
            </a:r>
            <a:r>
              <a:rPr sz="1800" b="1" dirty="0">
                <a:solidFill>
                  <a:srgbClr val="006666"/>
                </a:solidFill>
                <a:latin typeface="Arial"/>
                <a:cs typeface="Arial"/>
              </a:rPr>
              <a:t>la  </a:t>
            </a:r>
            <a:r>
              <a:rPr sz="1800" b="1" spc="-5" dirty="0">
                <a:solidFill>
                  <a:srgbClr val="006666"/>
                </a:solidFill>
                <a:latin typeface="Arial"/>
                <a:cs typeface="Arial"/>
              </a:rPr>
              <a:t>meilleure </a:t>
            </a:r>
            <a:r>
              <a:rPr sz="1800" b="1" dirty="0">
                <a:solidFill>
                  <a:srgbClr val="006666"/>
                </a:solidFill>
                <a:latin typeface="Arial"/>
                <a:cs typeface="Arial"/>
              </a:rPr>
              <a:t>des</a:t>
            </a:r>
            <a:r>
              <a:rPr sz="1800" b="1" spc="-15" dirty="0">
                <a:solidFill>
                  <a:srgbClr val="006666"/>
                </a:solidFill>
                <a:latin typeface="Arial"/>
                <a:cs typeface="Arial"/>
              </a:rPr>
              <a:t> </a:t>
            </a:r>
            <a:r>
              <a:rPr sz="1800" b="1" spc="-5" dirty="0">
                <a:solidFill>
                  <a:srgbClr val="006666"/>
                </a:solidFill>
                <a:latin typeface="Arial"/>
                <a:cs typeface="Arial"/>
              </a:rPr>
              <a:t>2.</a:t>
            </a:r>
            <a:endParaRPr sz="1800">
              <a:latin typeface="Arial"/>
              <a:cs typeface="Arial"/>
            </a:endParaRPr>
          </a:p>
        </p:txBody>
      </p:sp>
      <p:sp>
        <p:nvSpPr>
          <p:cNvPr id="20" name="object 20"/>
          <p:cNvSpPr/>
          <p:nvPr/>
        </p:nvSpPr>
        <p:spPr>
          <a:xfrm>
            <a:off x="939774" y="2809367"/>
            <a:ext cx="182880" cy="1772285"/>
          </a:xfrm>
          <a:custGeom>
            <a:avLst/>
            <a:gdLst/>
            <a:ahLst/>
            <a:cxnLst/>
            <a:rect l="l" t="t" r="r" b="b"/>
            <a:pathLst>
              <a:path w="182880" h="1772285">
                <a:moveTo>
                  <a:pt x="0" y="1693164"/>
                </a:moveTo>
                <a:lnTo>
                  <a:pt x="31775" y="1772158"/>
                </a:lnTo>
                <a:lnTo>
                  <a:pt x="69789" y="1709420"/>
                </a:lnTo>
                <a:lnTo>
                  <a:pt x="43268" y="1709420"/>
                </a:lnTo>
                <a:lnTo>
                  <a:pt x="30606" y="1708404"/>
                </a:lnTo>
                <a:lnTo>
                  <a:pt x="31642" y="1695703"/>
                </a:lnTo>
                <a:lnTo>
                  <a:pt x="0" y="1693164"/>
                </a:lnTo>
                <a:close/>
              </a:path>
              <a:path w="182880" h="1772285">
                <a:moveTo>
                  <a:pt x="31642" y="1695703"/>
                </a:moveTo>
                <a:lnTo>
                  <a:pt x="30606" y="1708404"/>
                </a:lnTo>
                <a:lnTo>
                  <a:pt x="43268" y="1709420"/>
                </a:lnTo>
                <a:lnTo>
                  <a:pt x="44304" y="1696720"/>
                </a:lnTo>
                <a:lnTo>
                  <a:pt x="31642" y="1695703"/>
                </a:lnTo>
                <a:close/>
              </a:path>
              <a:path w="182880" h="1772285">
                <a:moveTo>
                  <a:pt x="44304" y="1696720"/>
                </a:moveTo>
                <a:lnTo>
                  <a:pt x="43268" y="1709420"/>
                </a:lnTo>
                <a:lnTo>
                  <a:pt x="69789" y="1709420"/>
                </a:lnTo>
                <a:lnTo>
                  <a:pt x="75945" y="1699260"/>
                </a:lnTo>
                <a:lnTo>
                  <a:pt x="44304" y="1696720"/>
                </a:lnTo>
                <a:close/>
              </a:path>
              <a:path w="182880" h="1772285">
                <a:moveTo>
                  <a:pt x="169913" y="0"/>
                </a:moveTo>
                <a:lnTo>
                  <a:pt x="31642" y="1695703"/>
                </a:lnTo>
                <a:lnTo>
                  <a:pt x="44304" y="1696720"/>
                </a:lnTo>
                <a:lnTo>
                  <a:pt x="182562" y="1016"/>
                </a:lnTo>
                <a:lnTo>
                  <a:pt x="169913" y="0"/>
                </a:lnTo>
                <a:close/>
              </a:path>
            </a:pathLst>
          </a:custGeom>
          <a:solidFill>
            <a:srgbClr val="006666"/>
          </a:solidFill>
        </p:spPr>
        <p:txBody>
          <a:bodyPr wrap="square" lIns="0" tIns="0" rIns="0" bIns="0" rtlCol="0"/>
          <a:lstStyle/>
          <a:p>
            <a:endParaRPr/>
          </a:p>
        </p:txBody>
      </p:sp>
      <p:sp>
        <p:nvSpPr>
          <p:cNvPr id="21" name="object 21"/>
          <p:cNvSpPr/>
          <p:nvPr/>
        </p:nvSpPr>
        <p:spPr>
          <a:xfrm>
            <a:off x="4102100" y="3068573"/>
            <a:ext cx="76200" cy="1513205"/>
          </a:xfrm>
          <a:custGeom>
            <a:avLst/>
            <a:gdLst/>
            <a:ahLst/>
            <a:cxnLst/>
            <a:rect l="l" t="t" r="r" b="b"/>
            <a:pathLst>
              <a:path w="76200" h="1513204">
                <a:moveTo>
                  <a:pt x="31750" y="1436751"/>
                </a:moveTo>
                <a:lnTo>
                  <a:pt x="0" y="1436751"/>
                </a:lnTo>
                <a:lnTo>
                  <a:pt x="38100" y="1512951"/>
                </a:lnTo>
                <a:lnTo>
                  <a:pt x="69850" y="1449451"/>
                </a:lnTo>
                <a:lnTo>
                  <a:pt x="31750" y="1449451"/>
                </a:lnTo>
                <a:lnTo>
                  <a:pt x="31750" y="1436751"/>
                </a:lnTo>
                <a:close/>
              </a:path>
              <a:path w="76200" h="1513204">
                <a:moveTo>
                  <a:pt x="44450" y="0"/>
                </a:moveTo>
                <a:lnTo>
                  <a:pt x="31750" y="0"/>
                </a:lnTo>
                <a:lnTo>
                  <a:pt x="31750" y="1449451"/>
                </a:lnTo>
                <a:lnTo>
                  <a:pt x="44450" y="1449451"/>
                </a:lnTo>
                <a:lnTo>
                  <a:pt x="44450" y="0"/>
                </a:lnTo>
                <a:close/>
              </a:path>
              <a:path w="76200" h="1513204">
                <a:moveTo>
                  <a:pt x="76200" y="1436751"/>
                </a:moveTo>
                <a:lnTo>
                  <a:pt x="44450" y="1436751"/>
                </a:lnTo>
                <a:lnTo>
                  <a:pt x="44450" y="1449451"/>
                </a:lnTo>
                <a:lnTo>
                  <a:pt x="69850" y="1449451"/>
                </a:lnTo>
                <a:lnTo>
                  <a:pt x="76200" y="1436751"/>
                </a:lnTo>
                <a:close/>
              </a:path>
            </a:pathLst>
          </a:custGeom>
          <a:solidFill>
            <a:srgbClr val="006666"/>
          </a:solidFill>
        </p:spPr>
        <p:txBody>
          <a:bodyPr wrap="square" lIns="0" tIns="0" rIns="0" bIns="0" rtlCol="0"/>
          <a:lstStyle/>
          <a:p>
            <a:endParaRPr/>
          </a:p>
        </p:txBody>
      </p:sp>
      <p:sp>
        <p:nvSpPr>
          <p:cNvPr id="22" name="object 22"/>
          <p:cNvSpPr/>
          <p:nvPr/>
        </p:nvSpPr>
        <p:spPr>
          <a:xfrm>
            <a:off x="6985761" y="3141345"/>
            <a:ext cx="113664" cy="1440180"/>
          </a:xfrm>
          <a:custGeom>
            <a:avLst/>
            <a:gdLst/>
            <a:ahLst/>
            <a:cxnLst/>
            <a:rect l="l" t="t" r="r" b="b"/>
            <a:pathLst>
              <a:path w="113665" h="1440179">
                <a:moveTo>
                  <a:pt x="0" y="1362202"/>
                </a:moveTo>
                <a:lnTo>
                  <a:pt x="34163" y="1440179"/>
                </a:lnTo>
                <a:lnTo>
                  <a:pt x="69829" y="1377060"/>
                </a:lnTo>
                <a:lnTo>
                  <a:pt x="43688" y="1377060"/>
                </a:lnTo>
                <a:lnTo>
                  <a:pt x="30988" y="1376425"/>
                </a:lnTo>
                <a:lnTo>
                  <a:pt x="31629" y="1363786"/>
                </a:lnTo>
                <a:lnTo>
                  <a:pt x="0" y="1362202"/>
                </a:lnTo>
                <a:close/>
              </a:path>
              <a:path w="113665" h="1440179">
                <a:moveTo>
                  <a:pt x="31629" y="1363786"/>
                </a:moveTo>
                <a:lnTo>
                  <a:pt x="30988" y="1376425"/>
                </a:lnTo>
                <a:lnTo>
                  <a:pt x="43688" y="1377060"/>
                </a:lnTo>
                <a:lnTo>
                  <a:pt x="44329" y="1364422"/>
                </a:lnTo>
                <a:lnTo>
                  <a:pt x="31629" y="1363786"/>
                </a:lnTo>
                <a:close/>
              </a:path>
              <a:path w="113665" h="1440179">
                <a:moveTo>
                  <a:pt x="44329" y="1364422"/>
                </a:moveTo>
                <a:lnTo>
                  <a:pt x="43688" y="1377060"/>
                </a:lnTo>
                <a:lnTo>
                  <a:pt x="69829" y="1377060"/>
                </a:lnTo>
                <a:lnTo>
                  <a:pt x="76073" y="1366011"/>
                </a:lnTo>
                <a:lnTo>
                  <a:pt x="44329" y="1364422"/>
                </a:lnTo>
                <a:close/>
              </a:path>
              <a:path w="113665" h="1440179">
                <a:moveTo>
                  <a:pt x="100838" y="0"/>
                </a:moveTo>
                <a:lnTo>
                  <a:pt x="31629" y="1363786"/>
                </a:lnTo>
                <a:lnTo>
                  <a:pt x="44329" y="1364422"/>
                </a:lnTo>
                <a:lnTo>
                  <a:pt x="113538" y="634"/>
                </a:lnTo>
                <a:lnTo>
                  <a:pt x="100838" y="0"/>
                </a:lnTo>
                <a:close/>
              </a:path>
            </a:pathLst>
          </a:custGeom>
          <a:solidFill>
            <a:srgbClr val="006666"/>
          </a:solidFill>
        </p:spPr>
        <p:txBody>
          <a:bodyPr wrap="square" lIns="0" tIns="0" rIns="0" bIns="0" rtlCol="0"/>
          <a:lstStyle/>
          <a:p>
            <a:endParaRPr/>
          </a:p>
        </p:txBody>
      </p:sp>
      <p:sp>
        <p:nvSpPr>
          <p:cNvPr id="23" name="object 23"/>
          <p:cNvSpPr/>
          <p:nvPr/>
        </p:nvSpPr>
        <p:spPr>
          <a:xfrm>
            <a:off x="1367027" y="118871"/>
            <a:ext cx="443484" cy="457200"/>
          </a:xfrm>
          <a:prstGeom prst="rect">
            <a:avLst/>
          </a:prstGeom>
          <a:blipFill>
            <a:blip r:embed="rId7" cstate="print"/>
            <a:stretch>
              <a:fillRect/>
            </a:stretch>
          </a:blipFill>
        </p:spPr>
        <p:txBody>
          <a:bodyPr wrap="square" lIns="0" tIns="0" rIns="0" bIns="0" rtlCol="0"/>
          <a:lstStyle/>
          <a:p>
            <a:endParaRPr/>
          </a:p>
        </p:txBody>
      </p:sp>
      <p:sp>
        <p:nvSpPr>
          <p:cNvPr id="24" name="object 24"/>
          <p:cNvSpPr/>
          <p:nvPr/>
        </p:nvSpPr>
        <p:spPr>
          <a:xfrm>
            <a:off x="1536191" y="118871"/>
            <a:ext cx="341376" cy="457200"/>
          </a:xfrm>
          <a:prstGeom prst="rect">
            <a:avLst/>
          </a:prstGeom>
          <a:blipFill>
            <a:blip r:embed="rId8" cstate="print"/>
            <a:stretch>
              <a:fillRect/>
            </a:stretch>
          </a:blipFill>
        </p:spPr>
        <p:txBody>
          <a:bodyPr wrap="square" lIns="0" tIns="0" rIns="0" bIns="0" rtlCol="0"/>
          <a:lstStyle/>
          <a:p>
            <a:endParaRPr/>
          </a:p>
        </p:txBody>
      </p:sp>
      <p:sp>
        <p:nvSpPr>
          <p:cNvPr id="25" name="object 25"/>
          <p:cNvSpPr/>
          <p:nvPr/>
        </p:nvSpPr>
        <p:spPr>
          <a:xfrm>
            <a:off x="1603247" y="118871"/>
            <a:ext cx="333755" cy="457200"/>
          </a:xfrm>
          <a:prstGeom prst="rect">
            <a:avLst/>
          </a:prstGeom>
          <a:blipFill>
            <a:blip r:embed="rId9" cstate="print"/>
            <a:stretch>
              <a:fillRect/>
            </a:stretch>
          </a:blipFill>
        </p:spPr>
        <p:txBody>
          <a:bodyPr wrap="square" lIns="0" tIns="0" rIns="0" bIns="0" rtlCol="0"/>
          <a:lstStyle/>
          <a:p>
            <a:endParaRPr/>
          </a:p>
        </p:txBody>
      </p:sp>
      <p:sp>
        <p:nvSpPr>
          <p:cNvPr id="26" name="object 26"/>
          <p:cNvSpPr/>
          <p:nvPr/>
        </p:nvSpPr>
        <p:spPr>
          <a:xfrm>
            <a:off x="1662683" y="118871"/>
            <a:ext cx="2334768" cy="457200"/>
          </a:xfrm>
          <a:prstGeom prst="rect">
            <a:avLst/>
          </a:prstGeom>
          <a:blipFill>
            <a:blip r:embed="rId10" cstate="print"/>
            <a:stretch>
              <a:fillRect/>
            </a:stretch>
          </a:blipFill>
        </p:spPr>
        <p:txBody>
          <a:bodyPr wrap="square" lIns="0" tIns="0" rIns="0" bIns="0" rtlCol="0"/>
          <a:lstStyle/>
          <a:p>
            <a:endParaRPr/>
          </a:p>
        </p:txBody>
      </p:sp>
      <p:sp>
        <p:nvSpPr>
          <p:cNvPr id="27" name="object 27"/>
          <p:cNvSpPr/>
          <p:nvPr/>
        </p:nvSpPr>
        <p:spPr>
          <a:xfrm>
            <a:off x="3723132" y="118871"/>
            <a:ext cx="330708" cy="457200"/>
          </a:xfrm>
          <a:prstGeom prst="rect">
            <a:avLst/>
          </a:prstGeom>
          <a:blipFill>
            <a:blip r:embed="rId11" cstate="print"/>
            <a:stretch>
              <a:fillRect/>
            </a:stretch>
          </a:blipFill>
        </p:spPr>
        <p:txBody>
          <a:bodyPr wrap="square" lIns="0" tIns="0" rIns="0" bIns="0" rtlCol="0"/>
          <a:lstStyle/>
          <a:p>
            <a:endParaRPr/>
          </a:p>
        </p:txBody>
      </p:sp>
      <p:sp>
        <p:nvSpPr>
          <p:cNvPr id="28" name="object 28"/>
          <p:cNvSpPr txBox="1"/>
          <p:nvPr/>
        </p:nvSpPr>
        <p:spPr>
          <a:xfrm>
            <a:off x="1482344" y="168910"/>
            <a:ext cx="6070600" cy="484505"/>
          </a:xfrm>
          <a:prstGeom prst="rect">
            <a:avLst/>
          </a:prstGeom>
        </p:spPr>
        <p:txBody>
          <a:bodyPr vert="horz" wrap="square" lIns="0" tIns="12065" rIns="0" bIns="0" rtlCol="0">
            <a:spAutoFit/>
          </a:bodyPr>
          <a:lstStyle/>
          <a:p>
            <a:pPr marL="12700">
              <a:lnSpc>
                <a:spcPts val="1805"/>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2821305">
              <a:lnSpc>
                <a:spcPts val="1805"/>
              </a:lnSpc>
            </a:pPr>
            <a:r>
              <a:rPr sz="1600" spc="-5" dirty="0">
                <a:solidFill>
                  <a:srgbClr val="5F5F5F"/>
                </a:solidFill>
                <a:latin typeface="Arial"/>
                <a:cs typeface="Arial"/>
              </a:rPr>
              <a:t>Interprétation graphique du risque</a:t>
            </a:r>
            <a:r>
              <a:rPr sz="1600" spc="70" dirty="0">
                <a:solidFill>
                  <a:srgbClr val="5F5F5F"/>
                </a:solidFill>
                <a:latin typeface="Arial"/>
                <a:cs typeface="Arial"/>
              </a:rPr>
              <a:t> </a:t>
            </a:r>
            <a:r>
              <a:rPr sz="1600" b="1" spc="-5" dirty="0">
                <a:solidFill>
                  <a:srgbClr val="5F5F5F"/>
                </a:solidFill>
                <a:latin typeface="Symbol"/>
                <a:cs typeface="Symbol"/>
              </a:rPr>
              <a:t></a:t>
            </a:r>
            <a:endParaRPr sz="1600">
              <a:latin typeface="Symbol"/>
              <a:cs typeface="Symbol"/>
            </a:endParaRPr>
          </a:p>
        </p:txBody>
      </p:sp>
      <p:sp>
        <p:nvSpPr>
          <p:cNvPr id="29" name="object 29"/>
          <p:cNvSpPr/>
          <p:nvPr/>
        </p:nvSpPr>
        <p:spPr>
          <a:xfrm>
            <a:off x="3094101" y="2420873"/>
            <a:ext cx="2090674" cy="676275"/>
          </a:xfrm>
          <a:prstGeom prst="rect">
            <a:avLst/>
          </a:prstGeom>
          <a:blipFill>
            <a:blip r:embed="rId12" cstate="print"/>
            <a:stretch>
              <a:fillRect/>
            </a:stretch>
          </a:blipFill>
        </p:spPr>
        <p:txBody>
          <a:bodyPr wrap="square" lIns="0" tIns="0" rIns="0" bIns="0" rtlCol="0"/>
          <a:lstStyle/>
          <a:p>
            <a:endParaRPr/>
          </a:p>
        </p:txBody>
      </p:sp>
      <p:sp>
        <p:nvSpPr>
          <p:cNvPr id="30" name="object 30"/>
          <p:cNvSpPr txBox="1"/>
          <p:nvPr/>
        </p:nvSpPr>
        <p:spPr>
          <a:xfrm>
            <a:off x="6845554" y="2367152"/>
            <a:ext cx="1503680" cy="732155"/>
          </a:xfrm>
          <a:prstGeom prst="rect">
            <a:avLst/>
          </a:prstGeom>
        </p:spPr>
        <p:txBody>
          <a:bodyPr vert="horz" wrap="square" lIns="0" tIns="85090" rIns="0" bIns="0" rtlCol="0">
            <a:spAutoFit/>
          </a:bodyPr>
          <a:lstStyle/>
          <a:p>
            <a:pPr marL="12700" marR="5080" indent="97155">
              <a:lnSpc>
                <a:spcPct val="70000"/>
              </a:lnSpc>
              <a:spcBef>
                <a:spcPts val="670"/>
              </a:spcBef>
            </a:pPr>
            <a:r>
              <a:rPr sz="1600" b="1" spc="-5" dirty="0">
                <a:latin typeface="Arial"/>
                <a:cs typeface="Arial"/>
              </a:rPr>
              <a:t>Rejet de H0 =  </a:t>
            </a:r>
            <a:r>
              <a:rPr sz="1600" b="1" spc="-10" dirty="0">
                <a:latin typeface="Arial"/>
                <a:cs typeface="Arial"/>
              </a:rPr>
              <a:t>Acceptation</a:t>
            </a:r>
            <a:r>
              <a:rPr sz="1600" b="1" spc="5" dirty="0">
                <a:latin typeface="Arial"/>
                <a:cs typeface="Arial"/>
              </a:rPr>
              <a:t> </a:t>
            </a:r>
            <a:r>
              <a:rPr sz="1600" b="1" spc="-5" dirty="0">
                <a:latin typeface="Arial"/>
                <a:cs typeface="Arial"/>
              </a:rPr>
              <a:t>H1</a:t>
            </a:r>
            <a:endParaRPr sz="1600">
              <a:latin typeface="Arial"/>
              <a:cs typeface="Arial"/>
            </a:endParaRPr>
          </a:p>
          <a:p>
            <a:pPr marL="163195">
              <a:lnSpc>
                <a:spcPct val="100000"/>
              </a:lnSpc>
              <a:spcBef>
                <a:spcPts val="385"/>
              </a:spcBef>
            </a:pPr>
            <a:r>
              <a:rPr sz="1600" b="1" spc="-35" dirty="0">
                <a:latin typeface="Arial"/>
                <a:cs typeface="Arial"/>
              </a:rPr>
              <a:t>Avec </a:t>
            </a:r>
            <a:r>
              <a:rPr sz="1600" b="1" spc="-5" dirty="0">
                <a:latin typeface="Arial"/>
                <a:cs typeface="Arial"/>
              </a:rPr>
              <a:t>p =</a:t>
            </a:r>
            <a:r>
              <a:rPr sz="1600" b="1" spc="70" dirty="0">
                <a:latin typeface="Arial"/>
                <a:cs typeface="Arial"/>
              </a:rPr>
              <a:t> </a:t>
            </a:r>
            <a:r>
              <a:rPr sz="1600" b="1" spc="-10" dirty="0">
                <a:latin typeface="Symbol"/>
                <a:cs typeface="Symbol"/>
              </a:rPr>
              <a:t></a:t>
            </a:r>
            <a:endParaRPr sz="1600">
              <a:latin typeface="Symbol"/>
              <a:cs typeface="Symbol"/>
            </a:endParaRPr>
          </a:p>
        </p:txBody>
      </p:sp>
      <p:sp>
        <p:nvSpPr>
          <p:cNvPr id="31" name="object 31"/>
          <p:cNvSpPr txBox="1"/>
          <p:nvPr/>
        </p:nvSpPr>
        <p:spPr>
          <a:xfrm>
            <a:off x="434136" y="2036825"/>
            <a:ext cx="1503680" cy="732790"/>
          </a:xfrm>
          <a:prstGeom prst="rect">
            <a:avLst/>
          </a:prstGeom>
        </p:spPr>
        <p:txBody>
          <a:bodyPr vert="horz" wrap="square" lIns="0" tIns="85090" rIns="0" bIns="0" rtlCol="0">
            <a:spAutoFit/>
          </a:bodyPr>
          <a:lstStyle/>
          <a:p>
            <a:pPr marL="12700" marR="5080" indent="97155">
              <a:lnSpc>
                <a:spcPct val="70000"/>
              </a:lnSpc>
              <a:spcBef>
                <a:spcPts val="670"/>
              </a:spcBef>
            </a:pPr>
            <a:r>
              <a:rPr sz="1600" b="1" spc="-5" dirty="0">
                <a:latin typeface="Arial"/>
                <a:cs typeface="Arial"/>
              </a:rPr>
              <a:t>Rejet de H0 =  </a:t>
            </a:r>
            <a:r>
              <a:rPr sz="1600" b="1" spc="-10" dirty="0">
                <a:latin typeface="Arial"/>
                <a:cs typeface="Arial"/>
              </a:rPr>
              <a:t>Acceptation</a:t>
            </a:r>
            <a:r>
              <a:rPr sz="1600" b="1" spc="5" dirty="0">
                <a:latin typeface="Arial"/>
                <a:cs typeface="Arial"/>
              </a:rPr>
              <a:t> </a:t>
            </a:r>
            <a:r>
              <a:rPr sz="1600" b="1" spc="-5" dirty="0">
                <a:latin typeface="Arial"/>
                <a:cs typeface="Arial"/>
              </a:rPr>
              <a:t>H1</a:t>
            </a:r>
            <a:endParaRPr sz="1600">
              <a:latin typeface="Arial"/>
              <a:cs typeface="Arial"/>
            </a:endParaRPr>
          </a:p>
          <a:p>
            <a:pPr marL="163195">
              <a:lnSpc>
                <a:spcPct val="100000"/>
              </a:lnSpc>
              <a:spcBef>
                <a:spcPts val="385"/>
              </a:spcBef>
            </a:pPr>
            <a:r>
              <a:rPr sz="1600" b="1" spc="-35" dirty="0">
                <a:latin typeface="Arial"/>
                <a:cs typeface="Arial"/>
              </a:rPr>
              <a:t>Avec </a:t>
            </a:r>
            <a:r>
              <a:rPr sz="1600" b="1" spc="-5" dirty="0">
                <a:latin typeface="Arial"/>
                <a:cs typeface="Arial"/>
              </a:rPr>
              <a:t>p =</a:t>
            </a:r>
            <a:r>
              <a:rPr sz="1600" b="1" spc="70" dirty="0">
                <a:latin typeface="Arial"/>
                <a:cs typeface="Arial"/>
              </a:rPr>
              <a:t> </a:t>
            </a:r>
            <a:r>
              <a:rPr sz="1600" b="1" spc="-10" dirty="0">
                <a:latin typeface="Symbol"/>
                <a:cs typeface="Symbol"/>
              </a:rPr>
              <a:t></a:t>
            </a:r>
            <a:endParaRPr sz="1600">
              <a:latin typeface="Symbol"/>
              <a:cs typeface="Symbo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5755004" y="3617214"/>
            <a:ext cx="2581910"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Symbol"/>
                <a:cs typeface="Symbol"/>
              </a:rPr>
              <a:t></a:t>
            </a:r>
            <a:r>
              <a:rPr sz="1800" b="1" spc="-5" dirty="0">
                <a:latin typeface="Times New Roman"/>
                <a:cs typeface="Times New Roman"/>
              </a:rPr>
              <a:t> </a:t>
            </a:r>
            <a:r>
              <a:rPr sz="1800" b="1" spc="-5" dirty="0">
                <a:latin typeface="Symbol"/>
                <a:cs typeface="Symbol"/>
              </a:rPr>
              <a:t></a:t>
            </a:r>
            <a:r>
              <a:rPr sz="1800" b="1" spc="-5" dirty="0">
                <a:latin typeface="Times New Roman"/>
                <a:cs typeface="Times New Roman"/>
              </a:rPr>
              <a:t> </a:t>
            </a:r>
            <a:r>
              <a:rPr sz="1800" b="1" spc="-5" dirty="0">
                <a:latin typeface="Arial"/>
                <a:cs typeface="Arial"/>
              </a:rPr>
              <a:t>fixé </a:t>
            </a:r>
            <a:r>
              <a:rPr sz="1800" b="1" u="heavy" spc="-5" dirty="0">
                <a:uFill>
                  <a:solidFill>
                    <a:srgbClr val="000000"/>
                  </a:solidFill>
                </a:uFill>
                <a:latin typeface="Arial"/>
                <a:cs typeface="Arial"/>
              </a:rPr>
              <a:t>à </a:t>
            </a:r>
            <a:r>
              <a:rPr sz="1800" b="1" u="heavy" dirty="0">
                <a:uFill>
                  <a:solidFill>
                    <a:srgbClr val="000000"/>
                  </a:solidFill>
                </a:uFill>
                <a:latin typeface="Arial"/>
                <a:cs typeface="Arial"/>
              </a:rPr>
              <a:t>priori</a:t>
            </a:r>
            <a:r>
              <a:rPr sz="1800" b="1" dirty="0">
                <a:latin typeface="Arial"/>
                <a:cs typeface="Arial"/>
              </a:rPr>
              <a:t> </a:t>
            </a:r>
            <a:r>
              <a:rPr sz="1800" spc="-5" dirty="0">
                <a:latin typeface="Arial"/>
                <a:cs typeface="Arial"/>
              </a:rPr>
              <a:t>(</a:t>
            </a:r>
            <a:r>
              <a:rPr sz="1800" i="1" spc="-5" dirty="0">
                <a:latin typeface="Arial"/>
                <a:cs typeface="Arial"/>
              </a:rPr>
              <a:t>Ex </a:t>
            </a:r>
            <a:r>
              <a:rPr sz="1800" b="1" i="1" spc="-5" dirty="0">
                <a:latin typeface="Arial"/>
                <a:cs typeface="Arial"/>
              </a:rPr>
              <a:t>5%</a:t>
            </a:r>
            <a:r>
              <a:rPr sz="1800" b="1" i="1" spc="-45" dirty="0">
                <a:latin typeface="Arial"/>
                <a:cs typeface="Arial"/>
              </a:rPr>
              <a:t> </a:t>
            </a:r>
            <a:r>
              <a:rPr sz="1800" dirty="0">
                <a:latin typeface="Arial"/>
                <a:cs typeface="Arial"/>
              </a:rPr>
              <a:t>)</a:t>
            </a:r>
            <a:endParaRPr sz="1800">
              <a:latin typeface="Arial"/>
              <a:cs typeface="Arial"/>
            </a:endParaRPr>
          </a:p>
        </p:txBody>
      </p:sp>
      <p:sp>
        <p:nvSpPr>
          <p:cNvPr id="7" name="object 7"/>
          <p:cNvSpPr txBox="1"/>
          <p:nvPr/>
        </p:nvSpPr>
        <p:spPr>
          <a:xfrm>
            <a:off x="1477136" y="2262631"/>
            <a:ext cx="1797685" cy="513080"/>
          </a:xfrm>
          <a:prstGeom prst="rect">
            <a:avLst/>
          </a:prstGeom>
        </p:spPr>
        <p:txBody>
          <a:bodyPr vert="horz" wrap="square" lIns="0" tIns="12065" rIns="0" bIns="0" rtlCol="0">
            <a:spAutoFit/>
          </a:bodyPr>
          <a:lstStyle/>
          <a:p>
            <a:pPr marL="488315" marR="5080" indent="-476250">
              <a:lnSpc>
                <a:spcPct val="100000"/>
              </a:lnSpc>
              <a:spcBef>
                <a:spcPts val="95"/>
              </a:spcBef>
            </a:pPr>
            <a:r>
              <a:rPr sz="1600" b="1" spc="-10" dirty="0">
                <a:latin typeface="Arial"/>
                <a:cs typeface="Arial"/>
              </a:rPr>
              <a:t>Acceptation </a:t>
            </a:r>
            <a:r>
              <a:rPr sz="1600" b="1" spc="-5" dirty="0">
                <a:latin typeface="Arial"/>
                <a:cs typeface="Arial"/>
              </a:rPr>
              <a:t>de H0  p = 1 – </a:t>
            </a:r>
            <a:r>
              <a:rPr sz="1600" b="1" spc="-5" dirty="0">
                <a:latin typeface="Symbol"/>
                <a:cs typeface="Symbol"/>
              </a:rPr>
              <a:t></a:t>
            </a:r>
            <a:endParaRPr sz="1600">
              <a:latin typeface="Symbol"/>
              <a:cs typeface="Symbol"/>
            </a:endParaRPr>
          </a:p>
        </p:txBody>
      </p:sp>
      <p:sp>
        <p:nvSpPr>
          <p:cNvPr id="8" name="object 8"/>
          <p:cNvSpPr/>
          <p:nvPr/>
        </p:nvSpPr>
        <p:spPr>
          <a:xfrm>
            <a:off x="995362" y="2174875"/>
            <a:ext cx="5218430" cy="0"/>
          </a:xfrm>
          <a:custGeom>
            <a:avLst/>
            <a:gdLst/>
            <a:ahLst/>
            <a:cxnLst/>
            <a:rect l="l" t="t" r="r" b="b"/>
            <a:pathLst>
              <a:path w="5218430">
                <a:moveTo>
                  <a:pt x="0" y="0"/>
                </a:moveTo>
                <a:lnTo>
                  <a:pt x="5218112" y="0"/>
                </a:lnTo>
              </a:path>
            </a:pathLst>
          </a:custGeom>
          <a:ln w="28575">
            <a:solidFill>
              <a:srgbClr val="000000"/>
            </a:solidFill>
          </a:ln>
        </p:spPr>
        <p:txBody>
          <a:bodyPr wrap="square" lIns="0" tIns="0" rIns="0" bIns="0" rtlCol="0"/>
          <a:lstStyle/>
          <a:p>
            <a:endParaRPr/>
          </a:p>
        </p:txBody>
      </p:sp>
      <p:sp>
        <p:nvSpPr>
          <p:cNvPr id="9" name="object 9"/>
          <p:cNvSpPr/>
          <p:nvPr/>
        </p:nvSpPr>
        <p:spPr>
          <a:xfrm>
            <a:off x="5273675" y="1760601"/>
            <a:ext cx="0" cy="682625"/>
          </a:xfrm>
          <a:custGeom>
            <a:avLst/>
            <a:gdLst/>
            <a:ahLst/>
            <a:cxnLst/>
            <a:rect l="l" t="t" r="r" b="b"/>
            <a:pathLst>
              <a:path h="682625">
                <a:moveTo>
                  <a:pt x="0" y="0"/>
                </a:moveTo>
                <a:lnTo>
                  <a:pt x="0" y="682625"/>
                </a:lnTo>
              </a:path>
            </a:pathLst>
          </a:custGeom>
          <a:ln w="28575">
            <a:solidFill>
              <a:srgbClr val="000000"/>
            </a:solidFill>
          </a:ln>
        </p:spPr>
        <p:txBody>
          <a:bodyPr wrap="square" lIns="0" tIns="0" rIns="0" bIns="0" rtlCol="0"/>
          <a:lstStyle/>
          <a:p>
            <a:endParaRPr/>
          </a:p>
        </p:txBody>
      </p:sp>
      <p:sp>
        <p:nvSpPr>
          <p:cNvPr id="10" name="object 10"/>
          <p:cNvSpPr/>
          <p:nvPr/>
        </p:nvSpPr>
        <p:spPr>
          <a:xfrm>
            <a:off x="995362" y="1833562"/>
            <a:ext cx="4175125" cy="243204"/>
          </a:xfrm>
          <a:custGeom>
            <a:avLst/>
            <a:gdLst/>
            <a:ahLst/>
            <a:cxnLst/>
            <a:rect l="l" t="t" r="r" b="b"/>
            <a:pathLst>
              <a:path w="4175125" h="243205">
                <a:moveTo>
                  <a:pt x="0" y="242887"/>
                </a:moveTo>
                <a:lnTo>
                  <a:pt x="4175125" y="242887"/>
                </a:lnTo>
                <a:lnTo>
                  <a:pt x="4175125" y="0"/>
                </a:lnTo>
                <a:lnTo>
                  <a:pt x="0" y="0"/>
                </a:lnTo>
                <a:lnTo>
                  <a:pt x="0" y="242887"/>
                </a:lnTo>
                <a:close/>
              </a:path>
            </a:pathLst>
          </a:custGeom>
          <a:solidFill>
            <a:srgbClr val="FFCC00"/>
          </a:solidFill>
        </p:spPr>
        <p:txBody>
          <a:bodyPr wrap="square" lIns="0" tIns="0" rIns="0" bIns="0" rtlCol="0"/>
          <a:lstStyle/>
          <a:p>
            <a:endParaRPr/>
          </a:p>
        </p:txBody>
      </p:sp>
      <p:sp>
        <p:nvSpPr>
          <p:cNvPr id="11" name="object 11"/>
          <p:cNvSpPr/>
          <p:nvPr/>
        </p:nvSpPr>
        <p:spPr>
          <a:xfrm>
            <a:off x="5378450" y="1833562"/>
            <a:ext cx="1148080" cy="243204"/>
          </a:xfrm>
          <a:custGeom>
            <a:avLst/>
            <a:gdLst/>
            <a:ahLst/>
            <a:cxnLst/>
            <a:rect l="l" t="t" r="r" b="b"/>
            <a:pathLst>
              <a:path w="1148079" h="243205">
                <a:moveTo>
                  <a:pt x="0" y="242887"/>
                </a:moveTo>
                <a:lnTo>
                  <a:pt x="1147762" y="242887"/>
                </a:lnTo>
                <a:lnTo>
                  <a:pt x="1147762" y="0"/>
                </a:lnTo>
                <a:lnTo>
                  <a:pt x="0" y="0"/>
                </a:lnTo>
                <a:lnTo>
                  <a:pt x="0" y="242887"/>
                </a:lnTo>
                <a:close/>
              </a:path>
            </a:pathLst>
          </a:custGeom>
          <a:solidFill>
            <a:srgbClr val="006666"/>
          </a:solidFill>
        </p:spPr>
        <p:txBody>
          <a:bodyPr wrap="square" lIns="0" tIns="0" rIns="0" bIns="0" rtlCol="0"/>
          <a:lstStyle/>
          <a:p>
            <a:endParaRPr/>
          </a:p>
        </p:txBody>
      </p:sp>
      <p:sp>
        <p:nvSpPr>
          <p:cNvPr id="12" name="object 12"/>
          <p:cNvSpPr/>
          <p:nvPr/>
        </p:nvSpPr>
        <p:spPr>
          <a:xfrm>
            <a:off x="4500626" y="1484375"/>
            <a:ext cx="2252980" cy="1460500"/>
          </a:xfrm>
          <a:custGeom>
            <a:avLst/>
            <a:gdLst/>
            <a:ahLst/>
            <a:cxnLst/>
            <a:rect l="l" t="t" r="r" b="b"/>
            <a:pathLst>
              <a:path w="2252979" h="1460500">
                <a:moveTo>
                  <a:pt x="0" y="730250"/>
                </a:moveTo>
                <a:lnTo>
                  <a:pt x="5814" y="655578"/>
                </a:lnTo>
                <a:lnTo>
                  <a:pt x="22879" y="583065"/>
                </a:lnTo>
                <a:lnTo>
                  <a:pt x="50629" y="513078"/>
                </a:lnTo>
                <a:lnTo>
                  <a:pt x="68334" y="479147"/>
                </a:lnTo>
                <a:lnTo>
                  <a:pt x="88499" y="445984"/>
                </a:lnTo>
                <a:lnTo>
                  <a:pt x="111051" y="413636"/>
                </a:lnTo>
                <a:lnTo>
                  <a:pt x="135921" y="382149"/>
                </a:lnTo>
                <a:lnTo>
                  <a:pt x="163038" y="351568"/>
                </a:lnTo>
                <a:lnTo>
                  <a:pt x="192332" y="321940"/>
                </a:lnTo>
                <a:lnTo>
                  <a:pt x="223730" y="293309"/>
                </a:lnTo>
                <a:lnTo>
                  <a:pt x="257163" y="265724"/>
                </a:lnTo>
                <a:lnTo>
                  <a:pt x="292560" y="239228"/>
                </a:lnTo>
                <a:lnTo>
                  <a:pt x="329850" y="213868"/>
                </a:lnTo>
                <a:lnTo>
                  <a:pt x="368963" y="189689"/>
                </a:lnTo>
                <a:lnTo>
                  <a:pt x="409827" y="166738"/>
                </a:lnTo>
                <a:lnTo>
                  <a:pt x="452372" y="145061"/>
                </a:lnTo>
                <a:lnTo>
                  <a:pt x="496527" y="124703"/>
                </a:lnTo>
                <a:lnTo>
                  <a:pt x="542222" y="105710"/>
                </a:lnTo>
                <a:lnTo>
                  <a:pt x="589385" y="88127"/>
                </a:lnTo>
                <a:lnTo>
                  <a:pt x="637947" y="72002"/>
                </a:lnTo>
                <a:lnTo>
                  <a:pt x="687835" y="57380"/>
                </a:lnTo>
                <a:lnTo>
                  <a:pt x="738981" y="44306"/>
                </a:lnTo>
                <a:lnTo>
                  <a:pt x="791311" y="32826"/>
                </a:lnTo>
                <a:lnTo>
                  <a:pt x="844757" y="22987"/>
                </a:lnTo>
                <a:lnTo>
                  <a:pt x="899247" y="14834"/>
                </a:lnTo>
                <a:lnTo>
                  <a:pt x="954711" y="8413"/>
                </a:lnTo>
                <a:lnTo>
                  <a:pt x="1011077" y="3769"/>
                </a:lnTo>
                <a:lnTo>
                  <a:pt x="1068276" y="950"/>
                </a:lnTo>
                <a:lnTo>
                  <a:pt x="1126236" y="0"/>
                </a:lnTo>
                <a:lnTo>
                  <a:pt x="1184196" y="950"/>
                </a:lnTo>
                <a:lnTo>
                  <a:pt x="1241395" y="3769"/>
                </a:lnTo>
                <a:lnTo>
                  <a:pt x="1297763" y="8413"/>
                </a:lnTo>
                <a:lnTo>
                  <a:pt x="1353229" y="14834"/>
                </a:lnTo>
                <a:lnTo>
                  <a:pt x="1407722" y="22987"/>
                </a:lnTo>
                <a:lnTo>
                  <a:pt x="1461171" y="32826"/>
                </a:lnTo>
                <a:lnTo>
                  <a:pt x="1513506" y="44306"/>
                </a:lnTo>
                <a:lnTo>
                  <a:pt x="1564655" y="57380"/>
                </a:lnTo>
                <a:lnTo>
                  <a:pt x="1614549" y="72002"/>
                </a:lnTo>
                <a:lnTo>
                  <a:pt x="1663115" y="88127"/>
                </a:lnTo>
                <a:lnTo>
                  <a:pt x="1710284" y="105710"/>
                </a:lnTo>
                <a:lnTo>
                  <a:pt x="1755984" y="124703"/>
                </a:lnTo>
                <a:lnTo>
                  <a:pt x="1800145" y="145061"/>
                </a:lnTo>
                <a:lnTo>
                  <a:pt x="1842696" y="166738"/>
                </a:lnTo>
                <a:lnTo>
                  <a:pt x="1883566" y="189689"/>
                </a:lnTo>
                <a:lnTo>
                  <a:pt x="1922684" y="213867"/>
                </a:lnTo>
                <a:lnTo>
                  <a:pt x="1959980" y="239228"/>
                </a:lnTo>
                <a:lnTo>
                  <a:pt x="1995383" y="265724"/>
                </a:lnTo>
                <a:lnTo>
                  <a:pt x="2028822" y="293309"/>
                </a:lnTo>
                <a:lnTo>
                  <a:pt x="2060226" y="321940"/>
                </a:lnTo>
                <a:lnTo>
                  <a:pt x="2089525" y="351568"/>
                </a:lnTo>
                <a:lnTo>
                  <a:pt x="2116647" y="382149"/>
                </a:lnTo>
                <a:lnTo>
                  <a:pt x="2141522" y="413636"/>
                </a:lnTo>
                <a:lnTo>
                  <a:pt x="2164080" y="445984"/>
                </a:lnTo>
                <a:lnTo>
                  <a:pt x="2184248" y="479147"/>
                </a:lnTo>
                <a:lnTo>
                  <a:pt x="2201957" y="513078"/>
                </a:lnTo>
                <a:lnTo>
                  <a:pt x="2229714" y="583065"/>
                </a:lnTo>
                <a:lnTo>
                  <a:pt x="2246783" y="655578"/>
                </a:lnTo>
                <a:lnTo>
                  <a:pt x="2252599" y="730250"/>
                </a:lnTo>
                <a:lnTo>
                  <a:pt x="2251133" y="767821"/>
                </a:lnTo>
                <a:lnTo>
                  <a:pt x="2239620" y="841441"/>
                </a:lnTo>
                <a:lnTo>
                  <a:pt x="2217136" y="912723"/>
                </a:lnTo>
                <a:lnTo>
                  <a:pt x="2184248" y="981302"/>
                </a:lnTo>
                <a:lnTo>
                  <a:pt x="2164080" y="1014462"/>
                </a:lnTo>
                <a:lnTo>
                  <a:pt x="2141522" y="1046808"/>
                </a:lnTo>
                <a:lnTo>
                  <a:pt x="2116647" y="1078294"/>
                </a:lnTo>
                <a:lnTo>
                  <a:pt x="2089525" y="1108875"/>
                </a:lnTo>
                <a:lnTo>
                  <a:pt x="2060226" y="1138504"/>
                </a:lnTo>
                <a:lnTo>
                  <a:pt x="2028822" y="1167135"/>
                </a:lnTo>
                <a:lnTo>
                  <a:pt x="1995383" y="1194723"/>
                </a:lnTo>
                <a:lnTo>
                  <a:pt x="1959980" y="1221221"/>
                </a:lnTo>
                <a:lnTo>
                  <a:pt x="1922684" y="1246584"/>
                </a:lnTo>
                <a:lnTo>
                  <a:pt x="1883566" y="1270765"/>
                </a:lnTo>
                <a:lnTo>
                  <a:pt x="1842696" y="1293720"/>
                </a:lnTo>
                <a:lnTo>
                  <a:pt x="1800145" y="1315401"/>
                </a:lnTo>
                <a:lnTo>
                  <a:pt x="1755984" y="1335763"/>
                </a:lnTo>
                <a:lnTo>
                  <a:pt x="1710284" y="1354760"/>
                </a:lnTo>
                <a:lnTo>
                  <a:pt x="1663115" y="1372346"/>
                </a:lnTo>
                <a:lnTo>
                  <a:pt x="1614549" y="1388475"/>
                </a:lnTo>
                <a:lnTo>
                  <a:pt x="1564655" y="1403101"/>
                </a:lnTo>
                <a:lnTo>
                  <a:pt x="1513506" y="1416179"/>
                </a:lnTo>
                <a:lnTo>
                  <a:pt x="1461171" y="1427662"/>
                </a:lnTo>
                <a:lnTo>
                  <a:pt x="1407722" y="1437504"/>
                </a:lnTo>
                <a:lnTo>
                  <a:pt x="1353229" y="1445660"/>
                </a:lnTo>
                <a:lnTo>
                  <a:pt x="1297763" y="1452083"/>
                </a:lnTo>
                <a:lnTo>
                  <a:pt x="1241395" y="1456728"/>
                </a:lnTo>
                <a:lnTo>
                  <a:pt x="1184196" y="1459549"/>
                </a:lnTo>
                <a:lnTo>
                  <a:pt x="1126236" y="1460500"/>
                </a:lnTo>
                <a:lnTo>
                  <a:pt x="1068276" y="1459549"/>
                </a:lnTo>
                <a:lnTo>
                  <a:pt x="1011077" y="1456728"/>
                </a:lnTo>
                <a:lnTo>
                  <a:pt x="954711" y="1452083"/>
                </a:lnTo>
                <a:lnTo>
                  <a:pt x="899247" y="1445660"/>
                </a:lnTo>
                <a:lnTo>
                  <a:pt x="844757" y="1437504"/>
                </a:lnTo>
                <a:lnTo>
                  <a:pt x="791311" y="1427662"/>
                </a:lnTo>
                <a:lnTo>
                  <a:pt x="738981" y="1416179"/>
                </a:lnTo>
                <a:lnTo>
                  <a:pt x="687835" y="1403101"/>
                </a:lnTo>
                <a:lnTo>
                  <a:pt x="637947" y="1388475"/>
                </a:lnTo>
                <a:lnTo>
                  <a:pt x="589385" y="1372346"/>
                </a:lnTo>
                <a:lnTo>
                  <a:pt x="542222" y="1354760"/>
                </a:lnTo>
                <a:lnTo>
                  <a:pt x="496527" y="1335763"/>
                </a:lnTo>
                <a:lnTo>
                  <a:pt x="452372" y="1315401"/>
                </a:lnTo>
                <a:lnTo>
                  <a:pt x="409827" y="1293720"/>
                </a:lnTo>
                <a:lnTo>
                  <a:pt x="368963" y="1270765"/>
                </a:lnTo>
                <a:lnTo>
                  <a:pt x="329850" y="1246584"/>
                </a:lnTo>
                <a:lnTo>
                  <a:pt x="292560" y="1221221"/>
                </a:lnTo>
                <a:lnTo>
                  <a:pt x="257163" y="1194723"/>
                </a:lnTo>
                <a:lnTo>
                  <a:pt x="223730" y="1167135"/>
                </a:lnTo>
                <a:lnTo>
                  <a:pt x="192332" y="1138504"/>
                </a:lnTo>
                <a:lnTo>
                  <a:pt x="163038" y="1108875"/>
                </a:lnTo>
                <a:lnTo>
                  <a:pt x="135921" y="1078294"/>
                </a:lnTo>
                <a:lnTo>
                  <a:pt x="111051" y="1046808"/>
                </a:lnTo>
                <a:lnTo>
                  <a:pt x="88499" y="1014462"/>
                </a:lnTo>
                <a:lnTo>
                  <a:pt x="68334" y="981302"/>
                </a:lnTo>
                <a:lnTo>
                  <a:pt x="50629" y="947373"/>
                </a:lnTo>
                <a:lnTo>
                  <a:pt x="22879" y="877397"/>
                </a:lnTo>
                <a:lnTo>
                  <a:pt x="5814" y="804900"/>
                </a:lnTo>
                <a:lnTo>
                  <a:pt x="0" y="730250"/>
                </a:lnTo>
                <a:close/>
              </a:path>
            </a:pathLst>
          </a:custGeom>
          <a:ln w="9525">
            <a:solidFill>
              <a:srgbClr val="000000"/>
            </a:solidFill>
            <a:prstDash val="sysDash"/>
          </a:ln>
        </p:spPr>
        <p:txBody>
          <a:bodyPr wrap="square" lIns="0" tIns="0" rIns="0" bIns="0" rtlCol="0"/>
          <a:lstStyle/>
          <a:p>
            <a:endParaRPr/>
          </a:p>
        </p:txBody>
      </p:sp>
      <p:sp>
        <p:nvSpPr>
          <p:cNvPr id="13" name="object 13"/>
          <p:cNvSpPr/>
          <p:nvPr/>
        </p:nvSpPr>
        <p:spPr>
          <a:xfrm>
            <a:off x="4579239" y="2800350"/>
            <a:ext cx="443865" cy="734695"/>
          </a:xfrm>
          <a:custGeom>
            <a:avLst/>
            <a:gdLst/>
            <a:ahLst/>
            <a:cxnLst/>
            <a:rect l="l" t="t" r="r" b="b"/>
            <a:pathLst>
              <a:path w="443864" h="734695">
                <a:moveTo>
                  <a:pt x="0" y="617601"/>
                </a:moveTo>
                <a:lnTo>
                  <a:pt x="34289" y="734187"/>
                </a:lnTo>
                <a:lnTo>
                  <a:pt x="149351" y="695071"/>
                </a:lnTo>
                <a:lnTo>
                  <a:pt x="113030" y="676275"/>
                </a:lnTo>
                <a:lnTo>
                  <a:pt x="133752" y="636397"/>
                </a:lnTo>
                <a:lnTo>
                  <a:pt x="36322" y="636397"/>
                </a:lnTo>
                <a:lnTo>
                  <a:pt x="0" y="617601"/>
                </a:lnTo>
                <a:close/>
              </a:path>
              <a:path w="443864" h="734695">
                <a:moveTo>
                  <a:pt x="366902" y="0"/>
                </a:moveTo>
                <a:lnTo>
                  <a:pt x="36322" y="636397"/>
                </a:lnTo>
                <a:lnTo>
                  <a:pt x="133752" y="636397"/>
                </a:lnTo>
                <a:lnTo>
                  <a:pt x="443738" y="39877"/>
                </a:lnTo>
                <a:lnTo>
                  <a:pt x="366902" y="0"/>
                </a:lnTo>
                <a:close/>
              </a:path>
            </a:pathLst>
          </a:custGeom>
          <a:solidFill>
            <a:srgbClr val="006666"/>
          </a:solidFill>
        </p:spPr>
        <p:txBody>
          <a:bodyPr wrap="square" lIns="0" tIns="0" rIns="0" bIns="0" rtlCol="0"/>
          <a:lstStyle/>
          <a:p>
            <a:endParaRPr/>
          </a:p>
        </p:txBody>
      </p:sp>
      <p:sp>
        <p:nvSpPr>
          <p:cNvPr id="14" name="object 14"/>
          <p:cNvSpPr/>
          <p:nvPr/>
        </p:nvSpPr>
        <p:spPr>
          <a:xfrm>
            <a:off x="4579239" y="2800350"/>
            <a:ext cx="443865" cy="734695"/>
          </a:xfrm>
          <a:custGeom>
            <a:avLst/>
            <a:gdLst/>
            <a:ahLst/>
            <a:cxnLst/>
            <a:rect l="l" t="t" r="r" b="b"/>
            <a:pathLst>
              <a:path w="443864" h="734695">
                <a:moveTo>
                  <a:pt x="149351" y="695071"/>
                </a:moveTo>
                <a:lnTo>
                  <a:pt x="113030" y="676275"/>
                </a:lnTo>
                <a:lnTo>
                  <a:pt x="443738" y="39877"/>
                </a:lnTo>
                <a:lnTo>
                  <a:pt x="366902" y="0"/>
                </a:lnTo>
                <a:lnTo>
                  <a:pt x="36322" y="636397"/>
                </a:lnTo>
                <a:lnTo>
                  <a:pt x="0" y="617601"/>
                </a:lnTo>
                <a:lnTo>
                  <a:pt x="34289" y="734187"/>
                </a:lnTo>
                <a:lnTo>
                  <a:pt x="149351" y="695071"/>
                </a:lnTo>
              </a:path>
            </a:pathLst>
          </a:custGeom>
          <a:ln w="9525">
            <a:solidFill>
              <a:srgbClr val="000000"/>
            </a:solidFill>
          </a:ln>
        </p:spPr>
        <p:txBody>
          <a:bodyPr wrap="square" lIns="0" tIns="0" rIns="0" bIns="0" rtlCol="0"/>
          <a:lstStyle/>
          <a:p>
            <a:endParaRPr/>
          </a:p>
        </p:txBody>
      </p:sp>
      <p:sp>
        <p:nvSpPr>
          <p:cNvPr id="15" name="object 15"/>
          <p:cNvSpPr txBox="1"/>
          <p:nvPr/>
        </p:nvSpPr>
        <p:spPr>
          <a:xfrm>
            <a:off x="2347722" y="5544718"/>
            <a:ext cx="1341755"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Z</a:t>
            </a:r>
            <a:r>
              <a:rPr sz="1800" b="1" spc="-7" baseline="-20833" dirty="0">
                <a:latin typeface="Symbol"/>
                <a:cs typeface="Symbol"/>
              </a:rPr>
              <a:t></a:t>
            </a:r>
            <a:r>
              <a:rPr sz="1800" b="1" spc="-104" baseline="-20833" dirty="0">
                <a:latin typeface="Times New Roman"/>
                <a:cs typeface="Times New Roman"/>
              </a:rPr>
              <a:t> </a:t>
            </a:r>
            <a:r>
              <a:rPr sz="1800" b="1" dirty="0">
                <a:latin typeface="Arial"/>
                <a:cs typeface="Arial"/>
              </a:rPr>
              <a:t>théorique</a:t>
            </a:r>
            <a:endParaRPr sz="1800">
              <a:latin typeface="Arial"/>
              <a:cs typeface="Arial"/>
            </a:endParaRPr>
          </a:p>
        </p:txBody>
      </p:sp>
      <p:sp>
        <p:nvSpPr>
          <p:cNvPr id="16" name="object 16"/>
          <p:cNvSpPr txBox="1"/>
          <p:nvPr/>
        </p:nvSpPr>
        <p:spPr>
          <a:xfrm>
            <a:off x="4048125" y="5516067"/>
            <a:ext cx="1002665"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Z</a:t>
            </a:r>
            <a:r>
              <a:rPr sz="1800" b="1" spc="-70" dirty="0">
                <a:latin typeface="Arial"/>
                <a:cs typeface="Arial"/>
              </a:rPr>
              <a:t> </a:t>
            </a:r>
            <a:r>
              <a:rPr sz="1800" b="1" spc="-5" dirty="0">
                <a:latin typeface="Arial"/>
                <a:cs typeface="Arial"/>
              </a:rPr>
              <a:t>calculé</a:t>
            </a:r>
            <a:endParaRPr sz="1800">
              <a:latin typeface="Arial"/>
              <a:cs typeface="Arial"/>
            </a:endParaRPr>
          </a:p>
        </p:txBody>
      </p:sp>
      <p:sp>
        <p:nvSpPr>
          <p:cNvPr id="17" name="object 17"/>
          <p:cNvSpPr/>
          <p:nvPr/>
        </p:nvSpPr>
        <p:spPr>
          <a:xfrm>
            <a:off x="971550" y="5302250"/>
            <a:ext cx="5040630" cy="0"/>
          </a:xfrm>
          <a:custGeom>
            <a:avLst/>
            <a:gdLst/>
            <a:ahLst/>
            <a:cxnLst/>
            <a:rect l="l" t="t" r="r" b="b"/>
            <a:pathLst>
              <a:path w="5040630">
                <a:moveTo>
                  <a:pt x="0" y="0"/>
                </a:moveTo>
                <a:lnTo>
                  <a:pt x="5040376" y="0"/>
                </a:lnTo>
              </a:path>
            </a:pathLst>
          </a:custGeom>
          <a:ln w="28575">
            <a:solidFill>
              <a:srgbClr val="000000"/>
            </a:solidFill>
          </a:ln>
        </p:spPr>
        <p:txBody>
          <a:bodyPr wrap="square" lIns="0" tIns="0" rIns="0" bIns="0" rtlCol="0"/>
          <a:lstStyle/>
          <a:p>
            <a:endParaRPr/>
          </a:p>
        </p:txBody>
      </p:sp>
      <p:sp>
        <p:nvSpPr>
          <p:cNvPr id="18" name="object 18"/>
          <p:cNvSpPr/>
          <p:nvPr/>
        </p:nvSpPr>
        <p:spPr>
          <a:xfrm>
            <a:off x="3275076" y="4292600"/>
            <a:ext cx="0" cy="1297305"/>
          </a:xfrm>
          <a:custGeom>
            <a:avLst/>
            <a:gdLst/>
            <a:ahLst/>
            <a:cxnLst/>
            <a:rect l="l" t="t" r="r" b="b"/>
            <a:pathLst>
              <a:path h="1297304">
                <a:moveTo>
                  <a:pt x="0" y="0"/>
                </a:moveTo>
                <a:lnTo>
                  <a:pt x="0" y="1296987"/>
                </a:lnTo>
              </a:path>
            </a:pathLst>
          </a:custGeom>
          <a:ln w="28575">
            <a:solidFill>
              <a:srgbClr val="000000"/>
            </a:solidFill>
          </a:ln>
        </p:spPr>
        <p:txBody>
          <a:bodyPr wrap="square" lIns="0" tIns="0" rIns="0" bIns="0" rtlCol="0"/>
          <a:lstStyle/>
          <a:p>
            <a:endParaRPr/>
          </a:p>
        </p:txBody>
      </p:sp>
      <p:sp>
        <p:nvSpPr>
          <p:cNvPr id="19" name="object 19"/>
          <p:cNvSpPr/>
          <p:nvPr/>
        </p:nvSpPr>
        <p:spPr>
          <a:xfrm>
            <a:off x="3345307" y="3932428"/>
            <a:ext cx="2606675" cy="511175"/>
          </a:xfrm>
          <a:custGeom>
            <a:avLst/>
            <a:gdLst/>
            <a:ahLst/>
            <a:cxnLst/>
            <a:rect l="l" t="t" r="r" b="b"/>
            <a:pathLst>
              <a:path w="2606675" h="511175">
                <a:moveTo>
                  <a:pt x="49910" y="489204"/>
                </a:moveTo>
                <a:lnTo>
                  <a:pt x="0" y="498348"/>
                </a:lnTo>
                <a:lnTo>
                  <a:pt x="2285" y="510921"/>
                </a:lnTo>
                <a:lnTo>
                  <a:pt x="52196" y="501650"/>
                </a:lnTo>
                <a:lnTo>
                  <a:pt x="49910" y="489204"/>
                </a:lnTo>
                <a:close/>
              </a:path>
              <a:path w="2606675" h="511175">
                <a:moveTo>
                  <a:pt x="137413" y="473075"/>
                </a:moveTo>
                <a:lnTo>
                  <a:pt x="87375" y="482219"/>
                </a:lnTo>
                <a:lnTo>
                  <a:pt x="89662" y="494792"/>
                </a:lnTo>
                <a:lnTo>
                  <a:pt x="139700" y="485521"/>
                </a:lnTo>
                <a:lnTo>
                  <a:pt x="137413" y="473075"/>
                </a:lnTo>
                <a:close/>
              </a:path>
              <a:path w="2606675" h="511175">
                <a:moveTo>
                  <a:pt x="224789" y="456819"/>
                </a:moveTo>
                <a:lnTo>
                  <a:pt x="174878" y="466090"/>
                </a:lnTo>
                <a:lnTo>
                  <a:pt x="177164" y="478536"/>
                </a:lnTo>
                <a:lnTo>
                  <a:pt x="227075" y="469392"/>
                </a:lnTo>
                <a:lnTo>
                  <a:pt x="224789" y="456819"/>
                </a:lnTo>
                <a:close/>
              </a:path>
              <a:path w="2606675" h="511175">
                <a:moveTo>
                  <a:pt x="312165" y="440690"/>
                </a:moveTo>
                <a:lnTo>
                  <a:pt x="262254" y="449961"/>
                </a:lnTo>
                <a:lnTo>
                  <a:pt x="264540" y="462407"/>
                </a:lnTo>
                <a:lnTo>
                  <a:pt x="314578" y="453263"/>
                </a:lnTo>
                <a:lnTo>
                  <a:pt x="312165" y="440690"/>
                </a:lnTo>
                <a:close/>
              </a:path>
              <a:path w="2606675" h="511175">
                <a:moveTo>
                  <a:pt x="399668" y="424561"/>
                </a:moveTo>
                <a:lnTo>
                  <a:pt x="349630" y="433832"/>
                </a:lnTo>
                <a:lnTo>
                  <a:pt x="352043" y="446278"/>
                </a:lnTo>
                <a:lnTo>
                  <a:pt x="401954" y="437134"/>
                </a:lnTo>
                <a:lnTo>
                  <a:pt x="399668" y="424561"/>
                </a:lnTo>
                <a:close/>
              </a:path>
              <a:path w="2606675" h="511175">
                <a:moveTo>
                  <a:pt x="487044" y="408432"/>
                </a:moveTo>
                <a:lnTo>
                  <a:pt x="437133" y="417703"/>
                </a:lnTo>
                <a:lnTo>
                  <a:pt x="439419" y="430149"/>
                </a:lnTo>
                <a:lnTo>
                  <a:pt x="489330" y="421005"/>
                </a:lnTo>
                <a:lnTo>
                  <a:pt x="487044" y="408432"/>
                </a:lnTo>
                <a:close/>
              </a:path>
              <a:path w="2606675" h="511175">
                <a:moveTo>
                  <a:pt x="574420" y="392303"/>
                </a:moveTo>
                <a:lnTo>
                  <a:pt x="524509" y="401574"/>
                </a:lnTo>
                <a:lnTo>
                  <a:pt x="526795" y="414020"/>
                </a:lnTo>
                <a:lnTo>
                  <a:pt x="576833" y="404749"/>
                </a:lnTo>
                <a:lnTo>
                  <a:pt x="574420" y="392303"/>
                </a:lnTo>
                <a:close/>
              </a:path>
              <a:path w="2606675" h="511175">
                <a:moveTo>
                  <a:pt x="661923" y="376174"/>
                </a:moveTo>
                <a:lnTo>
                  <a:pt x="611885" y="385445"/>
                </a:lnTo>
                <a:lnTo>
                  <a:pt x="614298" y="397891"/>
                </a:lnTo>
                <a:lnTo>
                  <a:pt x="664209" y="388620"/>
                </a:lnTo>
                <a:lnTo>
                  <a:pt x="661923" y="376174"/>
                </a:lnTo>
                <a:close/>
              </a:path>
              <a:path w="2606675" h="511175">
                <a:moveTo>
                  <a:pt x="749300" y="360045"/>
                </a:moveTo>
                <a:lnTo>
                  <a:pt x="699388" y="369316"/>
                </a:lnTo>
                <a:lnTo>
                  <a:pt x="701675" y="381762"/>
                </a:lnTo>
                <a:lnTo>
                  <a:pt x="751585" y="372491"/>
                </a:lnTo>
                <a:lnTo>
                  <a:pt x="749300" y="360045"/>
                </a:lnTo>
                <a:close/>
              </a:path>
              <a:path w="2606675" h="511175">
                <a:moveTo>
                  <a:pt x="836802" y="343916"/>
                </a:moveTo>
                <a:lnTo>
                  <a:pt x="786764" y="353060"/>
                </a:lnTo>
                <a:lnTo>
                  <a:pt x="789051" y="365633"/>
                </a:lnTo>
                <a:lnTo>
                  <a:pt x="839088" y="356362"/>
                </a:lnTo>
                <a:lnTo>
                  <a:pt x="836802" y="343916"/>
                </a:lnTo>
                <a:close/>
              </a:path>
              <a:path w="2606675" h="511175">
                <a:moveTo>
                  <a:pt x="924178" y="327787"/>
                </a:moveTo>
                <a:lnTo>
                  <a:pt x="874267" y="336931"/>
                </a:lnTo>
                <a:lnTo>
                  <a:pt x="876553" y="349504"/>
                </a:lnTo>
                <a:lnTo>
                  <a:pt x="926464" y="340233"/>
                </a:lnTo>
                <a:lnTo>
                  <a:pt x="924178" y="327787"/>
                </a:lnTo>
                <a:close/>
              </a:path>
              <a:path w="2606675" h="511175">
                <a:moveTo>
                  <a:pt x="1011554" y="311658"/>
                </a:moveTo>
                <a:lnTo>
                  <a:pt x="961643" y="320802"/>
                </a:lnTo>
                <a:lnTo>
                  <a:pt x="963929" y="333375"/>
                </a:lnTo>
                <a:lnTo>
                  <a:pt x="1013840" y="324104"/>
                </a:lnTo>
                <a:lnTo>
                  <a:pt x="1011554" y="311658"/>
                </a:lnTo>
                <a:close/>
              </a:path>
              <a:path w="2606675" h="511175">
                <a:moveTo>
                  <a:pt x="1099057" y="295402"/>
                </a:moveTo>
                <a:lnTo>
                  <a:pt x="1049019" y="304673"/>
                </a:lnTo>
                <a:lnTo>
                  <a:pt x="1051305" y="317119"/>
                </a:lnTo>
                <a:lnTo>
                  <a:pt x="1101343" y="307975"/>
                </a:lnTo>
                <a:lnTo>
                  <a:pt x="1099057" y="295402"/>
                </a:lnTo>
                <a:close/>
              </a:path>
              <a:path w="2606675" h="511175">
                <a:moveTo>
                  <a:pt x="1186433" y="279273"/>
                </a:moveTo>
                <a:lnTo>
                  <a:pt x="1136522" y="288544"/>
                </a:lnTo>
                <a:lnTo>
                  <a:pt x="1138808" y="300990"/>
                </a:lnTo>
                <a:lnTo>
                  <a:pt x="1188719" y="291846"/>
                </a:lnTo>
                <a:lnTo>
                  <a:pt x="1186433" y="279273"/>
                </a:lnTo>
                <a:close/>
              </a:path>
              <a:path w="2606675" h="511175">
                <a:moveTo>
                  <a:pt x="1273809" y="263144"/>
                </a:moveTo>
                <a:lnTo>
                  <a:pt x="1223898" y="272415"/>
                </a:lnTo>
                <a:lnTo>
                  <a:pt x="1226184" y="284861"/>
                </a:lnTo>
                <a:lnTo>
                  <a:pt x="1276222" y="275717"/>
                </a:lnTo>
                <a:lnTo>
                  <a:pt x="1273809" y="263144"/>
                </a:lnTo>
                <a:close/>
              </a:path>
              <a:path w="2606675" h="511175">
                <a:moveTo>
                  <a:pt x="1361313" y="247015"/>
                </a:moveTo>
                <a:lnTo>
                  <a:pt x="1311275" y="256286"/>
                </a:lnTo>
                <a:lnTo>
                  <a:pt x="1313688" y="268732"/>
                </a:lnTo>
                <a:lnTo>
                  <a:pt x="1363598" y="259588"/>
                </a:lnTo>
                <a:lnTo>
                  <a:pt x="1361313" y="247015"/>
                </a:lnTo>
                <a:close/>
              </a:path>
              <a:path w="2606675" h="511175">
                <a:moveTo>
                  <a:pt x="1448689" y="230886"/>
                </a:moveTo>
                <a:lnTo>
                  <a:pt x="1398777" y="240157"/>
                </a:lnTo>
                <a:lnTo>
                  <a:pt x="1401064" y="252603"/>
                </a:lnTo>
                <a:lnTo>
                  <a:pt x="1450975" y="243332"/>
                </a:lnTo>
                <a:lnTo>
                  <a:pt x="1448689" y="230886"/>
                </a:lnTo>
                <a:close/>
              </a:path>
              <a:path w="2606675" h="511175">
                <a:moveTo>
                  <a:pt x="1536064" y="214757"/>
                </a:moveTo>
                <a:lnTo>
                  <a:pt x="1486153" y="224028"/>
                </a:lnTo>
                <a:lnTo>
                  <a:pt x="1488439" y="236474"/>
                </a:lnTo>
                <a:lnTo>
                  <a:pt x="1538477" y="227203"/>
                </a:lnTo>
                <a:lnTo>
                  <a:pt x="1536064" y="214757"/>
                </a:lnTo>
                <a:close/>
              </a:path>
              <a:path w="2606675" h="511175">
                <a:moveTo>
                  <a:pt x="1623567" y="198628"/>
                </a:moveTo>
                <a:lnTo>
                  <a:pt x="1573529" y="207772"/>
                </a:lnTo>
                <a:lnTo>
                  <a:pt x="1575942" y="220345"/>
                </a:lnTo>
                <a:lnTo>
                  <a:pt x="1625853" y="211074"/>
                </a:lnTo>
                <a:lnTo>
                  <a:pt x="1623567" y="198628"/>
                </a:lnTo>
                <a:close/>
              </a:path>
              <a:path w="2606675" h="511175">
                <a:moveTo>
                  <a:pt x="1710943" y="182499"/>
                </a:moveTo>
                <a:lnTo>
                  <a:pt x="1661032" y="191643"/>
                </a:lnTo>
                <a:lnTo>
                  <a:pt x="1663318" y="204216"/>
                </a:lnTo>
                <a:lnTo>
                  <a:pt x="1713229" y="194945"/>
                </a:lnTo>
                <a:lnTo>
                  <a:pt x="1710943" y="182499"/>
                </a:lnTo>
                <a:close/>
              </a:path>
              <a:path w="2606675" h="511175">
                <a:moveTo>
                  <a:pt x="1798446" y="166370"/>
                </a:moveTo>
                <a:lnTo>
                  <a:pt x="1748408" y="175514"/>
                </a:lnTo>
                <a:lnTo>
                  <a:pt x="1750694" y="188087"/>
                </a:lnTo>
                <a:lnTo>
                  <a:pt x="1800732" y="178816"/>
                </a:lnTo>
                <a:lnTo>
                  <a:pt x="1798446" y="166370"/>
                </a:lnTo>
                <a:close/>
              </a:path>
              <a:path w="2606675" h="511175">
                <a:moveTo>
                  <a:pt x="1885822" y="150241"/>
                </a:moveTo>
                <a:lnTo>
                  <a:pt x="1835912" y="159385"/>
                </a:lnTo>
                <a:lnTo>
                  <a:pt x="1838197" y="171958"/>
                </a:lnTo>
                <a:lnTo>
                  <a:pt x="1888108" y="162687"/>
                </a:lnTo>
                <a:lnTo>
                  <a:pt x="1885822" y="150241"/>
                </a:lnTo>
                <a:close/>
              </a:path>
              <a:path w="2606675" h="511175">
                <a:moveTo>
                  <a:pt x="1973198" y="133985"/>
                </a:moveTo>
                <a:lnTo>
                  <a:pt x="1923288" y="143256"/>
                </a:lnTo>
                <a:lnTo>
                  <a:pt x="1925573" y="155702"/>
                </a:lnTo>
                <a:lnTo>
                  <a:pt x="1975484" y="146558"/>
                </a:lnTo>
                <a:lnTo>
                  <a:pt x="1973198" y="133985"/>
                </a:lnTo>
                <a:close/>
              </a:path>
              <a:path w="2606675" h="511175">
                <a:moveTo>
                  <a:pt x="2060702" y="117856"/>
                </a:moveTo>
                <a:lnTo>
                  <a:pt x="2010664" y="127127"/>
                </a:lnTo>
                <a:lnTo>
                  <a:pt x="2012950" y="139573"/>
                </a:lnTo>
                <a:lnTo>
                  <a:pt x="2062988" y="130429"/>
                </a:lnTo>
                <a:lnTo>
                  <a:pt x="2060702" y="117856"/>
                </a:lnTo>
                <a:close/>
              </a:path>
              <a:path w="2606675" h="511175">
                <a:moveTo>
                  <a:pt x="2148078" y="101727"/>
                </a:moveTo>
                <a:lnTo>
                  <a:pt x="2098166" y="110998"/>
                </a:lnTo>
                <a:lnTo>
                  <a:pt x="2100453" y="123444"/>
                </a:lnTo>
                <a:lnTo>
                  <a:pt x="2150364" y="114300"/>
                </a:lnTo>
                <a:lnTo>
                  <a:pt x="2148078" y="101727"/>
                </a:lnTo>
                <a:close/>
              </a:path>
              <a:path w="2606675" h="511175">
                <a:moveTo>
                  <a:pt x="2235454" y="85598"/>
                </a:moveTo>
                <a:lnTo>
                  <a:pt x="2185542" y="94869"/>
                </a:lnTo>
                <a:lnTo>
                  <a:pt x="2187829" y="107315"/>
                </a:lnTo>
                <a:lnTo>
                  <a:pt x="2237866" y="98044"/>
                </a:lnTo>
                <a:lnTo>
                  <a:pt x="2235454" y="85598"/>
                </a:lnTo>
                <a:close/>
              </a:path>
              <a:path w="2606675" h="511175">
                <a:moveTo>
                  <a:pt x="2322956" y="69469"/>
                </a:moveTo>
                <a:lnTo>
                  <a:pt x="2272918" y="78740"/>
                </a:lnTo>
                <a:lnTo>
                  <a:pt x="2275331" y="91186"/>
                </a:lnTo>
                <a:lnTo>
                  <a:pt x="2325242" y="81915"/>
                </a:lnTo>
                <a:lnTo>
                  <a:pt x="2322956" y="69469"/>
                </a:lnTo>
                <a:close/>
              </a:path>
              <a:path w="2606675" h="511175">
                <a:moveTo>
                  <a:pt x="2410332" y="53340"/>
                </a:moveTo>
                <a:lnTo>
                  <a:pt x="2360421" y="62611"/>
                </a:lnTo>
                <a:lnTo>
                  <a:pt x="2362707" y="75057"/>
                </a:lnTo>
                <a:lnTo>
                  <a:pt x="2412618" y="65786"/>
                </a:lnTo>
                <a:lnTo>
                  <a:pt x="2410332" y="53340"/>
                </a:lnTo>
                <a:close/>
              </a:path>
              <a:path w="2606675" h="511175">
                <a:moveTo>
                  <a:pt x="2497708" y="37211"/>
                </a:moveTo>
                <a:lnTo>
                  <a:pt x="2447797" y="46355"/>
                </a:lnTo>
                <a:lnTo>
                  <a:pt x="2450083" y="58928"/>
                </a:lnTo>
                <a:lnTo>
                  <a:pt x="2500121" y="49657"/>
                </a:lnTo>
                <a:lnTo>
                  <a:pt x="2497708" y="37211"/>
                </a:lnTo>
                <a:close/>
              </a:path>
              <a:path w="2606675" h="511175">
                <a:moveTo>
                  <a:pt x="2524379" y="0"/>
                </a:moveTo>
                <a:lnTo>
                  <a:pt x="2538221" y="74930"/>
                </a:lnTo>
                <a:lnTo>
                  <a:pt x="2580771" y="42799"/>
                </a:lnTo>
                <a:lnTo>
                  <a:pt x="2537587" y="42799"/>
                </a:lnTo>
                <a:lnTo>
                  <a:pt x="2535173" y="30226"/>
                </a:lnTo>
                <a:lnTo>
                  <a:pt x="2542666" y="28956"/>
                </a:lnTo>
                <a:lnTo>
                  <a:pt x="2599103" y="28956"/>
                </a:lnTo>
                <a:lnTo>
                  <a:pt x="2606166" y="23622"/>
                </a:lnTo>
                <a:lnTo>
                  <a:pt x="2524379" y="0"/>
                </a:lnTo>
                <a:close/>
              </a:path>
              <a:path w="2606675" h="511175">
                <a:moveTo>
                  <a:pt x="2542666" y="28956"/>
                </a:moveTo>
                <a:lnTo>
                  <a:pt x="2535173" y="30226"/>
                </a:lnTo>
                <a:lnTo>
                  <a:pt x="2537587" y="42799"/>
                </a:lnTo>
                <a:lnTo>
                  <a:pt x="2544953" y="41402"/>
                </a:lnTo>
                <a:lnTo>
                  <a:pt x="2542666" y="28956"/>
                </a:lnTo>
                <a:close/>
              </a:path>
              <a:path w="2606675" h="511175">
                <a:moveTo>
                  <a:pt x="2599103" y="28956"/>
                </a:moveTo>
                <a:lnTo>
                  <a:pt x="2542666" y="28956"/>
                </a:lnTo>
                <a:lnTo>
                  <a:pt x="2544953" y="41402"/>
                </a:lnTo>
                <a:lnTo>
                  <a:pt x="2537587" y="42799"/>
                </a:lnTo>
                <a:lnTo>
                  <a:pt x="2580771" y="42799"/>
                </a:lnTo>
                <a:lnTo>
                  <a:pt x="2599103" y="28956"/>
                </a:lnTo>
                <a:close/>
              </a:path>
            </a:pathLst>
          </a:custGeom>
          <a:solidFill>
            <a:srgbClr val="000000"/>
          </a:solidFill>
        </p:spPr>
        <p:txBody>
          <a:bodyPr wrap="square" lIns="0" tIns="0" rIns="0" bIns="0" rtlCol="0"/>
          <a:lstStyle/>
          <a:p>
            <a:endParaRPr/>
          </a:p>
        </p:txBody>
      </p:sp>
      <p:sp>
        <p:nvSpPr>
          <p:cNvPr id="20" name="object 20"/>
          <p:cNvSpPr/>
          <p:nvPr/>
        </p:nvSpPr>
        <p:spPr>
          <a:xfrm>
            <a:off x="4426965" y="4766564"/>
            <a:ext cx="2326640" cy="253365"/>
          </a:xfrm>
          <a:custGeom>
            <a:avLst/>
            <a:gdLst/>
            <a:ahLst/>
            <a:cxnLst/>
            <a:rect l="l" t="t" r="r" b="b"/>
            <a:pathLst>
              <a:path w="2326640" h="253364">
                <a:moveTo>
                  <a:pt x="50546" y="235712"/>
                </a:moveTo>
                <a:lnTo>
                  <a:pt x="0" y="240411"/>
                </a:lnTo>
                <a:lnTo>
                  <a:pt x="1143" y="253111"/>
                </a:lnTo>
                <a:lnTo>
                  <a:pt x="51688" y="248412"/>
                </a:lnTo>
                <a:lnTo>
                  <a:pt x="50546" y="235712"/>
                </a:lnTo>
                <a:close/>
              </a:path>
              <a:path w="2326640" h="253364">
                <a:moveTo>
                  <a:pt x="139064" y="227584"/>
                </a:moveTo>
                <a:lnTo>
                  <a:pt x="88519" y="232283"/>
                </a:lnTo>
                <a:lnTo>
                  <a:pt x="89662" y="244856"/>
                </a:lnTo>
                <a:lnTo>
                  <a:pt x="140208" y="240156"/>
                </a:lnTo>
                <a:lnTo>
                  <a:pt x="139064" y="227584"/>
                </a:lnTo>
                <a:close/>
              </a:path>
              <a:path w="2326640" h="253364">
                <a:moveTo>
                  <a:pt x="227584" y="219329"/>
                </a:moveTo>
                <a:lnTo>
                  <a:pt x="177037" y="224028"/>
                </a:lnTo>
                <a:lnTo>
                  <a:pt x="178181" y="236600"/>
                </a:lnTo>
                <a:lnTo>
                  <a:pt x="228726" y="231902"/>
                </a:lnTo>
                <a:lnTo>
                  <a:pt x="227584" y="219329"/>
                </a:lnTo>
                <a:close/>
              </a:path>
              <a:path w="2326640" h="253364">
                <a:moveTo>
                  <a:pt x="316103" y="211074"/>
                </a:moveTo>
                <a:lnTo>
                  <a:pt x="265557" y="215773"/>
                </a:lnTo>
                <a:lnTo>
                  <a:pt x="266700" y="228473"/>
                </a:lnTo>
                <a:lnTo>
                  <a:pt x="317246" y="223774"/>
                </a:lnTo>
                <a:lnTo>
                  <a:pt x="316103" y="211074"/>
                </a:lnTo>
                <a:close/>
              </a:path>
              <a:path w="2326640" h="253364">
                <a:moveTo>
                  <a:pt x="404622" y="202819"/>
                </a:moveTo>
                <a:lnTo>
                  <a:pt x="354075" y="207518"/>
                </a:lnTo>
                <a:lnTo>
                  <a:pt x="355219" y="220218"/>
                </a:lnTo>
                <a:lnTo>
                  <a:pt x="405764" y="215519"/>
                </a:lnTo>
                <a:lnTo>
                  <a:pt x="404622" y="202819"/>
                </a:lnTo>
                <a:close/>
              </a:path>
              <a:path w="2326640" h="253364">
                <a:moveTo>
                  <a:pt x="493141" y="194691"/>
                </a:moveTo>
                <a:lnTo>
                  <a:pt x="442595" y="199390"/>
                </a:lnTo>
                <a:lnTo>
                  <a:pt x="443738" y="211962"/>
                </a:lnTo>
                <a:lnTo>
                  <a:pt x="494284" y="207263"/>
                </a:lnTo>
                <a:lnTo>
                  <a:pt x="493141" y="194691"/>
                </a:lnTo>
                <a:close/>
              </a:path>
              <a:path w="2326640" h="253364">
                <a:moveTo>
                  <a:pt x="581660" y="186436"/>
                </a:moveTo>
                <a:lnTo>
                  <a:pt x="531113" y="191135"/>
                </a:lnTo>
                <a:lnTo>
                  <a:pt x="532257" y="203835"/>
                </a:lnTo>
                <a:lnTo>
                  <a:pt x="582803" y="199136"/>
                </a:lnTo>
                <a:lnTo>
                  <a:pt x="581660" y="186436"/>
                </a:lnTo>
                <a:close/>
              </a:path>
              <a:path w="2326640" h="253364">
                <a:moveTo>
                  <a:pt x="670179" y="178181"/>
                </a:moveTo>
                <a:lnTo>
                  <a:pt x="619633" y="182880"/>
                </a:lnTo>
                <a:lnTo>
                  <a:pt x="620776" y="195580"/>
                </a:lnTo>
                <a:lnTo>
                  <a:pt x="671322" y="190881"/>
                </a:lnTo>
                <a:lnTo>
                  <a:pt x="670179" y="178181"/>
                </a:lnTo>
                <a:close/>
              </a:path>
              <a:path w="2326640" h="253364">
                <a:moveTo>
                  <a:pt x="758698" y="170053"/>
                </a:moveTo>
                <a:lnTo>
                  <a:pt x="708151" y="174752"/>
                </a:lnTo>
                <a:lnTo>
                  <a:pt x="709295" y="187325"/>
                </a:lnTo>
                <a:lnTo>
                  <a:pt x="759841" y="182625"/>
                </a:lnTo>
                <a:lnTo>
                  <a:pt x="758698" y="170053"/>
                </a:lnTo>
                <a:close/>
              </a:path>
              <a:path w="2326640" h="253364">
                <a:moveTo>
                  <a:pt x="847217" y="161798"/>
                </a:moveTo>
                <a:lnTo>
                  <a:pt x="796671" y="166497"/>
                </a:lnTo>
                <a:lnTo>
                  <a:pt x="797813" y="179069"/>
                </a:lnTo>
                <a:lnTo>
                  <a:pt x="848360" y="174371"/>
                </a:lnTo>
                <a:lnTo>
                  <a:pt x="847217" y="161798"/>
                </a:lnTo>
                <a:close/>
              </a:path>
              <a:path w="2326640" h="253364">
                <a:moveTo>
                  <a:pt x="935736" y="153543"/>
                </a:moveTo>
                <a:lnTo>
                  <a:pt x="885189" y="158242"/>
                </a:lnTo>
                <a:lnTo>
                  <a:pt x="886333" y="170942"/>
                </a:lnTo>
                <a:lnTo>
                  <a:pt x="936879" y="166243"/>
                </a:lnTo>
                <a:lnTo>
                  <a:pt x="935736" y="153543"/>
                </a:lnTo>
                <a:close/>
              </a:path>
              <a:path w="2326640" h="253364">
                <a:moveTo>
                  <a:pt x="1024255" y="145287"/>
                </a:moveTo>
                <a:lnTo>
                  <a:pt x="973709" y="149987"/>
                </a:lnTo>
                <a:lnTo>
                  <a:pt x="974851" y="162687"/>
                </a:lnTo>
                <a:lnTo>
                  <a:pt x="1025398" y="157987"/>
                </a:lnTo>
                <a:lnTo>
                  <a:pt x="1024255" y="145287"/>
                </a:lnTo>
                <a:close/>
              </a:path>
              <a:path w="2326640" h="253364">
                <a:moveTo>
                  <a:pt x="1112774" y="137160"/>
                </a:moveTo>
                <a:lnTo>
                  <a:pt x="1062228" y="141859"/>
                </a:lnTo>
                <a:lnTo>
                  <a:pt x="1063371" y="154431"/>
                </a:lnTo>
                <a:lnTo>
                  <a:pt x="1113917" y="149733"/>
                </a:lnTo>
                <a:lnTo>
                  <a:pt x="1112774" y="137160"/>
                </a:lnTo>
                <a:close/>
              </a:path>
              <a:path w="2326640" h="253364">
                <a:moveTo>
                  <a:pt x="1201293" y="128905"/>
                </a:moveTo>
                <a:lnTo>
                  <a:pt x="1150747" y="133604"/>
                </a:lnTo>
                <a:lnTo>
                  <a:pt x="1151889" y="146304"/>
                </a:lnTo>
                <a:lnTo>
                  <a:pt x="1202436" y="141605"/>
                </a:lnTo>
                <a:lnTo>
                  <a:pt x="1201293" y="128905"/>
                </a:lnTo>
                <a:close/>
              </a:path>
              <a:path w="2326640" h="253364">
                <a:moveTo>
                  <a:pt x="1289812" y="120650"/>
                </a:moveTo>
                <a:lnTo>
                  <a:pt x="1239266" y="125349"/>
                </a:lnTo>
                <a:lnTo>
                  <a:pt x="1240409" y="138049"/>
                </a:lnTo>
                <a:lnTo>
                  <a:pt x="1290955" y="133350"/>
                </a:lnTo>
                <a:lnTo>
                  <a:pt x="1289812" y="120650"/>
                </a:lnTo>
                <a:close/>
              </a:path>
              <a:path w="2326640" h="253364">
                <a:moveTo>
                  <a:pt x="1378331" y="112522"/>
                </a:moveTo>
                <a:lnTo>
                  <a:pt x="1327785" y="117221"/>
                </a:lnTo>
                <a:lnTo>
                  <a:pt x="1328928" y="129793"/>
                </a:lnTo>
                <a:lnTo>
                  <a:pt x="1379474" y="125094"/>
                </a:lnTo>
                <a:lnTo>
                  <a:pt x="1378331" y="112522"/>
                </a:lnTo>
                <a:close/>
              </a:path>
              <a:path w="2326640" h="253364">
                <a:moveTo>
                  <a:pt x="1466850" y="104267"/>
                </a:moveTo>
                <a:lnTo>
                  <a:pt x="1416304" y="108966"/>
                </a:lnTo>
                <a:lnTo>
                  <a:pt x="1417447" y="121666"/>
                </a:lnTo>
                <a:lnTo>
                  <a:pt x="1467993" y="116967"/>
                </a:lnTo>
                <a:lnTo>
                  <a:pt x="1466850" y="104267"/>
                </a:lnTo>
                <a:close/>
              </a:path>
              <a:path w="2326640" h="253364">
                <a:moveTo>
                  <a:pt x="1555369" y="96012"/>
                </a:moveTo>
                <a:lnTo>
                  <a:pt x="1504823" y="100711"/>
                </a:lnTo>
                <a:lnTo>
                  <a:pt x="1505966" y="113411"/>
                </a:lnTo>
                <a:lnTo>
                  <a:pt x="1556512" y="108712"/>
                </a:lnTo>
                <a:lnTo>
                  <a:pt x="1555369" y="96012"/>
                </a:lnTo>
                <a:close/>
              </a:path>
              <a:path w="2326640" h="253364">
                <a:moveTo>
                  <a:pt x="1643888" y="87884"/>
                </a:moveTo>
                <a:lnTo>
                  <a:pt x="1593342" y="92583"/>
                </a:lnTo>
                <a:lnTo>
                  <a:pt x="1594485" y="105156"/>
                </a:lnTo>
                <a:lnTo>
                  <a:pt x="1645031" y="100456"/>
                </a:lnTo>
                <a:lnTo>
                  <a:pt x="1643888" y="87884"/>
                </a:lnTo>
                <a:close/>
              </a:path>
              <a:path w="2326640" h="253364">
                <a:moveTo>
                  <a:pt x="1732407" y="79629"/>
                </a:moveTo>
                <a:lnTo>
                  <a:pt x="1681861" y="84328"/>
                </a:lnTo>
                <a:lnTo>
                  <a:pt x="1683004" y="96900"/>
                </a:lnTo>
                <a:lnTo>
                  <a:pt x="1733550" y="92202"/>
                </a:lnTo>
                <a:lnTo>
                  <a:pt x="1732407" y="79629"/>
                </a:lnTo>
                <a:close/>
              </a:path>
              <a:path w="2326640" h="253364">
                <a:moveTo>
                  <a:pt x="1820926" y="71374"/>
                </a:moveTo>
                <a:lnTo>
                  <a:pt x="1770380" y="76073"/>
                </a:lnTo>
                <a:lnTo>
                  <a:pt x="1771523" y="88773"/>
                </a:lnTo>
                <a:lnTo>
                  <a:pt x="1822069" y="84074"/>
                </a:lnTo>
                <a:lnTo>
                  <a:pt x="1820926" y="71374"/>
                </a:lnTo>
                <a:close/>
              </a:path>
              <a:path w="2326640" h="253364">
                <a:moveTo>
                  <a:pt x="1909445" y="63118"/>
                </a:moveTo>
                <a:lnTo>
                  <a:pt x="1858899" y="67818"/>
                </a:lnTo>
                <a:lnTo>
                  <a:pt x="1860042" y="80518"/>
                </a:lnTo>
                <a:lnTo>
                  <a:pt x="1910588" y="75818"/>
                </a:lnTo>
                <a:lnTo>
                  <a:pt x="1909445" y="63118"/>
                </a:lnTo>
                <a:close/>
              </a:path>
              <a:path w="2326640" h="253364">
                <a:moveTo>
                  <a:pt x="1997964" y="54991"/>
                </a:moveTo>
                <a:lnTo>
                  <a:pt x="1947418" y="59690"/>
                </a:lnTo>
                <a:lnTo>
                  <a:pt x="1948561" y="72262"/>
                </a:lnTo>
                <a:lnTo>
                  <a:pt x="1999107" y="67563"/>
                </a:lnTo>
                <a:lnTo>
                  <a:pt x="1997964" y="54991"/>
                </a:lnTo>
                <a:close/>
              </a:path>
              <a:path w="2326640" h="253364">
                <a:moveTo>
                  <a:pt x="2086483" y="46736"/>
                </a:moveTo>
                <a:lnTo>
                  <a:pt x="2035937" y="51435"/>
                </a:lnTo>
                <a:lnTo>
                  <a:pt x="2037080" y="64135"/>
                </a:lnTo>
                <a:lnTo>
                  <a:pt x="2087626" y="59436"/>
                </a:lnTo>
                <a:lnTo>
                  <a:pt x="2086483" y="46736"/>
                </a:lnTo>
                <a:close/>
              </a:path>
              <a:path w="2326640" h="253364">
                <a:moveTo>
                  <a:pt x="2175002" y="38481"/>
                </a:moveTo>
                <a:lnTo>
                  <a:pt x="2124456" y="43180"/>
                </a:lnTo>
                <a:lnTo>
                  <a:pt x="2125599" y="55880"/>
                </a:lnTo>
                <a:lnTo>
                  <a:pt x="2176144" y="51181"/>
                </a:lnTo>
                <a:lnTo>
                  <a:pt x="2175002" y="38481"/>
                </a:lnTo>
                <a:close/>
              </a:path>
              <a:path w="2326640" h="253364">
                <a:moveTo>
                  <a:pt x="2324952" y="30353"/>
                </a:moveTo>
                <a:lnTo>
                  <a:pt x="2262505" y="30353"/>
                </a:lnTo>
                <a:lnTo>
                  <a:pt x="2263648" y="43053"/>
                </a:lnTo>
                <a:lnTo>
                  <a:pt x="2250958" y="44224"/>
                </a:lnTo>
                <a:lnTo>
                  <a:pt x="2253868" y="75818"/>
                </a:lnTo>
                <a:lnTo>
                  <a:pt x="2326259" y="30861"/>
                </a:lnTo>
                <a:lnTo>
                  <a:pt x="2324952" y="30353"/>
                </a:lnTo>
                <a:close/>
              </a:path>
              <a:path w="2326640" h="253364">
                <a:moveTo>
                  <a:pt x="2249791" y="31559"/>
                </a:moveTo>
                <a:lnTo>
                  <a:pt x="2212975" y="35052"/>
                </a:lnTo>
                <a:lnTo>
                  <a:pt x="2214117" y="47625"/>
                </a:lnTo>
                <a:lnTo>
                  <a:pt x="2250958" y="44224"/>
                </a:lnTo>
                <a:lnTo>
                  <a:pt x="2249791" y="31559"/>
                </a:lnTo>
                <a:close/>
              </a:path>
              <a:path w="2326640" h="253364">
                <a:moveTo>
                  <a:pt x="2262505" y="30353"/>
                </a:moveTo>
                <a:lnTo>
                  <a:pt x="2249791" y="31559"/>
                </a:lnTo>
                <a:lnTo>
                  <a:pt x="2250958" y="44224"/>
                </a:lnTo>
                <a:lnTo>
                  <a:pt x="2263648" y="43053"/>
                </a:lnTo>
                <a:lnTo>
                  <a:pt x="2262505" y="30353"/>
                </a:lnTo>
                <a:close/>
              </a:path>
              <a:path w="2326640" h="253364">
                <a:moveTo>
                  <a:pt x="2246884" y="0"/>
                </a:moveTo>
                <a:lnTo>
                  <a:pt x="2249791" y="31559"/>
                </a:lnTo>
                <a:lnTo>
                  <a:pt x="2262505" y="30353"/>
                </a:lnTo>
                <a:lnTo>
                  <a:pt x="2324952" y="30353"/>
                </a:lnTo>
                <a:lnTo>
                  <a:pt x="2246884" y="0"/>
                </a:lnTo>
                <a:close/>
              </a:path>
            </a:pathLst>
          </a:custGeom>
          <a:solidFill>
            <a:srgbClr val="000000"/>
          </a:solidFill>
        </p:spPr>
        <p:txBody>
          <a:bodyPr wrap="square" lIns="0" tIns="0" rIns="0" bIns="0" rtlCol="0"/>
          <a:lstStyle/>
          <a:p>
            <a:endParaRPr/>
          </a:p>
        </p:txBody>
      </p:sp>
      <p:sp>
        <p:nvSpPr>
          <p:cNvPr id="21" name="object 21"/>
          <p:cNvSpPr/>
          <p:nvPr/>
        </p:nvSpPr>
        <p:spPr>
          <a:xfrm>
            <a:off x="4427601" y="4797425"/>
            <a:ext cx="0" cy="792480"/>
          </a:xfrm>
          <a:custGeom>
            <a:avLst/>
            <a:gdLst/>
            <a:ahLst/>
            <a:cxnLst/>
            <a:rect l="l" t="t" r="r" b="b"/>
            <a:pathLst>
              <a:path h="792479">
                <a:moveTo>
                  <a:pt x="0" y="0"/>
                </a:moveTo>
                <a:lnTo>
                  <a:pt x="0" y="792162"/>
                </a:lnTo>
              </a:path>
            </a:pathLst>
          </a:custGeom>
          <a:ln w="28575">
            <a:solidFill>
              <a:srgbClr val="006666"/>
            </a:solidFill>
          </a:ln>
        </p:spPr>
        <p:txBody>
          <a:bodyPr wrap="square" lIns="0" tIns="0" rIns="0" bIns="0" rtlCol="0"/>
          <a:lstStyle/>
          <a:p>
            <a:endParaRPr/>
          </a:p>
        </p:txBody>
      </p:sp>
      <p:sp>
        <p:nvSpPr>
          <p:cNvPr id="22" name="object 22"/>
          <p:cNvSpPr/>
          <p:nvPr/>
        </p:nvSpPr>
        <p:spPr>
          <a:xfrm>
            <a:off x="250825" y="4508436"/>
            <a:ext cx="2952750" cy="287655"/>
          </a:xfrm>
          <a:custGeom>
            <a:avLst/>
            <a:gdLst/>
            <a:ahLst/>
            <a:cxnLst/>
            <a:rect l="l" t="t" r="r" b="b"/>
            <a:pathLst>
              <a:path w="2952750" h="287654">
                <a:moveTo>
                  <a:pt x="0" y="287337"/>
                </a:moveTo>
                <a:lnTo>
                  <a:pt x="2952750" y="287337"/>
                </a:lnTo>
                <a:lnTo>
                  <a:pt x="2952750" y="0"/>
                </a:lnTo>
                <a:lnTo>
                  <a:pt x="0" y="0"/>
                </a:lnTo>
                <a:lnTo>
                  <a:pt x="0" y="287337"/>
                </a:lnTo>
                <a:close/>
              </a:path>
            </a:pathLst>
          </a:custGeom>
          <a:solidFill>
            <a:srgbClr val="FFCC00"/>
          </a:solidFill>
        </p:spPr>
        <p:txBody>
          <a:bodyPr wrap="square" lIns="0" tIns="0" rIns="0" bIns="0" rtlCol="0"/>
          <a:lstStyle/>
          <a:p>
            <a:endParaRPr/>
          </a:p>
        </p:txBody>
      </p:sp>
      <p:sp>
        <p:nvSpPr>
          <p:cNvPr id="23" name="object 23"/>
          <p:cNvSpPr/>
          <p:nvPr/>
        </p:nvSpPr>
        <p:spPr>
          <a:xfrm>
            <a:off x="3348101" y="4529137"/>
            <a:ext cx="2519680" cy="268605"/>
          </a:xfrm>
          <a:custGeom>
            <a:avLst/>
            <a:gdLst/>
            <a:ahLst/>
            <a:cxnLst/>
            <a:rect l="l" t="t" r="r" b="b"/>
            <a:pathLst>
              <a:path w="2519679" h="268604">
                <a:moveTo>
                  <a:pt x="0" y="268287"/>
                </a:moveTo>
                <a:lnTo>
                  <a:pt x="2519426" y="268287"/>
                </a:lnTo>
                <a:lnTo>
                  <a:pt x="2519426" y="0"/>
                </a:lnTo>
                <a:lnTo>
                  <a:pt x="0" y="0"/>
                </a:lnTo>
                <a:lnTo>
                  <a:pt x="0" y="268287"/>
                </a:lnTo>
                <a:close/>
              </a:path>
            </a:pathLst>
          </a:custGeom>
          <a:solidFill>
            <a:srgbClr val="006666"/>
          </a:solidFill>
        </p:spPr>
        <p:txBody>
          <a:bodyPr wrap="square" lIns="0" tIns="0" rIns="0" bIns="0" rtlCol="0"/>
          <a:lstStyle/>
          <a:p>
            <a:endParaRPr/>
          </a:p>
        </p:txBody>
      </p:sp>
      <p:sp>
        <p:nvSpPr>
          <p:cNvPr id="24" name="object 24"/>
          <p:cNvSpPr/>
          <p:nvPr/>
        </p:nvSpPr>
        <p:spPr>
          <a:xfrm>
            <a:off x="1367027" y="138684"/>
            <a:ext cx="443484" cy="457199"/>
          </a:xfrm>
          <a:prstGeom prst="rect">
            <a:avLst/>
          </a:prstGeom>
          <a:blipFill>
            <a:blip r:embed="rId3" cstate="print"/>
            <a:stretch>
              <a:fillRect/>
            </a:stretch>
          </a:blipFill>
        </p:spPr>
        <p:txBody>
          <a:bodyPr wrap="square" lIns="0" tIns="0" rIns="0" bIns="0" rtlCol="0"/>
          <a:lstStyle/>
          <a:p>
            <a:endParaRPr/>
          </a:p>
        </p:txBody>
      </p:sp>
      <p:sp>
        <p:nvSpPr>
          <p:cNvPr id="25" name="object 25"/>
          <p:cNvSpPr/>
          <p:nvPr/>
        </p:nvSpPr>
        <p:spPr>
          <a:xfrm>
            <a:off x="1536191" y="138684"/>
            <a:ext cx="341376" cy="457199"/>
          </a:xfrm>
          <a:prstGeom prst="rect">
            <a:avLst/>
          </a:prstGeom>
          <a:blipFill>
            <a:blip r:embed="rId4" cstate="print"/>
            <a:stretch>
              <a:fillRect/>
            </a:stretch>
          </a:blipFill>
        </p:spPr>
        <p:txBody>
          <a:bodyPr wrap="square" lIns="0" tIns="0" rIns="0" bIns="0" rtlCol="0"/>
          <a:lstStyle/>
          <a:p>
            <a:endParaRPr/>
          </a:p>
        </p:txBody>
      </p:sp>
      <p:sp>
        <p:nvSpPr>
          <p:cNvPr id="26" name="object 26"/>
          <p:cNvSpPr/>
          <p:nvPr/>
        </p:nvSpPr>
        <p:spPr>
          <a:xfrm>
            <a:off x="1603247" y="138684"/>
            <a:ext cx="333755" cy="457199"/>
          </a:xfrm>
          <a:prstGeom prst="rect">
            <a:avLst/>
          </a:prstGeom>
          <a:blipFill>
            <a:blip r:embed="rId5" cstate="print"/>
            <a:stretch>
              <a:fillRect/>
            </a:stretch>
          </a:blipFill>
        </p:spPr>
        <p:txBody>
          <a:bodyPr wrap="square" lIns="0" tIns="0" rIns="0" bIns="0" rtlCol="0"/>
          <a:lstStyle/>
          <a:p>
            <a:endParaRPr/>
          </a:p>
        </p:txBody>
      </p:sp>
      <p:sp>
        <p:nvSpPr>
          <p:cNvPr id="27" name="object 27"/>
          <p:cNvSpPr/>
          <p:nvPr/>
        </p:nvSpPr>
        <p:spPr>
          <a:xfrm>
            <a:off x="1662683" y="138684"/>
            <a:ext cx="2334768" cy="457199"/>
          </a:xfrm>
          <a:prstGeom prst="rect">
            <a:avLst/>
          </a:prstGeom>
          <a:blipFill>
            <a:blip r:embed="rId6" cstate="print"/>
            <a:stretch>
              <a:fillRect/>
            </a:stretch>
          </a:blipFill>
        </p:spPr>
        <p:txBody>
          <a:bodyPr wrap="square" lIns="0" tIns="0" rIns="0" bIns="0" rtlCol="0"/>
          <a:lstStyle/>
          <a:p>
            <a:endParaRPr/>
          </a:p>
        </p:txBody>
      </p:sp>
      <p:sp>
        <p:nvSpPr>
          <p:cNvPr id="28" name="object 28"/>
          <p:cNvSpPr/>
          <p:nvPr/>
        </p:nvSpPr>
        <p:spPr>
          <a:xfrm>
            <a:off x="3723132" y="138684"/>
            <a:ext cx="330708" cy="457199"/>
          </a:xfrm>
          <a:prstGeom prst="rect">
            <a:avLst/>
          </a:prstGeom>
          <a:blipFill>
            <a:blip r:embed="rId7" cstate="print"/>
            <a:stretch>
              <a:fillRect/>
            </a:stretch>
          </a:blipFill>
        </p:spPr>
        <p:txBody>
          <a:bodyPr wrap="square" lIns="0" tIns="0" rIns="0" bIns="0" rtlCol="0"/>
          <a:lstStyle/>
          <a:p>
            <a:endParaRPr/>
          </a:p>
        </p:txBody>
      </p:sp>
      <p:sp>
        <p:nvSpPr>
          <p:cNvPr id="29" name="object 29"/>
          <p:cNvSpPr txBox="1"/>
          <p:nvPr/>
        </p:nvSpPr>
        <p:spPr>
          <a:xfrm>
            <a:off x="151587" y="187832"/>
            <a:ext cx="7538720" cy="1617345"/>
          </a:xfrm>
          <a:prstGeom prst="rect">
            <a:avLst/>
          </a:prstGeom>
        </p:spPr>
        <p:txBody>
          <a:bodyPr vert="horz" wrap="square" lIns="0" tIns="12065" rIns="0" bIns="0" rtlCol="0">
            <a:spAutoFit/>
          </a:bodyPr>
          <a:lstStyle/>
          <a:p>
            <a:pPr marL="1343025">
              <a:lnSpc>
                <a:spcPts val="1725"/>
              </a:lnSpc>
              <a:spcBef>
                <a:spcPts val="95"/>
              </a:spcBef>
            </a:pPr>
            <a:r>
              <a:rPr lang="fr-FR" sz="1600" b="1" spc="-5" dirty="0">
                <a:solidFill>
                  <a:srgbClr val="5F5F5F"/>
                </a:solidFill>
                <a:latin typeface="Arial"/>
                <a:cs typeface="Arial"/>
              </a:rPr>
              <a:t>3</a:t>
            </a:r>
            <a:r>
              <a:rPr sz="1600" b="1" spc="-5" dirty="0">
                <a:solidFill>
                  <a:srgbClr val="5F5F5F"/>
                </a:solidFill>
                <a:latin typeface="Arial"/>
                <a:cs typeface="Arial"/>
              </a:rPr>
              <a:t>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4018915">
              <a:lnSpc>
                <a:spcPts val="1725"/>
              </a:lnSpc>
            </a:pPr>
            <a:r>
              <a:rPr sz="1600" b="1" spc="-5" dirty="0">
                <a:solidFill>
                  <a:srgbClr val="3B6464"/>
                </a:solidFill>
                <a:latin typeface="Arial"/>
                <a:cs typeface="Arial"/>
              </a:rPr>
              <a:t>Interprétation graphique du risque</a:t>
            </a:r>
            <a:r>
              <a:rPr sz="1600" b="1" spc="75" dirty="0">
                <a:solidFill>
                  <a:srgbClr val="3B6464"/>
                </a:solidFill>
                <a:latin typeface="Arial"/>
                <a:cs typeface="Arial"/>
              </a:rPr>
              <a:t> </a:t>
            </a:r>
            <a:r>
              <a:rPr sz="1600" b="1" spc="-5" dirty="0">
                <a:solidFill>
                  <a:srgbClr val="3B6464"/>
                </a:solidFill>
                <a:latin typeface="Symbol"/>
                <a:cs typeface="Symbol"/>
              </a:rPr>
              <a:t></a:t>
            </a:r>
            <a:endParaRPr sz="1600" dirty="0">
              <a:latin typeface="Symbol"/>
              <a:cs typeface="Symbol"/>
            </a:endParaRPr>
          </a:p>
          <a:p>
            <a:pPr>
              <a:lnSpc>
                <a:spcPct val="100000"/>
              </a:lnSpc>
              <a:spcBef>
                <a:spcPts val="55"/>
              </a:spcBef>
            </a:pPr>
            <a:endParaRPr sz="1950" dirty="0">
              <a:latin typeface="Times New Roman"/>
              <a:cs typeface="Times New Roman"/>
            </a:endParaRPr>
          </a:p>
          <a:p>
            <a:pPr marL="560705">
              <a:lnSpc>
                <a:spcPct val="100000"/>
              </a:lnSpc>
            </a:pPr>
            <a:r>
              <a:rPr sz="1800" b="1" u="heavy" dirty="0">
                <a:solidFill>
                  <a:srgbClr val="006666"/>
                </a:solidFill>
                <a:uFill>
                  <a:solidFill>
                    <a:srgbClr val="006666"/>
                  </a:solidFill>
                </a:uFill>
                <a:latin typeface="Arial"/>
                <a:cs typeface="Arial"/>
              </a:rPr>
              <a:t>Situation </a:t>
            </a:r>
            <a:r>
              <a:rPr sz="1800" b="1" u="heavy" spc="-5" dirty="0">
                <a:solidFill>
                  <a:srgbClr val="006666"/>
                </a:solidFill>
                <a:uFill>
                  <a:solidFill>
                    <a:srgbClr val="006666"/>
                  </a:solidFill>
                </a:uFill>
                <a:latin typeface="Arial"/>
                <a:cs typeface="Arial"/>
              </a:rPr>
              <a:t>unilatérale</a:t>
            </a:r>
            <a:r>
              <a:rPr sz="1800" b="1" spc="-10" dirty="0">
                <a:solidFill>
                  <a:srgbClr val="006666"/>
                </a:solidFill>
                <a:latin typeface="Arial"/>
                <a:cs typeface="Arial"/>
              </a:rPr>
              <a:t> </a:t>
            </a:r>
            <a:r>
              <a:rPr sz="1800" b="1" dirty="0">
                <a:solidFill>
                  <a:srgbClr val="006666"/>
                </a:solidFill>
                <a:latin typeface="Arial"/>
                <a:cs typeface="Arial"/>
              </a:rPr>
              <a:t>:</a:t>
            </a:r>
            <a:endParaRPr sz="1800" dirty="0">
              <a:latin typeface="Arial"/>
              <a:cs typeface="Arial"/>
            </a:endParaRPr>
          </a:p>
          <a:p>
            <a:pPr>
              <a:lnSpc>
                <a:spcPct val="100000"/>
              </a:lnSpc>
              <a:spcBef>
                <a:spcPts val="40"/>
              </a:spcBef>
            </a:pPr>
            <a:endParaRPr sz="1900" dirty="0">
              <a:latin typeface="Times New Roman"/>
              <a:cs typeface="Times New Roman"/>
            </a:endParaRPr>
          </a:p>
          <a:p>
            <a:pPr marL="12700">
              <a:lnSpc>
                <a:spcPct val="100000"/>
              </a:lnSpc>
            </a:pPr>
            <a:r>
              <a:rPr sz="2000" b="1" dirty="0">
                <a:solidFill>
                  <a:srgbClr val="FFFFFF"/>
                </a:solidFill>
                <a:latin typeface="Arial"/>
                <a:cs typeface="Arial"/>
              </a:rPr>
              <a:t>27</a:t>
            </a:r>
            <a:endParaRPr sz="2000" dirty="0">
              <a:latin typeface="Arial"/>
              <a:cs typeface="Arial"/>
            </a:endParaRPr>
          </a:p>
        </p:txBody>
      </p:sp>
      <p:sp>
        <p:nvSpPr>
          <p:cNvPr id="30" name="object 30"/>
          <p:cNvSpPr txBox="1"/>
          <p:nvPr/>
        </p:nvSpPr>
        <p:spPr>
          <a:xfrm>
            <a:off x="6253734" y="4490720"/>
            <a:ext cx="2413635" cy="1313180"/>
          </a:xfrm>
          <a:prstGeom prst="rect">
            <a:avLst/>
          </a:prstGeom>
        </p:spPr>
        <p:txBody>
          <a:bodyPr vert="horz" wrap="square" lIns="0" tIns="12700" rIns="0" bIns="0" rtlCol="0">
            <a:spAutoFit/>
          </a:bodyPr>
          <a:lstStyle/>
          <a:p>
            <a:pPr marL="566420">
              <a:lnSpc>
                <a:spcPct val="100000"/>
              </a:lnSpc>
              <a:spcBef>
                <a:spcPts val="100"/>
              </a:spcBef>
              <a:tabLst>
                <a:tab pos="959485" algn="l"/>
              </a:tabLst>
            </a:pPr>
            <a:r>
              <a:rPr sz="1800" b="1" dirty="0">
                <a:latin typeface="Arial"/>
                <a:cs typeface="Arial"/>
              </a:rPr>
              <a:t>p	</a:t>
            </a:r>
            <a:r>
              <a:rPr sz="1800" b="1" spc="-5" dirty="0">
                <a:latin typeface="Symbol"/>
                <a:cs typeface="Symbol"/>
              </a:rPr>
              <a:t></a:t>
            </a:r>
            <a:endParaRPr sz="1800">
              <a:latin typeface="Symbol"/>
              <a:cs typeface="Symbol"/>
            </a:endParaRPr>
          </a:p>
          <a:p>
            <a:pPr marL="12700" marR="5080">
              <a:lnSpc>
                <a:spcPct val="100000"/>
              </a:lnSpc>
              <a:spcBef>
                <a:spcPts val="1475"/>
              </a:spcBef>
            </a:pPr>
            <a:r>
              <a:rPr sz="1800" b="1" spc="-5" dirty="0">
                <a:latin typeface="Arial"/>
                <a:cs typeface="Arial"/>
              </a:rPr>
              <a:t>Degré de</a:t>
            </a:r>
            <a:r>
              <a:rPr sz="1800" b="1" spc="-75" dirty="0">
                <a:latin typeface="Arial"/>
                <a:cs typeface="Arial"/>
              </a:rPr>
              <a:t> </a:t>
            </a:r>
            <a:r>
              <a:rPr sz="1800" b="1" dirty="0">
                <a:latin typeface="Arial"/>
                <a:cs typeface="Arial"/>
              </a:rPr>
              <a:t>signification  </a:t>
            </a:r>
            <a:r>
              <a:rPr sz="1800" b="1" spc="-5" dirty="0">
                <a:latin typeface="Arial"/>
                <a:cs typeface="Arial"/>
              </a:rPr>
              <a:t>réel </a:t>
            </a:r>
            <a:r>
              <a:rPr sz="1800" b="1" dirty="0">
                <a:latin typeface="Arial"/>
                <a:cs typeface="Arial"/>
              </a:rPr>
              <a:t>fixé </a:t>
            </a:r>
            <a:r>
              <a:rPr sz="1800" b="1" u="heavy" spc="-5" dirty="0">
                <a:uFill>
                  <a:solidFill>
                    <a:srgbClr val="000000"/>
                  </a:solidFill>
                </a:uFill>
                <a:latin typeface="Arial"/>
                <a:cs typeface="Arial"/>
              </a:rPr>
              <a:t>à</a:t>
            </a:r>
            <a:r>
              <a:rPr sz="1800" b="1" u="heavy" spc="-20" dirty="0">
                <a:uFill>
                  <a:solidFill>
                    <a:srgbClr val="000000"/>
                  </a:solidFill>
                </a:uFill>
                <a:latin typeface="Arial"/>
                <a:cs typeface="Arial"/>
              </a:rPr>
              <a:t> </a:t>
            </a:r>
            <a:r>
              <a:rPr sz="1800" b="1" u="heavy" spc="-5" dirty="0">
                <a:uFill>
                  <a:solidFill>
                    <a:srgbClr val="000000"/>
                  </a:solidFill>
                </a:uFill>
                <a:latin typeface="Arial"/>
                <a:cs typeface="Arial"/>
              </a:rPr>
              <a:t>posteriori</a:t>
            </a:r>
            <a:endParaRPr sz="1800">
              <a:latin typeface="Arial"/>
              <a:cs typeface="Arial"/>
            </a:endParaRPr>
          </a:p>
          <a:p>
            <a:pPr marL="734695">
              <a:lnSpc>
                <a:spcPts val="2180"/>
              </a:lnSpc>
            </a:pPr>
            <a:r>
              <a:rPr sz="1800" i="1" dirty="0">
                <a:latin typeface="Arial"/>
                <a:cs typeface="Arial"/>
              </a:rPr>
              <a:t>(Ex </a:t>
            </a:r>
            <a:r>
              <a:rPr sz="1800" i="1" spc="-5" dirty="0">
                <a:latin typeface="Arial"/>
                <a:cs typeface="Arial"/>
              </a:rPr>
              <a:t>p </a:t>
            </a:r>
            <a:r>
              <a:rPr sz="1900" i="1" spc="-55" dirty="0">
                <a:latin typeface="Symbol"/>
                <a:cs typeface="Symbol"/>
              </a:rPr>
              <a:t></a:t>
            </a:r>
            <a:r>
              <a:rPr sz="1900" i="1" spc="-110" dirty="0">
                <a:latin typeface="Times New Roman"/>
                <a:cs typeface="Times New Roman"/>
              </a:rPr>
              <a:t> </a:t>
            </a:r>
            <a:r>
              <a:rPr sz="1800" i="1" spc="-10" dirty="0">
                <a:latin typeface="Arial"/>
                <a:cs typeface="Arial"/>
              </a:rPr>
              <a:t>1%)</a:t>
            </a:r>
            <a:endParaRPr sz="1800">
              <a:latin typeface="Arial"/>
              <a:cs typeface="Arial"/>
            </a:endParaRPr>
          </a:p>
        </p:txBody>
      </p:sp>
      <p:sp>
        <p:nvSpPr>
          <p:cNvPr id="31" name="object 31"/>
          <p:cNvSpPr/>
          <p:nvPr/>
        </p:nvSpPr>
        <p:spPr>
          <a:xfrm>
            <a:off x="6851015" y="4436998"/>
            <a:ext cx="456768" cy="536575"/>
          </a:xfrm>
          <a:prstGeom prst="rect">
            <a:avLst/>
          </a:prstGeom>
          <a:blipFill>
            <a:blip r:embed="rId8" cstate="print"/>
            <a:stretch>
              <a:fillRect/>
            </a:stretch>
          </a:blipFill>
        </p:spPr>
        <p:txBody>
          <a:bodyPr wrap="square" lIns="0" tIns="0" rIns="0" bIns="0" rtlCol="0"/>
          <a:lstStyle/>
          <a:p>
            <a:endParaRPr/>
          </a:p>
        </p:txBody>
      </p:sp>
      <p:sp>
        <p:nvSpPr>
          <p:cNvPr id="32" name="object 32"/>
          <p:cNvSpPr txBox="1"/>
          <p:nvPr/>
        </p:nvSpPr>
        <p:spPr>
          <a:xfrm>
            <a:off x="6168390" y="2378455"/>
            <a:ext cx="2835275" cy="523240"/>
          </a:xfrm>
          <a:prstGeom prst="rect">
            <a:avLst/>
          </a:prstGeom>
        </p:spPr>
        <p:txBody>
          <a:bodyPr vert="horz" wrap="square" lIns="0" tIns="20320" rIns="0" bIns="0" rtlCol="0">
            <a:spAutoFit/>
          </a:bodyPr>
          <a:lstStyle/>
          <a:p>
            <a:pPr marL="1092835" marR="5080" indent="-1080770">
              <a:lnSpc>
                <a:spcPts val="1920"/>
              </a:lnSpc>
              <a:spcBef>
                <a:spcPts val="160"/>
              </a:spcBef>
            </a:pPr>
            <a:r>
              <a:rPr sz="1600" b="1" spc="-5" dirty="0">
                <a:latin typeface="Arial"/>
                <a:cs typeface="Arial"/>
              </a:rPr>
              <a:t>Rejet de H0 = </a:t>
            </a:r>
            <a:r>
              <a:rPr sz="1600" b="1" spc="-10" dirty="0">
                <a:latin typeface="Arial"/>
                <a:cs typeface="Arial"/>
              </a:rPr>
              <a:t>Acceptation </a:t>
            </a:r>
            <a:r>
              <a:rPr sz="1600" b="1" spc="-5" dirty="0">
                <a:latin typeface="Arial"/>
                <a:cs typeface="Arial"/>
              </a:rPr>
              <a:t>H1  p </a:t>
            </a:r>
            <a:r>
              <a:rPr sz="3000" b="1" spc="22" baseline="-9722" dirty="0">
                <a:latin typeface="Symbol"/>
                <a:cs typeface="Symbol"/>
              </a:rPr>
              <a:t></a:t>
            </a:r>
            <a:r>
              <a:rPr sz="3000" b="1" spc="60" baseline="-9722" dirty="0">
                <a:latin typeface="Times New Roman"/>
                <a:cs typeface="Times New Roman"/>
              </a:rPr>
              <a:t> </a:t>
            </a:r>
            <a:r>
              <a:rPr sz="1600" b="1" spc="-5" dirty="0">
                <a:latin typeface="Symbol"/>
                <a:cs typeface="Symbol"/>
              </a:rPr>
              <a:t></a:t>
            </a:r>
            <a:endParaRPr sz="1600">
              <a:latin typeface="Symbol"/>
              <a:cs typeface="Symbol"/>
            </a:endParaRPr>
          </a:p>
        </p:txBody>
      </p:sp>
      <p:sp>
        <p:nvSpPr>
          <p:cNvPr id="34" name="object 34"/>
          <p:cNvSpPr/>
          <p:nvPr/>
        </p:nvSpPr>
        <p:spPr>
          <a:xfrm>
            <a:off x="1289050" y="3389376"/>
            <a:ext cx="4435475" cy="2776855"/>
          </a:xfrm>
          <a:custGeom>
            <a:avLst/>
            <a:gdLst/>
            <a:ahLst/>
            <a:cxnLst/>
            <a:rect l="l" t="t" r="r" b="b"/>
            <a:pathLst>
              <a:path w="4435475" h="2776854">
                <a:moveTo>
                  <a:pt x="0" y="1388237"/>
                </a:moveTo>
                <a:lnTo>
                  <a:pt x="3074" y="1314509"/>
                </a:lnTo>
                <a:lnTo>
                  <a:pt x="12193" y="1241784"/>
                </a:lnTo>
                <a:lnTo>
                  <a:pt x="27206" y="1170157"/>
                </a:lnTo>
                <a:lnTo>
                  <a:pt x="47958" y="1099724"/>
                </a:lnTo>
                <a:lnTo>
                  <a:pt x="74296" y="1030581"/>
                </a:lnTo>
                <a:lnTo>
                  <a:pt x="106066" y="962824"/>
                </a:lnTo>
                <a:lnTo>
                  <a:pt x="143117" y="896549"/>
                </a:lnTo>
                <a:lnTo>
                  <a:pt x="163574" y="863997"/>
                </a:lnTo>
                <a:lnTo>
                  <a:pt x="185294" y="831852"/>
                </a:lnTo>
                <a:lnTo>
                  <a:pt x="208257" y="800126"/>
                </a:lnTo>
                <a:lnTo>
                  <a:pt x="232444" y="768829"/>
                </a:lnTo>
                <a:lnTo>
                  <a:pt x="257836" y="737975"/>
                </a:lnTo>
                <a:lnTo>
                  <a:pt x="284414" y="707576"/>
                </a:lnTo>
                <a:lnTo>
                  <a:pt x="312158" y="677643"/>
                </a:lnTo>
                <a:lnTo>
                  <a:pt x="341050" y="648188"/>
                </a:lnTo>
                <a:lnTo>
                  <a:pt x="371071" y="619224"/>
                </a:lnTo>
                <a:lnTo>
                  <a:pt x="402200" y="590763"/>
                </a:lnTo>
                <a:lnTo>
                  <a:pt x="434420" y="562815"/>
                </a:lnTo>
                <a:lnTo>
                  <a:pt x="467711" y="535394"/>
                </a:lnTo>
                <a:lnTo>
                  <a:pt x="502053" y="508512"/>
                </a:lnTo>
                <a:lnTo>
                  <a:pt x="537428" y="482180"/>
                </a:lnTo>
                <a:lnTo>
                  <a:pt x="573816" y="456410"/>
                </a:lnTo>
                <a:lnTo>
                  <a:pt x="611199" y="431215"/>
                </a:lnTo>
                <a:lnTo>
                  <a:pt x="649557" y="406606"/>
                </a:lnTo>
                <a:lnTo>
                  <a:pt x="688871" y="382595"/>
                </a:lnTo>
                <a:lnTo>
                  <a:pt x="729121" y="359195"/>
                </a:lnTo>
                <a:lnTo>
                  <a:pt x="770289" y="336417"/>
                </a:lnTo>
                <a:lnTo>
                  <a:pt x="812356" y="314274"/>
                </a:lnTo>
                <a:lnTo>
                  <a:pt x="855302" y="292776"/>
                </a:lnTo>
                <a:lnTo>
                  <a:pt x="899108" y="271937"/>
                </a:lnTo>
                <a:lnTo>
                  <a:pt x="943756" y="251769"/>
                </a:lnTo>
                <a:lnTo>
                  <a:pt x="989225" y="232282"/>
                </a:lnTo>
                <a:lnTo>
                  <a:pt x="1035497" y="213490"/>
                </a:lnTo>
                <a:lnTo>
                  <a:pt x="1082552" y="195405"/>
                </a:lnTo>
                <a:lnTo>
                  <a:pt x="1130372" y="178037"/>
                </a:lnTo>
                <a:lnTo>
                  <a:pt x="1178938" y="161400"/>
                </a:lnTo>
                <a:lnTo>
                  <a:pt x="1228229" y="145505"/>
                </a:lnTo>
                <a:lnTo>
                  <a:pt x="1278227" y="130365"/>
                </a:lnTo>
                <a:lnTo>
                  <a:pt x="1328913" y="115991"/>
                </a:lnTo>
                <a:lnTo>
                  <a:pt x="1380268" y="102394"/>
                </a:lnTo>
                <a:lnTo>
                  <a:pt x="1432272" y="89589"/>
                </a:lnTo>
                <a:lnTo>
                  <a:pt x="1484907" y="77585"/>
                </a:lnTo>
                <a:lnTo>
                  <a:pt x="1538152" y="66396"/>
                </a:lnTo>
                <a:lnTo>
                  <a:pt x="1591990" y="56033"/>
                </a:lnTo>
                <a:lnTo>
                  <a:pt x="1646401" y="46508"/>
                </a:lnTo>
                <a:lnTo>
                  <a:pt x="1701365" y="37833"/>
                </a:lnTo>
                <a:lnTo>
                  <a:pt x="1756864" y="30021"/>
                </a:lnTo>
                <a:lnTo>
                  <a:pt x="1812878" y="23082"/>
                </a:lnTo>
                <a:lnTo>
                  <a:pt x="1869389" y="17030"/>
                </a:lnTo>
                <a:lnTo>
                  <a:pt x="1926376" y="11876"/>
                </a:lnTo>
                <a:lnTo>
                  <a:pt x="1983822" y="7633"/>
                </a:lnTo>
                <a:lnTo>
                  <a:pt x="2041706" y="4311"/>
                </a:lnTo>
                <a:lnTo>
                  <a:pt x="2100010" y="1924"/>
                </a:lnTo>
                <a:lnTo>
                  <a:pt x="2158715" y="483"/>
                </a:lnTo>
                <a:lnTo>
                  <a:pt x="2217801" y="0"/>
                </a:lnTo>
                <a:lnTo>
                  <a:pt x="2276880" y="483"/>
                </a:lnTo>
                <a:lnTo>
                  <a:pt x="2335579" y="1924"/>
                </a:lnTo>
                <a:lnTo>
                  <a:pt x="2393877" y="4311"/>
                </a:lnTo>
                <a:lnTo>
                  <a:pt x="2451756" y="7633"/>
                </a:lnTo>
                <a:lnTo>
                  <a:pt x="2509196" y="11876"/>
                </a:lnTo>
                <a:lnTo>
                  <a:pt x="2566179" y="17030"/>
                </a:lnTo>
                <a:lnTo>
                  <a:pt x="2622685" y="23082"/>
                </a:lnTo>
                <a:lnTo>
                  <a:pt x="2678694" y="30021"/>
                </a:lnTo>
                <a:lnTo>
                  <a:pt x="2734188" y="37833"/>
                </a:lnTo>
                <a:lnTo>
                  <a:pt x="2789148" y="46508"/>
                </a:lnTo>
                <a:lnTo>
                  <a:pt x="2843555" y="56033"/>
                </a:lnTo>
                <a:lnTo>
                  <a:pt x="2897388" y="66396"/>
                </a:lnTo>
                <a:lnTo>
                  <a:pt x="2950630" y="77585"/>
                </a:lnTo>
                <a:lnTo>
                  <a:pt x="3003261" y="89589"/>
                </a:lnTo>
                <a:lnTo>
                  <a:pt x="3055262" y="102394"/>
                </a:lnTo>
                <a:lnTo>
                  <a:pt x="3106613" y="115991"/>
                </a:lnTo>
                <a:lnTo>
                  <a:pt x="3157295" y="130365"/>
                </a:lnTo>
                <a:lnTo>
                  <a:pt x="3207291" y="145505"/>
                </a:lnTo>
                <a:lnTo>
                  <a:pt x="3256579" y="161400"/>
                </a:lnTo>
                <a:lnTo>
                  <a:pt x="3305141" y="178037"/>
                </a:lnTo>
                <a:lnTo>
                  <a:pt x="3352958" y="195405"/>
                </a:lnTo>
                <a:lnTo>
                  <a:pt x="3400011" y="213490"/>
                </a:lnTo>
                <a:lnTo>
                  <a:pt x="3446281" y="232282"/>
                </a:lnTo>
                <a:lnTo>
                  <a:pt x="3491747" y="251769"/>
                </a:lnTo>
                <a:lnTo>
                  <a:pt x="3536393" y="271937"/>
                </a:lnTo>
                <a:lnTo>
                  <a:pt x="3580197" y="292776"/>
                </a:lnTo>
                <a:lnTo>
                  <a:pt x="3623141" y="314274"/>
                </a:lnTo>
                <a:lnTo>
                  <a:pt x="3665206" y="336417"/>
                </a:lnTo>
                <a:lnTo>
                  <a:pt x="3706372" y="359195"/>
                </a:lnTo>
                <a:lnTo>
                  <a:pt x="3746621" y="382595"/>
                </a:lnTo>
                <a:lnTo>
                  <a:pt x="3785933" y="406606"/>
                </a:lnTo>
                <a:lnTo>
                  <a:pt x="3824289" y="431215"/>
                </a:lnTo>
                <a:lnTo>
                  <a:pt x="3861671" y="456410"/>
                </a:lnTo>
                <a:lnTo>
                  <a:pt x="3898058" y="482180"/>
                </a:lnTo>
                <a:lnTo>
                  <a:pt x="3933431" y="508512"/>
                </a:lnTo>
                <a:lnTo>
                  <a:pt x="3967773" y="535394"/>
                </a:lnTo>
                <a:lnTo>
                  <a:pt x="4001062" y="562815"/>
                </a:lnTo>
                <a:lnTo>
                  <a:pt x="4033281" y="590763"/>
                </a:lnTo>
                <a:lnTo>
                  <a:pt x="4064410" y="619224"/>
                </a:lnTo>
                <a:lnTo>
                  <a:pt x="4094429" y="648188"/>
                </a:lnTo>
                <a:lnTo>
                  <a:pt x="4123321" y="677643"/>
                </a:lnTo>
                <a:lnTo>
                  <a:pt x="4151065" y="707576"/>
                </a:lnTo>
                <a:lnTo>
                  <a:pt x="4177642" y="737975"/>
                </a:lnTo>
                <a:lnTo>
                  <a:pt x="4203033" y="768829"/>
                </a:lnTo>
                <a:lnTo>
                  <a:pt x="4227220" y="800126"/>
                </a:lnTo>
                <a:lnTo>
                  <a:pt x="4250183" y="831852"/>
                </a:lnTo>
                <a:lnTo>
                  <a:pt x="4271902" y="863997"/>
                </a:lnTo>
                <a:lnTo>
                  <a:pt x="4292359" y="896549"/>
                </a:lnTo>
                <a:lnTo>
                  <a:pt x="4311534" y="929495"/>
                </a:lnTo>
                <a:lnTo>
                  <a:pt x="4345963" y="996523"/>
                </a:lnTo>
                <a:lnTo>
                  <a:pt x="4375037" y="1064985"/>
                </a:lnTo>
                <a:lnTo>
                  <a:pt x="4398600" y="1134785"/>
                </a:lnTo>
                <a:lnTo>
                  <a:pt x="4416502" y="1205827"/>
                </a:lnTo>
                <a:lnTo>
                  <a:pt x="4428587" y="1278015"/>
                </a:lnTo>
                <a:lnTo>
                  <a:pt x="4434703" y="1351253"/>
                </a:lnTo>
                <a:lnTo>
                  <a:pt x="4435475" y="1388237"/>
                </a:lnTo>
                <a:lnTo>
                  <a:pt x="4434703" y="1425220"/>
                </a:lnTo>
                <a:lnTo>
                  <a:pt x="4428587" y="1498458"/>
                </a:lnTo>
                <a:lnTo>
                  <a:pt x="4416502" y="1570646"/>
                </a:lnTo>
                <a:lnTo>
                  <a:pt x="4398600" y="1641688"/>
                </a:lnTo>
                <a:lnTo>
                  <a:pt x="4375037" y="1711488"/>
                </a:lnTo>
                <a:lnTo>
                  <a:pt x="4345963" y="1779950"/>
                </a:lnTo>
                <a:lnTo>
                  <a:pt x="4311534" y="1846978"/>
                </a:lnTo>
                <a:lnTo>
                  <a:pt x="4292359" y="1879924"/>
                </a:lnTo>
                <a:lnTo>
                  <a:pt x="4271902" y="1912476"/>
                </a:lnTo>
                <a:lnTo>
                  <a:pt x="4250183" y="1944621"/>
                </a:lnTo>
                <a:lnTo>
                  <a:pt x="4227220" y="1976347"/>
                </a:lnTo>
                <a:lnTo>
                  <a:pt x="4203033" y="2007644"/>
                </a:lnTo>
                <a:lnTo>
                  <a:pt x="4177642" y="2038498"/>
                </a:lnTo>
                <a:lnTo>
                  <a:pt x="4151065" y="2068897"/>
                </a:lnTo>
                <a:lnTo>
                  <a:pt x="4123321" y="2098830"/>
                </a:lnTo>
                <a:lnTo>
                  <a:pt x="4094429" y="2128285"/>
                </a:lnTo>
                <a:lnTo>
                  <a:pt x="4064410" y="2157249"/>
                </a:lnTo>
                <a:lnTo>
                  <a:pt x="4033281" y="2185710"/>
                </a:lnTo>
                <a:lnTo>
                  <a:pt x="4001062" y="2213658"/>
                </a:lnTo>
                <a:lnTo>
                  <a:pt x="3967773" y="2241079"/>
                </a:lnTo>
                <a:lnTo>
                  <a:pt x="3933431" y="2267961"/>
                </a:lnTo>
                <a:lnTo>
                  <a:pt x="3898058" y="2294293"/>
                </a:lnTo>
                <a:lnTo>
                  <a:pt x="3861671" y="2320063"/>
                </a:lnTo>
                <a:lnTo>
                  <a:pt x="3824289" y="2345258"/>
                </a:lnTo>
                <a:lnTo>
                  <a:pt x="3785933" y="2369867"/>
                </a:lnTo>
                <a:lnTo>
                  <a:pt x="3746621" y="2393878"/>
                </a:lnTo>
                <a:lnTo>
                  <a:pt x="3706372" y="2417278"/>
                </a:lnTo>
                <a:lnTo>
                  <a:pt x="3665206" y="2440056"/>
                </a:lnTo>
                <a:lnTo>
                  <a:pt x="3623141" y="2462199"/>
                </a:lnTo>
                <a:lnTo>
                  <a:pt x="3580197" y="2483697"/>
                </a:lnTo>
                <a:lnTo>
                  <a:pt x="3536393" y="2504536"/>
                </a:lnTo>
                <a:lnTo>
                  <a:pt x="3491747" y="2524704"/>
                </a:lnTo>
                <a:lnTo>
                  <a:pt x="3446281" y="2544191"/>
                </a:lnTo>
                <a:lnTo>
                  <a:pt x="3400011" y="2562983"/>
                </a:lnTo>
                <a:lnTo>
                  <a:pt x="3352958" y="2581068"/>
                </a:lnTo>
                <a:lnTo>
                  <a:pt x="3305141" y="2598436"/>
                </a:lnTo>
                <a:lnTo>
                  <a:pt x="3256579" y="2615073"/>
                </a:lnTo>
                <a:lnTo>
                  <a:pt x="3207291" y="2630968"/>
                </a:lnTo>
                <a:lnTo>
                  <a:pt x="3157295" y="2646108"/>
                </a:lnTo>
                <a:lnTo>
                  <a:pt x="3106613" y="2660482"/>
                </a:lnTo>
                <a:lnTo>
                  <a:pt x="3055262" y="2674079"/>
                </a:lnTo>
                <a:lnTo>
                  <a:pt x="3003261" y="2686884"/>
                </a:lnTo>
                <a:lnTo>
                  <a:pt x="2950630" y="2698888"/>
                </a:lnTo>
                <a:lnTo>
                  <a:pt x="2897388" y="2710077"/>
                </a:lnTo>
                <a:lnTo>
                  <a:pt x="2843555" y="2720440"/>
                </a:lnTo>
                <a:lnTo>
                  <a:pt x="2789148" y="2729965"/>
                </a:lnTo>
                <a:lnTo>
                  <a:pt x="2734188" y="2738640"/>
                </a:lnTo>
                <a:lnTo>
                  <a:pt x="2678694" y="2746452"/>
                </a:lnTo>
                <a:lnTo>
                  <a:pt x="2622685" y="2753391"/>
                </a:lnTo>
                <a:lnTo>
                  <a:pt x="2566179" y="2759443"/>
                </a:lnTo>
                <a:lnTo>
                  <a:pt x="2509196" y="2764597"/>
                </a:lnTo>
                <a:lnTo>
                  <a:pt x="2451756" y="2768840"/>
                </a:lnTo>
                <a:lnTo>
                  <a:pt x="2393877" y="2772162"/>
                </a:lnTo>
                <a:lnTo>
                  <a:pt x="2335579" y="2774549"/>
                </a:lnTo>
                <a:lnTo>
                  <a:pt x="2276880" y="2775990"/>
                </a:lnTo>
                <a:lnTo>
                  <a:pt x="2217801" y="2776474"/>
                </a:lnTo>
                <a:lnTo>
                  <a:pt x="2158715" y="2775990"/>
                </a:lnTo>
                <a:lnTo>
                  <a:pt x="2100010" y="2774549"/>
                </a:lnTo>
                <a:lnTo>
                  <a:pt x="2041706" y="2772162"/>
                </a:lnTo>
                <a:lnTo>
                  <a:pt x="1983822" y="2768840"/>
                </a:lnTo>
                <a:lnTo>
                  <a:pt x="1926376" y="2764597"/>
                </a:lnTo>
                <a:lnTo>
                  <a:pt x="1869389" y="2759443"/>
                </a:lnTo>
                <a:lnTo>
                  <a:pt x="1812878" y="2753391"/>
                </a:lnTo>
                <a:lnTo>
                  <a:pt x="1756864" y="2746452"/>
                </a:lnTo>
                <a:lnTo>
                  <a:pt x="1701365" y="2738640"/>
                </a:lnTo>
                <a:lnTo>
                  <a:pt x="1646401" y="2729965"/>
                </a:lnTo>
                <a:lnTo>
                  <a:pt x="1591990" y="2720440"/>
                </a:lnTo>
                <a:lnTo>
                  <a:pt x="1538152" y="2710077"/>
                </a:lnTo>
                <a:lnTo>
                  <a:pt x="1484907" y="2698888"/>
                </a:lnTo>
                <a:lnTo>
                  <a:pt x="1432272" y="2686884"/>
                </a:lnTo>
                <a:lnTo>
                  <a:pt x="1380268" y="2674079"/>
                </a:lnTo>
                <a:lnTo>
                  <a:pt x="1328913" y="2660482"/>
                </a:lnTo>
                <a:lnTo>
                  <a:pt x="1278227" y="2646108"/>
                </a:lnTo>
                <a:lnTo>
                  <a:pt x="1228229" y="2630968"/>
                </a:lnTo>
                <a:lnTo>
                  <a:pt x="1178938" y="2615073"/>
                </a:lnTo>
                <a:lnTo>
                  <a:pt x="1130372" y="2598436"/>
                </a:lnTo>
                <a:lnTo>
                  <a:pt x="1082552" y="2581068"/>
                </a:lnTo>
                <a:lnTo>
                  <a:pt x="1035497" y="2562983"/>
                </a:lnTo>
                <a:lnTo>
                  <a:pt x="989225" y="2544191"/>
                </a:lnTo>
                <a:lnTo>
                  <a:pt x="943756" y="2524704"/>
                </a:lnTo>
                <a:lnTo>
                  <a:pt x="899108" y="2504536"/>
                </a:lnTo>
                <a:lnTo>
                  <a:pt x="855302" y="2483697"/>
                </a:lnTo>
                <a:lnTo>
                  <a:pt x="812356" y="2462199"/>
                </a:lnTo>
                <a:lnTo>
                  <a:pt x="770289" y="2440056"/>
                </a:lnTo>
                <a:lnTo>
                  <a:pt x="729121" y="2417278"/>
                </a:lnTo>
                <a:lnTo>
                  <a:pt x="688871" y="2393878"/>
                </a:lnTo>
                <a:lnTo>
                  <a:pt x="649557" y="2369867"/>
                </a:lnTo>
                <a:lnTo>
                  <a:pt x="611199" y="2345258"/>
                </a:lnTo>
                <a:lnTo>
                  <a:pt x="573816" y="2320063"/>
                </a:lnTo>
                <a:lnTo>
                  <a:pt x="537428" y="2294293"/>
                </a:lnTo>
                <a:lnTo>
                  <a:pt x="502053" y="2267961"/>
                </a:lnTo>
                <a:lnTo>
                  <a:pt x="467711" y="2241079"/>
                </a:lnTo>
                <a:lnTo>
                  <a:pt x="434420" y="2213658"/>
                </a:lnTo>
                <a:lnTo>
                  <a:pt x="402200" y="2185710"/>
                </a:lnTo>
                <a:lnTo>
                  <a:pt x="371071" y="2157249"/>
                </a:lnTo>
                <a:lnTo>
                  <a:pt x="341050" y="2128285"/>
                </a:lnTo>
                <a:lnTo>
                  <a:pt x="312158" y="2098830"/>
                </a:lnTo>
                <a:lnTo>
                  <a:pt x="284414" y="2068897"/>
                </a:lnTo>
                <a:lnTo>
                  <a:pt x="257836" y="2038498"/>
                </a:lnTo>
                <a:lnTo>
                  <a:pt x="232444" y="2007644"/>
                </a:lnTo>
                <a:lnTo>
                  <a:pt x="208257" y="1976347"/>
                </a:lnTo>
                <a:lnTo>
                  <a:pt x="185294" y="1944621"/>
                </a:lnTo>
                <a:lnTo>
                  <a:pt x="163574" y="1912476"/>
                </a:lnTo>
                <a:lnTo>
                  <a:pt x="143117" y="1879924"/>
                </a:lnTo>
                <a:lnTo>
                  <a:pt x="123941" y="1846978"/>
                </a:lnTo>
                <a:lnTo>
                  <a:pt x="89511" y="1779950"/>
                </a:lnTo>
                <a:lnTo>
                  <a:pt x="60438" y="1711488"/>
                </a:lnTo>
                <a:lnTo>
                  <a:pt x="36874" y="1641688"/>
                </a:lnTo>
                <a:lnTo>
                  <a:pt x="18973" y="1570646"/>
                </a:lnTo>
                <a:lnTo>
                  <a:pt x="6887" y="1498458"/>
                </a:lnTo>
                <a:lnTo>
                  <a:pt x="771" y="1425220"/>
                </a:lnTo>
                <a:lnTo>
                  <a:pt x="0" y="1388237"/>
                </a:lnTo>
                <a:close/>
              </a:path>
            </a:pathLst>
          </a:custGeom>
          <a:ln w="9525">
            <a:solidFill>
              <a:srgbClr val="000000"/>
            </a:solidFill>
            <a:prstDash val="sysDash"/>
          </a:ln>
        </p:spPr>
        <p:txBody>
          <a:bodyPr wrap="square" lIns="0" tIns="0" rIns="0" bIns="0" rtlCol="0"/>
          <a:lstStyle/>
          <a:p>
            <a:endParaRPr/>
          </a:p>
        </p:txBody>
      </p:sp>
      <p:sp>
        <p:nvSpPr>
          <p:cNvPr id="35" name="object 35"/>
          <p:cNvSpPr txBox="1"/>
          <p:nvPr/>
        </p:nvSpPr>
        <p:spPr>
          <a:xfrm>
            <a:off x="4030471" y="2369058"/>
            <a:ext cx="29337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Zc</a:t>
            </a:r>
            <a:endParaRPr sz="1800">
              <a:latin typeface="Arial"/>
              <a:cs typeface="Arial"/>
            </a:endParaRPr>
          </a:p>
        </p:txBody>
      </p:sp>
      <p:sp>
        <p:nvSpPr>
          <p:cNvPr id="36" name="object 36"/>
          <p:cNvSpPr txBox="1"/>
          <p:nvPr/>
        </p:nvSpPr>
        <p:spPr>
          <a:xfrm>
            <a:off x="5137530" y="2369058"/>
            <a:ext cx="877569" cy="299720"/>
          </a:xfrm>
          <a:prstGeom prst="rect">
            <a:avLst/>
          </a:prstGeom>
        </p:spPr>
        <p:txBody>
          <a:bodyPr vert="horz" wrap="square" lIns="0" tIns="12700" rIns="0" bIns="0" rtlCol="0">
            <a:spAutoFit/>
          </a:bodyPr>
          <a:lstStyle/>
          <a:p>
            <a:pPr marL="12700">
              <a:lnSpc>
                <a:spcPct val="100000"/>
              </a:lnSpc>
              <a:spcBef>
                <a:spcPts val="100"/>
              </a:spcBef>
              <a:tabLst>
                <a:tab pos="596265" algn="l"/>
              </a:tabLst>
            </a:pPr>
            <a:r>
              <a:rPr sz="1800" b="1" dirty="0">
                <a:latin typeface="Arial"/>
                <a:cs typeface="Arial"/>
              </a:rPr>
              <a:t>Z</a:t>
            </a:r>
            <a:r>
              <a:rPr sz="1800" b="1" spc="-5" dirty="0">
                <a:latin typeface="Symbol"/>
                <a:cs typeface="Symbol"/>
              </a:rPr>
              <a:t></a:t>
            </a:r>
            <a:r>
              <a:rPr sz="1800" spc="-5" dirty="0">
                <a:latin typeface="Times New Roman"/>
                <a:cs typeface="Times New Roman"/>
              </a:rPr>
              <a:t>	</a:t>
            </a:r>
            <a:r>
              <a:rPr sz="1800" b="1" spc="-5" dirty="0">
                <a:solidFill>
                  <a:srgbClr val="006666"/>
                </a:solidFill>
                <a:latin typeface="Arial"/>
                <a:cs typeface="Arial"/>
              </a:rPr>
              <a:t>Zc</a:t>
            </a:r>
            <a:endParaRPr sz="1800">
              <a:latin typeface="Arial"/>
              <a:cs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28</a:t>
            </a:r>
            <a:endParaRPr sz="2000">
              <a:latin typeface="Arial"/>
              <a:cs typeface="Arial"/>
            </a:endParaRPr>
          </a:p>
        </p:txBody>
      </p:sp>
      <p:sp>
        <p:nvSpPr>
          <p:cNvPr id="3" name="object 3"/>
          <p:cNvSpPr/>
          <p:nvPr/>
        </p:nvSpPr>
        <p:spPr>
          <a:xfrm>
            <a:off x="6172200" y="742950"/>
            <a:ext cx="2225675" cy="0"/>
          </a:xfrm>
          <a:custGeom>
            <a:avLst/>
            <a:gdLst/>
            <a:ahLst/>
            <a:cxnLst/>
            <a:rect l="l" t="t" r="r" b="b"/>
            <a:pathLst>
              <a:path w="2225675">
                <a:moveTo>
                  <a:pt x="0" y="0"/>
                </a:moveTo>
                <a:lnTo>
                  <a:pt x="2225675" y="0"/>
                </a:lnTo>
              </a:path>
            </a:pathLst>
          </a:custGeom>
          <a:ln w="9525">
            <a:solidFill>
              <a:srgbClr val="99CCCC"/>
            </a:solidFill>
          </a:ln>
        </p:spPr>
        <p:txBody>
          <a:bodyPr wrap="square" lIns="0" tIns="0" rIns="0" bIns="0" rtlCol="0"/>
          <a:lstStyle/>
          <a:p>
            <a:endParaRPr/>
          </a:p>
        </p:txBody>
      </p:sp>
      <p:sp>
        <p:nvSpPr>
          <p:cNvPr id="4" name="object 4"/>
          <p:cNvSpPr/>
          <p:nvPr/>
        </p:nvSpPr>
        <p:spPr>
          <a:xfrm>
            <a:off x="1158875" y="742950"/>
            <a:ext cx="2044700" cy="0"/>
          </a:xfrm>
          <a:custGeom>
            <a:avLst/>
            <a:gdLst/>
            <a:ahLst/>
            <a:cxnLst/>
            <a:rect l="l" t="t" r="r" b="b"/>
            <a:pathLst>
              <a:path w="2044700">
                <a:moveTo>
                  <a:pt x="0" y="0"/>
                </a:moveTo>
                <a:lnTo>
                  <a:pt x="2044700" y="0"/>
                </a:lnTo>
              </a:path>
            </a:pathLst>
          </a:custGeom>
          <a:ln w="9525">
            <a:solidFill>
              <a:srgbClr val="99CCCC"/>
            </a:solidFill>
          </a:ln>
        </p:spPr>
        <p:txBody>
          <a:bodyPr wrap="square" lIns="0" tIns="0" rIns="0" bIns="0" rtlCol="0"/>
          <a:lstStyle/>
          <a:p>
            <a:endParaRPr/>
          </a:p>
        </p:txBody>
      </p:sp>
      <p:sp>
        <p:nvSpPr>
          <p:cNvPr id="5" name="object 5"/>
          <p:cNvSpPr txBox="1"/>
          <p:nvPr/>
        </p:nvSpPr>
        <p:spPr>
          <a:xfrm>
            <a:off x="801166" y="3365267"/>
            <a:ext cx="81280" cy="139065"/>
          </a:xfrm>
          <a:prstGeom prst="rect">
            <a:avLst/>
          </a:prstGeom>
        </p:spPr>
        <p:txBody>
          <a:bodyPr vert="horz" wrap="square" lIns="0" tIns="635" rIns="0" bIns="0" rtlCol="0">
            <a:spAutoFit/>
          </a:bodyPr>
          <a:lstStyle/>
          <a:p>
            <a:pPr>
              <a:lnSpc>
                <a:spcPct val="100000"/>
              </a:lnSpc>
              <a:spcBef>
                <a:spcPts val="5"/>
              </a:spcBef>
            </a:pPr>
            <a:r>
              <a:rPr sz="900" b="1" spc="-5" dirty="0">
                <a:latin typeface="Verdana"/>
                <a:cs typeface="Verdana"/>
              </a:rPr>
              <a:t>5</a:t>
            </a:r>
            <a:endParaRPr sz="900">
              <a:latin typeface="Verdana"/>
              <a:cs typeface="Verdana"/>
            </a:endParaRPr>
          </a:p>
        </p:txBody>
      </p:sp>
      <p:graphicFrame>
        <p:nvGraphicFramePr>
          <p:cNvPr id="6" name="object 6"/>
          <p:cNvGraphicFramePr>
            <a:graphicFrameLocks noGrp="1"/>
          </p:cNvGraphicFramePr>
          <p:nvPr/>
        </p:nvGraphicFramePr>
        <p:xfrm>
          <a:off x="461962" y="1293749"/>
          <a:ext cx="8430255" cy="3221096"/>
        </p:xfrm>
        <a:graphic>
          <a:graphicData uri="http://schemas.openxmlformats.org/drawingml/2006/table">
            <a:tbl>
              <a:tblPr firstRow="1" bandRow="1">
                <a:tableStyleId>{2D5ABB26-0587-4C30-8999-92F81FD0307C}</a:tableStyleId>
              </a:tblPr>
              <a:tblGrid>
                <a:gridCol w="624205">
                  <a:extLst>
                    <a:ext uri="{9D8B030D-6E8A-4147-A177-3AD203B41FA5}">
                      <a16:colId xmlns:a16="http://schemas.microsoft.com/office/drawing/2014/main" val="20000"/>
                    </a:ext>
                  </a:extLst>
                </a:gridCol>
                <a:gridCol w="969009">
                  <a:extLst>
                    <a:ext uri="{9D8B030D-6E8A-4147-A177-3AD203B41FA5}">
                      <a16:colId xmlns:a16="http://schemas.microsoft.com/office/drawing/2014/main" val="20001"/>
                    </a:ext>
                  </a:extLst>
                </a:gridCol>
                <a:gridCol w="876935">
                  <a:extLst>
                    <a:ext uri="{9D8B030D-6E8A-4147-A177-3AD203B41FA5}">
                      <a16:colId xmlns:a16="http://schemas.microsoft.com/office/drawing/2014/main" val="20002"/>
                    </a:ext>
                  </a:extLst>
                </a:gridCol>
                <a:gridCol w="869314">
                  <a:extLst>
                    <a:ext uri="{9D8B030D-6E8A-4147-A177-3AD203B41FA5}">
                      <a16:colId xmlns:a16="http://schemas.microsoft.com/office/drawing/2014/main" val="20003"/>
                    </a:ext>
                  </a:extLst>
                </a:gridCol>
                <a:gridCol w="743585">
                  <a:extLst>
                    <a:ext uri="{9D8B030D-6E8A-4147-A177-3AD203B41FA5}">
                      <a16:colId xmlns:a16="http://schemas.microsoft.com/office/drawing/2014/main" val="20004"/>
                    </a:ext>
                  </a:extLst>
                </a:gridCol>
                <a:gridCol w="749935">
                  <a:extLst>
                    <a:ext uri="{9D8B030D-6E8A-4147-A177-3AD203B41FA5}">
                      <a16:colId xmlns:a16="http://schemas.microsoft.com/office/drawing/2014/main" val="20005"/>
                    </a:ext>
                  </a:extLst>
                </a:gridCol>
                <a:gridCol w="883285">
                  <a:extLst>
                    <a:ext uri="{9D8B030D-6E8A-4147-A177-3AD203B41FA5}">
                      <a16:colId xmlns:a16="http://schemas.microsoft.com/office/drawing/2014/main" val="20006"/>
                    </a:ext>
                  </a:extLst>
                </a:gridCol>
                <a:gridCol w="525779">
                  <a:extLst>
                    <a:ext uri="{9D8B030D-6E8A-4147-A177-3AD203B41FA5}">
                      <a16:colId xmlns:a16="http://schemas.microsoft.com/office/drawing/2014/main" val="20007"/>
                    </a:ext>
                  </a:extLst>
                </a:gridCol>
                <a:gridCol w="718184">
                  <a:extLst>
                    <a:ext uri="{9D8B030D-6E8A-4147-A177-3AD203B41FA5}">
                      <a16:colId xmlns:a16="http://schemas.microsoft.com/office/drawing/2014/main" val="20008"/>
                    </a:ext>
                  </a:extLst>
                </a:gridCol>
                <a:gridCol w="723265">
                  <a:extLst>
                    <a:ext uri="{9D8B030D-6E8A-4147-A177-3AD203B41FA5}">
                      <a16:colId xmlns:a16="http://schemas.microsoft.com/office/drawing/2014/main" val="20009"/>
                    </a:ext>
                  </a:extLst>
                </a:gridCol>
                <a:gridCol w="746759">
                  <a:extLst>
                    <a:ext uri="{9D8B030D-6E8A-4147-A177-3AD203B41FA5}">
                      <a16:colId xmlns:a16="http://schemas.microsoft.com/office/drawing/2014/main" val="20010"/>
                    </a:ext>
                  </a:extLst>
                </a:gridCol>
              </a:tblGrid>
              <a:tr h="517525">
                <a:tc>
                  <a:txBody>
                    <a:bodyPr/>
                    <a:lstStyle/>
                    <a:p>
                      <a:pPr>
                        <a:lnSpc>
                          <a:spcPct val="100000"/>
                        </a:lnSpc>
                      </a:pPr>
                      <a:endParaRPr sz="1000">
                        <a:latin typeface="Times New Roman"/>
                        <a:cs typeface="Times New Roman"/>
                      </a:endParaRPr>
                    </a:p>
                  </a:txBody>
                  <a:tcPr marL="0" marR="0" marT="0" marB="0">
                    <a:lnR w="12700">
                      <a:solidFill>
                        <a:srgbClr val="000000"/>
                      </a:solidFill>
                      <a:prstDash val="solid"/>
                    </a:lnR>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96545">
                        <a:lnSpc>
                          <a:spcPct val="100000"/>
                        </a:lnSpc>
                        <a:spcBef>
                          <a:spcPts val="5"/>
                        </a:spcBef>
                      </a:pP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b="1" spc="-5" dirty="0">
                          <a:latin typeface="Verdana"/>
                          <a:cs typeface="Verdana"/>
                        </a:rPr>
                        <a:t>0,02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0979" algn="r">
                        <a:lnSpc>
                          <a:spcPct val="100000"/>
                        </a:lnSpc>
                        <a:spcBef>
                          <a:spcPts val="5"/>
                        </a:spcBef>
                      </a:pPr>
                      <a:r>
                        <a:rPr sz="900" b="1" spc="-5" dirty="0">
                          <a:latin typeface="Verdana"/>
                          <a:cs typeface="Verdana"/>
                        </a:rPr>
                        <a:t>0,0</a:t>
                      </a:r>
                      <a:r>
                        <a:rPr sz="900" b="1" dirty="0">
                          <a:latin typeface="Verdana"/>
                          <a:cs typeface="Verdana"/>
                        </a:rPr>
                        <a:t>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55"/>
                        </a:spcBef>
                      </a:pPr>
                      <a:r>
                        <a:rPr sz="1700" b="1" dirty="0">
                          <a:solidFill>
                            <a:srgbClr val="FF0000"/>
                          </a:solidFill>
                          <a:latin typeface="Verdana"/>
                          <a:cs typeface="Verdana"/>
                        </a:rPr>
                        <a:t>0,05</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1905" algn="ctr">
                        <a:lnSpc>
                          <a:spcPct val="100000"/>
                        </a:lnSpc>
                        <a:spcBef>
                          <a:spcPts val="5"/>
                        </a:spcBef>
                      </a:pPr>
                      <a:r>
                        <a:rPr sz="900" b="1" spc="-5" dirty="0">
                          <a:latin typeface="Verdana"/>
                          <a:cs typeface="Verdana"/>
                        </a:rPr>
                        <a:t>0,06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540" algn="ctr">
                        <a:lnSpc>
                          <a:spcPct val="100000"/>
                        </a:lnSpc>
                        <a:spcBef>
                          <a:spcPts val="5"/>
                        </a:spcBef>
                      </a:pPr>
                      <a:r>
                        <a:rPr sz="900" b="1" spc="-5" dirty="0">
                          <a:latin typeface="Verdana"/>
                          <a:cs typeface="Verdana"/>
                        </a:rPr>
                        <a:t>0,07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b="1" spc="-5" dirty="0">
                          <a:latin typeface="Verdana"/>
                          <a:cs typeface="Verdana"/>
                        </a:rPr>
                        <a:t>0,08</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22250" algn="r">
                        <a:lnSpc>
                          <a:spcPct val="100000"/>
                        </a:lnSpc>
                        <a:spcBef>
                          <a:spcPts val="5"/>
                        </a:spcBef>
                      </a:pPr>
                      <a:r>
                        <a:rPr sz="900" b="1" spc="-5" dirty="0">
                          <a:latin typeface="Verdana"/>
                          <a:cs typeface="Verdana"/>
                        </a:rPr>
                        <a:t>0,0</a:t>
                      </a:r>
                      <a:r>
                        <a:rPr sz="900" b="1" dirty="0">
                          <a:latin typeface="Verdana"/>
                          <a:cs typeface="Verdana"/>
                        </a:rPr>
                        <a:t>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nSpc>
                          <a:spcPct val="100000"/>
                        </a:lnSpc>
                        <a:spcBef>
                          <a:spcPts val="5"/>
                        </a:spcBef>
                      </a:pPr>
                      <a:endParaRPr sz="1650">
                        <a:latin typeface="Times New Roman"/>
                        <a:cs typeface="Times New Roman"/>
                      </a:endParaRPr>
                    </a:p>
                    <a:p>
                      <a:pPr marL="635" algn="ctr">
                        <a:lnSpc>
                          <a:spcPct val="100000"/>
                        </a:lnSpc>
                        <a:spcBef>
                          <a:spcPts val="5"/>
                        </a:spcBef>
                      </a:pPr>
                      <a:r>
                        <a:rPr sz="1500" b="1" dirty="0">
                          <a:solidFill>
                            <a:srgbClr val="FF0000"/>
                          </a:solidFill>
                          <a:latin typeface="Verdana"/>
                          <a:cs typeface="Verdana"/>
                        </a:rPr>
                        <a:t>0</a:t>
                      </a:r>
                      <a:endParaRPr sz="1500">
                        <a:latin typeface="Verdana"/>
                        <a:cs typeface="Verdana"/>
                      </a:endParaRPr>
                    </a:p>
                  </a:txBody>
                  <a:tcPr marL="0" marR="0" marT="63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0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270510">
                        <a:lnSpc>
                          <a:spcPct val="100000"/>
                        </a:lnSpc>
                        <a:spcBef>
                          <a:spcPts val="5"/>
                        </a:spcBef>
                      </a:pPr>
                      <a:r>
                        <a:rPr sz="900" spc="-5" dirty="0">
                          <a:latin typeface="Verdana"/>
                          <a:cs typeface="Verdana"/>
                        </a:rPr>
                        <a:t>2,576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2,326</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233045" algn="r">
                        <a:lnSpc>
                          <a:spcPct val="100000"/>
                        </a:lnSpc>
                        <a:spcBef>
                          <a:spcPts val="5"/>
                        </a:spcBef>
                      </a:pPr>
                      <a:r>
                        <a:rPr sz="900" dirty="0">
                          <a:latin typeface="Verdana"/>
                          <a:cs typeface="Verdana"/>
                        </a:rPr>
                        <a:t>2</a:t>
                      </a:r>
                      <a:r>
                        <a:rPr sz="900" spc="-5" dirty="0">
                          <a:latin typeface="Verdana"/>
                          <a:cs typeface="Verdana"/>
                        </a:rPr>
                        <a:t>,</a:t>
                      </a:r>
                      <a:r>
                        <a:rPr sz="900" dirty="0">
                          <a:latin typeface="Verdana"/>
                          <a:cs typeface="Verdana"/>
                        </a:rPr>
                        <a:t>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2,054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1655"/>
                        </a:spcBef>
                      </a:pPr>
                      <a:r>
                        <a:rPr sz="1700" b="1" dirty="0">
                          <a:solidFill>
                            <a:srgbClr val="FF0000"/>
                          </a:solidFill>
                          <a:latin typeface="Verdana"/>
                          <a:cs typeface="Verdana"/>
                        </a:rPr>
                        <a:t>1,96</a:t>
                      </a:r>
                      <a:endParaRPr sz="1700">
                        <a:latin typeface="Verdana"/>
                        <a:cs typeface="Verdana"/>
                      </a:endParaRPr>
                    </a:p>
                  </a:txBody>
                  <a:tcPr marL="0" marR="0" marT="2101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1,881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algn="ctr">
                        <a:lnSpc>
                          <a:spcPct val="100000"/>
                        </a:lnSpc>
                        <a:spcBef>
                          <a:spcPts val="5"/>
                        </a:spcBef>
                      </a:pPr>
                      <a:r>
                        <a:rPr sz="900" spc="-5" dirty="0">
                          <a:latin typeface="Verdana"/>
                          <a:cs typeface="Verdana"/>
                        </a:rPr>
                        <a:t>1,812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L="635" algn="ctr">
                        <a:lnSpc>
                          <a:spcPct val="100000"/>
                        </a:lnSpc>
                        <a:spcBef>
                          <a:spcPts val="5"/>
                        </a:spcBef>
                      </a:pPr>
                      <a:r>
                        <a:rPr sz="900" spc="-5" dirty="0">
                          <a:latin typeface="Verdana"/>
                          <a:cs typeface="Verdana"/>
                        </a:rPr>
                        <a:t>1,751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35"/>
                        </a:spcBef>
                      </a:pPr>
                      <a:endParaRPr sz="1150">
                        <a:latin typeface="Times New Roman"/>
                        <a:cs typeface="Times New Roman"/>
                      </a:endParaRPr>
                    </a:p>
                    <a:p>
                      <a:pPr marR="197485" algn="r">
                        <a:lnSpc>
                          <a:spcPct val="100000"/>
                        </a:lnSpc>
                        <a:spcBef>
                          <a:spcPts val="5"/>
                        </a:spcBef>
                      </a:pPr>
                      <a:r>
                        <a:rPr sz="900" dirty="0">
                          <a:latin typeface="Verdana"/>
                          <a:cs typeface="Verdana"/>
                        </a:rPr>
                        <a:t>1</a:t>
                      </a:r>
                      <a:r>
                        <a:rPr sz="900" spc="-5" dirty="0">
                          <a:latin typeface="Verdana"/>
                          <a:cs typeface="Verdana"/>
                        </a:rPr>
                        <a:t>,</a:t>
                      </a:r>
                      <a:r>
                        <a:rPr sz="900" dirty="0">
                          <a:latin typeface="Verdana"/>
                          <a:cs typeface="Verdana"/>
                        </a:rPr>
                        <a:t>695</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42950">
                <a:tc>
                  <a:txBody>
                    <a:bodyPr/>
                    <a:lstStyle/>
                    <a:p>
                      <a:pPr marL="210185">
                        <a:lnSpc>
                          <a:spcPct val="100000"/>
                        </a:lnSpc>
                        <a:spcBef>
                          <a:spcPts val="464"/>
                        </a:spcBef>
                      </a:pPr>
                      <a:r>
                        <a:rPr sz="900" b="1" spc="-5" dirty="0">
                          <a:latin typeface="Verdana"/>
                          <a:cs typeface="Verdana"/>
                        </a:rPr>
                        <a:t>0,1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1,645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1,598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1,555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514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1,476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1,405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1,372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1,341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311</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r h="242824">
                <a:tc>
                  <a:txBody>
                    <a:bodyPr/>
                    <a:lstStyle/>
                    <a:p>
                      <a:pPr marL="210185">
                        <a:lnSpc>
                          <a:spcPct val="100000"/>
                        </a:lnSpc>
                        <a:spcBef>
                          <a:spcPts val="464"/>
                        </a:spcBef>
                      </a:pPr>
                      <a:r>
                        <a:rPr sz="900" b="1" spc="-5" dirty="0">
                          <a:latin typeface="Verdana"/>
                          <a:cs typeface="Verdana"/>
                        </a:rPr>
                        <a:t>0,2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1,282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1,254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1,227</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1,175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1,126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1,103</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270" algn="ctr">
                        <a:lnSpc>
                          <a:spcPct val="100000"/>
                        </a:lnSpc>
                        <a:spcBef>
                          <a:spcPts val="464"/>
                        </a:spcBef>
                      </a:pPr>
                      <a:r>
                        <a:rPr sz="900" spc="-5" dirty="0">
                          <a:latin typeface="Verdana"/>
                          <a:cs typeface="Verdana"/>
                        </a:rPr>
                        <a:t>1,08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4"/>
                        </a:spcBef>
                      </a:pPr>
                      <a:r>
                        <a:rPr sz="900" dirty="0">
                          <a:latin typeface="Verdana"/>
                          <a:cs typeface="Verdana"/>
                        </a:rPr>
                        <a:t>1</a:t>
                      </a:r>
                      <a:r>
                        <a:rPr sz="900" spc="-5" dirty="0">
                          <a:latin typeface="Verdana"/>
                          <a:cs typeface="Verdana"/>
                        </a:rPr>
                        <a:t>,</a:t>
                      </a:r>
                      <a:r>
                        <a:rPr sz="900" dirty="0">
                          <a:latin typeface="Verdana"/>
                          <a:cs typeface="Verdana"/>
                        </a:rPr>
                        <a:t>058</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3"/>
                  </a:ext>
                </a:extLst>
              </a:tr>
              <a:tr h="242950">
                <a:tc>
                  <a:txBody>
                    <a:bodyPr/>
                    <a:lstStyle/>
                    <a:p>
                      <a:pPr marL="210185">
                        <a:lnSpc>
                          <a:spcPct val="100000"/>
                        </a:lnSpc>
                        <a:spcBef>
                          <a:spcPts val="465"/>
                        </a:spcBef>
                      </a:pPr>
                      <a:r>
                        <a:rPr sz="900" b="1" spc="-5" dirty="0">
                          <a:latin typeface="Verdana"/>
                          <a:cs typeface="Verdana"/>
                        </a:rPr>
                        <a:t>0,3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1,036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1,015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0,994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974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0,954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0,935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0,915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0,896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0,878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3679"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86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4"/>
                  </a:ext>
                </a:extLst>
              </a:tr>
              <a:tr h="242824">
                <a:tc>
                  <a:txBody>
                    <a:bodyPr/>
                    <a:lstStyle/>
                    <a:p>
                      <a:pPr marL="210185">
                        <a:lnSpc>
                          <a:spcPct val="100000"/>
                        </a:lnSpc>
                        <a:spcBef>
                          <a:spcPts val="464"/>
                        </a:spcBef>
                      </a:pPr>
                      <a:r>
                        <a:rPr sz="900" b="1" spc="-5" dirty="0">
                          <a:latin typeface="Verdana"/>
                          <a:cs typeface="Verdana"/>
                        </a:rPr>
                        <a:t>0,4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4"/>
                        </a:spcBef>
                      </a:pPr>
                      <a:r>
                        <a:rPr sz="900" spc="-5" dirty="0">
                          <a:latin typeface="Verdana"/>
                          <a:cs typeface="Verdana"/>
                        </a:rPr>
                        <a:t>0,842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4"/>
                        </a:spcBef>
                      </a:pPr>
                      <a:r>
                        <a:rPr sz="900" spc="-5" dirty="0">
                          <a:latin typeface="Verdana"/>
                          <a:cs typeface="Verdana"/>
                        </a:rPr>
                        <a:t>0,824</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0,806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789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0,772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0,755</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0,739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4"/>
                        </a:spcBef>
                      </a:pPr>
                      <a:r>
                        <a:rPr sz="900" spc="-5" dirty="0">
                          <a:latin typeface="Verdana"/>
                          <a:cs typeface="Verdana"/>
                        </a:rPr>
                        <a:t>0,722</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4"/>
                        </a:spcBef>
                      </a:pPr>
                      <a:r>
                        <a:rPr sz="900" spc="-5" dirty="0">
                          <a:latin typeface="Verdana"/>
                          <a:cs typeface="Verdana"/>
                        </a:rPr>
                        <a:t>0,706</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233679" algn="r">
                        <a:lnSpc>
                          <a:spcPct val="100000"/>
                        </a:lnSpc>
                        <a:spcBef>
                          <a:spcPts val="464"/>
                        </a:spcBef>
                      </a:pPr>
                      <a:r>
                        <a:rPr sz="900" dirty="0">
                          <a:latin typeface="Verdana"/>
                          <a:cs typeface="Verdana"/>
                        </a:rPr>
                        <a:t>0</a:t>
                      </a:r>
                      <a:r>
                        <a:rPr sz="900" spc="-5" dirty="0">
                          <a:latin typeface="Verdana"/>
                          <a:cs typeface="Verdana"/>
                        </a:rPr>
                        <a:t>,</a:t>
                      </a:r>
                      <a:r>
                        <a:rPr sz="900" dirty="0">
                          <a:latin typeface="Verdana"/>
                          <a:cs typeface="Verdana"/>
                        </a:rPr>
                        <a:t>69</a:t>
                      </a:r>
                      <a:endParaRPr sz="900">
                        <a:latin typeface="Verdana"/>
                        <a:cs typeface="Verdana"/>
                      </a:endParaRPr>
                    </a:p>
                  </a:txBody>
                  <a:tcPr marL="0" marR="0" marT="590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5"/>
                  </a:ext>
                </a:extLst>
              </a:tr>
              <a:tr h="242950">
                <a:tc>
                  <a:txBody>
                    <a:bodyPr/>
                    <a:lstStyle/>
                    <a:p>
                      <a:pPr marL="210185">
                        <a:lnSpc>
                          <a:spcPct val="100000"/>
                        </a:lnSpc>
                        <a:spcBef>
                          <a:spcPts val="465"/>
                        </a:spcBef>
                      </a:pPr>
                      <a:r>
                        <a:rPr sz="900" b="1" spc="-5" dirty="0">
                          <a:latin typeface="Verdana"/>
                          <a:cs typeface="Verdana"/>
                        </a:rPr>
                        <a:t>0,</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0,674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0,659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0,643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628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0,613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0,598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0,583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0,568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0,553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539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6"/>
                  </a:ext>
                </a:extLst>
              </a:tr>
              <a:tr h="242950">
                <a:tc>
                  <a:txBody>
                    <a:bodyPr/>
                    <a:lstStyle/>
                    <a:p>
                      <a:pPr marL="210185">
                        <a:lnSpc>
                          <a:spcPct val="100000"/>
                        </a:lnSpc>
                        <a:spcBef>
                          <a:spcPts val="465"/>
                        </a:spcBef>
                      </a:pPr>
                      <a:r>
                        <a:rPr sz="900" b="1" spc="-5" dirty="0">
                          <a:latin typeface="Verdana"/>
                          <a:cs typeface="Verdana"/>
                        </a:rPr>
                        <a:t>0,6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0,524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7340">
                        <a:lnSpc>
                          <a:spcPct val="100000"/>
                        </a:lnSpc>
                        <a:spcBef>
                          <a:spcPts val="465"/>
                        </a:spcBef>
                      </a:pPr>
                      <a:r>
                        <a:rPr sz="900" spc="-5" dirty="0">
                          <a:latin typeface="Verdana"/>
                          <a:cs typeface="Verdana"/>
                        </a:rPr>
                        <a:t>0,51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0,496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482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0,468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0,454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0,426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0,412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399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7"/>
                  </a:ext>
                </a:extLst>
              </a:tr>
              <a:tr h="242824">
                <a:tc>
                  <a:txBody>
                    <a:bodyPr/>
                    <a:lstStyle/>
                    <a:p>
                      <a:pPr marL="210185">
                        <a:lnSpc>
                          <a:spcPct val="100000"/>
                        </a:lnSpc>
                        <a:spcBef>
                          <a:spcPts val="465"/>
                        </a:spcBef>
                      </a:pPr>
                      <a:r>
                        <a:rPr sz="900" b="1" spc="-5" dirty="0">
                          <a:latin typeface="Verdana"/>
                          <a:cs typeface="Verdana"/>
                        </a:rPr>
                        <a:t>0,7</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0,385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0,372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0,358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345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0,332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0,319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0,305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0,292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0,279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266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8"/>
                  </a:ext>
                </a:extLst>
              </a:tr>
              <a:tr h="242950">
                <a:tc>
                  <a:txBody>
                    <a:bodyPr/>
                    <a:lstStyle/>
                    <a:p>
                      <a:pPr marL="210185">
                        <a:lnSpc>
                          <a:spcPct val="100000"/>
                        </a:lnSpc>
                        <a:spcBef>
                          <a:spcPts val="465"/>
                        </a:spcBef>
                      </a:pPr>
                      <a:r>
                        <a:rPr sz="900" b="1" spc="-5" dirty="0">
                          <a:latin typeface="Verdana"/>
                          <a:cs typeface="Verdana"/>
                        </a:rPr>
                        <a:t>0,8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0,253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07340">
                        <a:lnSpc>
                          <a:spcPct val="100000"/>
                        </a:lnSpc>
                        <a:spcBef>
                          <a:spcPts val="465"/>
                        </a:spcBef>
                      </a:pPr>
                      <a:r>
                        <a:rPr sz="900" spc="-5" dirty="0">
                          <a:latin typeface="Verdana"/>
                          <a:cs typeface="Verdana"/>
                        </a:rPr>
                        <a:t>0,24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0,228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215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0,202</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0,189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0,176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0,164</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0,151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138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9"/>
                  </a:ext>
                </a:extLst>
              </a:tr>
              <a:tr h="242824">
                <a:tc>
                  <a:txBody>
                    <a:bodyPr/>
                    <a:lstStyle/>
                    <a:p>
                      <a:pPr marL="210185">
                        <a:lnSpc>
                          <a:spcPct val="100000"/>
                        </a:lnSpc>
                        <a:spcBef>
                          <a:spcPts val="465"/>
                        </a:spcBef>
                      </a:pPr>
                      <a:r>
                        <a:rPr sz="900" b="1" spc="-5" dirty="0">
                          <a:latin typeface="Verdana"/>
                          <a:cs typeface="Verdana"/>
                        </a:rPr>
                        <a:t>0,9</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317500">
                        <a:lnSpc>
                          <a:spcPct val="100000"/>
                        </a:lnSpc>
                        <a:spcBef>
                          <a:spcPts val="465"/>
                        </a:spcBef>
                      </a:pPr>
                      <a:r>
                        <a:rPr sz="900" spc="-5" dirty="0">
                          <a:latin typeface="Verdana"/>
                          <a:cs typeface="Verdana"/>
                        </a:rPr>
                        <a:t>0,126</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0510">
                        <a:lnSpc>
                          <a:spcPct val="100000"/>
                        </a:lnSpc>
                        <a:spcBef>
                          <a:spcPts val="465"/>
                        </a:spcBef>
                      </a:pPr>
                      <a:r>
                        <a:rPr sz="900" spc="-5" dirty="0">
                          <a:latin typeface="Verdana"/>
                          <a:cs typeface="Verdana"/>
                        </a:rPr>
                        <a:t>0,113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0,1</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621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088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0,075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0,063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a:lnSpc>
                          <a:spcPct val="100000"/>
                        </a:lnSpc>
                        <a:spcBef>
                          <a:spcPts val="465"/>
                        </a:spcBef>
                      </a:pPr>
                      <a:r>
                        <a:rPr sz="900" spc="-5" dirty="0">
                          <a:latin typeface="Verdana"/>
                          <a:cs typeface="Verdana"/>
                        </a:rPr>
                        <a:t>0,038</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35" algn="ctr">
                        <a:lnSpc>
                          <a:spcPct val="100000"/>
                        </a:lnSpc>
                        <a:spcBef>
                          <a:spcPts val="465"/>
                        </a:spcBef>
                      </a:pPr>
                      <a:r>
                        <a:rPr sz="900" spc="-5" dirty="0">
                          <a:latin typeface="Verdana"/>
                          <a:cs typeface="Verdana"/>
                        </a:rPr>
                        <a:t>0,025</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197485" algn="r">
                        <a:lnSpc>
                          <a:spcPct val="100000"/>
                        </a:lnSpc>
                        <a:spcBef>
                          <a:spcPts val="465"/>
                        </a:spcBef>
                      </a:pPr>
                      <a:r>
                        <a:rPr sz="900" dirty="0">
                          <a:latin typeface="Verdana"/>
                          <a:cs typeface="Verdana"/>
                        </a:rPr>
                        <a:t>0</a:t>
                      </a:r>
                      <a:r>
                        <a:rPr sz="900" spc="-5" dirty="0">
                          <a:latin typeface="Verdana"/>
                          <a:cs typeface="Verdana"/>
                        </a:rPr>
                        <a:t>,</a:t>
                      </a:r>
                      <a:r>
                        <a:rPr sz="900" dirty="0">
                          <a:latin typeface="Verdana"/>
                          <a:cs typeface="Verdana"/>
                        </a:rPr>
                        <a:t>013</a:t>
                      </a:r>
                      <a:endParaRPr sz="900">
                        <a:latin typeface="Verdana"/>
                        <a:cs typeface="Verdana"/>
                      </a:endParaRPr>
                    </a:p>
                  </a:txBody>
                  <a:tcPr marL="0" marR="0" marT="5905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10"/>
                  </a:ext>
                </a:extLst>
              </a:tr>
            </a:tbl>
          </a:graphicData>
        </a:graphic>
      </p:graphicFrame>
      <p:sp>
        <p:nvSpPr>
          <p:cNvPr id="7" name="object 7"/>
          <p:cNvSpPr txBox="1"/>
          <p:nvPr/>
        </p:nvSpPr>
        <p:spPr>
          <a:xfrm>
            <a:off x="3203575" y="549275"/>
            <a:ext cx="2968625" cy="431800"/>
          </a:xfrm>
          <a:prstGeom prst="rect">
            <a:avLst/>
          </a:prstGeom>
          <a:solidFill>
            <a:srgbClr val="FFFFFF"/>
          </a:solidFill>
          <a:ln w="9525">
            <a:solidFill>
              <a:srgbClr val="000000"/>
            </a:solidFill>
          </a:ln>
        </p:spPr>
        <p:txBody>
          <a:bodyPr vert="horz" wrap="square" lIns="0" tIns="34925" rIns="0" bIns="0" rtlCol="0">
            <a:spAutoFit/>
          </a:bodyPr>
          <a:lstStyle/>
          <a:p>
            <a:pPr marL="91440">
              <a:lnSpc>
                <a:spcPct val="100000"/>
              </a:lnSpc>
              <a:spcBef>
                <a:spcPts val="275"/>
              </a:spcBef>
            </a:pPr>
            <a:r>
              <a:rPr sz="1800" b="1" spc="-5" dirty="0">
                <a:solidFill>
                  <a:srgbClr val="5F5F5F"/>
                </a:solidFill>
                <a:latin typeface="Comic Sans MS"/>
                <a:cs typeface="Comic Sans MS"/>
              </a:rPr>
              <a:t>Table de l</a:t>
            </a:r>
            <a:r>
              <a:rPr sz="1800" b="1" spc="-5" dirty="0">
                <a:solidFill>
                  <a:srgbClr val="5F5F5F"/>
                </a:solidFill>
                <a:latin typeface="Arial"/>
                <a:cs typeface="Arial"/>
              </a:rPr>
              <a:t>’é</a:t>
            </a:r>
            <a:r>
              <a:rPr sz="1800" b="1" spc="-5" dirty="0">
                <a:solidFill>
                  <a:srgbClr val="5F5F5F"/>
                </a:solidFill>
                <a:latin typeface="Comic Sans MS"/>
                <a:cs typeface="Comic Sans MS"/>
              </a:rPr>
              <a:t>cart</a:t>
            </a:r>
            <a:r>
              <a:rPr sz="1800" b="1" spc="-45" dirty="0">
                <a:solidFill>
                  <a:srgbClr val="5F5F5F"/>
                </a:solidFill>
                <a:latin typeface="Comic Sans MS"/>
                <a:cs typeface="Comic Sans MS"/>
              </a:rPr>
              <a:t> </a:t>
            </a:r>
            <a:r>
              <a:rPr sz="1800" b="1" spc="-5" dirty="0">
                <a:solidFill>
                  <a:srgbClr val="5F5F5F"/>
                </a:solidFill>
                <a:latin typeface="Comic Sans MS"/>
                <a:cs typeface="Comic Sans MS"/>
              </a:rPr>
              <a:t>r</a:t>
            </a:r>
            <a:r>
              <a:rPr sz="1800" b="1" spc="-5" dirty="0">
                <a:solidFill>
                  <a:srgbClr val="5F5F5F"/>
                </a:solidFill>
                <a:latin typeface="Arial"/>
                <a:cs typeface="Arial"/>
              </a:rPr>
              <a:t>é</a:t>
            </a:r>
            <a:r>
              <a:rPr sz="1800" b="1" spc="-5" dirty="0">
                <a:solidFill>
                  <a:srgbClr val="5F5F5F"/>
                </a:solidFill>
                <a:latin typeface="Comic Sans MS"/>
                <a:cs typeface="Comic Sans MS"/>
              </a:rPr>
              <a:t>duit</a:t>
            </a:r>
            <a:endParaRPr sz="1800">
              <a:latin typeface="Comic Sans MS"/>
              <a:cs typeface="Comic Sans MS"/>
            </a:endParaRPr>
          </a:p>
        </p:txBody>
      </p:sp>
      <p:sp>
        <p:nvSpPr>
          <p:cNvPr id="8" name="object 8"/>
          <p:cNvSpPr/>
          <p:nvPr/>
        </p:nvSpPr>
        <p:spPr>
          <a:xfrm>
            <a:off x="1403350" y="2079688"/>
            <a:ext cx="273050" cy="214312"/>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1879219" y="4670297"/>
            <a:ext cx="526605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5F5F5F"/>
                </a:solidFill>
                <a:latin typeface="Comic Sans MS"/>
                <a:cs typeface="Comic Sans MS"/>
              </a:rPr>
              <a:t>Table </a:t>
            </a:r>
            <a:r>
              <a:rPr sz="1800" b="1" dirty="0">
                <a:solidFill>
                  <a:srgbClr val="5F5F5F"/>
                </a:solidFill>
                <a:latin typeface="Comic Sans MS"/>
                <a:cs typeface="Comic Sans MS"/>
              </a:rPr>
              <a:t>pour les petites </a:t>
            </a:r>
            <a:r>
              <a:rPr sz="1800" b="1" spc="-5" dirty="0">
                <a:solidFill>
                  <a:srgbClr val="5F5F5F"/>
                </a:solidFill>
                <a:latin typeface="Comic Sans MS"/>
                <a:cs typeface="Comic Sans MS"/>
              </a:rPr>
              <a:t>valeurs de la</a:t>
            </a:r>
            <a:r>
              <a:rPr sz="1800" b="1" spc="-90" dirty="0">
                <a:solidFill>
                  <a:srgbClr val="5F5F5F"/>
                </a:solidFill>
                <a:latin typeface="Comic Sans MS"/>
                <a:cs typeface="Comic Sans MS"/>
              </a:rPr>
              <a:t> </a:t>
            </a:r>
            <a:r>
              <a:rPr sz="1800" b="1" spc="-5" dirty="0">
                <a:solidFill>
                  <a:srgbClr val="5F5F5F"/>
                </a:solidFill>
                <a:latin typeface="Comic Sans MS"/>
                <a:cs typeface="Comic Sans MS"/>
              </a:rPr>
              <a:t>probabilité</a:t>
            </a:r>
            <a:endParaRPr sz="1800">
              <a:latin typeface="Comic Sans MS"/>
              <a:cs typeface="Comic Sans MS"/>
            </a:endParaRPr>
          </a:p>
        </p:txBody>
      </p:sp>
      <p:sp>
        <p:nvSpPr>
          <p:cNvPr id="10" name="object 10"/>
          <p:cNvSpPr/>
          <p:nvPr/>
        </p:nvSpPr>
        <p:spPr>
          <a:xfrm>
            <a:off x="825500" y="3048000"/>
            <a:ext cx="114300" cy="50800"/>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825500" y="3428936"/>
            <a:ext cx="101600" cy="65087"/>
          </a:xfrm>
          <a:prstGeom prst="rect">
            <a:avLst/>
          </a:prstGeom>
          <a:blipFill>
            <a:blip r:embed="rId4" cstate="print"/>
            <a:stretch>
              <a:fillRect/>
            </a:stretch>
          </a:blipFill>
        </p:spPr>
        <p:txBody>
          <a:bodyPr wrap="square" lIns="0" tIns="0" rIns="0" bIns="0" rtlCol="0"/>
          <a:lstStyle/>
          <a:p>
            <a:endParaRPr/>
          </a:p>
        </p:txBody>
      </p:sp>
      <p:graphicFrame>
        <p:nvGraphicFramePr>
          <p:cNvPr id="12" name="object 12"/>
          <p:cNvGraphicFramePr>
            <a:graphicFrameLocks noGrp="1"/>
          </p:cNvGraphicFramePr>
          <p:nvPr/>
        </p:nvGraphicFramePr>
        <p:xfrm>
          <a:off x="813104" y="5006975"/>
          <a:ext cx="8072119" cy="1035050"/>
        </p:xfrm>
        <a:graphic>
          <a:graphicData uri="http://schemas.openxmlformats.org/drawingml/2006/table">
            <a:tbl>
              <a:tblPr firstRow="1" bandRow="1">
                <a:tableStyleId>{2D5ABB26-0587-4C30-8999-92F81FD0307C}</a:tableStyleId>
              </a:tblPr>
              <a:tblGrid>
                <a:gridCol w="1041400">
                  <a:extLst>
                    <a:ext uri="{9D8B030D-6E8A-4147-A177-3AD203B41FA5}">
                      <a16:colId xmlns:a16="http://schemas.microsoft.com/office/drawing/2014/main" val="20000"/>
                    </a:ext>
                  </a:extLst>
                </a:gridCol>
                <a:gridCol w="790575">
                  <a:extLst>
                    <a:ext uri="{9D8B030D-6E8A-4147-A177-3AD203B41FA5}">
                      <a16:colId xmlns:a16="http://schemas.microsoft.com/office/drawing/2014/main" val="20001"/>
                    </a:ext>
                  </a:extLst>
                </a:gridCol>
                <a:gridCol w="906144">
                  <a:extLst>
                    <a:ext uri="{9D8B030D-6E8A-4147-A177-3AD203B41FA5}">
                      <a16:colId xmlns:a16="http://schemas.microsoft.com/office/drawing/2014/main" val="20002"/>
                    </a:ext>
                  </a:extLst>
                </a:gridCol>
                <a:gridCol w="1308100">
                  <a:extLst>
                    <a:ext uri="{9D8B030D-6E8A-4147-A177-3AD203B41FA5}">
                      <a16:colId xmlns:a16="http://schemas.microsoft.com/office/drawing/2014/main" val="20003"/>
                    </a:ext>
                  </a:extLst>
                </a:gridCol>
                <a:gridCol w="1207770">
                  <a:extLst>
                    <a:ext uri="{9D8B030D-6E8A-4147-A177-3AD203B41FA5}">
                      <a16:colId xmlns:a16="http://schemas.microsoft.com/office/drawing/2014/main" val="20004"/>
                    </a:ext>
                  </a:extLst>
                </a:gridCol>
                <a:gridCol w="1409065">
                  <a:extLst>
                    <a:ext uri="{9D8B030D-6E8A-4147-A177-3AD203B41FA5}">
                      <a16:colId xmlns:a16="http://schemas.microsoft.com/office/drawing/2014/main" val="20005"/>
                    </a:ext>
                  </a:extLst>
                </a:gridCol>
                <a:gridCol w="1409065">
                  <a:extLst>
                    <a:ext uri="{9D8B030D-6E8A-4147-A177-3AD203B41FA5}">
                      <a16:colId xmlns:a16="http://schemas.microsoft.com/office/drawing/2014/main" val="20006"/>
                    </a:ext>
                  </a:extLst>
                </a:gridCol>
              </a:tblGrid>
              <a:tr h="517525">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b="1" spc="-10" dirty="0">
                          <a:latin typeface="Verdana"/>
                          <a:cs typeface="Verdana"/>
                        </a:rPr>
                        <a:t>0,000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69545">
                        <a:lnSpc>
                          <a:spcPct val="100000"/>
                        </a:lnSpc>
                      </a:pPr>
                      <a:r>
                        <a:rPr sz="900" b="1" spc="-10" dirty="0">
                          <a:latin typeface="Verdana"/>
                          <a:cs typeface="Verdana"/>
                        </a:rPr>
                        <a:t>0,000</a:t>
                      </a:r>
                      <a:r>
                        <a:rPr sz="900" b="1" spc="-5" dirty="0">
                          <a:latin typeface="Verdana"/>
                          <a:cs typeface="Verdana"/>
                        </a:rPr>
                        <a:t>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0,000</a:t>
                      </a:r>
                      <a:r>
                        <a:rPr sz="900" b="1" dirty="0">
                          <a:latin typeface="Verdana"/>
                          <a:cs typeface="Verdana"/>
                        </a:rPr>
                        <a:t> </a:t>
                      </a:r>
                      <a:r>
                        <a:rPr sz="900" b="1" spc="-5" dirty="0">
                          <a:latin typeface="Verdana"/>
                          <a:cs typeface="Verdana"/>
                        </a:rPr>
                        <a:t>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1270" algn="ctr">
                        <a:lnSpc>
                          <a:spcPct val="100000"/>
                        </a:lnSpc>
                      </a:pPr>
                      <a:r>
                        <a:rPr sz="900" b="1" spc="-10" dirty="0">
                          <a:latin typeface="Verdana"/>
                          <a:cs typeface="Verdana"/>
                        </a:rPr>
                        <a:t>0,000 </a:t>
                      </a:r>
                      <a:r>
                        <a:rPr sz="900" b="1" spc="-5" dirty="0">
                          <a:latin typeface="Verdana"/>
                          <a:cs typeface="Verdana"/>
                        </a:rPr>
                        <a:t>000 </a:t>
                      </a:r>
                      <a:r>
                        <a:rPr sz="900" b="1" dirty="0">
                          <a:latin typeface="Verdana"/>
                          <a:cs typeface="Verdana"/>
                        </a:rPr>
                        <a:t>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635" algn="ctr">
                        <a:lnSpc>
                          <a:spcPct val="100000"/>
                        </a:lnSpc>
                      </a:pPr>
                      <a:r>
                        <a:rPr sz="900" b="1" spc="-10" dirty="0">
                          <a:latin typeface="Verdana"/>
                          <a:cs typeface="Verdana"/>
                        </a:rPr>
                        <a:t>0,000 </a:t>
                      </a:r>
                      <a:r>
                        <a:rPr sz="900" b="1" spc="-5" dirty="0">
                          <a:latin typeface="Verdana"/>
                          <a:cs typeface="Verdana"/>
                        </a:rPr>
                        <a:t>000 01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3175" algn="ctr">
                        <a:lnSpc>
                          <a:spcPct val="100000"/>
                        </a:lnSpc>
                      </a:pPr>
                      <a:r>
                        <a:rPr sz="900" b="1" spc="-10" dirty="0">
                          <a:latin typeface="Verdana"/>
                          <a:cs typeface="Verdana"/>
                        </a:rPr>
                        <a:t>0,000 </a:t>
                      </a:r>
                      <a:r>
                        <a:rPr sz="900" b="1" spc="-5" dirty="0">
                          <a:latin typeface="Verdana"/>
                          <a:cs typeface="Verdana"/>
                        </a:rPr>
                        <a:t>000 001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517525">
                <a:tc>
                  <a:txBody>
                    <a:bodyPr/>
                    <a:lstStyle/>
                    <a:p>
                      <a:pPr algn="ctr">
                        <a:lnSpc>
                          <a:spcPct val="100000"/>
                        </a:lnSpc>
                        <a:spcBef>
                          <a:spcPts val="1664"/>
                        </a:spcBef>
                      </a:pPr>
                      <a:r>
                        <a:rPr sz="1700" b="1" dirty="0">
                          <a:solidFill>
                            <a:srgbClr val="FF3300"/>
                          </a:solidFill>
                          <a:latin typeface="Verdana"/>
                          <a:cs typeface="Verdana"/>
                        </a:rPr>
                        <a:t>3,2905</a:t>
                      </a:r>
                      <a:endParaRPr sz="1700">
                        <a:latin typeface="Verdana"/>
                        <a:cs typeface="Verdana"/>
                      </a:endParaRPr>
                    </a:p>
                  </a:txBody>
                  <a:tcPr marL="0" marR="0" marT="211454"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3,89059</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marL="212725">
                        <a:lnSpc>
                          <a:spcPct val="100000"/>
                        </a:lnSpc>
                      </a:pPr>
                      <a:r>
                        <a:rPr sz="900" spc="-5" dirty="0">
                          <a:latin typeface="Verdana"/>
                          <a:cs typeface="Verdana"/>
                        </a:rPr>
                        <a:t>4,41717</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4,89164</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5,32672</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5,73073</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1100">
                        <a:latin typeface="Times New Roman"/>
                        <a:cs typeface="Times New Roman"/>
                      </a:endParaRPr>
                    </a:p>
                    <a:p>
                      <a:pPr>
                        <a:lnSpc>
                          <a:spcPct val="100000"/>
                        </a:lnSpc>
                        <a:spcBef>
                          <a:spcPts val="45"/>
                        </a:spcBef>
                      </a:pPr>
                      <a:endParaRPr sz="1150">
                        <a:latin typeface="Times New Roman"/>
                        <a:cs typeface="Times New Roman"/>
                      </a:endParaRPr>
                    </a:p>
                    <a:p>
                      <a:pPr algn="ctr">
                        <a:lnSpc>
                          <a:spcPct val="100000"/>
                        </a:lnSpc>
                      </a:pPr>
                      <a:r>
                        <a:rPr sz="900" spc="-5" dirty="0">
                          <a:latin typeface="Verdana"/>
                          <a:cs typeface="Verdana"/>
                        </a:rPr>
                        <a:t>6,10941</a:t>
                      </a:r>
                      <a:endParaRPr sz="900">
                        <a:latin typeface="Verdana"/>
                        <a:cs typeface="Verdana"/>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bl>
          </a:graphicData>
        </a:graphic>
      </p:graphicFrame>
      <p:sp>
        <p:nvSpPr>
          <p:cNvPr id="15" name="object 15"/>
          <p:cNvSpPr/>
          <p:nvPr/>
        </p:nvSpPr>
        <p:spPr>
          <a:xfrm>
            <a:off x="250825" y="6308725"/>
            <a:ext cx="1384300" cy="365125"/>
          </a:xfrm>
          <a:prstGeom prst="rect">
            <a:avLst/>
          </a:prstGeom>
          <a:blipFill>
            <a:blip r:embed="rId5" cstate="print"/>
            <a:stretch>
              <a:fillRect/>
            </a:stretch>
          </a:blipFill>
        </p:spPr>
        <p:txBody>
          <a:bodyPr wrap="square" lIns="0" tIns="0" rIns="0" bIns="0" rtlCol="0"/>
          <a:lstStyle/>
          <a:p>
            <a:endParaRPr/>
          </a:p>
        </p:txBody>
      </p:sp>
      <p:sp>
        <p:nvSpPr>
          <p:cNvPr id="16" name="object 16"/>
          <p:cNvSpPr txBox="1"/>
          <p:nvPr/>
        </p:nvSpPr>
        <p:spPr>
          <a:xfrm>
            <a:off x="2274570" y="938276"/>
            <a:ext cx="170180"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Symbol"/>
                <a:cs typeface="Symbol"/>
              </a:rPr>
              <a:t></a:t>
            </a:r>
            <a:endParaRPr sz="1800">
              <a:latin typeface="Symbol"/>
              <a:cs typeface="Symbo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29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367027" y="138684"/>
            <a:ext cx="443484" cy="457199"/>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536191" y="138684"/>
            <a:ext cx="341376" cy="457199"/>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603247" y="138684"/>
            <a:ext cx="333755" cy="457199"/>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662683" y="138684"/>
            <a:ext cx="2334768" cy="457199"/>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3723132" y="138684"/>
            <a:ext cx="330708" cy="457199"/>
          </a:xfrm>
          <a:prstGeom prst="rect">
            <a:avLst/>
          </a:prstGeom>
          <a:blipFill>
            <a:blip r:embed="rId8" cstate="print"/>
            <a:stretch>
              <a:fillRect/>
            </a:stretch>
          </a:blipFill>
        </p:spPr>
        <p:txBody>
          <a:bodyPr wrap="square" lIns="0" tIns="0" rIns="0" bIns="0" rtlCol="0"/>
          <a:lstStyle/>
          <a:p>
            <a:endParaRPr/>
          </a:p>
        </p:txBody>
      </p:sp>
      <p:sp>
        <p:nvSpPr>
          <p:cNvPr id="12" name="object 12"/>
          <p:cNvSpPr txBox="1"/>
          <p:nvPr/>
        </p:nvSpPr>
        <p:spPr>
          <a:xfrm>
            <a:off x="3437001" y="5616041"/>
            <a:ext cx="1002665"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Z</a:t>
            </a:r>
            <a:r>
              <a:rPr sz="1800" b="1" spc="-70" dirty="0">
                <a:latin typeface="Arial"/>
                <a:cs typeface="Arial"/>
              </a:rPr>
              <a:t> </a:t>
            </a:r>
            <a:r>
              <a:rPr sz="1800" b="1" spc="-5" dirty="0">
                <a:latin typeface="Arial"/>
                <a:cs typeface="Arial"/>
              </a:rPr>
              <a:t>calculé</a:t>
            </a:r>
            <a:endParaRPr sz="1800">
              <a:latin typeface="Arial"/>
              <a:cs typeface="Arial"/>
            </a:endParaRPr>
          </a:p>
        </p:txBody>
      </p:sp>
      <p:sp>
        <p:nvSpPr>
          <p:cNvPr id="13" name="object 13"/>
          <p:cNvSpPr txBox="1"/>
          <p:nvPr/>
        </p:nvSpPr>
        <p:spPr>
          <a:xfrm>
            <a:off x="3313176" y="1727200"/>
            <a:ext cx="692150" cy="517525"/>
          </a:xfrm>
          <a:prstGeom prst="rect">
            <a:avLst/>
          </a:prstGeom>
          <a:ln w="12700">
            <a:solidFill>
              <a:srgbClr val="000000"/>
            </a:solidFill>
          </a:ln>
        </p:spPr>
        <p:txBody>
          <a:bodyPr vert="horz" wrap="square" lIns="0" tIns="98425" rIns="0" bIns="0" rtlCol="0">
            <a:spAutoFit/>
          </a:bodyPr>
          <a:lstStyle/>
          <a:p>
            <a:pPr marL="128905">
              <a:lnSpc>
                <a:spcPct val="100000"/>
              </a:lnSpc>
              <a:spcBef>
                <a:spcPts val="775"/>
              </a:spcBef>
            </a:pPr>
            <a:r>
              <a:rPr sz="2400" b="1" spc="-10" dirty="0">
                <a:solidFill>
                  <a:srgbClr val="008000"/>
                </a:solidFill>
                <a:latin typeface="Arial"/>
                <a:cs typeface="Arial"/>
              </a:rPr>
              <a:t>5%</a:t>
            </a:r>
            <a:endParaRPr sz="2400">
              <a:latin typeface="Arial"/>
              <a:cs typeface="Arial"/>
            </a:endParaRPr>
          </a:p>
        </p:txBody>
      </p:sp>
      <p:sp>
        <p:nvSpPr>
          <p:cNvPr id="14" name="object 14"/>
          <p:cNvSpPr/>
          <p:nvPr/>
        </p:nvSpPr>
        <p:spPr>
          <a:xfrm>
            <a:off x="32766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5" name="object 15"/>
          <p:cNvSpPr/>
          <p:nvPr/>
        </p:nvSpPr>
        <p:spPr>
          <a:xfrm>
            <a:off x="41402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6" name="object 16"/>
          <p:cNvSpPr/>
          <p:nvPr/>
        </p:nvSpPr>
        <p:spPr>
          <a:xfrm>
            <a:off x="3270250" y="3806825"/>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7" name="object 17"/>
          <p:cNvSpPr/>
          <p:nvPr/>
        </p:nvSpPr>
        <p:spPr>
          <a:xfrm>
            <a:off x="3270250" y="4324350"/>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8" name="object 18"/>
          <p:cNvSpPr/>
          <p:nvPr/>
        </p:nvSpPr>
        <p:spPr>
          <a:xfrm>
            <a:off x="7499604" y="2077211"/>
            <a:ext cx="557783" cy="1708404"/>
          </a:xfrm>
          <a:prstGeom prst="rect">
            <a:avLst/>
          </a:prstGeom>
          <a:blipFill>
            <a:blip r:embed="rId9" cstate="print"/>
            <a:stretch>
              <a:fillRect/>
            </a:stretch>
          </a:blipFill>
        </p:spPr>
        <p:txBody>
          <a:bodyPr wrap="square" lIns="0" tIns="0" rIns="0" bIns="0" rtlCol="0"/>
          <a:lstStyle/>
          <a:p>
            <a:endParaRPr/>
          </a:p>
        </p:txBody>
      </p:sp>
      <p:sp>
        <p:nvSpPr>
          <p:cNvPr id="19" name="object 19"/>
          <p:cNvSpPr/>
          <p:nvPr/>
        </p:nvSpPr>
        <p:spPr>
          <a:xfrm>
            <a:off x="7542530" y="2266823"/>
            <a:ext cx="358140" cy="1453515"/>
          </a:xfrm>
          <a:custGeom>
            <a:avLst/>
            <a:gdLst/>
            <a:ahLst/>
            <a:cxnLst/>
            <a:rect l="l" t="t" r="r" b="b"/>
            <a:pathLst>
              <a:path w="358140" h="1453514">
                <a:moveTo>
                  <a:pt x="288338" y="74268"/>
                </a:moveTo>
                <a:lnTo>
                  <a:pt x="263448" y="102558"/>
                </a:lnTo>
                <a:lnTo>
                  <a:pt x="0" y="1445895"/>
                </a:lnTo>
                <a:lnTo>
                  <a:pt x="37465" y="1453133"/>
                </a:lnTo>
                <a:lnTo>
                  <a:pt x="300755" y="109992"/>
                </a:lnTo>
                <a:lnTo>
                  <a:pt x="288338" y="74268"/>
                </a:lnTo>
                <a:close/>
              </a:path>
              <a:path w="358140" h="1453514">
                <a:moveTo>
                  <a:pt x="314562" y="33527"/>
                </a:moveTo>
                <a:lnTo>
                  <a:pt x="276987" y="33527"/>
                </a:lnTo>
                <a:lnTo>
                  <a:pt x="314325" y="40766"/>
                </a:lnTo>
                <a:lnTo>
                  <a:pt x="300755" y="109992"/>
                </a:lnTo>
                <a:lnTo>
                  <a:pt x="321055" y="168401"/>
                </a:lnTo>
                <a:lnTo>
                  <a:pt x="324899" y="174906"/>
                </a:lnTo>
                <a:lnTo>
                  <a:pt x="330755" y="179292"/>
                </a:lnTo>
                <a:lnTo>
                  <a:pt x="337825" y="181153"/>
                </a:lnTo>
                <a:lnTo>
                  <a:pt x="345313" y="180086"/>
                </a:lnTo>
                <a:lnTo>
                  <a:pt x="351819" y="176260"/>
                </a:lnTo>
                <a:lnTo>
                  <a:pt x="356219" y="170433"/>
                </a:lnTo>
                <a:lnTo>
                  <a:pt x="358118" y="163369"/>
                </a:lnTo>
                <a:lnTo>
                  <a:pt x="357124" y="155828"/>
                </a:lnTo>
                <a:lnTo>
                  <a:pt x="314562" y="33527"/>
                </a:lnTo>
                <a:close/>
              </a:path>
              <a:path w="358140" h="1453514">
                <a:moveTo>
                  <a:pt x="302895" y="0"/>
                </a:moveTo>
                <a:lnTo>
                  <a:pt x="193928" y="123951"/>
                </a:lnTo>
                <a:lnTo>
                  <a:pt x="190132" y="130478"/>
                </a:lnTo>
                <a:lnTo>
                  <a:pt x="189182" y="137683"/>
                </a:lnTo>
                <a:lnTo>
                  <a:pt x="191017" y="144722"/>
                </a:lnTo>
                <a:lnTo>
                  <a:pt x="195579" y="150749"/>
                </a:lnTo>
                <a:lnTo>
                  <a:pt x="202180" y="154545"/>
                </a:lnTo>
                <a:lnTo>
                  <a:pt x="209423" y="155495"/>
                </a:lnTo>
                <a:lnTo>
                  <a:pt x="216475" y="153660"/>
                </a:lnTo>
                <a:lnTo>
                  <a:pt x="222503" y="149098"/>
                </a:lnTo>
                <a:lnTo>
                  <a:pt x="263448" y="102558"/>
                </a:lnTo>
                <a:lnTo>
                  <a:pt x="276987" y="33527"/>
                </a:lnTo>
                <a:lnTo>
                  <a:pt x="314562" y="33527"/>
                </a:lnTo>
                <a:lnTo>
                  <a:pt x="302895" y="0"/>
                </a:lnTo>
                <a:close/>
              </a:path>
              <a:path w="358140" h="1453514">
                <a:moveTo>
                  <a:pt x="313802" y="43434"/>
                </a:moveTo>
                <a:lnTo>
                  <a:pt x="277622" y="43434"/>
                </a:lnTo>
                <a:lnTo>
                  <a:pt x="309879" y="49784"/>
                </a:lnTo>
                <a:lnTo>
                  <a:pt x="288338" y="74268"/>
                </a:lnTo>
                <a:lnTo>
                  <a:pt x="300755" y="109992"/>
                </a:lnTo>
                <a:lnTo>
                  <a:pt x="313802" y="43434"/>
                </a:lnTo>
                <a:close/>
              </a:path>
              <a:path w="358140" h="1453514">
                <a:moveTo>
                  <a:pt x="276987" y="33527"/>
                </a:moveTo>
                <a:lnTo>
                  <a:pt x="263448" y="102558"/>
                </a:lnTo>
                <a:lnTo>
                  <a:pt x="288338" y="74268"/>
                </a:lnTo>
                <a:lnTo>
                  <a:pt x="277622" y="43434"/>
                </a:lnTo>
                <a:lnTo>
                  <a:pt x="313802" y="43434"/>
                </a:lnTo>
                <a:lnTo>
                  <a:pt x="314325" y="40766"/>
                </a:lnTo>
                <a:lnTo>
                  <a:pt x="276987" y="33527"/>
                </a:lnTo>
                <a:close/>
              </a:path>
              <a:path w="358140" h="1453514">
                <a:moveTo>
                  <a:pt x="277622" y="43434"/>
                </a:moveTo>
                <a:lnTo>
                  <a:pt x="288338" y="74268"/>
                </a:lnTo>
                <a:lnTo>
                  <a:pt x="309879" y="49784"/>
                </a:lnTo>
                <a:lnTo>
                  <a:pt x="277622" y="43434"/>
                </a:lnTo>
                <a:close/>
              </a:path>
            </a:pathLst>
          </a:custGeom>
          <a:solidFill>
            <a:srgbClr val="008000"/>
          </a:solidFill>
        </p:spPr>
        <p:txBody>
          <a:bodyPr wrap="square" lIns="0" tIns="0" rIns="0" bIns="0" rtlCol="0"/>
          <a:lstStyle/>
          <a:p>
            <a:endParaRPr/>
          </a:p>
        </p:txBody>
      </p:sp>
      <p:sp>
        <p:nvSpPr>
          <p:cNvPr id="20" name="object 20"/>
          <p:cNvSpPr/>
          <p:nvPr/>
        </p:nvSpPr>
        <p:spPr>
          <a:xfrm>
            <a:off x="3496055" y="2391155"/>
            <a:ext cx="425196" cy="1551432"/>
          </a:xfrm>
          <a:prstGeom prst="rect">
            <a:avLst/>
          </a:prstGeom>
          <a:blipFill>
            <a:blip r:embed="rId10" cstate="print"/>
            <a:stretch>
              <a:fillRect/>
            </a:stretch>
          </a:blipFill>
        </p:spPr>
        <p:txBody>
          <a:bodyPr wrap="square" lIns="0" tIns="0" rIns="0" bIns="0" rtlCol="0"/>
          <a:lstStyle/>
          <a:p>
            <a:endParaRPr/>
          </a:p>
        </p:txBody>
      </p:sp>
      <p:sp>
        <p:nvSpPr>
          <p:cNvPr id="21" name="object 21"/>
          <p:cNvSpPr/>
          <p:nvPr/>
        </p:nvSpPr>
        <p:spPr>
          <a:xfrm>
            <a:off x="3622821" y="2411348"/>
            <a:ext cx="171450" cy="1296035"/>
          </a:xfrm>
          <a:custGeom>
            <a:avLst/>
            <a:gdLst/>
            <a:ahLst/>
            <a:cxnLst/>
            <a:rect l="l" t="t" r="r" b="b"/>
            <a:pathLst>
              <a:path w="171450" h="1296035">
                <a:moveTo>
                  <a:pt x="16446" y="1124533"/>
                </a:moveTo>
                <a:lnTo>
                  <a:pt x="9251" y="1126998"/>
                </a:lnTo>
                <a:lnTo>
                  <a:pt x="3643" y="1132048"/>
                </a:lnTo>
                <a:lnTo>
                  <a:pt x="488" y="1138634"/>
                </a:lnTo>
                <a:lnTo>
                  <a:pt x="0" y="1145911"/>
                </a:lnTo>
                <a:lnTo>
                  <a:pt x="2393" y="1153033"/>
                </a:lnTo>
                <a:lnTo>
                  <a:pt x="85578" y="1295527"/>
                </a:lnTo>
                <a:lnTo>
                  <a:pt x="107597" y="1257808"/>
                </a:lnTo>
                <a:lnTo>
                  <a:pt x="66528" y="1257808"/>
                </a:lnTo>
                <a:lnTo>
                  <a:pt x="66528" y="1187195"/>
                </a:lnTo>
                <a:lnTo>
                  <a:pt x="35413" y="1133855"/>
                </a:lnTo>
                <a:lnTo>
                  <a:pt x="30360" y="1128176"/>
                </a:lnTo>
                <a:lnTo>
                  <a:pt x="23760" y="1124997"/>
                </a:lnTo>
                <a:lnTo>
                  <a:pt x="16446" y="1124533"/>
                </a:lnTo>
                <a:close/>
              </a:path>
              <a:path w="171450" h="1296035">
                <a:moveTo>
                  <a:pt x="66528" y="1187195"/>
                </a:moveTo>
                <a:lnTo>
                  <a:pt x="66528" y="1257808"/>
                </a:lnTo>
                <a:lnTo>
                  <a:pt x="104628" y="1257808"/>
                </a:lnTo>
                <a:lnTo>
                  <a:pt x="104628" y="1248156"/>
                </a:lnTo>
                <a:lnTo>
                  <a:pt x="69068" y="1248156"/>
                </a:lnTo>
                <a:lnTo>
                  <a:pt x="85578" y="1219853"/>
                </a:lnTo>
                <a:lnTo>
                  <a:pt x="66528" y="1187195"/>
                </a:lnTo>
                <a:close/>
              </a:path>
              <a:path w="171450" h="1296035">
                <a:moveTo>
                  <a:pt x="154709" y="1124533"/>
                </a:moveTo>
                <a:lnTo>
                  <a:pt x="147395" y="1124997"/>
                </a:lnTo>
                <a:lnTo>
                  <a:pt x="140795" y="1128176"/>
                </a:lnTo>
                <a:lnTo>
                  <a:pt x="135743" y="1133855"/>
                </a:lnTo>
                <a:lnTo>
                  <a:pt x="104628" y="1187195"/>
                </a:lnTo>
                <a:lnTo>
                  <a:pt x="104628" y="1257808"/>
                </a:lnTo>
                <a:lnTo>
                  <a:pt x="107597" y="1257808"/>
                </a:lnTo>
                <a:lnTo>
                  <a:pt x="168763" y="1153033"/>
                </a:lnTo>
                <a:lnTo>
                  <a:pt x="171156" y="1145911"/>
                </a:lnTo>
                <a:lnTo>
                  <a:pt x="170668" y="1138634"/>
                </a:lnTo>
                <a:lnTo>
                  <a:pt x="167512" y="1132048"/>
                </a:lnTo>
                <a:lnTo>
                  <a:pt x="161905" y="1126998"/>
                </a:lnTo>
                <a:lnTo>
                  <a:pt x="154709" y="1124533"/>
                </a:lnTo>
                <a:close/>
              </a:path>
              <a:path w="171450" h="1296035">
                <a:moveTo>
                  <a:pt x="85578" y="1219853"/>
                </a:moveTo>
                <a:lnTo>
                  <a:pt x="69068" y="1248156"/>
                </a:lnTo>
                <a:lnTo>
                  <a:pt x="102088" y="1248156"/>
                </a:lnTo>
                <a:lnTo>
                  <a:pt x="85578" y="1219853"/>
                </a:lnTo>
                <a:close/>
              </a:path>
              <a:path w="171450" h="1296035">
                <a:moveTo>
                  <a:pt x="104628" y="1187195"/>
                </a:moveTo>
                <a:lnTo>
                  <a:pt x="85578" y="1219853"/>
                </a:lnTo>
                <a:lnTo>
                  <a:pt x="102088" y="1248156"/>
                </a:lnTo>
                <a:lnTo>
                  <a:pt x="104628" y="1248156"/>
                </a:lnTo>
                <a:lnTo>
                  <a:pt x="104628" y="1187195"/>
                </a:lnTo>
                <a:close/>
              </a:path>
              <a:path w="171450" h="1296035">
                <a:moveTo>
                  <a:pt x="104628" y="0"/>
                </a:moveTo>
                <a:lnTo>
                  <a:pt x="66528" y="0"/>
                </a:lnTo>
                <a:lnTo>
                  <a:pt x="66528" y="1187195"/>
                </a:lnTo>
                <a:lnTo>
                  <a:pt x="85578" y="1219853"/>
                </a:lnTo>
                <a:lnTo>
                  <a:pt x="104628" y="1187195"/>
                </a:lnTo>
                <a:lnTo>
                  <a:pt x="104628" y="0"/>
                </a:lnTo>
                <a:close/>
              </a:path>
            </a:pathLst>
          </a:custGeom>
          <a:solidFill>
            <a:srgbClr val="008000"/>
          </a:solidFill>
        </p:spPr>
        <p:txBody>
          <a:bodyPr wrap="square" lIns="0" tIns="0" rIns="0" bIns="0" rtlCol="0"/>
          <a:lstStyle/>
          <a:p>
            <a:endParaRPr/>
          </a:p>
        </p:txBody>
      </p:sp>
      <p:graphicFrame>
        <p:nvGraphicFramePr>
          <p:cNvPr id="22" name="object 22"/>
          <p:cNvGraphicFramePr>
            <a:graphicFrameLocks noGrp="1"/>
          </p:cNvGraphicFramePr>
          <p:nvPr/>
        </p:nvGraphicFramePr>
        <p:xfrm>
          <a:off x="173037" y="1046225"/>
          <a:ext cx="3263900" cy="517525"/>
        </p:xfrm>
        <a:graphic>
          <a:graphicData uri="http://schemas.openxmlformats.org/drawingml/2006/table">
            <a:tbl>
              <a:tblPr firstRow="1" bandRow="1">
                <a:tableStyleId>{2D5ABB26-0587-4C30-8999-92F81FD0307C}</a:tableStyleId>
              </a:tblPr>
              <a:tblGrid>
                <a:gridCol w="882650">
                  <a:extLst>
                    <a:ext uri="{9D8B030D-6E8A-4147-A177-3AD203B41FA5}">
                      <a16:colId xmlns:a16="http://schemas.microsoft.com/office/drawing/2014/main" val="20000"/>
                    </a:ext>
                  </a:extLst>
                </a:gridCol>
                <a:gridCol w="876300">
                  <a:extLst>
                    <a:ext uri="{9D8B030D-6E8A-4147-A177-3AD203B41FA5}">
                      <a16:colId xmlns:a16="http://schemas.microsoft.com/office/drawing/2014/main" val="20001"/>
                    </a:ext>
                  </a:extLst>
                </a:gridCol>
                <a:gridCol w="749300">
                  <a:extLst>
                    <a:ext uri="{9D8B030D-6E8A-4147-A177-3AD203B41FA5}">
                      <a16:colId xmlns:a16="http://schemas.microsoft.com/office/drawing/2014/main" val="20002"/>
                    </a:ext>
                  </a:extLst>
                </a:gridCol>
                <a:gridCol w="755650">
                  <a:extLst>
                    <a:ext uri="{9D8B030D-6E8A-4147-A177-3AD203B41FA5}">
                      <a16:colId xmlns:a16="http://schemas.microsoft.com/office/drawing/2014/main" val="20003"/>
                    </a:ext>
                  </a:extLst>
                </a:gridCol>
              </a:tblGrid>
              <a:tr h="517525">
                <a:tc>
                  <a:txBody>
                    <a:bodyPr/>
                    <a:lstStyle/>
                    <a:p>
                      <a:pPr marL="222885">
                        <a:lnSpc>
                          <a:spcPct val="100000"/>
                        </a:lnSpc>
                        <a:spcBef>
                          <a:spcPts val="775"/>
                        </a:spcBef>
                      </a:pPr>
                      <a:r>
                        <a:rPr sz="2400" b="1" spc="-10" dirty="0">
                          <a:solidFill>
                            <a:srgbClr val="FF0000"/>
                          </a:solidFill>
                          <a:latin typeface="Arial"/>
                          <a:cs typeface="Arial"/>
                        </a:rPr>
                        <a:t>9%</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9710">
                        <a:lnSpc>
                          <a:spcPct val="100000"/>
                        </a:lnSpc>
                        <a:spcBef>
                          <a:spcPts val="775"/>
                        </a:spcBef>
                      </a:pPr>
                      <a:r>
                        <a:rPr sz="2400" b="1" spc="-10" dirty="0">
                          <a:solidFill>
                            <a:srgbClr val="FF0000"/>
                          </a:solidFill>
                          <a:latin typeface="Arial"/>
                          <a:cs typeface="Arial"/>
                        </a:rPr>
                        <a:t>8%</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57480">
                        <a:lnSpc>
                          <a:spcPct val="100000"/>
                        </a:lnSpc>
                        <a:spcBef>
                          <a:spcPts val="775"/>
                        </a:spcBef>
                      </a:pPr>
                      <a:r>
                        <a:rPr sz="2400" b="1" spc="-10" dirty="0">
                          <a:solidFill>
                            <a:srgbClr val="FF0000"/>
                          </a:solidFill>
                          <a:latin typeface="Arial"/>
                          <a:cs typeface="Arial"/>
                        </a:rPr>
                        <a:t>7%</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60655">
                        <a:lnSpc>
                          <a:spcPct val="100000"/>
                        </a:lnSpc>
                        <a:spcBef>
                          <a:spcPts val="775"/>
                        </a:spcBef>
                      </a:pPr>
                      <a:r>
                        <a:rPr sz="2400" b="1" spc="-10" dirty="0">
                          <a:solidFill>
                            <a:srgbClr val="FF0000"/>
                          </a:solidFill>
                          <a:latin typeface="Arial"/>
                          <a:cs typeface="Arial"/>
                        </a:rPr>
                        <a:t>6%</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3" name="object 23"/>
          <p:cNvGraphicFramePr>
            <a:graphicFrameLocks noGrp="1"/>
          </p:cNvGraphicFramePr>
          <p:nvPr/>
        </p:nvGraphicFramePr>
        <p:xfrm>
          <a:off x="230187" y="4432300"/>
          <a:ext cx="3184524" cy="517525"/>
        </p:xfrm>
        <a:graphic>
          <a:graphicData uri="http://schemas.openxmlformats.org/drawingml/2006/table">
            <a:tbl>
              <a:tblPr firstRow="1" bandRow="1">
                <a:tableStyleId>{2D5ABB26-0587-4C30-8999-92F81FD0307C}</a:tableStyleId>
              </a:tblPr>
              <a:tblGrid>
                <a:gridCol w="807085">
                  <a:extLst>
                    <a:ext uri="{9D8B030D-6E8A-4147-A177-3AD203B41FA5}">
                      <a16:colId xmlns:a16="http://schemas.microsoft.com/office/drawing/2014/main" val="20000"/>
                    </a:ext>
                  </a:extLst>
                </a:gridCol>
                <a:gridCol w="792479">
                  <a:extLst>
                    <a:ext uri="{9D8B030D-6E8A-4147-A177-3AD203B41FA5}">
                      <a16:colId xmlns:a16="http://schemas.microsoft.com/office/drawing/2014/main" val="20001"/>
                    </a:ext>
                  </a:extLst>
                </a:gridCol>
                <a:gridCol w="792480">
                  <a:extLst>
                    <a:ext uri="{9D8B030D-6E8A-4147-A177-3AD203B41FA5}">
                      <a16:colId xmlns:a16="http://schemas.microsoft.com/office/drawing/2014/main" val="20002"/>
                    </a:ext>
                  </a:extLst>
                </a:gridCol>
                <a:gridCol w="792480">
                  <a:extLst>
                    <a:ext uri="{9D8B030D-6E8A-4147-A177-3AD203B41FA5}">
                      <a16:colId xmlns:a16="http://schemas.microsoft.com/office/drawing/2014/main" val="20003"/>
                    </a:ext>
                  </a:extLst>
                </a:gridCol>
              </a:tblGrid>
              <a:tr h="517525">
                <a:tc>
                  <a:txBody>
                    <a:bodyPr/>
                    <a:lstStyle/>
                    <a:p>
                      <a:pPr marL="106680">
                        <a:lnSpc>
                          <a:spcPct val="100000"/>
                        </a:lnSpc>
                        <a:spcBef>
                          <a:spcPts val="555"/>
                        </a:spcBef>
                      </a:pPr>
                      <a:r>
                        <a:rPr sz="2400" b="1" spc="-5" dirty="0">
                          <a:solidFill>
                            <a:srgbClr val="FF0000"/>
                          </a:solidFill>
                          <a:latin typeface="Arial"/>
                          <a:cs typeface="Arial"/>
                        </a:rPr>
                        <a:t>1,69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1,75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1,81</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4" name="object 24"/>
          <p:cNvGraphicFramePr>
            <a:graphicFrameLocks noGrp="1"/>
          </p:cNvGraphicFramePr>
          <p:nvPr/>
        </p:nvGraphicFramePr>
        <p:xfrm>
          <a:off x="4170426" y="1720850"/>
          <a:ext cx="2748278" cy="517525"/>
        </p:xfrm>
        <a:graphic>
          <a:graphicData uri="http://schemas.openxmlformats.org/drawingml/2006/table">
            <a:tbl>
              <a:tblPr firstRow="1" bandRow="1">
                <a:tableStyleId>{2D5ABB26-0587-4C30-8999-92F81FD0307C}</a:tableStyleId>
              </a:tblPr>
              <a:tblGrid>
                <a:gridCol w="706755">
                  <a:extLst>
                    <a:ext uri="{9D8B030D-6E8A-4147-A177-3AD203B41FA5}">
                      <a16:colId xmlns:a16="http://schemas.microsoft.com/office/drawing/2014/main" val="20000"/>
                    </a:ext>
                  </a:extLst>
                </a:gridCol>
                <a:gridCol w="706755">
                  <a:extLst>
                    <a:ext uri="{9D8B030D-6E8A-4147-A177-3AD203B41FA5}">
                      <a16:colId xmlns:a16="http://schemas.microsoft.com/office/drawing/2014/main" val="20001"/>
                    </a:ext>
                  </a:extLst>
                </a:gridCol>
                <a:gridCol w="706754">
                  <a:extLst>
                    <a:ext uri="{9D8B030D-6E8A-4147-A177-3AD203B41FA5}">
                      <a16:colId xmlns:a16="http://schemas.microsoft.com/office/drawing/2014/main" val="20002"/>
                    </a:ext>
                  </a:extLst>
                </a:gridCol>
                <a:gridCol w="628014">
                  <a:extLst>
                    <a:ext uri="{9D8B030D-6E8A-4147-A177-3AD203B41FA5}">
                      <a16:colId xmlns:a16="http://schemas.microsoft.com/office/drawing/2014/main" val="20003"/>
                    </a:ext>
                  </a:extLst>
                </a:gridCol>
              </a:tblGrid>
              <a:tr h="517525">
                <a:tc>
                  <a:txBody>
                    <a:bodyPr/>
                    <a:lstStyle/>
                    <a:p>
                      <a:pPr marL="135890">
                        <a:lnSpc>
                          <a:spcPct val="100000"/>
                        </a:lnSpc>
                        <a:spcBef>
                          <a:spcPts val="775"/>
                        </a:spcBef>
                      </a:pPr>
                      <a:r>
                        <a:rPr sz="2400" b="1" spc="-10" dirty="0">
                          <a:solidFill>
                            <a:srgbClr val="008000"/>
                          </a:solidFill>
                          <a:latin typeface="Arial"/>
                          <a:cs typeface="Arial"/>
                        </a:rPr>
                        <a:t>4%</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3%</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2%</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7155">
                        <a:lnSpc>
                          <a:spcPct val="100000"/>
                        </a:lnSpc>
                        <a:spcBef>
                          <a:spcPts val="775"/>
                        </a:spcBef>
                      </a:pPr>
                      <a:r>
                        <a:rPr sz="2400" b="1" spc="-5" dirty="0">
                          <a:solidFill>
                            <a:srgbClr val="008000"/>
                          </a:solidFill>
                          <a:latin typeface="Arial"/>
                          <a:cs typeface="Arial"/>
                        </a:rPr>
                        <a:t>1%</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25" name="object 25"/>
          <p:cNvSpPr txBox="1"/>
          <p:nvPr/>
        </p:nvSpPr>
        <p:spPr>
          <a:xfrm>
            <a:off x="4608576" y="5503926"/>
            <a:ext cx="719455" cy="517525"/>
          </a:xfrm>
          <a:prstGeom prst="rect">
            <a:avLst/>
          </a:prstGeom>
          <a:ln w="12700">
            <a:solidFill>
              <a:srgbClr val="000000"/>
            </a:solidFill>
          </a:ln>
        </p:spPr>
        <p:txBody>
          <a:bodyPr vert="horz" wrap="square" lIns="0" tIns="70485" rIns="0" bIns="0" rtlCol="0">
            <a:spAutoFit/>
          </a:bodyPr>
          <a:lstStyle/>
          <a:p>
            <a:pPr marL="63500">
              <a:lnSpc>
                <a:spcPct val="100000"/>
              </a:lnSpc>
              <a:spcBef>
                <a:spcPts val="555"/>
              </a:spcBef>
            </a:pPr>
            <a:r>
              <a:rPr sz="2400" b="1" spc="-5" dirty="0">
                <a:solidFill>
                  <a:srgbClr val="ED9F00"/>
                </a:solidFill>
                <a:latin typeface="Arial"/>
                <a:cs typeface="Arial"/>
              </a:rPr>
              <a:t>2,72</a:t>
            </a:r>
            <a:endParaRPr sz="2400">
              <a:latin typeface="Arial"/>
              <a:cs typeface="Arial"/>
            </a:endParaRPr>
          </a:p>
        </p:txBody>
      </p:sp>
      <p:sp>
        <p:nvSpPr>
          <p:cNvPr id="26" name="object 26"/>
          <p:cNvSpPr/>
          <p:nvPr/>
        </p:nvSpPr>
        <p:spPr>
          <a:xfrm>
            <a:off x="671487" y="2962211"/>
            <a:ext cx="2952750" cy="287020"/>
          </a:xfrm>
          <a:custGeom>
            <a:avLst/>
            <a:gdLst/>
            <a:ahLst/>
            <a:cxnLst/>
            <a:rect l="l" t="t" r="r" b="b"/>
            <a:pathLst>
              <a:path w="2952750" h="287019">
                <a:moveTo>
                  <a:pt x="0" y="286702"/>
                </a:moveTo>
                <a:lnTo>
                  <a:pt x="2952623" y="286702"/>
                </a:lnTo>
                <a:lnTo>
                  <a:pt x="2952623" y="0"/>
                </a:lnTo>
                <a:lnTo>
                  <a:pt x="0" y="0"/>
                </a:lnTo>
                <a:lnTo>
                  <a:pt x="0" y="286702"/>
                </a:lnTo>
                <a:close/>
              </a:path>
            </a:pathLst>
          </a:custGeom>
          <a:solidFill>
            <a:srgbClr val="FFCC00"/>
          </a:solidFill>
        </p:spPr>
        <p:txBody>
          <a:bodyPr wrap="square" lIns="0" tIns="0" rIns="0" bIns="0" rtlCol="0"/>
          <a:lstStyle/>
          <a:p>
            <a:endParaRPr/>
          </a:p>
        </p:txBody>
      </p:sp>
      <p:sp>
        <p:nvSpPr>
          <p:cNvPr id="27" name="object 27"/>
          <p:cNvSpPr/>
          <p:nvPr/>
        </p:nvSpPr>
        <p:spPr>
          <a:xfrm>
            <a:off x="3768471" y="2981223"/>
            <a:ext cx="3324860" cy="267970"/>
          </a:xfrm>
          <a:custGeom>
            <a:avLst/>
            <a:gdLst/>
            <a:ahLst/>
            <a:cxnLst/>
            <a:rect l="l" t="t" r="r" b="b"/>
            <a:pathLst>
              <a:path w="3324859" h="267969">
                <a:moveTo>
                  <a:pt x="0" y="267690"/>
                </a:moveTo>
                <a:lnTo>
                  <a:pt x="3324479" y="267690"/>
                </a:lnTo>
                <a:lnTo>
                  <a:pt x="3324479" y="0"/>
                </a:lnTo>
                <a:lnTo>
                  <a:pt x="0" y="0"/>
                </a:lnTo>
                <a:lnTo>
                  <a:pt x="0" y="267690"/>
                </a:lnTo>
                <a:close/>
              </a:path>
            </a:pathLst>
          </a:custGeom>
          <a:solidFill>
            <a:srgbClr val="006666"/>
          </a:solidFill>
        </p:spPr>
        <p:txBody>
          <a:bodyPr wrap="square" lIns="0" tIns="0" rIns="0" bIns="0" rtlCol="0"/>
          <a:lstStyle/>
          <a:p>
            <a:endParaRPr/>
          </a:p>
        </p:txBody>
      </p:sp>
      <p:sp>
        <p:nvSpPr>
          <p:cNvPr id="28" name="object 28"/>
          <p:cNvSpPr/>
          <p:nvPr/>
        </p:nvSpPr>
        <p:spPr>
          <a:xfrm>
            <a:off x="288823" y="3386264"/>
            <a:ext cx="6605905" cy="157480"/>
          </a:xfrm>
          <a:custGeom>
            <a:avLst/>
            <a:gdLst/>
            <a:ahLst/>
            <a:cxnLst/>
            <a:rect l="l" t="t" r="r" b="b"/>
            <a:pathLst>
              <a:path w="6605905" h="157479">
                <a:moveTo>
                  <a:pt x="6575744" y="60388"/>
                </a:moveTo>
                <a:lnTo>
                  <a:pt x="6571081" y="60388"/>
                </a:lnTo>
                <a:lnTo>
                  <a:pt x="6571335" y="95313"/>
                </a:lnTo>
                <a:lnTo>
                  <a:pt x="6506596" y="95671"/>
                </a:lnTo>
                <a:lnTo>
                  <a:pt x="6457797" y="124523"/>
                </a:lnTo>
                <a:lnTo>
                  <a:pt x="6452666" y="129182"/>
                </a:lnTo>
                <a:lnTo>
                  <a:pt x="6449796" y="135223"/>
                </a:lnTo>
                <a:lnTo>
                  <a:pt x="6449403" y="141882"/>
                </a:lnTo>
                <a:lnTo>
                  <a:pt x="6451701" y="148399"/>
                </a:lnTo>
                <a:lnTo>
                  <a:pt x="6456289" y="153586"/>
                </a:lnTo>
                <a:lnTo>
                  <a:pt x="6462306" y="156463"/>
                </a:lnTo>
                <a:lnTo>
                  <a:pt x="6468989" y="156864"/>
                </a:lnTo>
                <a:lnTo>
                  <a:pt x="6475577" y="154622"/>
                </a:lnTo>
                <a:lnTo>
                  <a:pt x="6605752" y="77660"/>
                </a:lnTo>
                <a:lnTo>
                  <a:pt x="6575744" y="60388"/>
                </a:lnTo>
                <a:close/>
              </a:path>
              <a:path w="6605905" h="157479">
                <a:moveTo>
                  <a:pt x="6506409" y="60745"/>
                </a:moveTo>
                <a:lnTo>
                  <a:pt x="0" y="96710"/>
                </a:lnTo>
                <a:lnTo>
                  <a:pt x="203" y="131635"/>
                </a:lnTo>
                <a:lnTo>
                  <a:pt x="6506596" y="95671"/>
                </a:lnTo>
                <a:lnTo>
                  <a:pt x="6536423" y="78036"/>
                </a:lnTo>
                <a:lnTo>
                  <a:pt x="6506409" y="60745"/>
                </a:lnTo>
                <a:close/>
              </a:path>
              <a:path w="6605905" h="157479">
                <a:moveTo>
                  <a:pt x="6536423" y="78036"/>
                </a:moveTo>
                <a:lnTo>
                  <a:pt x="6506596" y="95671"/>
                </a:lnTo>
                <a:lnTo>
                  <a:pt x="6571335" y="95313"/>
                </a:lnTo>
                <a:lnTo>
                  <a:pt x="6571318" y="93027"/>
                </a:lnTo>
                <a:lnTo>
                  <a:pt x="6562445" y="93027"/>
                </a:lnTo>
                <a:lnTo>
                  <a:pt x="6536423" y="78036"/>
                </a:lnTo>
                <a:close/>
              </a:path>
              <a:path w="6605905" h="157479">
                <a:moveTo>
                  <a:pt x="6562191" y="62801"/>
                </a:moveTo>
                <a:lnTo>
                  <a:pt x="6536423" y="78036"/>
                </a:lnTo>
                <a:lnTo>
                  <a:pt x="6562445" y="93027"/>
                </a:lnTo>
                <a:lnTo>
                  <a:pt x="6562191" y="62801"/>
                </a:lnTo>
                <a:close/>
              </a:path>
              <a:path w="6605905" h="157479">
                <a:moveTo>
                  <a:pt x="6571099" y="62801"/>
                </a:moveTo>
                <a:lnTo>
                  <a:pt x="6562191" y="62801"/>
                </a:lnTo>
                <a:lnTo>
                  <a:pt x="6562445" y="93027"/>
                </a:lnTo>
                <a:lnTo>
                  <a:pt x="6571318" y="93027"/>
                </a:lnTo>
                <a:lnTo>
                  <a:pt x="6571099" y="62801"/>
                </a:lnTo>
                <a:close/>
              </a:path>
              <a:path w="6605905" h="157479">
                <a:moveTo>
                  <a:pt x="6571081" y="60388"/>
                </a:moveTo>
                <a:lnTo>
                  <a:pt x="6506409" y="60745"/>
                </a:lnTo>
                <a:lnTo>
                  <a:pt x="6536423" y="78036"/>
                </a:lnTo>
                <a:lnTo>
                  <a:pt x="6562191" y="62801"/>
                </a:lnTo>
                <a:lnTo>
                  <a:pt x="6571099" y="62801"/>
                </a:lnTo>
                <a:lnTo>
                  <a:pt x="6571081" y="60388"/>
                </a:lnTo>
                <a:close/>
              </a:path>
              <a:path w="6605905" h="157479">
                <a:moveTo>
                  <a:pt x="6468100" y="0"/>
                </a:moveTo>
                <a:lnTo>
                  <a:pt x="6461417" y="444"/>
                </a:lnTo>
                <a:lnTo>
                  <a:pt x="6455400" y="3365"/>
                </a:lnTo>
                <a:lnTo>
                  <a:pt x="6450812" y="8572"/>
                </a:lnTo>
                <a:lnTo>
                  <a:pt x="6448663" y="15160"/>
                </a:lnTo>
                <a:lnTo>
                  <a:pt x="6449145" y="21844"/>
                </a:lnTo>
                <a:lnTo>
                  <a:pt x="6452080" y="27860"/>
                </a:lnTo>
                <a:lnTo>
                  <a:pt x="6457289" y="32448"/>
                </a:lnTo>
                <a:lnTo>
                  <a:pt x="6506409" y="60745"/>
                </a:lnTo>
                <a:lnTo>
                  <a:pt x="6575744" y="60388"/>
                </a:lnTo>
                <a:lnTo>
                  <a:pt x="6474688" y="2222"/>
                </a:lnTo>
                <a:lnTo>
                  <a:pt x="6468100" y="0"/>
                </a:lnTo>
                <a:close/>
              </a:path>
            </a:pathLst>
          </a:custGeom>
          <a:solidFill>
            <a:srgbClr val="000000"/>
          </a:solidFill>
        </p:spPr>
        <p:txBody>
          <a:bodyPr wrap="square" lIns="0" tIns="0" rIns="0" bIns="0" rtlCol="0"/>
          <a:lstStyle/>
          <a:p>
            <a:endParaRPr/>
          </a:p>
        </p:txBody>
      </p:sp>
      <p:sp>
        <p:nvSpPr>
          <p:cNvPr id="29" name="object 29"/>
          <p:cNvSpPr/>
          <p:nvPr/>
        </p:nvSpPr>
        <p:spPr>
          <a:xfrm>
            <a:off x="7340600" y="1474850"/>
            <a:ext cx="1008380" cy="792480"/>
          </a:xfrm>
          <a:custGeom>
            <a:avLst/>
            <a:gdLst/>
            <a:ahLst/>
            <a:cxnLst/>
            <a:rect l="l" t="t" r="r" b="b"/>
            <a:pathLst>
              <a:path w="1008379" h="792480">
                <a:moveTo>
                  <a:pt x="504063" y="0"/>
                </a:moveTo>
                <a:lnTo>
                  <a:pt x="449140" y="2323"/>
                </a:lnTo>
                <a:lnTo>
                  <a:pt x="395930" y="9133"/>
                </a:lnTo>
                <a:lnTo>
                  <a:pt x="344740" y="20187"/>
                </a:lnTo>
                <a:lnTo>
                  <a:pt x="295879" y="35245"/>
                </a:lnTo>
                <a:lnTo>
                  <a:pt x="249653" y="54064"/>
                </a:lnTo>
                <a:lnTo>
                  <a:pt x="206370" y="76403"/>
                </a:lnTo>
                <a:lnTo>
                  <a:pt x="166338" y="102020"/>
                </a:lnTo>
                <a:lnTo>
                  <a:pt x="129864" y="130674"/>
                </a:lnTo>
                <a:lnTo>
                  <a:pt x="97255" y="162123"/>
                </a:lnTo>
                <a:lnTo>
                  <a:pt x="68819" y="196125"/>
                </a:lnTo>
                <a:lnTo>
                  <a:pt x="44864" y="232440"/>
                </a:lnTo>
                <a:lnTo>
                  <a:pt x="25697" y="270824"/>
                </a:lnTo>
                <a:lnTo>
                  <a:pt x="11626" y="311038"/>
                </a:lnTo>
                <a:lnTo>
                  <a:pt x="2957" y="352839"/>
                </a:lnTo>
                <a:lnTo>
                  <a:pt x="0" y="395986"/>
                </a:lnTo>
                <a:lnTo>
                  <a:pt x="2957" y="439156"/>
                </a:lnTo>
                <a:lnTo>
                  <a:pt x="11626" y="480977"/>
                </a:lnTo>
                <a:lnTo>
                  <a:pt x="25697" y="521209"/>
                </a:lnTo>
                <a:lnTo>
                  <a:pt x="44864" y="559608"/>
                </a:lnTo>
                <a:lnTo>
                  <a:pt x="68819" y="595935"/>
                </a:lnTo>
                <a:lnTo>
                  <a:pt x="97255" y="629948"/>
                </a:lnTo>
                <a:lnTo>
                  <a:pt x="129864" y="661405"/>
                </a:lnTo>
                <a:lnTo>
                  <a:pt x="166338" y="690065"/>
                </a:lnTo>
                <a:lnTo>
                  <a:pt x="206370" y="715687"/>
                </a:lnTo>
                <a:lnTo>
                  <a:pt x="249653" y="738029"/>
                </a:lnTo>
                <a:lnTo>
                  <a:pt x="295879" y="756851"/>
                </a:lnTo>
                <a:lnTo>
                  <a:pt x="344740" y="771910"/>
                </a:lnTo>
                <a:lnTo>
                  <a:pt x="395930" y="782965"/>
                </a:lnTo>
                <a:lnTo>
                  <a:pt x="449140" y="789775"/>
                </a:lnTo>
                <a:lnTo>
                  <a:pt x="504063" y="792099"/>
                </a:lnTo>
                <a:lnTo>
                  <a:pt x="558985" y="789775"/>
                </a:lnTo>
                <a:lnTo>
                  <a:pt x="612195" y="782965"/>
                </a:lnTo>
                <a:lnTo>
                  <a:pt x="663385" y="771910"/>
                </a:lnTo>
                <a:lnTo>
                  <a:pt x="712246" y="756851"/>
                </a:lnTo>
                <a:lnTo>
                  <a:pt x="758472" y="738029"/>
                </a:lnTo>
                <a:lnTo>
                  <a:pt x="801755" y="715687"/>
                </a:lnTo>
                <a:lnTo>
                  <a:pt x="841787" y="690065"/>
                </a:lnTo>
                <a:lnTo>
                  <a:pt x="878261" y="661405"/>
                </a:lnTo>
                <a:lnTo>
                  <a:pt x="910870" y="629948"/>
                </a:lnTo>
                <a:lnTo>
                  <a:pt x="939306" y="595935"/>
                </a:lnTo>
                <a:lnTo>
                  <a:pt x="963261" y="559608"/>
                </a:lnTo>
                <a:lnTo>
                  <a:pt x="982428" y="521209"/>
                </a:lnTo>
                <a:lnTo>
                  <a:pt x="996499" y="480977"/>
                </a:lnTo>
                <a:lnTo>
                  <a:pt x="1005168" y="439156"/>
                </a:lnTo>
                <a:lnTo>
                  <a:pt x="1008126" y="395986"/>
                </a:lnTo>
                <a:lnTo>
                  <a:pt x="1005168" y="352839"/>
                </a:lnTo>
                <a:lnTo>
                  <a:pt x="996499" y="311038"/>
                </a:lnTo>
                <a:lnTo>
                  <a:pt x="982428" y="270824"/>
                </a:lnTo>
                <a:lnTo>
                  <a:pt x="963261" y="232440"/>
                </a:lnTo>
                <a:lnTo>
                  <a:pt x="939306" y="196125"/>
                </a:lnTo>
                <a:lnTo>
                  <a:pt x="910870" y="162123"/>
                </a:lnTo>
                <a:lnTo>
                  <a:pt x="878261" y="130674"/>
                </a:lnTo>
                <a:lnTo>
                  <a:pt x="841787" y="102020"/>
                </a:lnTo>
                <a:lnTo>
                  <a:pt x="801755" y="76403"/>
                </a:lnTo>
                <a:lnTo>
                  <a:pt x="758472" y="54064"/>
                </a:lnTo>
                <a:lnTo>
                  <a:pt x="712246" y="35245"/>
                </a:lnTo>
                <a:lnTo>
                  <a:pt x="663385" y="20187"/>
                </a:lnTo>
                <a:lnTo>
                  <a:pt x="612195" y="9133"/>
                </a:lnTo>
                <a:lnTo>
                  <a:pt x="558985" y="2323"/>
                </a:lnTo>
                <a:lnTo>
                  <a:pt x="504063" y="0"/>
                </a:lnTo>
                <a:close/>
              </a:path>
            </a:pathLst>
          </a:custGeom>
          <a:solidFill>
            <a:srgbClr val="33CCCC"/>
          </a:solidFill>
        </p:spPr>
        <p:txBody>
          <a:bodyPr wrap="square" lIns="0" tIns="0" rIns="0" bIns="0" rtlCol="0"/>
          <a:lstStyle/>
          <a:p>
            <a:endParaRPr/>
          </a:p>
        </p:txBody>
      </p:sp>
      <p:sp>
        <p:nvSpPr>
          <p:cNvPr id="30" name="object 30"/>
          <p:cNvSpPr/>
          <p:nvPr/>
        </p:nvSpPr>
        <p:spPr>
          <a:xfrm>
            <a:off x="7340600" y="1474850"/>
            <a:ext cx="1008380" cy="792480"/>
          </a:xfrm>
          <a:custGeom>
            <a:avLst/>
            <a:gdLst/>
            <a:ahLst/>
            <a:cxnLst/>
            <a:rect l="l" t="t" r="r" b="b"/>
            <a:pathLst>
              <a:path w="1008379" h="792480">
                <a:moveTo>
                  <a:pt x="0" y="395986"/>
                </a:moveTo>
                <a:lnTo>
                  <a:pt x="2957" y="352839"/>
                </a:lnTo>
                <a:lnTo>
                  <a:pt x="11626" y="311038"/>
                </a:lnTo>
                <a:lnTo>
                  <a:pt x="25697" y="270824"/>
                </a:lnTo>
                <a:lnTo>
                  <a:pt x="44864" y="232440"/>
                </a:lnTo>
                <a:lnTo>
                  <a:pt x="68819" y="196125"/>
                </a:lnTo>
                <a:lnTo>
                  <a:pt x="97255" y="162123"/>
                </a:lnTo>
                <a:lnTo>
                  <a:pt x="129864" y="130674"/>
                </a:lnTo>
                <a:lnTo>
                  <a:pt x="166338" y="102020"/>
                </a:lnTo>
                <a:lnTo>
                  <a:pt x="206370" y="76403"/>
                </a:lnTo>
                <a:lnTo>
                  <a:pt x="249653" y="54064"/>
                </a:lnTo>
                <a:lnTo>
                  <a:pt x="295879" y="35245"/>
                </a:lnTo>
                <a:lnTo>
                  <a:pt x="344740" y="20187"/>
                </a:lnTo>
                <a:lnTo>
                  <a:pt x="395930" y="9133"/>
                </a:lnTo>
                <a:lnTo>
                  <a:pt x="449140" y="2323"/>
                </a:lnTo>
                <a:lnTo>
                  <a:pt x="504063" y="0"/>
                </a:lnTo>
                <a:lnTo>
                  <a:pt x="558985" y="2323"/>
                </a:lnTo>
                <a:lnTo>
                  <a:pt x="612195" y="9133"/>
                </a:lnTo>
                <a:lnTo>
                  <a:pt x="663385" y="20187"/>
                </a:lnTo>
                <a:lnTo>
                  <a:pt x="712246" y="35245"/>
                </a:lnTo>
                <a:lnTo>
                  <a:pt x="758472" y="54064"/>
                </a:lnTo>
                <a:lnTo>
                  <a:pt x="801755" y="76403"/>
                </a:lnTo>
                <a:lnTo>
                  <a:pt x="841787" y="102020"/>
                </a:lnTo>
                <a:lnTo>
                  <a:pt x="878261" y="130674"/>
                </a:lnTo>
                <a:lnTo>
                  <a:pt x="910870" y="162123"/>
                </a:lnTo>
                <a:lnTo>
                  <a:pt x="939306" y="196125"/>
                </a:lnTo>
                <a:lnTo>
                  <a:pt x="963261" y="232440"/>
                </a:lnTo>
                <a:lnTo>
                  <a:pt x="982428" y="270824"/>
                </a:lnTo>
                <a:lnTo>
                  <a:pt x="996499" y="311038"/>
                </a:lnTo>
                <a:lnTo>
                  <a:pt x="1005168" y="352839"/>
                </a:lnTo>
                <a:lnTo>
                  <a:pt x="1008126" y="395986"/>
                </a:lnTo>
                <a:lnTo>
                  <a:pt x="1005168" y="439156"/>
                </a:lnTo>
                <a:lnTo>
                  <a:pt x="996499" y="480977"/>
                </a:lnTo>
                <a:lnTo>
                  <a:pt x="982428" y="521209"/>
                </a:lnTo>
                <a:lnTo>
                  <a:pt x="963261" y="559608"/>
                </a:lnTo>
                <a:lnTo>
                  <a:pt x="939306" y="595935"/>
                </a:lnTo>
                <a:lnTo>
                  <a:pt x="910870" y="629948"/>
                </a:lnTo>
                <a:lnTo>
                  <a:pt x="878261" y="661405"/>
                </a:lnTo>
                <a:lnTo>
                  <a:pt x="841787" y="690065"/>
                </a:lnTo>
                <a:lnTo>
                  <a:pt x="801755" y="715687"/>
                </a:lnTo>
                <a:lnTo>
                  <a:pt x="758472" y="738029"/>
                </a:lnTo>
                <a:lnTo>
                  <a:pt x="712246" y="756851"/>
                </a:lnTo>
                <a:lnTo>
                  <a:pt x="663385" y="771910"/>
                </a:lnTo>
                <a:lnTo>
                  <a:pt x="612195" y="782965"/>
                </a:lnTo>
                <a:lnTo>
                  <a:pt x="558985" y="789775"/>
                </a:lnTo>
                <a:lnTo>
                  <a:pt x="504063" y="792099"/>
                </a:lnTo>
                <a:lnTo>
                  <a:pt x="449140" y="789775"/>
                </a:lnTo>
                <a:lnTo>
                  <a:pt x="395930" y="782965"/>
                </a:lnTo>
                <a:lnTo>
                  <a:pt x="344740" y="771910"/>
                </a:lnTo>
                <a:lnTo>
                  <a:pt x="295879" y="756851"/>
                </a:lnTo>
                <a:lnTo>
                  <a:pt x="249653" y="738029"/>
                </a:lnTo>
                <a:lnTo>
                  <a:pt x="206370" y="715687"/>
                </a:lnTo>
                <a:lnTo>
                  <a:pt x="166338" y="690065"/>
                </a:lnTo>
                <a:lnTo>
                  <a:pt x="129864" y="661405"/>
                </a:lnTo>
                <a:lnTo>
                  <a:pt x="97255" y="629948"/>
                </a:lnTo>
                <a:lnTo>
                  <a:pt x="68819" y="595935"/>
                </a:lnTo>
                <a:lnTo>
                  <a:pt x="44864" y="559608"/>
                </a:lnTo>
                <a:lnTo>
                  <a:pt x="25697" y="521209"/>
                </a:lnTo>
                <a:lnTo>
                  <a:pt x="11626" y="480977"/>
                </a:lnTo>
                <a:lnTo>
                  <a:pt x="2957" y="439156"/>
                </a:lnTo>
                <a:lnTo>
                  <a:pt x="0" y="395986"/>
                </a:lnTo>
                <a:close/>
              </a:path>
            </a:pathLst>
          </a:custGeom>
          <a:ln w="25400">
            <a:solidFill>
              <a:srgbClr val="229494"/>
            </a:solidFill>
          </a:ln>
        </p:spPr>
        <p:txBody>
          <a:bodyPr wrap="square" lIns="0" tIns="0" rIns="0" bIns="0" rtlCol="0"/>
          <a:lstStyle/>
          <a:p>
            <a:endParaRPr/>
          </a:p>
        </p:txBody>
      </p:sp>
      <p:sp>
        <p:nvSpPr>
          <p:cNvPr id="31" name="object 31"/>
          <p:cNvSpPr txBox="1"/>
          <p:nvPr/>
        </p:nvSpPr>
        <p:spPr>
          <a:xfrm>
            <a:off x="7398766" y="1665859"/>
            <a:ext cx="913765" cy="391160"/>
          </a:xfrm>
          <a:prstGeom prst="rect">
            <a:avLst/>
          </a:prstGeom>
        </p:spPr>
        <p:txBody>
          <a:bodyPr vert="horz" wrap="square" lIns="0" tIns="12700" rIns="0" bIns="0" rtlCol="0">
            <a:spAutoFit/>
          </a:bodyPr>
          <a:lstStyle/>
          <a:p>
            <a:pPr marL="12700">
              <a:lnSpc>
                <a:spcPct val="100000"/>
              </a:lnSpc>
              <a:spcBef>
                <a:spcPts val="100"/>
              </a:spcBef>
            </a:pPr>
            <a:r>
              <a:rPr sz="2400" b="1" dirty="0">
                <a:latin typeface="Arial"/>
                <a:cs typeface="Arial"/>
              </a:rPr>
              <a:t>p</a:t>
            </a:r>
            <a:r>
              <a:rPr sz="2400" b="1" spc="-85" dirty="0">
                <a:latin typeface="Arial"/>
                <a:cs typeface="Arial"/>
              </a:rPr>
              <a:t> </a:t>
            </a:r>
            <a:r>
              <a:rPr sz="2400" b="1" spc="-5" dirty="0">
                <a:latin typeface="Arial"/>
                <a:cs typeface="Arial"/>
              </a:rPr>
              <a:t>&lt;1%</a:t>
            </a:r>
            <a:endParaRPr sz="2400">
              <a:latin typeface="Arial"/>
              <a:cs typeface="Arial"/>
            </a:endParaRPr>
          </a:p>
        </p:txBody>
      </p:sp>
      <p:sp>
        <p:nvSpPr>
          <p:cNvPr id="32" name="object 32"/>
          <p:cNvSpPr txBox="1"/>
          <p:nvPr/>
        </p:nvSpPr>
        <p:spPr>
          <a:xfrm>
            <a:off x="3400171" y="3864609"/>
            <a:ext cx="5267325" cy="1810752"/>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008000"/>
                </a:solidFill>
                <a:latin typeface="Arial"/>
                <a:cs typeface="Arial"/>
              </a:rPr>
              <a:t>1,96</a:t>
            </a:r>
            <a:endParaRPr sz="2400" dirty="0">
              <a:latin typeface="Arial"/>
              <a:cs typeface="Arial"/>
            </a:endParaRPr>
          </a:p>
          <a:p>
            <a:pPr marL="615950">
              <a:lnSpc>
                <a:spcPct val="100000"/>
              </a:lnSpc>
              <a:spcBef>
                <a:spcPts val="1460"/>
              </a:spcBef>
            </a:pPr>
            <a:r>
              <a:rPr sz="1800" b="1" spc="-5" dirty="0">
                <a:latin typeface="Arial"/>
                <a:cs typeface="Arial"/>
              </a:rPr>
              <a:t>Z</a:t>
            </a:r>
            <a:r>
              <a:rPr sz="1800" b="1" spc="-7" baseline="-20833" dirty="0">
                <a:latin typeface="Symbol"/>
                <a:cs typeface="Symbol"/>
              </a:rPr>
              <a:t></a:t>
            </a:r>
            <a:r>
              <a:rPr sz="1800" b="1" spc="-15" baseline="-20833" dirty="0">
                <a:latin typeface="Times New Roman"/>
                <a:cs typeface="Times New Roman"/>
              </a:rPr>
              <a:t> </a:t>
            </a:r>
            <a:r>
              <a:rPr sz="1800" b="1" dirty="0">
                <a:latin typeface="Arial"/>
                <a:cs typeface="Arial"/>
              </a:rPr>
              <a:t>théorique</a:t>
            </a:r>
            <a:endParaRPr sz="1800" dirty="0">
              <a:latin typeface="Arial"/>
              <a:cs typeface="Arial"/>
            </a:endParaRPr>
          </a:p>
          <a:p>
            <a:pPr marL="2865755">
              <a:lnSpc>
                <a:spcPct val="100000"/>
              </a:lnSpc>
              <a:spcBef>
                <a:spcPts val="975"/>
              </a:spcBef>
            </a:pPr>
            <a:r>
              <a:rPr sz="1800" b="1" spc="-5" dirty="0">
                <a:latin typeface="Arial"/>
                <a:cs typeface="Arial"/>
              </a:rPr>
              <a:t>Degré </a:t>
            </a:r>
            <a:r>
              <a:rPr sz="1800" b="1" dirty="0">
                <a:latin typeface="Arial"/>
                <a:cs typeface="Arial"/>
              </a:rPr>
              <a:t>de</a:t>
            </a:r>
            <a:r>
              <a:rPr sz="1800" b="1" spc="-35" dirty="0">
                <a:latin typeface="Arial"/>
                <a:cs typeface="Arial"/>
              </a:rPr>
              <a:t> </a:t>
            </a:r>
            <a:r>
              <a:rPr sz="1800" b="1" spc="-5" dirty="0">
                <a:latin typeface="Arial"/>
                <a:cs typeface="Arial"/>
              </a:rPr>
              <a:t>signification</a:t>
            </a:r>
            <a:endParaRPr sz="1800" dirty="0">
              <a:latin typeface="Arial"/>
              <a:cs typeface="Arial"/>
            </a:endParaRPr>
          </a:p>
          <a:p>
            <a:pPr marL="2865755">
              <a:lnSpc>
                <a:spcPct val="100000"/>
              </a:lnSpc>
            </a:pPr>
            <a:r>
              <a:rPr sz="1800" b="1" spc="-5" dirty="0" err="1">
                <a:latin typeface="Arial"/>
                <a:cs typeface="Arial"/>
              </a:rPr>
              <a:t>réel</a:t>
            </a:r>
            <a:r>
              <a:rPr sz="1800" b="1" spc="-5" dirty="0">
                <a:latin typeface="Arial"/>
                <a:cs typeface="Arial"/>
              </a:rPr>
              <a:t> </a:t>
            </a:r>
            <a:r>
              <a:rPr lang="fr-FR" sz="1800" b="1" dirty="0">
                <a:latin typeface="Arial"/>
                <a:cs typeface="Arial"/>
              </a:rPr>
              <a:t>déterminé</a:t>
            </a:r>
            <a:r>
              <a:rPr sz="1800" b="1" dirty="0">
                <a:latin typeface="Arial"/>
                <a:cs typeface="Arial"/>
              </a:rPr>
              <a:t> </a:t>
            </a:r>
            <a:r>
              <a:rPr sz="1800" b="1" u="heavy" spc="-5" dirty="0">
                <a:uFill>
                  <a:solidFill>
                    <a:srgbClr val="000000"/>
                  </a:solidFill>
                </a:uFill>
                <a:latin typeface="Arial"/>
                <a:cs typeface="Arial"/>
              </a:rPr>
              <a:t>à</a:t>
            </a:r>
            <a:r>
              <a:rPr sz="1800" b="1" u="heavy" spc="-20" dirty="0">
                <a:uFill>
                  <a:solidFill>
                    <a:srgbClr val="000000"/>
                  </a:solidFill>
                </a:uFill>
                <a:latin typeface="Arial"/>
                <a:cs typeface="Arial"/>
              </a:rPr>
              <a:t> </a:t>
            </a:r>
            <a:r>
              <a:rPr sz="1800" b="1" u="heavy" spc="-5" dirty="0">
                <a:uFill>
                  <a:solidFill>
                    <a:srgbClr val="000000"/>
                  </a:solidFill>
                </a:uFill>
                <a:latin typeface="Arial"/>
                <a:cs typeface="Arial"/>
              </a:rPr>
              <a:t>posteriori</a:t>
            </a:r>
            <a:endParaRPr sz="1800" dirty="0">
              <a:latin typeface="Arial"/>
              <a:cs typeface="Arial"/>
            </a:endParaRPr>
          </a:p>
        </p:txBody>
      </p:sp>
      <p:graphicFrame>
        <p:nvGraphicFramePr>
          <p:cNvPr id="33" name="object 33"/>
          <p:cNvGraphicFramePr>
            <a:graphicFrameLocks noGrp="1"/>
          </p:cNvGraphicFramePr>
          <p:nvPr/>
        </p:nvGraphicFramePr>
        <p:xfrm>
          <a:off x="4349750" y="3800475"/>
          <a:ext cx="2735580" cy="517525"/>
        </p:xfrm>
        <a:graphic>
          <a:graphicData uri="http://schemas.openxmlformats.org/drawingml/2006/table">
            <a:tbl>
              <a:tblPr firstRow="1" bandRow="1">
                <a:tableStyleId>{2D5ABB26-0587-4C30-8999-92F81FD0307C}</a:tableStyleId>
              </a:tblPr>
              <a:tblGrid>
                <a:gridCol w="720090">
                  <a:extLst>
                    <a:ext uri="{9D8B030D-6E8A-4147-A177-3AD203B41FA5}">
                      <a16:colId xmlns:a16="http://schemas.microsoft.com/office/drawing/2014/main" val="20000"/>
                    </a:ext>
                  </a:extLst>
                </a:gridCol>
                <a:gridCol w="648335">
                  <a:extLst>
                    <a:ext uri="{9D8B030D-6E8A-4147-A177-3AD203B41FA5}">
                      <a16:colId xmlns:a16="http://schemas.microsoft.com/office/drawing/2014/main" val="20001"/>
                    </a:ext>
                  </a:extLst>
                </a:gridCol>
                <a:gridCol w="719455">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tblGrid>
              <a:tr h="517525">
                <a:tc>
                  <a:txBody>
                    <a:bodyPr/>
                    <a:lstStyle/>
                    <a:p>
                      <a:pPr marL="63500">
                        <a:lnSpc>
                          <a:spcPct val="100000"/>
                        </a:lnSpc>
                        <a:spcBef>
                          <a:spcPts val="555"/>
                        </a:spcBef>
                      </a:pPr>
                      <a:r>
                        <a:rPr sz="2400" b="1" spc="-5" dirty="0">
                          <a:solidFill>
                            <a:srgbClr val="008000"/>
                          </a:solidFill>
                          <a:latin typeface="Arial"/>
                          <a:cs typeface="Arial"/>
                        </a:rPr>
                        <a:t>2,05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940">
                        <a:lnSpc>
                          <a:spcPct val="100000"/>
                        </a:lnSpc>
                        <a:spcBef>
                          <a:spcPts val="555"/>
                        </a:spcBef>
                      </a:pPr>
                      <a:r>
                        <a:rPr sz="2400" b="1" spc="-5" dirty="0">
                          <a:solidFill>
                            <a:srgbClr val="008000"/>
                          </a:solidFill>
                          <a:latin typeface="Arial"/>
                          <a:cs typeface="Arial"/>
                        </a:rPr>
                        <a:t>2,17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2865">
                        <a:lnSpc>
                          <a:spcPct val="100000"/>
                        </a:lnSpc>
                        <a:spcBef>
                          <a:spcPts val="555"/>
                        </a:spcBef>
                      </a:pPr>
                      <a:r>
                        <a:rPr sz="2400" b="1" spc="-5" dirty="0">
                          <a:solidFill>
                            <a:srgbClr val="008000"/>
                          </a:solidFill>
                          <a:latin typeface="Arial"/>
                          <a:cs typeface="Arial"/>
                        </a:rPr>
                        <a:t>2,32</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305">
                        <a:lnSpc>
                          <a:spcPct val="100000"/>
                        </a:lnSpc>
                        <a:spcBef>
                          <a:spcPts val="555"/>
                        </a:spcBef>
                      </a:pPr>
                      <a:r>
                        <a:rPr sz="2400" b="1" spc="-5" dirty="0">
                          <a:solidFill>
                            <a:srgbClr val="008000"/>
                          </a:solidFill>
                          <a:latin typeface="Arial"/>
                          <a:cs typeface="Arial"/>
                        </a:rPr>
                        <a:t>2,57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34" name="object 34"/>
          <p:cNvSpPr/>
          <p:nvPr/>
        </p:nvSpPr>
        <p:spPr>
          <a:xfrm>
            <a:off x="4360164" y="2231135"/>
            <a:ext cx="423672" cy="1540764"/>
          </a:xfrm>
          <a:prstGeom prst="rect">
            <a:avLst/>
          </a:prstGeom>
          <a:blipFill>
            <a:blip r:embed="rId11" cstate="print"/>
            <a:stretch>
              <a:fillRect/>
            </a:stretch>
          </a:blipFill>
        </p:spPr>
        <p:txBody>
          <a:bodyPr wrap="square" lIns="0" tIns="0" rIns="0" bIns="0" rtlCol="0"/>
          <a:lstStyle/>
          <a:p>
            <a:endParaRPr/>
          </a:p>
        </p:txBody>
      </p:sp>
      <p:sp>
        <p:nvSpPr>
          <p:cNvPr id="35" name="object 35"/>
          <p:cNvSpPr/>
          <p:nvPr/>
        </p:nvSpPr>
        <p:spPr>
          <a:xfrm>
            <a:off x="4486421" y="2420873"/>
            <a:ext cx="171450" cy="1285875"/>
          </a:xfrm>
          <a:custGeom>
            <a:avLst/>
            <a:gdLst/>
            <a:ahLst/>
            <a:cxnLst/>
            <a:rect l="l" t="t" r="r" b="b"/>
            <a:pathLst>
              <a:path w="171450" h="1285875">
                <a:moveTo>
                  <a:pt x="85578" y="75673"/>
                </a:moveTo>
                <a:lnTo>
                  <a:pt x="66528" y="108331"/>
                </a:lnTo>
                <a:lnTo>
                  <a:pt x="66528" y="1285875"/>
                </a:lnTo>
                <a:lnTo>
                  <a:pt x="104628" y="1285875"/>
                </a:lnTo>
                <a:lnTo>
                  <a:pt x="104628" y="108331"/>
                </a:lnTo>
                <a:lnTo>
                  <a:pt x="85578" y="75673"/>
                </a:lnTo>
                <a:close/>
              </a:path>
              <a:path w="171450" h="1285875">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85875">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85875">
                <a:moveTo>
                  <a:pt x="104628" y="37718"/>
                </a:moveTo>
                <a:lnTo>
                  <a:pt x="66528" y="37718"/>
                </a:lnTo>
                <a:lnTo>
                  <a:pt x="66528" y="108331"/>
                </a:lnTo>
                <a:lnTo>
                  <a:pt x="85578" y="75673"/>
                </a:lnTo>
                <a:lnTo>
                  <a:pt x="69068" y="47371"/>
                </a:lnTo>
                <a:lnTo>
                  <a:pt x="104628" y="47371"/>
                </a:lnTo>
                <a:lnTo>
                  <a:pt x="104628" y="37718"/>
                </a:lnTo>
                <a:close/>
              </a:path>
              <a:path w="171450" h="1285875">
                <a:moveTo>
                  <a:pt x="104628" y="47371"/>
                </a:moveTo>
                <a:lnTo>
                  <a:pt x="102088" y="47371"/>
                </a:lnTo>
                <a:lnTo>
                  <a:pt x="85578" y="75673"/>
                </a:lnTo>
                <a:lnTo>
                  <a:pt x="104628" y="108331"/>
                </a:lnTo>
                <a:lnTo>
                  <a:pt x="104628" y="47371"/>
                </a:lnTo>
                <a:close/>
              </a:path>
              <a:path w="171450" h="1285875">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36" name="object 36"/>
          <p:cNvSpPr/>
          <p:nvPr/>
        </p:nvSpPr>
        <p:spPr>
          <a:xfrm>
            <a:off x="5798820" y="2221992"/>
            <a:ext cx="425196" cy="1549908"/>
          </a:xfrm>
          <a:prstGeom prst="rect">
            <a:avLst/>
          </a:prstGeom>
          <a:blipFill>
            <a:blip r:embed="rId12" cstate="print"/>
            <a:stretch>
              <a:fillRect/>
            </a:stretch>
          </a:blipFill>
        </p:spPr>
        <p:txBody>
          <a:bodyPr wrap="square" lIns="0" tIns="0" rIns="0" bIns="0" rtlCol="0"/>
          <a:lstStyle/>
          <a:p>
            <a:endParaRPr/>
          </a:p>
        </p:txBody>
      </p:sp>
      <p:sp>
        <p:nvSpPr>
          <p:cNvPr id="37" name="object 37"/>
          <p:cNvSpPr/>
          <p:nvPr/>
        </p:nvSpPr>
        <p:spPr>
          <a:xfrm>
            <a:off x="5926276" y="2411348"/>
            <a:ext cx="171450" cy="1295400"/>
          </a:xfrm>
          <a:custGeom>
            <a:avLst/>
            <a:gdLst/>
            <a:ahLst/>
            <a:cxnLst/>
            <a:rect l="l" t="t" r="r" b="b"/>
            <a:pathLst>
              <a:path w="171450" h="1295400">
                <a:moveTo>
                  <a:pt x="85586" y="75565"/>
                </a:moveTo>
                <a:lnTo>
                  <a:pt x="66599" y="108113"/>
                </a:lnTo>
                <a:lnTo>
                  <a:pt x="66472" y="1295400"/>
                </a:lnTo>
                <a:lnTo>
                  <a:pt x="104572" y="1295400"/>
                </a:lnTo>
                <a:lnTo>
                  <a:pt x="104572" y="108113"/>
                </a:lnTo>
                <a:lnTo>
                  <a:pt x="85586" y="75565"/>
                </a:lnTo>
                <a:close/>
              </a:path>
              <a:path w="171450" h="1295400">
                <a:moveTo>
                  <a:pt x="85522" y="0"/>
                </a:moveTo>
                <a:lnTo>
                  <a:pt x="2464" y="142493"/>
                </a:lnTo>
                <a:lnTo>
                  <a:pt x="0" y="149615"/>
                </a:lnTo>
                <a:lnTo>
                  <a:pt x="464" y="156892"/>
                </a:lnTo>
                <a:lnTo>
                  <a:pt x="3643" y="163478"/>
                </a:lnTo>
                <a:lnTo>
                  <a:pt x="9322" y="168528"/>
                </a:lnTo>
                <a:lnTo>
                  <a:pt x="16444" y="170993"/>
                </a:lnTo>
                <a:lnTo>
                  <a:pt x="23721" y="170529"/>
                </a:lnTo>
                <a:lnTo>
                  <a:pt x="30307" y="167350"/>
                </a:lnTo>
                <a:lnTo>
                  <a:pt x="35357" y="161671"/>
                </a:lnTo>
                <a:lnTo>
                  <a:pt x="66472" y="108331"/>
                </a:lnTo>
                <a:lnTo>
                  <a:pt x="66472" y="37718"/>
                </a:lnTo>
                <a:lnTo>
                  <a:pt x="107542" y="37718"/>
                </a:lnTo>
                <a:lnTo>
                  <a:pt x="85522" y="0"/>
                </a:lnTo>
                <a:close/>
              </a:path>
              <a:path w="171450" h="1295400">
                <a:moveTo>
                  <a:pt x="107542" y="37718"/>
                </a:moveTo>
                <a:lnTo>
                  <a:pt x="104572" y="37718"/>
                </a:lnTo>
                <a:lnTo>
                  <a:pt x="104699" y="108331"/>
                </a:lnTo>
                <a:lnTo>
                  <a:pt x="135814" y="161671"/>
                </a:lnTo>
                <a:lnTo>
                  <a:pt x="140864" y="167350"/>
                </a:lnTo>
                <a:lnTo>
                  <a:pt x="147450" y="170529"/>
                </a:lnTo>
                <a:lnTo>
                  <a:pt x="154727" y="170993"/>
                </a:lnTo>
                <a:lnTo>
                  <a:pt x="161849" y="168528"/>
                </a:lnTo>
                <a:lnTo>
                  <a:pt x="167528" y="163478"/>
                </a:lnTo>
                <a:lnTo>
                  <a:pt x="170707" y="156892"/>
                </a:lnTo>
                <a:lnTo>
                  <a:pt x="171172" y="149615"/>
                </a:lnTo>
                <a:lnTo>
                  <a:pt x="168707" y="142493"/>
                </a:lnTo>
                <a:lnTo>
                  <a:pt x="107542" y="37718"/>
                </a:lnTo>
                <a:close/>
              </a:path>
              <a:path w="171450" h="1295400">
                <a:moveTo>
                  <a:pt x="104572" y="37718"/>
                </a:moveTo>
                <a:lnTo>
                  <a:pt x="66472" y="37718"/>
                </a:lnTo>
                <a:lnTo>
                  <a:pt x="66472" y="108331"/>
                </a:lnTo>
                <a:lnTo>
                  <a:pt x="85586" y="75565"/>
                </a:lnTo>
                <a:lnTo>
                  <a:pt x="69139" y="47371"/>
                </a:lnTo>
                <a:lnTo>
                  <a:pt x="104572" y="47371"/>
                </a:lnTo>
                <a:lnTo>
                  <a:pt x="104572" y="37718"/>
                </a:lnTo>
                <a:close/>
              </a:path>
              <a:path w="171450" h="1295400">
                <a:moveTo>
                  <a:pt x="104572" y="47371"/>
                </a:moveTo>
                <a:lnTo>
                  <a:pt x="102032" y="47371"/>
                </a:lnTo>
                <a:lnTo>
                  <a:pt x="85586" y="75565"/>
                </a:lnTo>
                <a:lnTo>
                  <a:pt x="104572" y="108113"/>
                </a:lnTo>
                <a:lnTo>
                  <a:pt x="104572" y="47371"/>
                </a:lnTo>
                <a:close/>
              </a:path>
              <a:path w="171450" h="1295400">
                <a:moveTo>
                  <a:pt x="102032" y="47371"/>
                </a:moveTo>
                <a:lnTo>
                  <a:pt x="69139" y="47371"/>
                </a:lnTo>
                <a:lnTo>
                  <a:pt x="85586" y="75565"/>
                </a:lnTo>
                <a:lnTo>
                  <a:pt x="102032" y="47371"/>
                </a:lnTo>
                <a:close/>
              </a:path>
            </a:pathLst>
          </a:custGeom>
          <a:solidFill>
            <a:srgbClr val="008000"/>
          </a:solidFill>
        </p:spPr>
        <p:txBody>
          <a:bodyPr wrap="square" lIns="0" tIns="0" rIns="0" bIns="0" rtlCol="0"/>
          <a:lstStyle/>
          <a:p>
            <a:endParaRPr/>
          </a:p>
        </p:txBody>
      </p:sp>
      <p:sp>
        <p:nvSpPr>
          <p:cNvPr id="38" name="object 38"/>
          <p:cNvSpPr txBox="1"/>
          <p:nvPr/>
        </p:nvSpPr>
        <p:spPr>
          <a:xfrm>
            <a:off x="1482344" y="187832"/>
            <a:ext cx="5917565" cy="482600"/>
          </a:xfrm>
          <a:prstGeom prst="rect">
            <a:avLst/>
          </a:prstGeom>
        </p:spPr>
        <p:txBody>
          <a:bodyPr vert="horz" wrap="square" lIns="0" tIns="12065" rIns="0" bIns="0" rtlCol="0">
            <a:spAutoFit/>
          </a:bodyPr>
          <a:lstStyle/>
          <a:p>
            <a:pPr marL="12700">
              <a:lnSpc>
                <a:spcPts val="1800"/>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marL="1946275">
              <a:lnSpc>
                <a:spcPts val="1800"/>
              </a:lnSpc>
            </a:pPr>
            <a:r>
              <a:rPr sz="1600" b="1" spc="-5" dirty="0">
                <a:solidFill>
                  <a:srgbClr val="3B6464"/>
                </a:solidFill>
                <a:latin typeface="Arial"/>
                <a:cs typeface="Arial"/>
              </a:rPr>
              <a:t>Interprétation graphique du risque </a:t>
            </a:r>
            <a:r>
              <a:rPr sz="1600" b="1" spc="-5" dirty="0">
                <a:solidFill>
                  <a:srgbClr val="3B6464"/>
                </a:solidFill>
                <a:latin typeface="Symbol"/>
                <a:cs typeface="Symbol"/>
              </a:rPr>
              <a:t></a:t>
            </a:r>
            <a:r>
              <a:rPr sz="1600" b="1" spc="85" dirty="0">
                <a:solidFill>
                  <a:srgbClr val="3B6464"/>
                </a:solidFill>
                <a:latin typeface="Times New Roman"/>
                <a:cs typeface="Times New Roman"/>
              </a:rPr>
              <a:t> </a:t>
            </a:r>
            <a:r>
              <a:rPr sz="1600" b="1" spc="5" dirty="0">
                <a:solidFill>
                  <a:srgbClr val="3B6464"/>
                </a:solidFill>
                <a:latin typeface="Symbol"/>
                <a:cs typeface="Symbol"/>
              </a:rPr>
              <a:t></a:t>
            </a:r>
            <a:endParaRPr sz="1600">
              <a:latin typeface="Symbol"/>
              <a:cs typeface="Symbol"/>
            </a:endParaRPr>
          </a:p>
        </p:txBody>
      </p:sp>
      <p:sp>
        <p:nvSpPr>
          <p:cNvPr id="39" name="object 39"/>
          <p:cNvSpPr/>
          <p:nvPr/>
        </p:nvSpPr>
        <p:spPr>
          <a:xfrm>
            <a:off x="6519671" y="2231135"/>
            <a:ext cx="425196" cy="1551432"/>
          </a:xfrm>
          <a:prstGeom prst="rect">
            <a:avLst/>
          </a:prstGeom>
          <a:blipFill>
            <a:blip r:embed="rId13" cstate="print"/>
            <a:stretch>
              <a:fillRect/>
            </a:stretch>
          </a:blipFill>
        </p:spPr>
        <p:txBody>
          <a:bodyPr wrap="square" lIns="0" tIns="0" rIns="0" bIns="0" rtlCol="0"/>
          <a:lstStyle/>
          <a:p>
            <a:endParaRPr/>
          </a:p>
        </p:txBody>
      </p:sp>
      <p:sp>
        <p:nvSpPr>
          <p:cNvPr id="40" name="object 40"/>
          <p:cNvSpPr/>
          <p:nvPr/>
        </p:nvSpPr>
        <p:spPr>
          <a:xfrm>
            <a:off x="6647001" y="2420873"/>
            <a:ext cx="171450" cy="1295400"/>
          </a:xfrm>
          <a:custGeom>
            <a:avLst/>
            <a:gdLst/>
            <a:ahLst/>
            <a:cxnLst/>
            <a:rect l="l" t="t" r="r" b="b"/>
            <a:pathLst>
              <a:path w="171450" h="1295400">
                <a:moveTo>
                  <a:pt x="85586" y="75564"/>
                </a:moveTo>
                <a:lnTo>
                  <a:pt x="66599" y="108113"/>
                </a:lnTo>
                <a:lnTo>
                  <a:pt x="66472" y="1295400"/>
                </a:lnTo>
                <a:lnTo>
                  <a:pt x="104572" y="1295400"/>
                </a:lnTo>
                <a:lnTo>
                  <a:pt x="104572" y="108113"/>
                </a:lnTo>
                <a:lnTo>
                  <a:pt x="85586" y="75564"/>
                </a:lnTo>
                <a:close/>
              </a:path>
              <a:path w="171450" h="1295400">
                <a:moveTo>
                  <a:pt x="85522" y="0"/>
                </a:moveTo>
                <a:lnTo>
                  <a:pt x="2464" y="142493"/>
                </a:lnTo>
                <a:lnTo>
                  <a:pt x="0" y="149615"/>
                </a:lnTo>
                <a:lnTo>
                  <a:pt x="464" y="156892"/>
                </a:lnTo>
                <a:lnTo>
                  <a:pt x="3643" y="163478"/>
                </a:lnTo>
                <a:lnTo>
                  <a:pt x="9322" y="168528"/>
                </a:lnTo>
                <a:lnTo>
                  <a:pt x="16444" y="170993"/>
                </a:lnTo>
                <a:lnTo>
                  <a:pt x="23721" y="170529"/>
                </a:lnTo>
                <a:lnTo>
                  <a:pt x="30307" y="167350"/>
                </a:lnTo>
                <a:lnTo>
                  <a:pt x="35357" y="161671"/>
                </a:lnTo>
                <a:lnTo>
                  <a:pt x="66472" y="108330"/>
                </a:lnTo>
                <a:lnTo>
                  <a:pt x="66472" y="37718"/>
                </a:lnTo>
                <a:lnTo>
                  <a:pt x="107542" y="37718"/>
                </a:lnTo>
                <a:lnTo>
                  <a:pt x="85522" y="0"/>
                </a:lnTo>
                <a:close/>
              </a:path>
              <a:path w="171450" h="1295400">
                <a:moveTo>
                  <a:pt x="107542" y="37718"/>
                </a:moveTo>
                <a:lnTo>
                  <a:pt x="104572" y="37718"/>
                </a:lnTo>
                <a:lnTo>
                  <a:pt x="104699" y="108330"/>
                </a:lnTo>
                <a:lnTo>
                  <a:pt x="135814" y="161671"/>
                </a:lnTo>
                <a:lnTo>
                  <a:pt x="140864" y="167350"/>
                </a:lnTo>
                <a:lnTo>
                  <a:pt x="147450" y="170529"/>
                </a:lnTo>
                <a:lnTo>
                  <a:pt x="154727" y="170993"/>
                </a:lnTo>
                <a:lnTo>
                  <a:pt x="161849" y="168528"/>
                </a:lnTo>
                <a:lnTo>
                  <a:pt x="167528" y="163478"/>
                </a:lnTo>
                <a:lnTo>
                  <a:pt x="170707" y="156892"/>
                </a:lnTo>
                <a:lnTo>
                  <a:pt x="171172" y="149615"/>
                </a:lnTo>
                <a:lnTo>
                  <a:pt x="168707" y="142493"/>
                </a:lnTo>
                <a:lnTo>
                  <a:pt x="107542" y="37718"/>
                </a:lnTo>
                <a:close/>
              </a:path>
              <a:path w="171450" h="1295400">
                <a:moveTo>
                  <a:pt x="104572" y="37718"/>
                </a:moveTo>
                <a:lnTo>
                  <a:pt x="66472" y="37718"/>
                </a:lnTo>
                <a:lnTo>
                  <a:pt x="66472" y="108330"/>
                </a:lnTo>
                <a:lnTo>
                  <a:pt x="85586" y="75564"/>
                </a:lnTo>
                <a:lnTo>
                  <a:pt x="69139" y="47371"/>
                </a:lnTo>
                <a:lnTo>
                  <a:pt x="104572" y="47371"/>
                </a:lnTo>
                <a:lnTo>
                  <a:pt x="104572" y="37718"/>
                </a:lnTo>
                <a:close/>
              </a:path>
              <a:path w="171450" h="1295400">
                <a:moveTo>
                  <a:pt x="104572" y="47371"/>
                </a:moveTo>
                <a:lnTo>
                  <a:pt x="102032" y="47371"/>
                </a:lnTo>
                <a:lnTo>
                  <a:pt x="85586" y="75564"/>
                </a:lnTo>
                <a:lnTo>
                  <a:pt x="104572" y="108113"/>
                </a:lnTo>
                <a:lnTo>
                  <a:pt x="104572" y="47371"/>
                </a:lnTo>
                <a:close/>
              </a:path>
              <a:path w="171450" h="1295400">
                <a:moveTo>
                  <a:pt x="102032" y="47371"/>
                </a:moveTo>
                <a:lnTo>
                  <a:pt x="69139" y="47371"/>
                </a:lnTo>
                <a:lnTo>
                  <a:pt x="85586" y="75564"/>
                </a:lnTo>
                <a:lnTo>
                  <a:pt x="102032" y="47371"/>
                </a:lnTo>
                <a:close/>
              </a:path>
            </a:pathLst>
          </a:custGeom>
          <a:solidFill>
            <a:srgbClr val="008000"/>
          </a:solidFill>
        </p:spPr>
        <p:txBody>
          <a:bodyPr wrap="square" lIns="0" tIns="0" rIns="0" bIns="0" rtlCol="0"/>
          <a:lstStyle/>
          <a:p>
            <a:endParaRPr/>
          </a:p>
        </p:txBody>
      </p:sp>
      <p:sp>
        <p:nvSpPr>
          <p:cNvPr id="41" name="object 41"/>
          <p:cNvSpPr/>
          <p:nvPr/>
        </p:nvSpPr>
        <p:spPr>
          <a:xfrm>
            <a:off x="5081015" y="2231135"/>
            <a:ext cx="423672" cy="1551432"/>
          </a:xfrm>
          <a:prstGeom prst="rect">
            <a:avLst/>
          </a:prstGeom>
          <a:blipFill>
            <a:blip r:embed="rId14" cstate="print"/>
            <a:stretch>
              <a:fillRect/>
            </a:stretch>
          </a:blipFill>
        </p:spPr>
        <p:txBody>
          <a:bodyPr wrap="square" lIns="0" tIns="0" rIns="0" bIns="0" rtlCol="0"/>
          <a:lstStyle/>
          <a:p>
            <a:endParaRPr/>
          </a:p>
        </p:txBody>
      </p:sp>
      <p:sp>
        <p:nvSpPr>
          <p:cNvPr id="42" name="object 42"/>
          <p:cNvSpPr/>
          <p:nvPr/>
        </p:nvSpPr>
        <p:spPr>
          <a:xfrm>
            <a:off x="5207146" y="2420873"/>
            <a:ext cx="171450" cy="1295400"/>
          </a:xfrm>
          <a:custGeom>
            <a:avLst/>
            <a:gdLst/>
            <a:ahLst/>
            <a:cxnLst/>
            <a:rect l="l" t="t" r="r" b="b"/>
            <a:pathLst>
              <a:path w="171450" h="1295400">
                <a:moveTo>
                  <a:pt x="85578" y="75673"/>
                </a:moveTo>
                <a:lnTo>
                  <a:pt x="66528" y="108331"/>
                </a:lnTo>
                <a:lnTo>
                  <a:pt x="66528" y="1295400"/>
                </a:lnTo>
                <a:lnTo>
                  <a:pt x="104628" y="1295400"/>
                </a:lnTo>
                <a:lnTo>
                  <a:pt x="104628" y="108331"/>
                </a:lnTo>
                <a:lnTo>
                  <a:pt x="85578" y="75673"/>
                </a:lnTo>
                <a:close/>
              </a:path>
              <a:path w="171450" h="1295400">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95400">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95400">
                <a:moveTo>
                  <a:pt x="104628" y="37718"/>
                </a:moveTo>
                <a:lnTo>
                  <a:pt x="66528" y="37718"/>
                </a:lnTo>
                <a:lnTo>
                  <a:pt x="66528" y="108331"/>
                </a:lnTo>
                <a:lnTo>
                  <a:pt x="85578" y="75673"/>
                </a:lnTo>
                <a:lnTo>
                  <a:pt x="69068" y="47371"/>
                </a:lnTo>
                <a:lnTo>
                  <a:pt x="104628" y="47371"/>
                </a:lnTo>
                <a:lnTo>
                  <a:pt x="104628" y="37718"/>
                </a:lnTo>
                <a:close/>
              </a:path>
              <a:path w="171450" h="1295400">
                <a:moveTo>
                  <a:pt x="104628" y="47371"/>
                </a:moveTo>
                <a:lnTo>
                  <a:pt x="102088" y="47371"/>
                </a:lnTo>
                <a:lnTo>
                  <a:pt x="85578" y="75673"/>
                </a:lnTo>
                <a:lnTo>
                  <a:pt x="104628" y="108331"/>
                </a:lnTo>
                <a:lnTo>
                  <a:pt x="104628" y="47371"/>
                </a:lnTo>
                <a:close/>
              </a:path>
              <a:path w="171450" h="1295400">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43" name="object 43"/>
          <p:cNvSpPr/>
          <p:nvPr/>
        </p:nvSpPr>
        <p:spPr>
          <a:xfrm>
            <a:off x="1195387" y="1808098"/>
            <a:ext cx="1146175" cy="819150"/>
          </a:xfrm>
          <a:prstGeom prst="rect">
            <a:avLst/>
          </a:prstGeom>
          <a:blipFill>
            <a:blip r:embed="rId15" cstate="print"/>
            <a:stretch>
              <a:fillRect/>
            </a:stretch>
          </a:blipFill>
        </p:spPr>
        <p:txBody>
          <a:bodyPr wrap="square" lIns="0" tIns="0" rIns="0" bIns="0" rtlCol="0"/>
          <a:lstStyle/>
          <a:p>
            <a:endParaRPr/>
          </a:p>
        </p:txBody>
      </p:sp>
      <p:sp>
        <p:nvSpPr>
          <p:cNvPr id="44" name="object 44"/>
          <p:cNvSpPr txBox="1"/>
          <p:nvPr/>
        </p:nvSpPr>
        <p:spPr>
          <a:xfrm>
            <a:off x="1251915" y="2654934"/>
            <a:ext cx="953135" cy="299720"/>
          </a:xfrm>
          <a:prstGeom prst="rect">
            <a:avLst/>
          </a:prstGeom>
        </p:spPr>
        <p:txBody>
          <a:bodyPr vert="horz" wrap="square" lIns="0" tIns="12700" rIns="0" bIns="0" rtlCol="0">
            <a:spAutoFit/>
          </a:bodyPr>
          <a:lstStyle/>
          <a:p>
            <a:pPr marL="12700">
              <a:lnSpc>
                <a:spcPct val="100000"/>
              </a:lnSpc>
              <a:spcBef>
                <a:spcPts val="100"/>
              </a:spcBef>
            </a:pPr>
            <a:r>
              <a:rPr sz="1800" b="1" spc="-5" dirty="0">
                <a:latin typeface="Arial"/>
                <a:cs typeface="Arial"/>
              </a:rPr>
              <a:t>Donc</a:t>
            </a:r>
            <a:r>
              <a:rPr sz="1800" b="1" spc="-60" dirty="0">
                <a:latin typeface="Arial"/>
                <a:cs typeface="Arial"/>
              </a:rPr>
              <a:t> </a:t>
            </a:r>
            <a:r>
              <a:rPr sz="1800" b="1" spc="-5" dirty="0">
                <a:latin typeface="Arial"/>
                <a:cs typeface="Arial"/>
              </a:rPr>
              <a:t>H0</a:t>
            </a:r>
            <a:endParaRPr sz="1800">
              <a:latin typeface="Arial"/>
              <a:cs typeface="Arial"/>
            </a:endParaRPr>
          </a:p>
        </p:txBody>
      </p:sp>
      <p:sp>
        <p:nvSpPr>
          <p:cNvPr id="45" name="object 45"/>
          <p:cNvSpPr txBox="1"/>
          <p:nvPr/>
        </p:nvSpPr>
        <p:spPr>
          <a:xfrm>
            <a:off x="7885303" y="2346705"/>
            <a:ext cx="862965" cy="574040"/>
          </a:xfrm>
          <a:prstGeom prst="rect">
            <a:avLst/>
          </a:prstGeom>
        </p:spPr>
        <p:txBody>
          <a:bodyPr vert="horz" wrap="square" lIns="0" tIns="12700" rIns="0" bIns="0" rtlCol="0">
            <a:spAutoFit/>
          </a:bodyPr>
          <a:lstStyle/>
          <a:p>
            <a:pPr marL="12700" marR="5080" indent="132080">
              <a:lnSpc>
                <a:spcPct val="100000"/>
              </a:lnSpc>
              <a:spcBef>
                <a:spcPts val="100"/>
              </a:spcBef>
            </a:pPr>
            <a:r>
              <a:rPr sz="1800" b="1" spc="-5" dirty="0">
                <a:latin typeface="Arial"/>
                <a:cs typeface="Arial"/>
              </a:rPr>
              <a:t>Donc  rejet</a:t>
            </a:r>
            <a:r>
              <a:rPr sz="1800" b="1" spc="-75" dirty="0">
                <a:latin typeface="Arial"/>
                <a:cs typeface="Arial"/>
              </a:rPr>
              <a:t> </a:t>
            </a:r>
            <a:r>
              <a:rPr sz="1800" b="1" spc="-5" dirty="0">
                <a:latin typeface="Arial"/>
                <a:cs typeface="Arial"/>
              </a:rPr>
              <a:t>H0</a:t>
            </a:r>
            <a:endParaRPr sz="1800">
              <a:latin typeface="Arial"/>
              <a:cs typeface="Aria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30</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3723132" y="138684"/>
            <a:ext cx="330708" cy="457199"/>
          </a:xfrm>
          <a:prstGeom prst="rect">
            <a:avLst/>
          </a:prstGeom>
          <a:blipFill>
            <a:blip r:embed="rId3" cstate="print"/>
            <a:stretch>
              <a:fillRect/>
            </a:stretch>
          </a:blipFill>
        </p:spPr>
        <p:txBody>
          <a:bodyPr wrap="square" lIns="0" tIns="0" rIns="0" bIns="0" rtlCol="0"/>
          <a:lstStyle/>
          <a:p>
            <a:endParaRPr/>
          </a:p>
        </p:txBody>
      </p:sp>
      <p:sp>
        <p:nvSpPr>
          <p:cNvPr id="12" name="object 12"/>
          <p:cNvSpPr txBox="1"/>
          <p:nvPr/>
        </p:nvSpPr>
        <p:spPr>
          <a:xfrm>
            <a:off x="3437001" y="5616041"/>
            <a:ext cx="1002665"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Z</a:t>
            </a:r>
            <a:r>
              <a:rPr sz="1800" b="1" spc="-70" dirty="0">
                <a:latin typeface="Arial"/>
                <a:cs typeface="Arial"/>
              </a:rPr>
              <a:t> </a:t>
            </a:r>
            <a:r>
              <a:rPr sz="1800" b="1" spc="-5" dirty="0">
                <a:latin typeface="Arial"/>
                <a:cs typeface="Arial"/>
              </a:rPr>
              <a:t>calculé</a:t>
            </a:r>
            <a:endParaRPr sz="1800">
              <a:latin typeface="Arial"/>
              <a:cs typeface="Arial"/>
            </a:endParaRPr>
          </a:p>
        </p:txBody>
      </p:sp>
      <p:sp>
        <p:nvSpPr>
          <p:cNvPr id="13" name="object 13"/>
          <p:cNvSpPr txBox="1"/>
          <p:nvPr/>
        </p:nvSpPr>
        <p:spPr>
          <a:xfrm>
            <a:off x="3313176" y="1727200"/>
            <a:ext cx="692150" cy="517525"/>
          </a:xfrm>
          <a:prstGeom prst="rect">
            <a:avLst/>
          </a:prstGeom>
          <a:ln w="12700">
            <a:solidFill>
              <a:srgbClr val="000000"/>
            </a:solidFill>
          </a:ln>
        </p:spPr>
        <p:txBody>
          <a:bodyPr vert="horz" wrap="square" lIns="0" tIns="98425" rIns="0" bIns="0" rtlCol="0">
            <a:spAutoFit/>
          </a:bodyPr>
          <a:lstStyle/>
          <a:p>
            <a:pPr marL="128905">
              <a:lnSpc>
                <a:spcPct val="100000"/>
              </a:lnSpc>
              <a:spcBef>
                <a:spcPts val="775"/>
              </a:spcBef>
            </a:pPr>
            <a:r>
              <a:rPr sz="2400" b="1" spc="-10" dirty="0">
                <a:solidFill>
                  <a:srgbClr val="008000"/>
                </a:solidFill>
                <a:latin typeface="Arial"/>
                <a:cs typeface="Arial"/>
              </a:rPr>
              <a:t>5%</a:t>
            </a:r>
            <a:endParaRPr sz="2400">
              <a:latin typeface="Arial"/>
              <a:cs typeface="Arial"/>
            </a:endParaRPr>
          </a:p>
        </p:txBody>
      </p:sp>
      <p:sp>
        <p:nvSpPr>
          <p:cNvPr id="14" name="object 14"/>
          <p:cNvSpPr/>
          <p:nvPr/>
        </p:nvSpPr>
        <p:spPr>
          <a:xfrm>
            <a:off x="32766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5" name="object 15"/>
          <p:cNvSpPr/>
          <p:nvPr/>
        </p:nvSpPr>
        <p:spPr>
          <a:xfrm>
            <a:off x="41402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6" name="object 16"/>
          <p:cNvSpPr/>
          <p:nvPr/>
        </p:nvSpPr>
        <p:spPr>
          <a:xfrm>
            <a:off x="3270250" y="3806825"/>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7" name="object 17"/>
          <p:cNvSpPr/>
          <p:nvPr/>
        </p:nvSpPr>
        <p:spPr>
          <a:xfrm>
            <a:off x="3270250" y="4324350"/>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8" name="object 18"/>
          <p:cNvSpPr/>
          <p:nvPr/>
        </p:nvSpPr>
        <p:spPr>
          <a:xfrm>
            <a:off x="3496055" y="2391155"/>
            <a:ext cx="425196" cy="1551432"/>
          </a:xfrm>
          <a:prstGeom prst="rect">
            <a:avLst/>
          </a:prstGeom>
          <a:blipFill>
            <a:blip r:embed="rId4" cstate="print"/>
            <a:stretch>
              <a:fillRect/>
            </a:stretch>
          </a:blipFill>
        </p:spPr>
        <p:txBody>
          <a:bodyPr wrap="square" lIns="0" tIns="0" rIns="0" bIns="0" rtlCol="0"/>
          <a:lstStyle/>
          <a:p>
            <a:endParaRPr/>
          </a:p>
        </p:txBody>
      </p:sp>
      <p:sp>
        <p:nvSpPr>
          <p:cNvPr id="19" name="object 19"/>
          <p:cNvSpPr/>
          <p:nvPr/>
        </p:nvSpPr>
        <p:spPr>
          <a:xfrm>
            <a:off x="3622821" y="2411348"/>
            <a:ext cx="171450" cy="1296035"/>
          </a:xfrm>
          <a:custGeom>
            <a:avLst/>
            <a:gdLst/>
            <a:ahLst/>
            <a:cxnLst/>
            <a:rect l="l" t="t" r="r" b="b"/>
            <a:pathLst>
              <a:path w="171450" h="1296035">
                <a:moveTo>
                  <a:pt x="16446" y="1124533"/>
                </a:moveTo>
                <a:lnTo>
                  <a:pt x="9251" y="1126998"/>
                </a:lnTo>
                <a:lnTo>
                  <a:pt x="3643" y="1132048"/>
                </a:lnTo>
                <a:lnTo>
                  <a:pt x="488" y="1138634"/>
                </a:lnTo>
                <a:lnTo>
                  <a:pt x="0" y="1145911"/>
                </a:lnTo>
                <a:lnTo>
                  <a:pt x="2393" y="1153033"/>
                </a:lnTo>
                <a:lnTo>
                  <a:pt x="85578" y="1295527"/>
                </a:lnTo>
                <a:lnTo>
                  <a:pt x="107597" y="1257808"/>
                </a:lnTo>
                <a:lnTo>
                  <a:pt x="66528" y="1257808"/>
                </a:lnTo>
                <a:lnTo>
                  <a:pt x="66528" y="1187195"/>
                </a:lnTo>
                <a:lnTo>
                  <a:pt x="35413" y="1133855"/>
                </a:lnTo>
                <a:lnTo>
                  <a:pt x="30360" y="1128176"/>
                </a:lnTo>
                <a:lnTo>
                  <a:pt x="23760" y="1124997"/>
                </a:lnTo>
                <a:lnTo>
                  <a:pt x="16446" y="1124533"/>
                </a:lnTo>
                <a:close/>
              </a:path>
              <a:path w="171450" h="1296035">
                <a:moveTo>
                  <a:pt x="66528" y="1187195"/>
                </a:moveTo>
                <a:lnTo>
                  <a:pt x="66528" y="1257808"/>
                </a:lnTo>
                <a:lnTo>
                  <a:pt x="104628" y="1257808"/>
                </a:lnTo>
                <a:lnTo>
                  <a:pt x="104628" y="1248156"/>
                </a:lnTo>
                <a:lnTo>
                  <a:pt x="69068" y="1248156"/>
                </a:lnTo>
                <a:lnTo>
                  <a:pt x="85578" y="1219853"/>
                </a:lnTo>
                <a:lnTo>
                  <a:pt x="66528" y="1187195"/>
                </a:lnTo>
                <a:close/>
              </a:path>
              <a:path w="171450" h="1296035">
                <a:moveTo>
                  <a:pt x="154709" y="1124533"/>
                </a:moveTo>
                <a:lnTo>
                  <a:pt x="147395" y="1124997"/>
                </a:lnTo>
                <a:lnTo>
                  <a:pt x="140795" y="1128176"/>
                </a:lnTo>
                <a:lnTo>
                  <a:pt x="135743" y="1133855"/>
                </a:lnTo>
                <a:lnTo>
                  <a:pt x="104628" y="1187195"/>
                </a:lnTo>
                <a:lnTo>
                  <a:pt x="104628" y="1257808"/>
                </a:lnTo>
                <a:lnTo>
                  <a:pt x="107597" y="1257808"/>
                </a:lnTo>
                <a:lnTo>
                  <a:pt x="168763" y="1153033"/>
                </a:lnTo>
                <a:lnTo>
                  <a:pt x="171156" y="1145911"/>
                </a:lnTo>
                <a:lnTo>
                  <a:pt x="170668" y="1138634"/>
                </a:lnTo>
                <a:lnTo>
                  <a:pt x="167512" y="1132048"/>
                </a:lnTo>
                <a:lnTo>
                  <a:pt x="161905" y="1126998"/>
                </a:lnTo>
                <a:lnTo>
                  <a:pt x="154709" y="1124533"/>
                </a:lnTo>
                <a:close/>
              </a:path>
              <a:path w="171450" h="1296035">
                <a:moveTo>
                  <a:pt x="85578" y="1219853"/>
                </a:moveTo>
                <a:lnTo>
                  <a:pt x="69068" y="1248156"/>
                </a:lnTo>
                <a:lnTo>
                  <a:pt x="102088" y="1248156"/>
                </a:lnTo>
                <a:lnTo>
                  <a:pt x="85578" y="1219853"/>
                </a:lnTo>
                <a:close/>
              </a:path>
              <a:path w="171450" h="1296035">
                <a:moveTo>
                  <a:pt x="104628" y="1187195"/>
                </a:moveTo>
                <a:lnTo>
                  <a:pt x="85578" y="1219853"/>
                </a:lnTo>
                <a:lnTo>
                  <a:pt x="102088" y="1248156"/>
                </a:lnTo>
                <a:lnTo>
                  <a:pt x="104628" y="1248156"/>
                </a:lnTo>
                <a:lnTo>
                  <a:pt x="104628" y="1187195"/>
                </a:lnTo>
                <a:close/>
              </a:path>
              <a:path w="171450" h="1296035">
                <a:moveTo>
                  <a:pt x="104628" y="0"/>
                </a:moveTo>
                <a:lnTo>
                  <a:pt x="66528" y="0"/>
                </a:lnTo>
                <a:lnTo>
                  <a:pt x="66528" y="1187195"/>
                </a:lnTo>
                <a:lnTo>
                  <a:pt x="85578" y="1219853"/>
                </a:lnTo>
                <a:lnTo>
                  <a:pt x="104628" y="1187195"/>
                </a:lnTo>
                <a:lnTo>
                  <a:pt x="104628" y="0"/>
                </a:lnTo>
                <a:close/>
              </a:path>
            </a:pathLst>
          </a:custGeom>
          <a:solidFill>
            <a:srgbClr val="008000"/>
          </a:solidFill>
        </p:spPr>
        <p:txBody>
          <a:bodyPr wrap="square" lIns="0" tIns="0" rIns="0" bIns="0" rtlCol="0"/>
          <a:lstStyle/>
          <a:p>
            <a:endParaRPr/>
          </a:p>
        </p:txBody>
      </p:sp>
      <p:graphicFrame>
        <p:nvGraphicFramePr>
          <p:cNvPr id="20" name="object 20"/>
          <p:cNvGraphicFramePr>
            <a:graphicFrameLocks noGrp="1"/>
          </p:cNvGraphicFramePr>
          <p:nvPr/>
        </p:nvGraphicFramePr>
        <p:xfrm>
          <a:off x="173037" y="1046225"/>
          <a:ext cx="3263900" cy="517525"/>
        </p:xfrm>
        <a:graphic>
          <a:graphicData uri="http://schemas.openxmlformats.org/drawingml/2006/table">
            <a:tbl>
              <a:tblPr firstRow="1" bandRow="1">
                <a:tableStyleId>{2D5ABB26-0587-4C30-8999-92F81FD0307C}</a:tableStyleId>
              </a:tblPr>
              <a:tblGrid>
                <a:gridCol w="882650">
                  <a:extLst>
                    <a:ext uri="{9D8B030D-6E8A-4147-A177-3AD203B41FA5}">
                      <a16:colId xmlns:a16="http://schemas.microsoft.com/office/drawing/2014/main" val="20000"/>
                    </a:ext>
                  </a:extLst>
                </a:gridCol>
                <a:gridCol w="876300">
                  <a:extLst>
                    <a:ext uri="{9D8B030D-6E8A-4147-A177-3AD203B41FA5}">
                      <a16:colId xmlns:a16="http://schemas.microsoft.com/office/drawing/2014/main" val="20001"/>
                    </a:ext>
                  </a:extLst>
                </a:gridCol>
                <a:gridCol w="749300">
                  <a:extLst>
                    <a:ext uri="{9D8B030D-6E8A-4147-A177-3AD203B41FA5}">
                      <a16:colId xmlns:a16="http://schemas.microsoft.com/office/drawing/2014/main" val="20002"/>
                    </a:ext>
                  </a:extLst>
                </a:gridCol>
                <a:gridCol w="755650">
                  <a:extLst>
                    <a:ext uri="{9D8B030D-6E8A-4147-A177-3AD203B41FA5}">
                      <a16:colId xmlns:a16="http://schemas.microsoft.com/office/drawing/2014/main" val="20003"/>
                    </a:ext>
                  </a:extLst>
                </a:gridCol>
              </a:tblGrid>
              <a:tr h="517525">
                <a:tc>
                  <a:txBody>
                    <a:bodyPr/>
                    <a:lstStyle/>
                    <a:p>
                      <a:pPr marL="222885">
                        <a:lnSpc>
                          <a:spcPct val="100000"/>
                        </a:lnSpc>
                        <a:spcBef>
                          <a:spcPts val="775"/>
                        </a:spcBef>
                      </a:pPr>
                      <a:r>
                        <a:rPr sz="2400" b="1" spc="-10" dirty="0">
                          <a:solidFill>
                            <a:srgbClr val="FF0000"/>
                          </a:solidFill>
                          <a:latin typeface="Arial"/>
                          <a:cs typeface="Arial"/>
                        </a:rPr>
                        <a:t>9%</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9710">
                        <a:lnSpc>
                          <a:spcPct val="100000"/>
                        </a:lnSpc>
                        <a:spcBef>
                          <a:spcPts val="775"/>
                        </a:spcBef>
                      </a:pPr>
                      <a:r>
                        <a:rPr sz="2400" b="1" spc="-10" dirty="0">
                          <a:solidFill>
                            <a:srgbClr val="FF0000"/>
                          </a:solidFill>
                          <a:latin typeface="Arial"/>
                          <a:cs typeface="Arial"/>
                        </a:rPr>
                        <a:t>8%</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57480">
                        <a:lnSpc>
                          <a:spcPct val="100000"/>
                        </a:lnSpc>
                        <a:spcBef>
                          <a:spcPts val="775"/>
                        </a:spcBef>
                      </a:pPr>
                      <a:r>
                        <a:rPr sz="2400" b="1" spc="-10" dirty="0">
                          <a:solidFill>
                            <a:srgbClr val="FF0000"/>
                          </a:solidFill>
                          <a:latin typeface="Arial"/>
                          <a:cs typeface="Arial"/>
                        </a:rPr>
                        <a:t>7%</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60655">
                        <a:lnSpc>
                          <a:spcPct val="100000"/>
                        </a:lnSpc>
                        <a:spcBef>
                          <a:spcPts val="775"/>
                        </a:spcBef>
                      </a:pPr>
                      <a:r>
                        <a:rPr sz="2400" b="1" spc="-10" dirty="0">
                          <a:solidFill>
                            <a:srgbClr val="FF0000"/>
                          </a:solidFill>
                          <a:latin typeface="Arial"/>
                          <a:cs typeface="Arial"/>
                        </a:rPr>
                        <a:t>6%</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1" name="object 21"/>
          <p:cNvGraphicFramePr>
            <a:graphicFrameLocks noGrp="1"/>
          </p:cNvGraphicFramePr>
          <p:nvPr/>
        </p:nvGraphicFramePr>
        <p:xfrm>
          <a:off x="230187" y="4432300"/>
          <a:ext cx="3184524" cy="517525"/>
        </p:xfrm>
        <a:graphic>
          <a:graphicData uri="http://schemas.openxmlformats.org/drawingml/2006/table">
            <a:tbl>
              <a:tblPr firstRow="1" bandRow="1">
                <a:tableStyleId>{2D5ABB26-0587-4C30-8999-92F81FD0307C}</a:tableStyleId>
              </a:tblPr>
              <a:tblGrid>
                <a:gridCol w="807085">
                  <a:extLst>
                    <a:ext uri="{9D8B030D-6E8A-4147-A177-3AD203B41FA5}">
                      <a16:colId xmlns:a16="http://schemas.microsoft.com/office/drawing/2014/main" val="20000"/>
                    </a:ext>
                  </a:extLst>
                </a:gridCol>
                <a:gridCol w="792479">
                  <a:extLst>
                    <a:ext uri="{9D8B030D-6E8A-4147-A177-3AD203B41FA5}">
                      <a16:colId xmlns:a16="http://schemas.microsoft.com/office/drawing/2014/main" val="20001"/>
                    </a:ext>
                  </a:extLst>
                </a:gridCol>
                <a:gridCol w="792480">
                  <a:extLst>
                    <a:ext uri="{9D8B030D-6E8A-4147-A177-3AD203B41FA5}">
                      <a16:colId xmlns:a16="http://schemas.microsoft.com/office/drawing/2014/main" val="20002"/>
                    </a:ext>
                  </a:extLst>
                </a:gridCol>
                <a:gridCol w="792480">
                  <a:extLst>
                    <a:ext uri="{9D8B030D-6E8A-4147-A177-3AD203B41FA5}">
                      <a16:colId xmlns:a16="http://schemas.microsoft.com/office/drawing/2014/main" val="20003"/>
                    </a:ext>
                  </a:extLst>
                </a:gridCol>
              </a:tblGrid>
              <a:tr h="517525">
                <a:tc>
                  <a:txBody>
                    <a:bodyPr/>
                    <a:lstStyle/>
                    <a:p>
                      <a:pPr marL="106680">
                        <a:lnSpc>
                          <a:spcPct val="100000"/>
                        </a:lnSpc>
                        <a:spcBef>
                          <a:spcPts val="555"/>
                        </a:spcBef>
                      </a:pPr>
                      <a:r>
                        <a:rPr sz="2400" b="1" spc="-5" dirty="0">
                          <a:solidFill>
                            <a:srgbClr val="FF0000"/>
                          </a:solidFill>
                          <a:latin typeface="Arial"/>
                          <a:cs typeface="Arial"/>
                        </a:rPr>
                        <a:t>1,69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1,75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1,81</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2" name="object 22"/>
          <p:cNvGraphicFramePr>
            <a:graphicFrameLocks noGrp="1"/>
          </p:cNvGraphicFramePr>
          <p:nvPr/>
        </p:nvGraphicFramePr>
        <p:xfrm>
          <a:off x="4170426" y="1720850"/>
          <a:ext cx="2748278" cy="517525"/>
        </p:xfrm>
        <a:graphic>
          <a:graphicData uri="http://schemas.openxmlformats.org/drawingml/2006/table">
            <a:tbl>
              <a:tblPr firstRow="1" bandRow="1">
                <a:tableStyleId>{2D5ABB26-0587-4C30-8999-92F81FD0307C}</a:tableStyleId>
              </a:tblPr>
              <a:tblGrid>
                <a:gridCol w="706755">
                  <a:extLst>
                    <a:ext uri="{9D8B030D-6E8A-4147-A177-3AD203B41FA5}">
                      <a16:colId xmlns:a16="http://schemas.microsoft.com/office/drawing/2014/main" val="20000"/>
                    </a:ext>
                  </a:extLst>
                </a:gridCol>
                <a:gridCol w="706755">
                  <a:extLst>
                    <a:ext uri="{9D8B030D-6E8A-4147-A177-3AD203B41FA5}">
                      <a16:colId xmlns:a16="http://schemas.microsoft.com/office/drawing/2014/main" val="20001"/>
                    </a:ext>
                  </a:extLst>
                </a:gridCol>
                <a:gridCol w="706754">
                  <a:extLst>
                    <a:ext uri="{9D8B030D-6E8A-4147-A177-3AD203B41FA5}">
                      <a16:colId xmlns:a16="http://schemas.microsoft.com/office/drawing/2014/main" val="20002"/>
                    </a:ext>
                  </a:extLst>
                </a:gridCol>
                <a:gridCol w="628014">
                  <a:extLst>
                    <a:ext uri="{9D8B030D-6E8A-4147-A177-3AD203B41FA5}">
                      <a16:colId xmlns:a16="http://schemas.microsoft.com/office/drawing/2014/main" val="20003"/>
                    </a:ext>
                  </a:extLst>
                </a:gridCol>
              </a:tblGrid>
              <a:tr h="517525">
                <a:tc>
                  <a:txBody>
                    <a:bodyPr/>
                    <a:lstStyle/>
                    <a:p>
                      <a:pPr marL="135890">
                        <a:lnSpc>
                          <a:spcPct val="100000"/>
                        </a:lnSpc>
                        <a:spcBef>
                          <a:spcPts val="775"/>
                        </a:spcBef>
                      </a:pPr>
                      <a:r>
                        <a:rPr sz="2400" b="1" spc="-10" dirty="0">
                          <a:solidFill>
                            <a:srgbClr val="008000"/>
                          </a:solidFill>
                          <a:latin typeface="Arial"/>
                          <a:cs typeface="Arial"/>
                        </a:rPr>
                        <a:t>4%</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3%</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2%</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7155">
                        <a:lnSpc>
                          <a:spcPct val="100000"/>
                        </a:lnSpc>
                        <a:spcBef>
                          <a:spcPts val="775"/>
                        </a:spcBef>
                      </a:pPr>
                      <a:r>
                        <a:rPr sz="2400" b="1" spc="-5" dirty="0">
                          <a:solidFill>
                            <a:srgbClr val="008000"/>
                          </a:solidFill>
                          <a:latin typeface="Arial"/>
                          <a:cs typeface="Arial"/>
                        </a:rPr>
                        <a:t>1%</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23" name="object 23"/>
          <p:cNvSpPr txBox="1"/>
          <p:nvPr/>
        </p:nvSpPr>
        <p:spPr>
          <a:xfrm>
            <a:off x="4608576" y="5503926"/>
            <a:ext cx="719455" cy="517525"/>
          </a:xfrm>
          <a:prstGeom prst="rect">
            <a:avLst/>
          </a:prstGeom>
          <a:ln w="12700">
            <a:solidFill>
              <a:srgbClr val="000000"/>
            </a:solidFill>
          </a:ln>
        </p:spPr>
        <p:txBody>
          <a:bodyPr vert="horz" wrap="square" lIns="0" tIns="70485" rIns="0" bIns="0" rtlCol="0">
            <a:spAutoFit/>
          </a:bodyPr>
          <a:lstStyle/>
          <a:p>
            <a:pPr marL="63500">
              <a:lnSpc>
                <a:spcPct val="100000"/>
              </a:lnSpc>
              <a:spcBef>
                <a:spcPts val="555"/>
              </a:spcBef>
            </a:pPr>
            <a:r>
              <a:rPr sz="2400" b="1" spc="-5" dirty="0">
                <a:solidFill>
                  <a:srgbClr val="FFC000"/>
                </a:solidFill>
                <a:latin typeface="Arial"/>
                <a:cs typeface="Arial"/>
              </a:rPr>
              <a:t>2,22</a:t>
            </a:r>
            <a:endParaRPr sz="2400">
              <a:latin typeface="Arial"/>
              <a:cs typeface="Arial"/>
            </a:endParaRPr>
          </a:p>
        </p:txBody>
      </p:sp>
      <p:sp>
        <p:nvSpPr>
          <p:cNvPr id="24" name="object 24"/>
          <p:cNvSpPr/>
          <p:nvPr/>
        </p:nvSpPr>
        <p:spPr>
          <a:xfrm>
            <a:off x="671487" y="2962211"/>
            <a:ext cx="2952750" cy="287020"/>
          </a:xfrm>
          <a:custGeom>
            <a:avLst/>
            <a:gdLst/>
            <a:ahLst/>
            <a:cxnLst/>
            <a:rect l="l" t="t" r="r" b="b"/>
            <a:pathLst>
              <a:path w="2952750" h="287019">
                <a:moveTo>
                  <a:pt x="0" y="286702"/>
                </a:moveTo>
                <a:lnTo>
                  <a:pt x="2952623" y="286702"/>
                </a:lnTo>
                <a:lnTo>
                  <a:pt x="2952623" y="0"/>
                </a:lnTo>
                <a:lnTo>
                  <a:pt x="0" y="0"/>
                </a:lnTo>
                <a:lnTo>
                  <a:pt x="0" y="286702"/>
                </a:lnTo>
                <a:close/>
              </a:path>
            </a:pathLst>
          </a:custGeom>
          <a:solidFill>
            <a:srgbClr val="FFCC00"/>
          </a:solidFill>
        </p:spPr>
        <p:txBody>
          <a:bodyPr wrap="square" lIns="0" tIns="0" rIns="0" bIns="0" rtlCol="0"/>
          <a:lstStyle/>
          <a:p>
            <a:endParaRPr/>
          </a:p>
        </p:txBody>
      </p:sp>
      <p:sp>
        <p:nvSpPr>
          <p:cNvPr id="25" name="object 25"/>
          <p:cNvSpPr/>
          <p:nvPr/>
        </p:nvSpPr>
        <p:spPr>
          <a:xfrm>
            <a:off x="3768471" y="2981223"/>
            <a:ext cx="3324860" cy="267970"/>
          </a:xfrm>
          <a:custGeom>
            <a:avLst/>
            <a:gdLst/>
            <a:ahLst/>
            <a:cxnLst/>
            <a:rect l="l" t="t" r="r" b="b"/>
            <a:pathLst>
              <a:path w="3324859" h="267969">
                <a:moveTo>
                  <a:pt x="0" y="267690"/>
                </a:moveTo>
                <a:lnTo>
                  <a:pt x="3324479" y="267690"/>
                </a:lnTo>
                <a:lnTo>
                  <a:pt x="3324479" y="0"/>
                </a:lnTo>
                <a:lnTo>
                  <a:pt x="0" y="0"/>
                </a:lnTo>
                <a:lnTo>
                  <a:pt x="0" y="267690"/>
                </a:lnTo>
                <a:close/>
              </a:path>
            </a:pathLst>
          </a:custGeom>
          <a:solidFill>
            <a:srgbClr val="006666"/>
          </a:solidFill>
        </p:spPr>
        <p:txBody>
          <a:bodyPr wrap="square" lIns="0" tIns="0" rIns="0" bIns="0" rtlCol="0"/>
          <a:lstStyle/>
          <a:p>
            <a:endParaRPr/>
          </a:p>
        </p:txBody>
      </p:sp>
      <p:sp>
        <p:nvSpPr>
          <p:cNvPr id="26" name="object 26"/>
          <p:cNvSpPr/>
          <p:nvPr/>
        </p:nvSpPr>
        <p:spPr>
          <a:xfrm>
            <a:off x="288823" y="3386264"/>
            <a:ext cx="6605905" cy="157480"/>
          </a:xfrm>
          <a:custGeom>
            <a:avLst/>
            <a:gdLst/>
            <a:ahLst/>
            <a:cxnLst/>
            <a:rect l="l" t="t" r="r" b="b"/>
            <a:pathLst>
              <a:path w="6605905" h="157479">
                <a:moveTo>
                  <a:pt x="6575744" y="60388"/>
                </a:moveTo>
                <a:lnTo>
                  <a:pt x="6571081" y="60388"/>
                </a:lnTo>
                <a:lnTo>
                  <a:pt x="6571335" y="95313"/>
                </a:lnTo>
                <a:lnTo>
                  <a:pt x="6506596" y="95671"/>
                </a:lnTo>
                <a:lnTo>
                  <a:pt x="6457797" y="124523"/>
                </a:lnTo>
                <a:lnTo>
                  <a:pt x="6452666" y="129182"/>
                </a:lnTo>
                <a:lnTo>
                  <a:pt x="6449796" y="135223"/>
                </a:lnTo>
                <a:lnTo>
                  <a:pt x="6449403" y="141882"/>
                </a:lnTo>
                <a:lnTo>
                  <a:pt x="6451701" y="148399"/>
                </a:lnTo>
                <a:lnTo>
                  <a:pt x="6456289" y="153586"/>
                </a:lnTo>
                <a:lnTo>
                  <a:pt x="6462306" y="156463"/>
                </a:lnTo>
                <a:lnTo>
                  <a:pt x="6468989" y="156864"/>
                </a:lnTo>
                <a:lnTo>
                  <a:pt x="6475577" y="154622"/>
                </a:lnTo>
                <a:lnTo>
                  <a:pt x="6605752" y="77660"/>
                </a:lnTo>
                <a:lnTo>
                  <a:pt x="6575744" y="60388"/>
                </a:lnTo>
                <a:close/>
              </a:path>
              <a:path w="6605905" h="157479">
                <a:moveTo>
                  <a:pt x="6506409" y="60745"/>
                </a:moveTo>
                <a:lnTo>
                  <a:pt x="0" y="96710"/>
                </a:lnTo>
                <a:lnTo>
                  <a:pt x="203" y="131635"/>
                </a:lnTo>
                <a:lnTo>
                  <a:pt x="6506596" y="95671"/>
                </a:lnTo>
                <a:lnTo>
                  <a:pt x="6536423" y="78036"/>
                </a:lnTo>
                <a:lnTo>
                  <a:pt x="6506409" y="60745"/>
                </a:lnTo>
                <a:close/>
              </a:path>
              <a:path w="6605905" h="157479">
                <a:moveTo>
                  <a:pt x="6536423" y="78036"/>
                </a:moveTo>
                <a:lnTo>
                  <a:pt x="6506596" y="95671"/>
                </a:lnTo>
                <a:lnTo>
                  <a:pt x="6571335" y="95313"/>
                </a:lnTo>
                <a:lnTo>
                  <a:pt x="6571318" y="93027"/>
                </a:lnTo>
                <a:lnTo>
                  <a:pt x="6562445" y="93027"/>
                </a:lnTo>
                <a:lnTo>
                  <a:pt x="6536423" y="78036"/>
                </a:lnTo>
                <a:close/>
              </a:path>
              <a:path w="6605905" h="157479">
                <a:moveTo>
                  <a:pt x="6562191" y="62801"/>
                </a:moveTo>
                <a:lnTo>
                  <a:pt x="6536423" y="78036"/>
                </a:lnTo>
                <a:lnTo>
                  <a:pt x="6562445" y="93027"/>
                </a:lnTo>
                <a:lnTo>
                  <a:pt x="6562191" y="62801"/>
                </a:lnTo>
                <a:close/>
              </a:path>
              <a:path w="6605905" h="157479">
                <a:moveTo>
                  <a:pt x="6571099" y="62801"/>
                </a:moveTo>
                <a:lnTo>
                  <a:pt x="6562191" y="62801"/>
                </a:lnTo>
                <a:lnTo>
                  <a:pt x="6562445" y="93027"/>
                </a:lnTo>
                <a:lnTo>
                  <a:pt x="6571318" y="93027"/>
                </a:lnTo>
                <a:lnTo>
                  <a:pt x="6571099" y="62801"/>
                </a:lnTo>
                <a:close/>
              </a:path>
              <a:path w="6605905" h="157479">
                <a:moveTo>
                  <a:pt x="6571081" y="60388"/>
                </a:moveTo>
                <a:lnTo>
                  <a:pt x="6506409" y="60745"/>
                </a:lnTo>
                <a:lnTo>
                  <a:pt x="6536423" y="78036"/>
                </a:lnTo>
                <a:lnTo>
                  <a:pt x="6562191" y="62801"/>
                </a:lnTo>
                <a:lnTo>
                  <a:pt x="6571099" y="62801"/>
                </a:lnTo>
                <a:lnTo>
                  <a:pt x="6571081" y="60388"/>
                </a:lnTo>
                <a:close/>
              </a:path>
              <a:path w="6605905" h="157479">
                <a:moveTo>
                  <a:pt x="6468100" y="0"/>
                </a:moveTo>
                <a:lnTo>
                  <a:pt x="6461417" y="444"/>
                </a:lnTo>
                <a:lnTo>
                  <a:pt x="6455400" y="3365"/>
                </a:lnTo>
                <a:lnTo>
                  <a:pt x="6450812" y="8572"/>
                </a:lnTo>
                <a:lnTo>
                  <a:pt x="6448663" y="15160"/>
                </a:lnTo>
                <a:lnTo>
                  <a:pt x="6449145" y="21844"/>
                </a:lnTo>
                <a:lnTo>
                  <a:pt x="6452080" y="27860"/>
                </a:lnTo>
                <a:lnTo>
                  <a:pt x="6457289" y="32448"/>
                </a:lnTo>
                <a:lnTo>
                  <a:pt x="6506409" y="60745"/>
                </a:lnTo>
                <a:lnTo>
                  <a:pt x="6575744" y="60388"/>
                </a:lnTo>
                <a:lnTo>
                  <a:pt x="6474688" y="2222"/>
                </a:lnTo>
                <a:lnTo>
                  <a:pt x="6468100" y="0"/>
                </a:lnTo>
                <a:close/>
              </a:path>
            </a:pathLst>
          </a:custGeom>
          <a:solidFill>
            <a:srgbClr val="000000"/>
          </a:solidFill>
        </p:spPr>
        <p:txBody>
          <a:bodyPr wrap="square" lIns="0" tIns="0" rIns="0" bIns="0" rtlCol="0"/>
          <a:lstStyle/>
          <a:p>
            <a:endParaRPr/>
          </a:p>
        </p:txBody>
      </p:sp>
      <p:graphicFrame>
        <p:nvGraphicFramePr>
          <p:cNvPr id="27" name="object 27"/>
          <p:cNvGraphicFramePr>
            <a:graphicFrameLocks noGrp="1"/>
          </p:cNvGraphicFramePr>
          <p:nvPr/>
        </p:nvGraphicFramePr>
        <p:xfrm>
          <a:off x="4349750" y="3800475"/>
          <a:ext cx="2735580" cy="517525"/>
        </p:xfrm>
        <a:graphic>
          <a:graphicData uri="http://schemas.openxmlformats.org/drawingml/2006/table">
            <a:tbl>
              <a:tblPr firstRow="1" bandRow="1">
                <a:tableStyleId>{2D5ABB26-0587-4C30-8999-92F81FD0307C}</a:tableStyleId>
              </a:tblPr>
              <a:tblGrid>
                <a:gridCol w="720090">
                  <a:extLst>
                    <a:ext uri="{9D8B030D-6E8A-4147-A177-3AD203B41FA5}">
                      <a16:colId xmlns:a16="http://schemas.microsoft.com/office/drawing/2014/main" val="20000"/>
                    </a:ext>
                  </a:extLst>
                </a:gridCol>
                <a:gridCol w="648335">
                  <a:extLst>
                    <a:ext uri="{9D8B030D-6E8A-4147-A177-3AD203B41FA5}">
                      <a16:colId xmlns:a16="http://schemas.microsoft.com/office/drawing/2014/main" val="20001"/>
                    </a:ext>
                  </a:extLst>
                </a:gridCol>
                <a:gridCol w="719455">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tblGrid>
              <a:tr h="517525">
                <a:tc>
                  <a:txBody>
                    <a:bodyPr/>
                    <a:lstStyle/>
                    <a:p>
                      <a:pPr marL="63500">
                        <a:lnSpc>
                          <a:spcPct val="100000"/>
                        </a:lnSpc>
                        <a:spcBef>
                          <a:spcPts val="555"/>
                        </a:spcBef>
                      </a:pPr>
                      <a:r>
                        <a:rPr sz="2400" b="1" spc="-5" dirty="0">
                          <a:solidFill>
                            <a:srgbClr val="008000"/>
                          </a:solidFill>
                          <a:latin typeface="Arial"/>
                          <a:cs typeface="Arial"/>
                        </a:rPr>
                        <a:t>2,05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940">
                        <a:lnSpc>
                          <a:spcPct val="100000"/>
                        </a:lnSpc>
                        <a:spcBef>
                          <a:spcPts val="555"/>
                        </a:spcBef>
                      </a:pPr>
                      <a:r>
                        <a:rPr sz="2400" b="1" spc="-5" dirty="0">
                          <a:solidFill>
                            <a:srgbClr val="008000"/>
                          </a:solidFill>
                          <a:latin typeface="Arial"/>
                          <a:cs typeface="Arial"/>
                        </a:rPr>
                        <a:t>2,17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2865">
                        <a:lnSpc>
                          <a:spcPct val="100000"/>
                        </a:lnSpc>
                        <a:spcBef>
                          <a:spcPts val="555"/>
                        </a:spcBef>
                      </a:pPr>
                      <a:r>
                        <a:rPr sz="2400" b="1" spc="-5" dirty="0">
                          <a:solidFill>
                            <a:srgbClr val="008000"/>
                          </a:solidFill>
                          <a:latin typeface="Arial"/>
                          <a:cs typeface="Arial"/>
                        </a:rPr>
                        <a:t>2,32</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305">
                        <a:lnSpc>
                          <a:spcPct val="100000"/>
                        </a:lnSpc>
                        <a:spcBef>
                          <a:spcPts val="555"/>
                        </a:spcBef>
                      </a:pPr>
                      <a:r>
                        <a:rPr sz="2400" b="1" spc="-5" dirty="0">
                          <a:solidFill>
                            <a:srgbClr val="008000"/>
                          </a:solidFill>
                          <a:latin typeface="Arial"/>
                          <a:cs typeface="Arial"/>
                        </a:rPr>
                        <a:t>2,57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28" name="object 28"/>
          <p:cNvSpPr/>
          <p:nvPr/>
        </p:nvSpPr>
        <p:spPr>
          <a:xfrm>
            <a:off x="4360164" y="2231135"/>
            <a:ext cx="423672" cy="1540764"/>
          </a:xfrm>
          <a:prstGeom prst="rect">
            <a:avLst/>
          </a:prstGeom>
          <a:blipFill>
            <a:blip r:embed="rId5" cstate="print"/>
            <a:stretch>
              <a:fillRect/>
            </a:stretch>
          </a:blipFill>
        </p:spPr>
        <p:txBody>
          <a:bodyPr wrap="square" lIns="0" tIns="0" rIns="0" bIns="0" rtlCol="0"/>
          <a:lstStyle/>
          <a:p>
            <a:endParaRPr/>
          </a:p>
        </p:txBody>
      </p:sp>
      <p:sp>
        <p:nvSpPr>
          <p:cNvPr id="29" name="object 29"/>
          <p:cNvSpPr/>
          <p:nvPr/>
        </p:nvSpPr>
        <p:spPr>
          <a:xfrm>
            <a:off x="4486421" y="2420873"/>
            <a:ext cx="171450" cy="1285875"/>
          </a:xfrm>
          <a:custGeom>
            <a:avLst/>
            <a:gdLst/>
            <a:ahLst/>
            <a:cxnLst/>
            <a:rect l="l" t="t" r="r" b="b"/>
            <a:pathLst>
              <a:path w="171450" h="1285875">
                <a:moveTo>
                  <a:pt x="85578" y="75673"/>
                </a:moveTo>
                <a:lnTo>
                  <a:pt x="66528" y="108331"/>
                </a:lnTo>
                <a:lnTo>
                  <a:pt x="66528" y="1285875"/>
                </a:lnTo>
                <a:lnTo>
                  <a:pt x="104628" y="1285875"/>
                </a:lnTo>
                <a:lnTo>
                  <a:pt x="104628" y="108331"/>
                </a:lnTo>
                <a:lnTo>
                  <a:pt x="85578" y="75673"/>
                </a:lnTo>
                <a:close/>
              </a:path>
              <a:path w="171450" h="1285875">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85875">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85875">
                <a:moveTo>
                  <a:pt x="104628" y="37718"/>
                </a:moveTo>
                <a:lnTo>
                  <a:pt x="66528" y="37718"/>
                </a:lnTo>
                <a:lnTo>
                  <a:pt x="66528" y="108331"/>
                </a:lnTo>
                <a:lnTo>
                  <a:pt x="85578" y="75673"/>
                </a:lnTo>
                <a:lnTo>
                  <a:pt x="69068" y="47371"/>
                </a:lnTo>
                <a:lnTo>
                  <a:pt x="104628" y="47371"/>
                </a:lnTo>
                <a:lnTo>
                  <a:pt x="104628" y="37718"/>
                </a:lnTo>
                <a:close/>
              </a:path>
              <a:path w="171450" h="1285875">
                <a:moveTo>
                  <a:pt x="104628" y="47371"/>
                </a:moveTo>
                <a:lnTo>
                  <a:pt x="102088" y="47371"/>
                </a:lnTo>
                <a:lnTo>
                  <a:pt x="85578" y="75673"/>
                </a:lnTo>
                <a:lnTo>
                  <a:pt x="104628" y="108331"/>
                </a:lnTo>
                <a:lnTo>
                  <a:pt x="104628" y="47371"/>
                </a:lnTo>
                <a:close/>
              </a:path>
              <a:path w="171450" h="1285875">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30" name="object 30"/>
          <p:cNvSpPr/>
          <p:nvPr/>
        </p:nvSpPr>
        <p:spPr>
          <a:xfrm>
            <a:off x="5728715" y="2221992"/>
            <a:ext cx="423672" cy="1549908"/>
          </a:xfrm>
          <a:prstGeom prst="rect">
            <a:avLst/>
          </a:prstGeom>
          <a:blipFill>
            <a:blip r:embed="rId6" cstate="print"/>
            <a:stretch>
              <a:fillRect/>
            </a:stretch>
          </a:blipFill>
        </p:spPr>
        <p:txBody>
          <a:bodyPr wrap="square" lIns="0" tIns="0" rIns="0" bIns="0" rtlCol="0"/>
          <a:lstStyle/>
          <a:p>
            <a:endParaRPr/>
          </a:p>
        </p:txBody>
      </p:sp>
      <p:sp>
        <p:nvSpPr>
          <p:cNvPr id="31" name="object 31"/>
          <p:cNvSpPr/>
          <p:nvPr/>
        </p:nvSpPr>
        <p:spPr>
          <a:xfrm>
            <a:off x="5854846" y="2411348"/>
            <a:ext cx="171450" cy="1295400"/>
          </a:xfrm>
          <a:custGeom>
            <a:avLst/>
            <a:gdLst/>
            <a:ahLst/>
            <a:cxnLst/>
            <a:rect l="l" t="t" r="r" b="b"/>
            <a:pathLst>
              <a:path w="171450" h="1295400">
                <a:moveTo>
                  <a:pt x="85578" y="75673"/>
                </a:moveTo>
                <a:lnTo>
                  <a:pt x="66528" y="108331"/>
                </a:lnTo>
                <a:lnTo>
                  <a:pt x="66528" y="1295400"/>
                </a:lnTo>
                <a:lnTo>
                  <a:pt x="104628" y="1295400"/>
                </a:lnTo>
                <a:lnTo>
                  <a:pt x="104628" y="108331"/>
                </a:lnTo>
                <a:lnTo>
                  <a:pt x="85578" y="75673"/>
                </a:lnTo>
                <a:close/>
              </a:path>
              <a:path w="171450" h="1295400">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95400">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95400">
                <a:moveTo>
                  <a:pt x="104628" y="37718"/>
                </a:moveTo>
                <a:lnTo>
                  <a:pt x="66528" y="37718"/>
                </a:lnTo>
                <a:lnTo>
                  <a:pt x="66528" y="108331"/>
                </a:lnTo>
                <a:lnTo>
                  <a:pt x="85578" y="75673"/>
                </a:lnTo>
                <a:lnTo>
                  <a:pt x="69068" y="47371"/>
                </a:lnTo>
                <a:lnTo>
                  <a:pt x="104628" y="47371"/>
                </a:lnTo>
                <a:lnTo>
                  <a:pt x="104628" y="37718"/>
                </a:lnTo>
                <a:close/>
              </a:path>
              <a:path w="171450" h="1295400">
                <a:moveTo>
                  <a:pt x="104628" y="47371"/>
                </a:moveTo>
                <a:lnTo>
                  <a:pt x="102088" y="47371"/>
                </a:lnTo>
                <a:lnTo>
                  <a:pt x="85578" y="75673"/>
                </a:lnTo>
                <a:lnTo>
                  <a:pt x="104628" y="108331"/>
                </a:lnTo>
                <a:lnTo>
                  <a:pt x="104628" y="47371"/>
                </a:lnTo>
                <a:close/>
              </a:path>
              <a:path w="171450" h="1295400">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32" name="object 32"/>
          <p:cNvSpPr txBox="1"/>
          <p:nvPr/>
        </p:nvSpPr>
        <p:spPr>
          <a:xfrm>
            <a:off x="126940" y="209933"/>
            <a:ext cx="5917565" cy="482600"/>
          </a:xfrm>
          <a:prstGeom prst="rect">
            <a:avLst/>
          </a:prstGeom>
        </p:spPr>
        <p:txBody>
          <a:bodyPr vert="horz" wrap="square" lIns="0" tIns="12065" rIns="0" bIns="0" rtlCol="0">
            <a:spAutoFit/>
          </a:bodyPr>
          <a:lstStyle/>
          <a:p>
            <a:pPr marL="12700">
              <a:lnSpc>
                <a:spcPts val="1800"/>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1946275">
              <a:lnSpc>
                <a:spcPts val="1800"/>
              </a:lnSpc>
            </a:pPr>
            <a:r>
              <a:rPr sz="1600" b="1" spc="-5" dirty="0">
                <a:solidFill>
                  <a:srgbClr val="3B6464"/>
                </a:solidFill>
                <a:latin typeface="Arial"/>
                <a:cs typeface="Arial"/>
              </a:rPr>
              <a:t>Interprétation graphique du risque </a:t>
            </a:r>
            <a:r>
              <a:rPr sz="1600" b="1" spc="-5" dirty="0">
                <a:solidFill>
                  <a:srgbClr val="3B6464"/>
                </a:solidFill>
                <a:latin typeface="Symbol"/>
                <a:cs typeface="Symbol"/>
              </a:rPr>
              <a:t></a:t>
            </a:r>
            <a:r>
              <a:rPr sz="1600" b="1" spc="85" dirty="0">
                <a:solidFill>
                  <a:srgbClr val="3B6464"/>
                </a:solidFill>
                <a:latin typeface="Times New Roman"/>
                <a:cs typeface="Times New Roman"/>
              </a:rPr>
              <a:t> </a:t>
            </a:r>
            <a:r>
              <a:rPr sz="1600" b="1" spc="5" dirty="0">
                <a:solidFill>
                  <a:srgbClr val="3B6464"/>
                </a:solidFill>
                <a:latin typeface="Symbol"/>
                <a:cs typeface="Symbol"/>
              </a:rPr>
              <a:t></a:t>
            </a:r>
            <a:endParaRPr sz="1600" dirty="0">
              <a:latin typeface="Symbol"/>
              <a:cs typeface="Symbol"/>
            </a:endParaRPr>
          </a:p>
        </p:txBody>
      </p:sp>
      <p:sp>
        <p:nvSpPr>
          <p:cNvPr id="33" name="object 33"/>
          <p:cNvSpPr/>
          <p:nvPr/>
        </p:nvSpPr>
        <p:spPr>
          <a:xfrm>
            <a:off x="7340600" y="1474850"/>
            <a:ext cx="1008380" cy="792480"/>
          </a:xfrm>
          <a:custGeom>
            <a:avLst/>
            <a:gdLst/>
            <a:ahLst/>
            <a:cxnLst/>
            <a:rect l="l" t="t" r="r" b="b"/>
            <a:pathLst>
              <a:path w="1008379" h="792480">
                <a:moveTo>
                  <a:pt x="504063" y="0"/>
                </a:moveTo>
                <a:lnTo>
                  <a:pt x="449140" y="2323"/>
                </a:lnTo>
                <a:lnTo>
                  <a:pt x="395930" y="9133"/>
                </a:lnTo>
                <a:lnTo>
                  <a:pt x="344740" y="20187"/>
                </a:lnTo>
                <a:lnTo>
                  <a:pt x="295879" y="35245"/>
                </a:lnTo>
                <a:lnTo>
                  <a:pt x="249653" y="54064"/>
                </a:lnTo>
                <a:lnTo>
                  <a:pt x="206370" y="76403"/>
                </a:lnTo>
                <a:lnTo>
                  <a:pt x="166338" y="102020"/>
                </a:lnTo>
                <a:lnTo>
                  <a:pt x="129864" y="130674"/>
                </a:lnTo>
                <a:lnTo>
                  <a:pt x="97255" y="162123"/>
                </a:lnTo>
                <a:lnTo>
                  <a:pt x="68819" y="196125"/>
                </a:lnTo>
                <a:lnTo>
                  <a:pt x="44864" y="232440"/>
                </a:lnTo>
                <a:lnTo>
                  <a:pt x="25697" y="270824"/>
                </a:lnTo>
                <a:lnTo>
                  <a:pt x="11626" y="311038"/>
                </a:lnTo>
                <a:lnTo>
                  <a:pt x="2957" y="352839"/>
                </a:lnTo>
                <a:lnTo>
                  <a:pt x="0" y="395986"/>
                </a:lnTo>
                <a:lnTo>
                  <a:pt x="2957" y="439156"/>
                </a:lnTo>
                <a:lnTo>
                  <a:pt x="11626" y="480977"/>
                </a:lnTo>
                <a:lnTo>
                  <a:pt x="25697" y="521209"/>
                </a:lnTo>
                <a:lnTo>
                  <a:pt x="44864" y="559608"/>
                </a:lnTo>
                <a:lnTo>
                  <a:pt x="68819" y="595935"/>
                </a:lnTo>
                <a:lnTo>
                  <a:pt x="97255" y="629948"/>
                </a:lnTo>
                <a:lnTo>
                  <a:pt x="129864" y="661405"/>
                </a:lnTo>
                <a:lnTo>
                  <a:pt x="166338" y="690065"/>
                </a:lnTo>
                <a:lnTo>
                  <a:pt x="206370" y="715687"/>
                </a:lnTo>
                <a:lnTo>
                  <a:pt x="249653" y="738029"/>
                </a:lnTo>
                <a:lnTo>
                  <a:pt x="295879" y="756851"/>
                </a:lnTo>
                <a:lnTo>
                  <a:pt x="344740" y="771910"/>
                </a:lnTo>
                <a:lnTo>
                  <a:pt x="395930" y="782965"/>
                </a:lnTo>
                <a:lnTo>
                  <a:pt x="449140" y="789775"/>
                </a:lnTo>
                <a:lnTo>
                  <a:pt x="504063" y="792099"/>
                </a:lnTo>
                <a:lnTo>
                  <a:pt x="558985" y="789775"/>
                </a:lnTo>
                <a:lnTo>
                  <a:pt x="612195" y="782965"/>
                </a:lnTo>
                <a:lnTo>
                  <a:pt x="663385" y="771910"/>
                </a:lnTo>
                <a:lnTo>
                  <a:pt x="712246" y="756851"/>
                </a:lnTo>
                <a:lnTo>
                  <a:pt x="758472" y="738029"/>
                </a:lnTo>
                <a:lnTo>
                  <a:pt x="801755" y="715687"/>
                </a:lnTo>
                <a:lnTo>
                  <a:pt x="841787" y="690065"/>
                </a:lnTo>
                <a:lnTo>
                  <a:pt x="878261" y="661405"/>
                </a:lnTo>
                <a:lnTo>
                  <a:pt x="910870" y="629948"/>
                </a:lnTo>
                <a:lnTo>
                  <a:pt x="939306" y="595935"/>
                </a:lnTo>
                <a:lnTo>
                  <a:pt x="963261" y="559608"/>
                </a:lnTo>
                <a:lnTo>
                  <a:pt x="982428" y="521209"/>
                </a:lnTo>
                <a:lnTo>
                  <a:pt x="996499" y="480977"/>
                </a:lnTo>
                <a:lnTo>
                  <a:pt x="1005168" y="439156"/>
                </a:lnTo>
                <a:lnTo>
                  <a:pt x="1008126" y="395986"/>
                </a:lnTo>
                <a:lnTo>
                  <a:pt x="1005168" y="352839"/>
                </a:lnTo>
                <a:lnTo>
                  <a:pt x="996499" y="311038"/>
                </a:lnTo>
                <a:lnTo>
                  <a:pt x="982428" y="270824"/>
                </a:lnTo>
                <a:lnTo>
                  <a:pt x="963261" y="232440"/>
                </a:lnTo>
                <a:lnTo>
                  <a:pt x="939306" y="196125"/>
                </a:lnTo>
                <a:lnTo>
                  <a:pt x="910870" y="162123"/>
                </a:lnTo>
                <a:lnTo>
                  <a:pt x="878261" y="130674"/>
                </a:lnTo>
                <a:lnTo>
                  <a:pt x="841787" y="102020"/>
                </a:lnTo>
                <a:lnTo>
                  <a:pt x="801755" y="76403"/>
                </a:lnTo>
                <a:lnTo>
                  <a:pt x="758472" y="54064"/>
                </a:lnTo>
                <a:lnTo>
                  <a:pt x="712246" y="35245"/>
                </a:lnTo>
                <a:lnTo>
                  <a:pt x="663385" y="20187"/>
                </a:lnTo>
                <a:lnTo>
                  <a:pt x="612195" y="9133"/>
                </a:lnTo>
                <a:lnTo>
                  <a:pt x="558985" y="2323"/>
                </a:lnTo>
                <a:lnTo>
                  <a:pt x="504063" y="0"/>
                </a:lnTo>
                <a:close/>
              </a:path>
            </a:pathLst>
          </a:custGeom>
          <a:solidFill>
            <a:srgbClr val="33CCCC"/>
          </a:solidFill>
        </p:spPr>
        <p:txBody>
          <a:bodyPr wrap="square" lIns="0" tIns="0" rIns="0" bIns="0" rtlCol="0"/>
          <a:lstStyle/>
          <a:p>
            <a:endParaRPr/>
          </a:p>
        </p:txBody>
      </p:sp>
      <p:sp>
        <p:nvSpPr>
          <p:cNvPr id="34" name="object 34"/>
          <p:cNvSpPr/>
          <p:nvPr/>
        </p:nvSpPr>
        <p:spPr>
          <a:xfrm>
            <a:off x="7340600" y="1474850"/>
            <a:ext cx="1008380" cy="792480"/>
          </a:xfrm>
          <a:custGeom>
            <a:avLst/>
            <a:gdLst/>
            <a:ahLst/>
            <a:cxnLst/>
            <a:rect l="l" t="t" r="r" b="b"/>
            <a:pathLst>
              <a:path w="1008379" h="792480">
                <a:moveTo>
                  <a:pt x="0" y="395986"/>
                </a:moveTo>
                <a:lnTo>
                  <a:pt x="2957" y="352839"/>
                </a:lnTo>
                <a:lnTo>
                  <a:pt x="11626" y="311038"/>
                </a:lnTo>
                <a:lnTo>
                  <a:pt x="25697" y="270824"/>
                </a:lnTo>
                <a:lnTo>
                  <a:pt x="44864" y="232440"/>
                </a:lnTo>
                <a:lnTo>
                  <a:pt x="68819" y="196125"/>
                </a:lnTo>
                <a:lnTo>
                  <a:pt x="97255" y="162123"/>
                </a:lnTo>
                <a:lnTo>
                  <a:pt x="129864" y="130674"/>
                </a:lnTo>
                <a:lnTo>
                  <a:pt x="166338" y="102020"/>
                </a:lnTo>
                <a:lnTo>
                  <a:pt x="206370" y="76403"/>
                </a:lnTo>
                <a:lnTo>
                  <a:pt x="249653" y="54064"/>
                </a:lnTo>
                <a:lnTo>
                  <a:pt x="295879" y="35245"/>
                </a:lnTo>
                <a:lnTo>
                  <a:pt x="344740" y="20187"/>
                </a:lnTo>
                <a:lnTo>
                  <a:pt x="395930" y="9133"/>
                </a:lnTo>
                <a:lnTo>
                  <a:pt x="449140" y="2323"/>
                </a:lnTo>
                <a:lnTo>
                  <a:pt x="504063" y="0"/>
                </a:lnTo>
                <a:lnTo>
                  <a:pt x="558985" y="2323"/>
                </a:lnTo>
                <a:lnTo>
                  <a:pt x="612195" y="9133"/>
                </a:lnTo>
                <a:lnTo>
                  <a:pt x="663385" y="20187"/>
                </a:lnTo>
                <a:lnTo>
                  <a:pt x="712246" y="35245"/>
                </a:lnTo>
                <a:lnTo>
                  <a:pt x="758472" y="54064"/>
                </a:lnTo>
                <a:lnTo>
                  <a:pt x="801755" y="76403"/>
                </a:lnTo>
                <a:lnTo>
                  <a:pt x="841787" y="102020"/>
                </a:lnTo>
                <a:lnTo>
                  <a:pt x="878261" y="130674"/>
                </a:lnTo>
                <a:lnTo>
                  <a:pt x="910870" y="162123"/>
                </a:lnTo>
                <a:lnTo>
                  <a:pt x="939306" y="196125"/>
                </a:lnTo>
                <a:lnTo>
                  <a:pt x="963261" y="232440"/>
                </a:lnTo>
                <a:lnTo>
                  <a:pt x="982428" y="270824"/>
                </a:lnTo>
                <a:lnTo>
                  <a:pt x="996499" y="311038"/>
                </a:lnTo>
                <a:lnTo>
                  <a:pt x="1005168" y="352839"/>
                </a:lnTo>
                <a:lnTo>
                  <a:pt x="1008126" y="395986"/>
                </a:lnTo>
                <a:lnTo>
                  <a:pt x="1005168" y="439156"/>
                </a:lnTo>
                <a:lnTo>
                  <a:pt x="996499" y="480977"/>
                </a:lnTo>
                <a:lnTo>
                  <a:pt x="982428" y="521209"/>
                </a:lnTo>
                <a:lnTo>
                  <a:pt x="963261" y="559608"/>
                </a:lnTo>
                <a:lnTo>
                  <a:pt x="939306" y="595935"/>
                </a:lnTo>
                <a:lnTo>
                  <a:pt x="910870" y="629948"/>
                </a:lnTo>
                <a:lnTo>
                  <a:pt x="878261" y="661405"/>
                </a:lnTo>
                <a:lnTo>
                  <a:pt x="841787" y="690065"/>
                </a:lnTo>
                <a:lnTo>
                  <a:pt x="801755" y="715687"/>
                </a:lnTo>
                <a:lnTo>
                  <a:pt x="758472" y="738029"/>
                </a:lnTo>
                <a:lnTo>
                  <a:pt x="712246" y="756851"/>
                </a:lnTo>
                <a:lnTo>
                  <a:pt x="663385" y="771910"/>
                </a:lnTo>
                <a:lnTo>
                  <a:pt x="612195" y="782965"/>
                </a:lnTo>
                <a:lnTo>
                  <a:pt x="558985" y="789775"/>
                </a:lnTo>
                <a:lnTo>
                  <a:pt x="504063" y="792099"/>
                </a:lnTo>
                <a:lnTo>
                  <a:pt x="449140" y="789775"/>
                </a:lnTo>
                <a:lnTo>
                  <a:pt x="395930" y="782965"/>
                </a:lnTo>
                <a:lnTo>
                  <a:pt x="344740" y="771910"/>
                </a:lnTo>
                <a:lnTo>
                  <a:pt x="295879" y="756851"/>
                </a:lnTo>
                <a:lnTo>
                  <a:pt x="249653" y="738029"/>
                </a:lnTo>
                <a:lnTo>
                  <a:pt x="206370" y="715687"/>
                </a:lnTo>
                <a:lnTo>
                  <a:pt x="166338" y="690065"/>
                </a:lnTo>
                <a:lnTo>
                  <a:pt x="129864" y="661405"/>
                </a:lnTo>
                <a:lnTo>
                  <a:pt x="97255" y="629948"/>
                </a:lnTo>
                <a:lnTo>
                  <a:pt x="68819" y="595935"/>
                </a:lnTo>
                <a:lnTo>
                  <a:pt x="44864" y="559608"/>
                </a:lnTo>
                <a:lnTo>
                  <a:pt x="25697" y="521209"/>
                </a:lnTo>
                <a:lnTo>
                  <a:pt x="11626" y="480977"/>
                </a:lnTo>
                <a:lnTo>
                  <a:pt x="2957" y="439156"/>
                </a:lnTo>
                <a:lnTo>
                  <a:pt x="0" y="395986"/>
                </a:lnTo>
                <a:close/>
              </a:path>
            </a:pathLst>
          </a:custGeom>
          <a:ln w="25400">
            <a:solidFill>
              <a:srgbClr val="229494"/>
            </a:solidFill>
          </a:ln>
        </p:spPr>
        <p:txBody>
          <a:bodyPr wrap="square" lIns="0" tIns="0" rIns="0" bIns="0" rtlCol="0"/>
          <a:lstStyle/>
          <a:p>
            <a:endParaRPr/>
          </a:p>
        </p:txBody>
      </p:sp>
      <p:sp>
        <p:nvSpPr>
          <p:cNvPr id="35" name="object 35"/>
          <p:cNvSpPr txBox="1"/>
          <p:nvPr/>
        </p:nvSpPr>
        <p:spPr>
          <a:xfrm>
            <a:off x="7398766" y="1665859"/>
            <a:ext cx="913765" cy="391160"/>
          </a:xfrm>
          <a:prstGeom prst="rect">
            <a:avLst/>
          </a:prstGeom>
        </p:spPr>
        <p:txBody>
          <a:bodyPr vert="horz" wrap="square" lIns="0" tIns="12700" rIns="0" bIns="0" rtlCol="0">
            <a:spAutoFit/>
          </a:bodyPr>
          <a:lstStyle/>
          <a:p>
            <a:pPr marL="12700">
              <a:lnSpc>
                <a:spcPct val="100000"/>
              </a:lnSpc>
              <a:spcBef>
                <a:spcPts val="100"/>
              </a:spcBef>
            </a:pPr>
            <a:r>
              <a:rPr sz="2400" b="1" dirty="0">
                <a:latin typeface="Arial"/>
                <a:cs typeface="Arial"/>
              </a:rPr>
              <a:t>p</a:t>
            </a:r>
            <a:r>
              <a:rPr sz="2400" b="1" spc="-85" dirty="0">
                <a:latin typeface="Arial"/>
                <a:cs typeface="Arial"/>
              </a:rPr>
              <a:t> </a:t>
            </a:r>
            <a:r>
              <a:rPr sz="2400" b="1" spc="-5" dirty="0">
                <a:latin typeface="Arial"/>
                <a:cs typeface="Arial"/>
              </a:rPr>
              <a:t>&lt;5%</a:t>
            </a:r>
            <a:endParaRPr sz="2400">
              <a:latin typeface="Arial"/>
              <a:cs typeface="Arial"/>
            </a:endParaRPr>
          </a:p>
        </p:txBody>
      </p:sp>
      <p:sp>
        <p:nvSpPr>
          <p:cNvPr id="36" name="object 36"/>
          <p:cNvSpPr txBox="1"/>
          <p:nvPr/>
        </p:nvSpPr>
        <p:spPr>
          <a:xfrm>
            <a:off x="3400171" y="3864609"/>
            <a:ext cx="5267325" cy="152400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008000"/>
                </a:solidFill>
                <a:latin typeface="Arial"/>
                <a:cs typeface="Arial"/>
              </a:rPr>
              <a:t>1,96</a:t>
            </a:r>
            <a:endParaRPr sz="2400">
              <a:latin typeface="Arial"/>
              <a:cs typeface="Arial"/>
            </a:endParaRPr>
          </a:p>
          <a:p>
            <a:pPr marL="615950">
              <a:lnSpc>
                <a:spcPct val="100000"/>
              </a:lnSpc>
              <a:spcBef>
                <a:spcPts val="1460"/>
              </a:spcBef>
            </a:pPr>
            <a:r>
              <a:rPr sz="1800" b="1" spc="-5" dirty="0">
                <a:latin typeface="Arial"/>
                <a:cs typeface="Arial"/>
              </a:rPr>
              <a:t>Z</a:t>
            </a:r>
            <a:r>
              <a:rPr sz="1800" b="1" spc="-7" baseline="-20833" dirty="0">
                <a:latin typeface="Symbol"/>
                <a:cs typeface="Symbol"/>
              </a:rPr>
              <a:t></a:t>
            </a:r>
            <a:r>
              <a:rPr sz="1800" b="1" spc="-15" baseline="-20833" dirty="0">
                <a:latin typeface="Times New Roman"/>
                <a:cs typeface="Times New Roman"/>
              </a:rPr>
              <a:t> </a:t>
            </a:r>
            <a:r>
              <a:rPr sz="1800" b="1" dirty="0">
                <a:latin typeface="Arial"/>
                <a:cs typeface="Arial"/>
              </a:rPr>
              <a:t>théorique</a:t>
            </a:r>
            <a:endParaRPr sz="1800">
              <a:latin typeface="Arial"/>
              <a:cs typeface="Arial"/>
            </a:endParaRPr>
          </a:p>
          <a:p>
            <a:pPr marL="2865755">
              <a:lnSpc>
                <a:spcPct val="100000"/>
              </a:lnSpc>
              <a:spcBef>
                <a:spcPts val="975"/>
              </a:spcBef>
            </a:pPr>
            <a:r>
              <a:rPr sz="1800" b="1" spc="-5" dirty="0">
                <a:latin typeface="Arial"/>
                <a:cs typeface="Arial"/>
              </a:rPr>
              <a:t>Degré </a:t>
            </a:r>
            <a:r>
              <a:rPr sz="1800" b="1" dirty="0">
                <a:latin typeface="Arial"/>
                <a:cs typeface="Arial"/>
              </a:rPr>
              <a:t>de</a:t>
            </a:r>
            <a:r>
              <a:rPr sz="1800" b="1" spc="-35" dirty="0">
                <a:latin typeface="Arial"/>
                <a:cs typeface="Arial"/>
              </a:rPr>
              <a:t> </a:t>
            </a:r>
            <a:r>
              <a:rPr sz="1800" b="1" spc="-5" dirty="0">
                <a:latin typeface="Arial"/>
                <a:cs typeface="Arial"/>
              </a:rPr>
              <a:t>signification</a:t>
            </a:r>
            <a:endParaRPr sz="1800">
              <a:latin typeface="Arial"/>
              <a:cs typeface="Arial"/>
            </a:endParaRPr>
          </a:p>
          <a:p>
            <a:pPr marL="2865755">
              <a:lnSpc>
                <a:spcPct val="100000"/>
              </a:lnSpc>
            </a:pPr>
            <a:r>
              <a:rPr sz="1800" b="1" spc="-5" dirty="0">
                <a:latin typeface="Arial"/>
                <a:cs typeface="Arial"/>
              </a:rPr>
              <a:t>réel </a:t>
            </a:r>
            <a:r>
              <a:rPr sz="1800" b="1" dirty="0">
                <a:latin typeface="Arial"/>
                <a:cs typeface="Arial"/>
              </a:rPr>
              <a:t>fixé </a:t>
            </a:r>
            <a:r>
              <a:rPr sz="1800" b="1" u="heavy" spc="-5" dirty="0">
                <a:uFill>
                  <a:solidFill>
                    <a:srgbClr val="000000"/>
                  </a:solidFill>
                </a:uFill>
                <a:latin typeface="Arial"/>
                <a:cs typeface="Arial"/>
              </a:rPr>
              <a:t>à</a:t>
            </a:r>
            <a:r>
              <a:rPr sz="1800" b="1" u="heavy" spc="-20" dirty="0">
                <a:uFill>
                  <a:solidFill>
                    <a:srgbClr val="000000"/>
                  </a:solidFill>
                </a:uFill>
                <a:latin typeface="Arial"/>
                <a:cs typeface="Arial"/>
              </a:rPr>
              <a:t> </a:t>
            </a:r>
            <a:r>
              <a:rPr sz="1800" b="1" u="heavy" spc="-5" dirty="0">
                <a:uFill>
                  <a:solidFill>
                    <a:srgbClr val="000000"/>
                  </a:solidFill>
                </a:uFill>
                <a:latin typeface="Arial"/>
                <a:cs typeface="Arial"/>
              </a:rPr>
              <a:t>posteriori</a:t>
            </a:r>
            <a:endParaRPr sz="1800">
              <a:latin typeface="Arial"/>
              <a:cs typeface="Arial"/>
            </a:endParaRPr>
          </a:p>
        </p:txBody>
      </p:sp>
      <p:sp>
        <p:nvSpPr>
          <p:cNvPr id="37" name="object 37"/>
          <p:cNvSpPr txBox="1"/>
          <p:nvPr/>
        </p:nvSpPr>
        <p:spPr>
          <a:xfrm>
            <a:off x="7885303" y="2346705"/>
            <a:ext cx="862965" cy="574040"/>
          </a:xfrm>
          <a:prstGeom prst="rect">
            <a:avLst/>
          </a:prstGeom>
        </p:spPr>
        <p:txBody>
          <a:bodyPr vert="horz" wrap="square" lIns="0" tIns="12700" rIns="0" bIns="0" rtlCol="0">
            <a:spAutoFit/>
          </a:bodyPr>
          <a:lstStyle/>
          <a:p>
            <a:pPr marL="12700" marR="5080" indent="132080">
              <a:lnSpc>
                <a:spcPct val="100000"/>
              </a:lnSpc>
              <a:spcBef>
                <a:spcPts val="100"/>
              </a:spcBef>
            </a:pPr>
            <a:r>
              <a:rPr sz="1800" b="1" spc="-5" dirty="0">
                <a:latin typeface="Arial"/>
                <a:cs typeface="Arial"/>
              </a:rPr>
              <a:t>Donc  rejet</a:t>
            </a:r>
            <a:r>
              <a:rPr sz="1800" b="1" spc="-75" dirty="0">
                <a:latin typeface="Arial"/>
                <a:cs typeface="Arial"/>
              </a:rPr>
              <a:t> </a:t>
            </a:r>
            <a:r>
              <a:rPr sz="1800" b="1" spc="-5" dirty="0">
                <a:latin typeface="Arial"/>
                <a:cs typeface="Arial"/>
              </a:rPr>
              <a:t>H0</a:t>
            </a:r>
            <a:endParaRPr sz="1800">
              <a:latin typeface="Arial"/>
              <a:cs typeface="Arial"/>
            </a:endParaRPr>
          </a:p>
        </p:txBody>
      </p:sp>
      <p:sp>
        <p:nvSpPr>
          <p:cNvPr id="38" name="object 38"/>
          <p:cNvSpPr/>
          <p:nvPr/>
        </p:nvSpPr>
        <p:spPr>
          <a:xfrm>
            <a:off x="1212850" y="1849501"/>
            <a:ext cx="1008380" cy="792480"/>
          </a:xfrm>
          <a:custGeom>
            <a:avLst/>
            <a:gdLst/>
            <a:ahLst/>
            <a:cxnLst/>
            <a:rect l="l" t="t" r="r" b="b"/>
            <a:pathLst>
              <a:path w="1008380" h="792480">
                <a:moveTo>
                  <a:pt x="504063" y="0"/>
                </a:moveTo>
                <a:lnTo>
                  <a:pt x="449140" y="2323"/>
                </a:lnTo>
                <a:lnTo>
                  <a:pt x="395930" y="9133"/>
                </a:lnTo>
                <a:lnTo>
                  <a:pt x="344740" y="20187"/>
                </a:lnTo>
                <a:lnTo>
                  <a:pt x="295879" y="35245"/>
                </a:lnTo>
                <a:lnTo>
                  <a:pt x="249653" y="54064"/>
                </a:lnTo>
                <a:lnTo>
                  <a:pt x="206370" y="76403"/>
                </a:lnTo>
                <a:lnTo>
                  <a:pt x="166338" y="102020"/>
                </a:lnTo>
                <a:lnTo>
                  <a:pt x="129864" y="130674"/>
                </a:lnTo>
                <a:lnTo>
                  <a:pt x="97255" y="162123"/>
                </a:lnTo>
                <a:lnTo>
                  <a:pt x="68819" y="196125"/>
                </a:lnTo>
                <a:lnTo>
                  <a:pt x="44864" y="232440"/>
                </a:lnTo>
                <a:lnTo>
                  <a:pt x="25697" y="270824"/>
                </a:lnTo>
                <a:lnTo>
                  <a:pt x="11626" y="311038"/>
                </a:lnTo>
                <a:lnTo>
                  <a:pt x="2957" y="352839"/>
                </a:lnTo>
                <a:lnTo>
                  <a:pt x="0" y="395986"/>
                </a:lnTo>
                <a:lnTo>
                  <a:pt x="2957" y="439156"/>
                </a:lnTo>
                <a:lnTo>
                  <a:pt x="11626" y="480977"/>
                </a:lnTo>
                <a:lnTo>
                  <a:pt x="25697" y="521209"/>
                </a:lnTo>
                <a:lnTo>
                  <a:pt x="44864" y="559608"/>
                </a:lnTo>
                <a:lnTo>
                  <a:pt x="68819" y="595935"/>
                </a:lnTo>
                <a:lnTo>
                  <a:pt x="97255" y="629948"/>
                </a:lnTo>
                <a:lnTo>
                  <a:pt x="129864" y="661405"/>
                </a:lnTo>
                <a:lnTo>
                  <a:pt x="166338" y="690065"/>
                </a:lnTo>
                <a:lnTo>
                  <a:pt x="206370" y="715687"/>
                </a:lnTo>
                <a:lnTo>
                  <a:pt x="249653" y="738029"/>
                </a:lnTo>
                <a:lnTo>
                  <a:pt x="295879" y="756851"/>
                </a:lnTo>
                <a:lnTo>
                  <a:pt x="344740" y="771910"/>
                </a:lnTo>
                <a:lnTo>
                  <a:pt x="395930" y="782965"/>
                </a:lnTo>
                <a:lnTo>
                  <a:pt x="449140" y="789775"/>
                </a:lnTo>
                <a:lnTo>
                  <a:pt x="504063" y="792099"/>
                </a:lnTo>
                <a:lnTo>
                  <a:pt x="558985" y="789775"/>
                </a:lnTo>
                <a:lnTo>
                  <a:pt x="612195" y="782965"/>
                </a:lnTo>
                <a:lnTo>
                  <a:pt x="663385" y="771910"/>
                </a:lnTo>
                <a:lnTo>
                  <a:pt x="712246" y="756851"/>
                </a:lnTo>
                <a:lnTo>
                  <a:pt x="758472" y="738029"/>
                </a:lnTo>
                <a:lnTo>
                  <a:pt x="801755" y="715687"/>
                </a:lnTo>
                <a:lnTo>
                  <a:pt x="841787" y="690065"/>
                </a:lnTo>
                <a:lnTo>
                  <a:pt x="878261" y="661405"/>
                </a:lnTo>
                <a:lnTo>
                  <a:pt x="910870" y="629948"/>
                </a:lnTo>
                <a:lnTo>
                  <a:pt x="939306" y="595935"/>
                </a:lnTo>
                <a:lnTo>
                  <a:pt x="963261" y="559608"/>
                </a:lnTo>
                <a:lnTo>
                  <a:pt x="982428" y="521209"/>
                </a:lnTo>
                <a:lnTo>
                  <a:pt x="996499" y="480977"/>
                </a:lnTo>
                <a:lnTo>
                  <a:pt x="1005168" y="439156"/>
                </a:lnTo>
                <a:lnTo>
                  <a:pt x="1008126" y="395986"/>
                </a:lnTo>
                <a:lnTo>
                  <a:pt x="1005168" y="352839"/>
                </a:lnTo>
                <a:lnTo>
                  <a:pt x="996499" y="311038"/>
                </a:lnTo>
                <a:lnTo>
                  <a:pt x="982428" y="270824"/>
                </a:lnTo>
                <a:lnTo>
                  <a:pt x="963261" y="232440"/>
                </a:lnTo>
                <a:lnTo>
                  <a:pt x="939306" y="196125"/>
                </a:lnTo>
                <a:lnTo>
                  <a:pt x="910870" y="162123"/>
                </a:lnTo>
                <a:lnTo>
                  <a:pt x="878261" y="130674"/>
                </a:lnTo>
                <a:lnTo>
                  <a:pt x="841787" y="102020"/>
                </a:lnTo>
                <a:lnTo>
                  <a:pt x="801755" y="76403"/>
                </a:lnTo>
                <a:lnTo>
                  <a:pt x="758472" y="54064"/>
                </a:lnTo>
                <a:lnTo>
                  <a:pt x="712246" y="35245"/>
                </a:lnTo>
                <a:lnTo>
                  <a:pt x="663385" y="20187"/>
                </a:lnTo>
                <a:lnTo>
                  <a:pt x="612195" y="9133"/>
                </a:lnTo>
                <a:lnTo>
                  <a:pt x="558985" y="2323"/>
                </a:lnTo>
                <a:lnTo>
                  <a:pt x="504063" y="0"/>
                </a:lnTo>
                <a:close/>
              </a:path>
            </a:pathLst>
          </a:custGeom>
          <a:solidFill>
            <a:srgbClr val="33CCCC"/>
          </a:solidFill>
        </p:spPr>
        <p:txBody>
          <a:bodyPr wrap="square" lIns="0" tIns="0" rIns="0" bIns="0" rtlCol="0"/>
          <a:lstStyle/>
          <a:p>
            <a:endParaRPr/>
          </a:p>
        </p:txBody>
      </p:sp>
      <p:sp>
        <p:nvSpPr>
          <p:cNvPr id="39" name="object 39"/>
          <p:cNvSpPr/>
          <p:nvPr/>
        </p:nvSpPr>
        <p:spPr>
          <a:xfrm>
            <a:off x="1212850" y="1849501"/>
            <a:ext cx="1008380" cy="792480"/>
          </a:xfrm>
          <a:custGeom>
            <a:avLst/>
            <a:gdLst/>
            <a:ahLst/>
            <a:cxnLst/>
            <a:rect l="l" t="t" r="r" b="b"/>
            <a:pathLst>
              <a:path w="1008380" h="792480">
                <a:moveTo>
                  <a:pt x="0" y="395986"/>
                </a:moveTo>
                <a:lnTo>
                  <a:pt x="2957" y="352839"/>
                </a:lnTo>
                <a:lnTo>
                  <a:pt x="11626" y="311038"/>
                </a:lnTo>
                <a:lnTo>
                  <a:pt x="25697" y="270824"/>
                </a:lnTo>
                <a:lnTo>
                  <a:pt x="44864" y="232440"/>
                </a:lnTo>
                <a:lnTo>
                  <a:pt x="68819" y="196125"/>
                </a:lnTo>
                <a:lnTo>
                  <a:pt x="97255" y="162123"/>
                </a:lnTo>
                <a:lnTo>
                  <a:pt x="129864" y="130674"/>
                </a:lnTo>
                <a:lnTo>
                  <a:pt x="166338" y="102020"/>
                </a:lnTo>
                <a:lnTo>
                  <a:pt x="206370" y="76403"/>
                </a:lnTo>
                <a:lnTo>
                  <a:pt x="249653" y="54064"/>
                </a:lnTo>
                <a:lnTo>
                  <a:pt x="295879" y="35245"/>
                </a:lnTo>
                <a:lnTo>
                  <a:pt x="344740" y="20187"/>
                </a:lnTo>
                <a:lnTo>
                  <a:pt x="395930" y="9133"/>
                </a:lnTo>
                <a:lnTo>
                  <a:pt x="449140" y="2323"/>
                </a:lnTo>
                <a:lnTo>
                  <a:pt x="504063" y="0"/>
                </a:lnTo>
                <a:lnTo>
                  <a:pt x="558985" y="2323"/>
                </a:lnTo>
                <a:lnTo>
                  <a:pt x="612195" y="9133"/>
                </a:lnTo>
                <a:lnTo>
                  <a:pt x="663385" y="20187"/>
                </a:lnTo>
                <a:lnTo>
                  <a:pt x="712246" y="35245"/>
                </a:lnTo>
                <a:lnTo>
                  <a:pt x="758472" y="54064"/>
                </a:lnTo>
                <a:lnTo>
                  <a:pt x="801755" y="76403"/>
                </a:lnTo>
                <a:lnTo>
                  <a:pt x="841787" y="102020"/>
                </a:lnTo>
                <a:lnTo>
                  <a:pt x="878261" y="130674"/>
                </a:lnTo>
                <a:lnTo>
                  <a:pt x="910870" y="162123"/>
                </a:lnTo>
                <a:lnTo>
                  <a:pt x="939306" y="196125"/>
                </a:lnTo>
                <a:lnTo>
                  <a:pt x="963261" y="232440"/>
                </a:lnTo>
                <a:lnTo>
                  <a:pt x="982428" y="270824"/>
                </a:lnTo>
                <a:lnTo>
                  <a:pt x="996499" y="311038"/>
                </a:lnTo>
                <a:lnTo>
                  <a:pt x="1005168" y="352839"/>
                </a:lnTo>
                <a:lnTo>
                  <a:pt x="1008126" y="395986"/>
                </a:lnTo>
                <a:lnTo>
                  <a:pt x="1005168" y="439156"/>
                </a:lnTo>
                <a:lnTo>
                  <a:pt x="996499" y="480977"/>
                </a:lnTo>
                <a:lnTo>
                  <a:pt x="982428" y="521209"/>
                </a:lnTo>
                <a:lnTo>
                  <a:pt x="963261" y="559608"/>
                </a:lnTo>
                <a:lnTo>
                  <a:pt x="939306" y="595935"/>
                </a:lnTo>
                <a:lnTo>
                  <a:pt x="910870" y="629948"/>
                </a:lnTo>
                <a:lnTo>
                  <a:pt x="878261" y="661405"/>
                </a:lnTo>
                <a:lnTo>
                  <a:pt x="841787" y="690065"/>
                </a:lnTo>
                <a:lnTo>
                  <a:pt x="801755" y="715687"/>
                </a:lnTo>
                <a:lnTo>
                  <a:pt x="758472" y="738029"/>
                </a:lnTo>
                <a:lnTo>
                  <a:pt x="712246" y="756851"/>
                </a:lnTo>
                <a:lnTo>
                  <a:pt x="663385" y="771910"/>
                </a:lnTo>
                <a:lnTo>
                  <a:pt x="612195" y="782965"/>
                </a:lnTo>
                <a:lnTo>
                  <a:pt x="558985" y="789775"/>
                </a:lnTo>
                <a:lnTo>
                  <a:pt x="504063" y="792099"/>
                </a:lnTo>
                <a:lnTo>
                  <a:pt x="449140" y="789775"/>
                </a:lnTo>
                <a:lnTo>
                  <a:pt x="395930" y="782965"/>
                </a:lnTo>
                <a:lnTo>
                  <a:pt x="344740" y="771910"/>
                </a:lnTo>
                <a:lnTo>
                  <a:pt x="295879" y="756851"/>
                </a:lnTo>
                <a:lnTo>
                  <a:pt x="249653" y="738029"/>
                </a:lnTo>
                <a:lnTo>
                  <a:pt x="206370" y="715687"/>
                </a:lnTo>
                <a:lnTo>
                  <a:pt x="166338" y="690065"/>
                </a:lnTo>
                <a:lnTo>
                  <a:pt x="129864" y="661405"/>
                </a:lnTo>
                <a:lnTo>
                  <a:pt x="97255" y="629948"/>
                </a:lnTo>
                <a:lnTo>
                  <a:pt x="68819" y="595935"/>
                </a:lnTo>
                <a:lnTo>
                  <a:pt x="44864" y="559608"/>
                </a:lnTo>
                <a:lnTo>
                  <a:pt x="25697" y="521209"/>
                </a:lnTo>
                <a:lnTo>
                  <a:pt x="11626" y="480977"/>
                </a:lnTo>
                <a:lnTo>
                  <a:pt x="2957" y="439156"/>
                </a:lnTo>
                <a:lnTo>
                  <a:pt x="0" y="395986"/>
                </a:lnTo>
                <a:close/>
              </a:path>
            </a:pathLst>
          </a:custGeom>
          <a:ln w="25400">
            <a:solidFill>
              <a:srgbClr val="229494"/>
            </a:solidFill>
          </a:ln>
        </p:spPr>
        <p:txBody>
          <a:bodyPr wrap="square" lIns="0" tIns="0" rIns="0" bIns="0" rtlCol="0"/>
          <a:lstStyle/>
          <a:p>
            <a:endParaRPr/>
          </a:p>
        </p:txBody>
      </p:sp>
      <p:sp>
        <p:nvSpPr>
          <p:cNvPr id="40" name="object 40"/>
          <p:cNvSpPr/>
          <p:nvPr/>
        </p:nvSpPr>
        <p:spPr>
          <a:xfrm>
            <a:off x="1516380" y="2807207"/>
            <a:ext cx="425195" cy="1647444"/>
          </a:xfrm>
          <a:prstGeom prst="rect">
            <a:avLst/>
          </a:prstGeom>
          <a:blipFill>
            <a:blip r:embed="rId7" cstate="print"/>
            <a:stretch>
              <a:fillRect/>
            </a:stretch>
          </a:blipFill>
        </p:spPr>
        <p:txBody>
          <a:bodyPr wrap="square" lIns="0" tIns="0" rIns="0" bIns="0" rtlCol="0"/>
          <a:lstStyle/>
          <a:p>
            <a:endParaRPr/>
          </a:p>
        </p:txBody>
      </p:sp>
      <p:sp>
        <p:nvSpPr>
          <p:cNvPr id="41" name="object 41"/>
          <p:cNvSpPr/>
          <p:nvPr/>
        </p:nvSpPr>
        <p:spPr>
          <a:xfrm>
            <a:off x="1612900" y="2997073"/>
            <a:ext cx="191135" cy="1392555"/>
          </a:xfrm>
          <a:custGeom>
            <a:avLst/>
            <a:gdLst/>
            <a:ahLst/>
            <a:cxnLst/>
            <a:rect l="l" t="t" r="r" b="b"/>
            <a:pathLst>
              <a:path w="191135" h="1392554">
                <a:moveTo>
                  <a:pt x="110638" y="75539"/>
                </a:moveTo>
                <a:lnTo>
                  <a:pt x="89331" y="106845"/>
                </a:lnTo>
                <a:lnTo>
                  <a:pt x="0" y="1389507"/>
                </a:lnTo>
                <a:lnTo>
                  <a:pt x="38100" y="1392046"/>
                </a:lnTo>
                <a:lnTo>
                  <a:pt x="127432" y="109491"/>
                </a:lnTo>
                <a:lnTo>
                  <a:pt x="110638" y="75539"/>
                </a:lnTo>
                <a:close/>
              </a:path>
              <a:path w="191135" h="1392554">
                <a:moveTo>
                  <a:pt x="133940" y="36449"/>
                </a:moveTo>
                <a:lnTo>
                  <a:pt x="94233" y="36449"/>
                </a:lnTo>
                <a:lnTo>
                  <a:pt x="132333" y="39115"/>
                </a:lnTo>
                <a:lnTo>
                  <a:pt x="127432" y="109491"/>
                </a:lnTo>
                <a:lnTo>
                  <a:pt x="154812" y="164846"/>
                </a:lnTo>
                <a:lnTo>
                  <a:pt x="159388" y="170820"/>
                </a:lnTo>
                <a:lnTo>
                  <a:pt x="165703" y="174450"/>
                </a:lnTo>
                <a:lnTo>
                  <a:pt x="172922" y="175436"/>
                </a:lnTo>
                <a:lnTo>
                  <a:pt x="180212" y="173481"/>
                </a:lnTo>
                <a:lnTo>
                  <a:pt x="186243" y="168832"/>
                </a:lnTo>
                <a:lnTo>
                  <a:pt x="189880" y="162480"/>
                </a:lnTo>
                <a:lnTo>
                  <a:pt x="190875" y="155247"/>
                </a:lnTo>
                <a:lnTo>
                  <a:pt x="188975" y="147954"/>
                </a:lnTo>
                <a:lnTo>
                  <a:pt x="133940" y="36449"/>
                </a:lnTo>
                <a:close/>
              </a:path>
              <a:path w="191135" h="1392554">
                <a:moveTo>
                  <a:pt x="115950" y="0"/>
                </a:moveTo>
                <a:lnTo>
                  <a:pt x="23113" y="136398"/>
                </a:lnTo>
                <a:lnTo>
                  <a:pt x="20155" y="143402"/>
                </a:lnTo>
                <a:lnTo>
                  <a:pt x="20113" y="150717"/>
                </a:lnTo>
                <a:lnTo>
                  <a:pt x="22810" y="157507"/>
                </a:lnTo>
                <a:lnTo>
                  <a:pt x="28067" y="162940"/>
                </a:lnTo>
                <a:lnTo>
                  <a:pt x="35071" y="165844"/>
                </a:lnTo>
                <a:lnTo>
                  <a:pt x="42386" y="165877"/>
                </a:lnTo>
                <a:lnTo>
                  <a:pt x="49176" y="163173"/>
                </a:lnTo>
                <a:lnTo>
                  <a:pt x="54610" y="157861"/>
                </a:lnTo>
                <a:lnTo>
                  <a:pt x="89331" y="106845"/>
                </a:lnTo>
                <a:lnTo>
                  <a:pt x="94233" y="36449"/>
                </a:lnTo>
                <a:lnTo>
                  <a:pt x="133940" y="36449"/>
                </a:lnTo>
                <a:lnTo>
                  <a:pt x="115950" y="0"/>
                </a:lnTo>
                <a:close/>
              </a:path>
              <a:path w="191135" h="1392554">
                <a:moveTo>
                  <a:pt x="131838" y="46227"/>
                </a:moveTo>
                <a:lnTo>
                  <a:pt x="96138" y="46227"/>
                </a:lnTo>
                <a:lnTo>
                  <a:pt x="129031" y="48513"/>
                </a:lnTo>
                <a:lnTo>
                  <a:pt x="110638" y="75539"/>
                </a:lnTo>
                <a:lnTo>
                  <a:pt x="127432" y="109491"/>
                </a:lnTo>
                <a:lnTo>
                  <a:pt x="131838" y="46227"/>
                </a:lnTo>
                <a:close/>
              </a:path>
              <a:path w="191135" h="1392554">
                <a:moveTo>
                  <a:pt x="94233" y="36449"/>
                </a:moveTo>
                <a:lnTo>
                  <a:pt x="89331" y="106845"/>
                </a:lnTo>
                <a:lnTo>
                  <a:pt x="110638" y="75539"/>
                </a:lnTo>
                <a:lnTo>
                  <a:pt x="96138" y="46227"/>
                </a:lnTo>
                <a:lnTo>
                  <a:pt x="131838" y="46227"/>
                </a:lnTo>
                <a:lnTo>
                  <a:pt x="132333" y="39115"/>
                </a:lnTo>
                <a:lnTo>
                  <a:pt x="94233" y="36449"/>
                </a:lnTo>
                <a:close/>
              </a:path>
              <a:path w="191135" h="1392554">
                <a:moveTo>
                  <a:pt x="96138" y="46227"/>
                </a:moveTo>
                <a:lnTo>
                  <a:pt x="110638" y="75539"/>
                </a:lnTo>
                <a:lnTo>
                  <a:pt x="129031" y="48513"/>
                </a:lnTo>
                <a:lnTo>
                  <a:pt x="96138" y="46227"/>
                </a:lnTo>
                <a:close/>
              </a:path>
            </a:pathLst>
          </a:custGeom>
          <a:solidFill>
            <a:srgbClr val="008000"/>
          </a:solidFill>
        </p:spPr>
        <p:txBody>
          <a:bodyPr wrap="square" lIns="0" tIns="0" rIns="0" bIns="0" rtlCol="0"/>
          <a:lstStyle/>
          <a:p>
            <a:endParaRPr/>
          </a:p>
        </p:txBody>
      </p:sp>
      <p:sp>
        <p:nvSpPr>
          <p:cNvPr id="42" name="object 42"/>
          <p:cNvSpPr txBox="1"/>
          <p:nvPr/>
        </p:nvSpPr>
        <p:spPr>
          <a:xfrm>
            <a:off x="1251915" y="2040382"/>
            <a:ext cx="953135" cy="914400"/>
          </a:xfrm>
          <a:prstGeom prst="rect">
            <a:avLst/>
          </a:prstGeom>
        </p:spPr>
        <p:txBody>
          <a:bodyPr vert="horz" wrap="square" lIns="0" tIns="12700" rIns="0" bIns="0" rtlCol="0">
            <a:spAutoFit/>
          </a:bodyPr>
          <a:lstStyle/>
          <a:p>
            <a:pPr marR="635" algn="ctr">
              <a:lnSpc>
                <a:spcPct val="100000"/>
              </a:lnSpc>
              <a:spcBef>
                <a:spcPts val="100"/>
              </a:spcBef>
            </a:pPr>
            <a:r>
              <a:rPr sz="2400" b="1" spc="-10" dirty="0">
                <a:latin typeface="Arial"/>
                <a:cs typeface="Arial"/>
              </a:rPr>
              <a:t>NS</a:t>
            </a:r>
            <a:endParaRPr sz="2400">
              <a:latin typeface="Arial"/>
              <a:cs typeface="Arial"/>
            </a:endParaRPr>
          </a:p>
          <a:p>
            <a:pPr algn="ctr">
              <a:lnSpc>
                <a:spcPct val="100000"/>
              </a:lnSpc>
              <a:spcBef>
                <a:spcPts val="1955"/>
              </a:spcBef>
            </a:pPr>
            <a:r>
              <a:rPr sz="1800" b="1" spc="-5" dirty="0">
                <a:latin typeface="Arial"/>
                <a:cs typeface="Arial"/>
              </a:rPr>
              <a:t>Donc</a:t>
            </a:r>
            <a:r>
              <a:rPr sz="1800" b="1" spc="-60" dirty="0">
                <a:latin typeface="Arial"/>
                <a:cs typeface="Arial"/>
              </a:rPr>
              <a:t> </a:t>
            </a:r>
            <a:r>
              <a:rPr sz="1800" b="1" spc="-5" dirty="0">
                <a:latin typeface="Arial"/>
                <a:cs typeface="Arial"/>
              </a:rPr>
              <a:t>H0</a:t>
            </a:r>
            <a:endParaRPr sz="1800">
              <a:latin typeface="Arial"/>
              <a:cs typeface="Arial"/>
            </a:endParaRPr>
          </a:p>
        </p:txBody>
      </p:sp>
      <p:sp>
        <p:nvSpPr>
          <p:cNvPr id="43" name="object 43"/>
          <p:cNvSpPr/>
          <p:nvPr/>
        </p:nvSpPr>
        <p:spPr>
          <a:xfrm>
            <a:off x="7499604" y="2287523"/>
            <a:ext cx="533400" cy="1475232"/>
          </a:xfrm>
          <a:prstGeom prst="rect">
            <a:avLst/>
          </a:prstGeom>
          <a:blipFill>
            <a:blip r:embed="rId8" cstate="print"/>
            <a:stretch>
              <a:fillRect/>
            </a:stretch>
          </a:blipFill>
        </p:spPr>
        <p:txBody>
          <a:bodyPr wrap="square" lIns="0" tIns="0" rIns="0" bIns="0" rtlCol="0"/>
          <a:lstStyle/>
          <a:p>
            <a:endParaRPr/>
          </a:p>
        </p:txBody>
      </p:sp>
      <p:sp>
        <p:nvSpPr>
          <p:cNvPr id="44" name="object 44"/>
          <p:cNvSpPr/>
          <p:nvPr/>
        </p:nvSpPr>
        <p:spPr>
          <a:xfrm>
            <a:off x="7542656" y="2476373"/>
            <a:ext cx="330200" cy="1220470"/>
          </a:xfrm>
          <a:custGeom>
            <a:avLst/>
            <a:gdLst/>
            <a:ahLst/>
            <a:cxnLst/>
            <a:rect l="l" t="t" r="r" b="b"/>
            <a:pathLst>
              <a:path w="330200" h="1220470">
                <a:moveTo>
                  <a:pt x="261660" y="73904"/>
                </a:moveTo>
                <a:lnTo>
                  <a:pt x="236163" y="101947"/>
                </a:lnTo>
                <a:lnTo>
                  <a:pt x="0" y="1212214"/>
                </a:lnTo>
                <a:lnTo>
                  <a:pt x="37211" y="1220089"/>
                </a:lnTo>
                <a:lnTo>
                  <a:pt x="273507" y="109879"/>
                </a:lnTo>
                <a:lnTo>
                  <a:pt x="261660" y="73904"/>
                </a:lnTo>
                <a:close/>
              </a:path>
              <a:path w="330200" h="1220470">
                <a:moveTo>
                  <a:pt x="288258" y="33019"/>
                </a:moveTo>
                <a:lnTo>
                  <a:pt x="250825" y="33019"/>
                </a:lnTo>
                <a:lnTo>
                  <a:pt x="288163" y="41021"/>
                </a:lnTo>
                <a:lnTo>
                  <a:pt x="273507" y="109879"/>
                </a:lnTo>
                <a:lnTo>
                  <a:pt x="292862" y="168655"/>
                </a:lnTo>
                <a:lnTo>
                  <a:pt x="296612" y="175240"/>
                </a:lnTo>
                <a:lnTo>
                  <a:pt x="302387" y="179704"/>
                </a:lnTo>
                <a:lnTo>
                  <a:pt x="309399" y="181693"/>
                </a:lnTo>
                <a:lnTo>
                  <a:pt x="316865" y="180848"/>
                </a:lnTo>
                <a:lnTo>
                  <a:pt x="323467" y="177095"/>
                </a:lnTo>
                <a:lnTo>
                  <a:pt x="327961" y="171307"/>
                </a:lnTo>
                <a:lnTo>
                  <a:pt x="329955" y="164256"/>
                </a:lnTo>
                <a:lnTo>
                  <a:pt x="329057" y="156717"/>
                </a:lnTo>
                <a:lnTo>
                  <a:pt x="288258" y="33019"/>
                </a:lnTo>
                <a:close/>
              </a:path>
              <a:path w="330200" h="1220470">
                <a:moveTo>
                  <a:pt x="277368" y="0"/>
                </a:moveTo>
                <a:lnTo>
                  <a:pt x="166370" y="122174"/>
                </a:lnTo>
                <a:lnTo>
                  <a:pt x="162532" y="128649"/>
                </a:lnTo>
                <a:lnTo>
                  <a:pt x="161480" y="135874"/>
                </a:lnTo>
                <a:lnTo>
                  <a:pt x="163191" y="142980"/>
                </a:lnTo>
                <a:lnTo>
                  <a:pt x="167640" y="149098"/>
                </a:lnTo>
                <a:lnTo>
                  <a:pt x="174186" y="152933"/>
                </a:lnTo>
                <a:lnTo>
                  <a:pt x="181435" y="153971"/>
                </a:lnTo>
                <a:lnTo>
                  <a:pt x="188517" y="152223"/>
                </a:lnTo>
                <a:lnTo>
                  <a:pt x="194564" y="147700"/>
                </a:lnTo>
                <a:lnTo>
                  <a:pt x="236163" y="101947"/>
                </a:lnTo>
                <a:lnTo>
                  <a:pt x="250825" y="33019"/>
                </a:lnTo>
                <a:lnTo>
                  <a:pt x="288258" y="33019"/>
                </a:lnTo>
                <a:lnTo>
                  <a:pt x="277368" y="0"/>
                </a:lnTo>
                <a:close/>
              </a:path>
              <a:path w="330200" h="1220470">
                <a:moveTo>
                  <a:pt x="287757" y="42925"/>
                </a:moveTo>
                <a:lnTo>
                  <a:pt x="251460" y="42925"/>
                </a:lnTo>
                <a:lnTo>
                  <a:pt x="283591" y="49784"/>
                </a:lnTo>
                <a:lnTo>
                  <a:pt x="261660" y="73904"/>
                </a:lnTo>
                <a:lnTo>
                  <a:pt x="273507" y="109879"/>
                </a:lnTo>
                <a:lnTo>
                  <a:pt x="287757" y="42925"/>
                </a:lnTo>
                <a:close/>
              </a:path>
              <a:path w="330200" h="1220470">
                <a:moveTo>
                  <a:pt x="250825" y="33019"/>
                </a:moveTo>
                <a:lnTo>
                  <a:pt x="236163" y="101947"/>
                </a:lnTo>
                <a:lnTo>
                  <a:pt x="261660" y="73904"/>
                </a:lnTo>
                <a:lnTo>
                  <a:pt x="251460" y="42925"/>
                </a:lnTo>
                <a:lnTo>
                  <a:pt x="287757" y="42925"/>
                </a:lnTo>
                <a:lnTo>
                  <a:pt x="288163" y="41021"/>
                </a:lnTo>
                <a:lnTo>
                  <a:pt x="250825" y="33019"/>
                </a:lnTo>
                <a:close/>
              </a:path>
              <a:path w="330200" h="1220470">
                <a:moveTo>
                  <a:pt x="251460" y="42925"/>
                </a:moveTo>
                <a:lnTo>
                  <a:pt x="261660" y="73904"/>
                </a:lnTo>
                <a:lnTo>
                  <a:pt x="283591" y="49784"/>
                </a:lnTo>
                <a:lnTo>
                  <a:pt x="251460" y="42925"/>
                </a:lnTo>
                <a:close/>
              </a:path>
            </a:pathLst>
          </a:custGeom>
          <a:solidFill>
            <a:srgbClr val="008000"/>
          </a:solidFill>
        </p:spPr>
        <p:txBody>
          <a:bodyPr wrap="square" lIns="0" tIns="0" rIns="0" bIns="0" rtlCol="0"/>
          <a:lstStyle/>
          <a:p>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31</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603247" y="138684"/>
            <a:ext cx="333755" cy="457199"/>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3723132" y="138684"/>
            <a:ext cx="330708" cy="457199"/>
          </a:xfrm>
          <a:prstGeom prst="rect">
            <a:avLst/>
          </a:prstGeom>
          <a:blipFill>
            <a:blip r:embed="rId4" cstate="print"/>
            <a:stretch>
              <a:fillRect/>
            </a:stretch>
          </a:blipFill>
        </p:spPr>
        <p:txBody>
          <a:bodyPr wrap="square" lIns="0" tIns="0" rIns="0" bIns="0" rtlCol="0"/>
          <a:lstStyle/>
          <a:p>
            <a:endParaRPr/>
          </a:p>
        </p:txBody>
      </p:sp>
      <p:sp>
        <p:nvSpPr>
          <p:cNvPr id="12" name="object 12"/>
          <p:cNvSpPr txBox="1"/>
          <p:nvPr/>
        </p:nvSpPr>
        <p:spPr>
          <a:xfrm>
            <a:off x="3437001" y="5616041"/>
            <a:ext cx="1002665"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Z</a:t>
            </a:r>
            <a:r>
              <a:rPr sz="1800" b="1" spc="-70" dirty="0">
                <a:latin typeface="Arial"/>
                <a:cs typeface="Arial"/>
              </a:rPr>
              <a:t> </a:t>
            </a:r>
            <a:r>
              <a:rPr sz="1800" b="1" spc="-5" dirty="0">
                <a:latin typeface="Arial"/>
                <a:cs typeface="Arial"/>
              </a:rPr>
              <a:t>calculé</a:t>
            </a:r>
            <a:endParaRPr sz="1800">
              <a:latin typeface="Arial"/>
              <a:cs typeface="Arial"/>
            </a:endParaRPr>
          </a:p>
        </p:txBody>
      </p:sp>
      <p:sp>
        <p:nvSpPr>
          <p:cNvPr id="13" name="object 13"/>
          <p:cNvSpPr txBox="1"/>
          <p:nvPr/>
        </p:nvSpPr>
        <p:spPr>
          <a:xfrm>
            <a:off x="3313176" y="1727200"/>
            <a:ext cx="692150" cy="517525"/>
          </a:xfrm>
          <a:prstGeom prst="rect">
            <a:avLst/>
          </a:prstGeom>
          <a:ln w="12700">
            <a:solidFill>
              <a:srgbClr val="000000"/>
            </a:solidFill>
          </a:ln>
        </p:spPr>
        <p:txBody>
          <a:bodyPr vert="horz" wrap="square" lIns="0" tIns="98425" rIns="0" bIns="0" rtlCol="0">
            <a:spAutoFit/>
          </a:bodyPr>
          <a:lstStyle/>
          <a:p>
            <a:pPr marL="128905">
              <a:lnSpc>
                <a:spcPct val="100000"/>
              </a:lnSpc>
              <a:spcBef>
                <a:spcPts val="775"/>
              </a:spcBef>
            </a:pPr>
            <a:r>
              <a:rPr sz="2400" b="1" spc="-10" dirty="0">
                <a:solidFill>
                  <a:srgbClr val="008000"/>
                </a:solidFill>
                <a:latin typeface="Arial"/>
                <a:cs typeface="Arial"/>
              </a:rPr>
              <a:t>5%</a:t>
            </a:r>
            <a:endParaRPr sz="2400">
              <a:latin typeface="Arial"/>
              <a:cs typeface="Arial"/>
            </a:endParaRPr>
          </a:p>
        </p:txBody>
      </p:sp>
      <p:sp>
        <p:nvSpPr>
          <p:cNvPr id="14" name="object 14"/>
          <p:cNvSpPr/>
          <p:nvPr/>
        </p:nvSpPr>
        <p:spPr>
          <a:xfrm>
            <a:off x="32766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5" name="object 15"/>
          <p:cNvSpPr/>
          <p:nvPr/>
        </p:nvSpPr>
        <p:spPr>
          <a:xfrm>
            <a:off x="4140200" y="3800475"/>
            <a:ext cx="0" cy="530225"/>
          </a:xfrm>
          <a:custGeom>
            <a:avLst/>
            <a:gdLst/>
            <a:ahLst/>
            <a:cxnLst/>
            <a:rect l="l" t="t" r="r" b="b"/>
            <a:pathLst>
              <a:path h="530225">
                <a:moveTo>
                  <a:pt x="0" y="0"/>
                </a:moveTo>
                <a:lnTo>
                  <a:pt x="0" y="530225"/>
                </a:lnTo>
              </a:path>
            </a:pathLst>
          </a:custGeom>
          <a:ln w="12700">
            <a:solidFill>
              <a:srgbClr val="000000"/>
            </a:solidFill>
          </a:ln>
        </p:spPr>
        <p:txBody>
          <a:bodyPr wrap="square" lIns="0" tIns="0" rIns="0" bIns="0" rtlCol="0"/>
          <a:lstStyle/>
          <a:p>
            <a:endParaRPr/>
          </a:p>
        </p:txBody>
      </p:sp>
      <p:sp>
        <p:nvSpPr>
          <p:cNvPr id="16" name="object 16"/>
          <p:cNvSpPr/>
          <p:nvPr/>
        </p:nvSpPr>
        <p:spPr>
          <a:xfrm>
            <a:off x="3270250" y="3806825"/>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7" name="object 17"/>
          <p:cNvSpPr/>
          <p:nvPr/>
        </p:nvSpPr>
        <p:spPr>
          <a:xfrm>
            <a:off x="3270250" y="4324350"/>
            <a:ext cx="876300" cy="0"/>
          </a:xfrm>
          <a:custGeom>
            <a:avLst/>
            <a:gdLst/>
            <a:ahLst/>
            <a:cxnLst/>
            <a:rect l="l" t="t" r="r" b="b"/>
            <a:pathLst>
              <a:path w="876300">
                <a:moveTo>
                  <a:pt x="0" y="0"/>
                </a:moveTo>
                <a:lnTo>
                  <a:pt x="876300" y="0"/>
                </a:lnTo>
              </a:path>
            </a:pathLst>
          </a:custGeom>
          <a:ln w="12700">
            <a:solidFill>
              <a:srgbClr val="000000"/>
            </a:solidFill>
          </a:ln>
        </p:spPr>
        <p:txBody>
          <a:bodyPr wrap="square" lIns="0" tIns="0" rIns="0" bIns="0" rtlCol="0"/>
          <a:lstStyle/>
          <a:p>
            <a:endParaRPr/>
          </a:p>
        </p:txBody>
      </p:sp>
      <p:sp>
        <p:nvSpPr>
          <p:cNvPr id="18" name="object 18"/>
          <p:cNvSpPr txBox="1"/>
          <p:nvPr/>
        </p:nvSpPr>
        <p:spPr>
          <a:xfrm>
            <a:off x="3400171" y="3864609"/>
            <a:ext cx="1945639" cy="85090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008000"/>
                </a:solidFill>
                <a:latin typeface="Arial"/>
                <a:cs typeface="Arial"/>
              </a:rPr>
              <a:t>1,96</a:t>
            </a:r>
            <a:endParaRPr sz="2400">
              <a:latin typeface="Arial"/>
              <a:cs typeface="Arial"/>
            </a:endParaRPr>
          </a:p>
          <a:p>
            <a:pPr marL="615950">
              <a:lnSpc>
                <a:spcPct val="100000"/>
              </a:lnSpc>
              <a:spcBef>
                <a:spcPts val="1460"/>
              </a:spcBef>
            </a:pPr>
            <a:r>
              <a:rPr sz="1800" b="1" spc="-5" dirty="0">
                <a:latin typeface="Arial"/>
                <a:cs typeface="Arial"/>
              </a:rPr>
              <a:t>Z</a:t>
            </a:r>
            <a:r>
              <a:rPr sz="1800" b="1" spc="-7" baseline="-20833" dirty="0">
                <a:latin typeface="Symbol"/>
                <a:cs typeface="Symbol"/>
              </a:rPr>
              <a:t></a:t>
            </a:r>
            <a:r>
              <a:rPr sz="1800" b="1" spc="-104" baseline="-20833" dirty="0">
                <a:latin typeface="Times New Roman"/>
                <a:cs typeface="Times New Roman"/>
              </a:rPr>
              <a:t> </a:t>
            </a:r>
            <a:r>
              <a:rPr sz="1800" b="1" dirty="0">
                <a:latin typeface="Arial"/>
                <a:cs typeface="Arial"/>
              </a:rPr>
              <a:t>théorique</a:t>
            </a:r>
            <a:endParaRPr sz="1800">
              <a:latin typeface="Arial"/>
              <a:cs typeface="Arial"/>
            </a:endParaRPr>
          </a:p>
        </p:txBody>
      </p:sp>
      <p:sp>
        <p:nvSpPr>
          <p:cNvPr id="19" name="object 19"/>
          <p:cNvSpPr/>
          <p:nvPr/>
        </p:nvSpPr>
        <p:spPr>
          <a:xfrm>
            <a:off x="3496055" y="2391155"/>
            <a:ext cx="425196" cy="1551432"/>
          </a:xfrm>
          <a:prstGeom prst="rect">
            <a:avLst/>
          </a:prstGeom>
          <a:blipFill>
            <a:blip r:embed="rId5" cstate="print"/>
            <a:stretch>
              <a:fillRect/>
            </a:stretch>
          </a:blipFill>
        </p:spPr>
        <p:txBody>
          <a:bodyPr wrap="square" lIns="0" tIns="0" rIns="0" bIns="0" rtlCol="0"/>
          <a:lstStyle/>
          <a:p>
            <a:endParaRPr/>
          </a:p>
        </p:txBody>
      </p:sp>
      <p:sp>
        <p:nvSpPr>
          <p:cNvPr id="20" name="object 20"/>
          <p:cNvSpPr/>
          <p:nvPr/>
        </p:nvSpPr>
        <p:spPr>
          <a:xfrm>
            <a:off x="3622821" y="2411348"/>
            <a:ext cx="171450" cy="1296035"/>
          </a:xfrm>
          <a:custGeom>
            <a:avLst/>
            <a:gdLst/>
            <a:ahLst/>
            <a:cxnLst/>
            <a:rect l="l" t="t" r="r" b="b"/>
            <a:pathLst>
              <a:path w="171450" h="1296035">
                <a:moveTo>
                  <a:pt x="16446" y="1124533"/>
                </a:moveTo>
                <a:lnTo>
                  <a:pt x="9251" y="1126998"/>
                </a:lnTo>
                <a:lnTo>
                  <a:pt x="3643" y="1132048"/>
                </a:lnTo>
                <a:lnTo>
                  <a:pt x="488" y="1138634"/>
                </a:lnTo>
                <a:lnTo>
                  <a:pt x="0" y="1145911"/>
                </a:lnTo>
                <a:lnTo>
                  <a:pt x="2393" y="1153033"/>
                </a:lnTo>
                <a:lnTo>
                  <a:pt x="85578" y="1295527"/>
                </a:lnTo>
                <a:lnTo>
                  <a:pt x="107597" y="1257808"/>
                </a:lnTo>
                <a:lnTo>
                  <a:pt x="66528" y="1257808"/>
                </a:lnTo>
                <a:lnTo>
                  <a:pt x="66528" y="1187195"/>
                </a:lnTo>
                <a:lnTo>
                  <a:pt x="35413" y="1133855"/>
                </a:lnTo>
                <a:lnTo>
                  <a:pt x="30360" y="1128176"/>
                </a:lnTo>
                <a:lnTo>
                  <a:pt x="23760" y="1124997"/>
                </a:lnTo>
                <a:lnTo>
                  <a:pt x="16446" y="1124533"/>
                </a:lnTo>
                <a:close/>
              </a:path>
              <a:path w="171450" h="1296035">
                <a:moveTo>
                  <a:pt x="66528" y="1187195"/>
                </a:moveTo>
                <a:lnTo>
                  <a:pt x="66528" y="1257808"/>
                </a:lnTo>
                <a:lnTo>
                  <a:pt x="104628" y="1257808"/>
                </a:lnTo>
                <a:lnTo>
                  <a:pt x="104628" y="1248156"/>
                </a:lnTo>
                <a:lnTo>
                  <a:pt x="69068" y="1248156"/>
                </a:lnTo>
                <a:lnTo>
                  <a:pt x="85578" y="1219853"/>
                </a:lnTo>
                <a:lnTo>
                  <a:pt x="66528" y="1187195"/>
                </a:lnTo>
                <a:close/>
              </a:path>
              <a:path w="171450" h="1296035">
                <a:moveTo>
                  <a:pt x="154709" y="1124533"/>
                </a:moveTo>
                <a:lnTo>
                  <a:pt x="147395" y="1124997"/>
                </a:lnTo>
                <a:lnTo>
                  <a:pt x="140795" y="1128176"/>
                </a:lnTo>
                <a:lnTo>
                  <a:pt x="135743" y="1133855"/>
                </a:lnTo>
                <a:lnTo>
                  <a:pt x="104628" y="1187195"/>
                </a:lnTo>
                <a:lnTo>
                  <a:pt x="104628" y="1257808"/>
                </a:lnTo>
                <a:lnTo>
                  <a:pt x="107597" y="1257808"/>
                </a:lnTo>
                <a:lnTo>
                  <a:pt x="168763" y="1153033"/>
                </a:lnTo>
                <a:lnTo>
                  <a:pt x="171156" y="1145911"/>
                </a:lnTo>
                <a:lnTo>
                  <a:pt x="170668" y="1138634"/>
                </a:lnTo>
                <a:lnTo>
                  <a:pt x="167512" y="1132048"/>
                </a:lnTo>
                <a:lnTo>
                  <a:pt x="161905" y="1126998"/>
                </a:lnTo>
                <a:lnTo>
                  <a:pt x="154709" y="1124533"/>
                </a:lnTo>
                <a:close/>
              </a:path>
              <a:path w="171450" h="1296035">
                <a:moveTo>
                  <a:pt x="85578" y="1219853"/>
                </a:moveTo>
                <a:lnTo>
                  <a:pt x="69068" y="1248156"/>
                </a:lnTo>
                <a:lnTo>
                  <a:pt x="102088" y="1248156"/>
                </a:lnTo>
                <a:lnTo>
                  <a:pt x="85578" y="1219853"/>
                </a:lnTo>
                <a:close/>
              </a:path>
              <a:path w="171450" h="1296035">
                <a:moveTo>
                  <a:pt x="104628" y="1187195"/>
                </a:moveTo>
                <a:lnTo>
                  <a:pt x="85578" y="1219853"/>
                </a:lnTo>
                <a:lnTo>
                  <a:pt x="102088" y="1248156"/>
                </a:lnTo>
                <a:lnTo>
                  <a:pt x="104628" y="1248156"/>
                </a:lnTo>
                <a:lnTo>
                  <a:pt x="104628" y="1187195"/>
                </a:lnTo>
                <a:close/>
              </a:path>
              <a:path w="171450" h="1296035">
                <a:moveTo>
                  <a:pt x="104628" y="0"/>
                </a:moveTo>
                <a:lnTo>
                  <a:pt x="66528" y="0"/>
                </a:lnTo>
                <a:lnTo>
                  <a:pt x="66528" y="1187195"/>
                </a:lnTo>
                <a:lnTo>
                  <a:pt x="85578" y="1219853"/>
                </a:lnTo>
                <a:lnTo>
                  <a:pt x="104628" y="1187195"/>
                </a:lnTo>
                <a:lnTo>
                  <a:pt x="104628" y="0"/>
                </a:lnTo>
                <a:close/>
              </a:path>
            </a:pathLst>
          </a:custGeom>
          <a:solidFill>
            <a:srgbClr val="008000"/>
          </a:solidFill>
        </p:spPr>
        <p:txBody>
          <a:bodyPr wrap="square" lIns="0" tIns="0" rIns="0" bIns="0" rtlCol="0"/>
          <a:lstStyle/>
          <a:p>
            <a:endParaRPr/>
          </a:p>
        </p:txBody>
      </p:sp>
      <p:graphicFrame>
        <p:nvGraphicFramePr>
          <p:cNvPr id="21" name="object 21"/>
          <p:cNvGraphicFramePr>
            <a:graphicFrameLocks noGrp="1"/>
          </p:cNvGraphicFramePr>
          <p:nvPr/>
        </p:nvGraphicFramePr>
        <p:xfrm>
          <a:off x="173037" y="1046225"/>
          <a:ext cx="3263900" cy="517525"/>
        </p:xfrm>
        <a:graphic>
          <a:graphicData uri="http://schemas.openxmlformats.org/drawingml/2006/table">
            <a:tbl>
              <a:tblPr firstRow="1" bandRow="1">
                <a:tableStyleId>{2D5ABB26-0587-4C30-8999-92F81FD0307C}</a:tableStyleId>
              </a:tblPr>
              <a:tblGrid>
                <a:gridCol w="882650">
                  <a:extLst>
                    <a:ext uri="{9D8B030D-6E8A-4147-A177-3AD203B41FA5}">
                      <a16:colId xmlns:a16="http://schemas.microsoft.com/office/drawing/2014/main" val="20000"/>
                    </a:ext>
                  </a:extLst>
                </a:gridCol>
                <a:gridCol w="876300">
                  <a:extLst>
                    <a:ext uri="{9D8B030D-6E8A-4147-A177-3AD203B41FA5}">
                      <a16:colId xmlns:a16="http://schemas.microsoft.com/office/drawing/2014/main" val="20001"/>
                    </a:ext>
                  </a:extLst>
                </a:gridCol>
                <a:gridCol w="749300">
                  <a:extLst>
                    <a:ext uri="{9D8B030D-6E8A-4147-A177-3AD203B41FA5}">
                      <a16:colId xmlns:a16="http://schemas.microsoft.com/office/drawing/2014/main" val="20002"/>
                    </a:ext>
                  </a:extLst>
                </a:gridCol>
                <a:gridCol w="755650">
                  <a:extLst>
                    <a:ext uri="{9D8B030D-6E8A-4147-A177-3AD203B41FA5}">
                      <a16:colId xmlns:a16="http://schemas.microsoft.com/office/drawing/2014/main" val="20003"/>
                    </a:ext>
                  </a:extLst>
                </a:gridCol>
              </a:tblGrid>
              <a:tr h="517525">
                <a:tc>
                  <a:txBody>
                    <a:bodyPr/>
                    <a:lstStyle/>
                    <a:p>
                      <a:pPr marL="222885">
                        <a:lnSpc>
                          <a:spcPct val="100000"/>
                        </a:lnSpc>
                        <a:spcBef>
                          <a:spcPts val="775"/>
                        </a:spcBef>
                      </a:pPr>
                      <a:r>
                        <a:rPr sz="2400" b="1" spc="-10" dirty="0">
                          <a:solidFill>
                            <a:srgbClr val="FF0000"/>
                          </a:solidFill>
                          <a:latin typeface="Arial"/>
                          <a:cs typeface="Arial"/>
                        </a:rPr>
                        <a:t>9%</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19710">
                        <a:lnSpc>
                          <a:spcPct val="100000"/>
                        </a:lnSpc>
                        <a:spcBef>
                          <a:spcPts val="775"/>
                        </a:spcBef>
                      </a:pPr>
                      <a:r>
                        <a:rPr sz="2400" b="1" spc="-10" dirty="0">
                          <a:solidFill>
                            <a:srgbClr val="FF0000"/>
                          </a:solidFill>
                          <a:latin typeface="Arial"/>
                          <a:cs typeface="Arial"/>
                        </a:rPr>
                        <a:t>8%</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57480">
                        <a:lnSpc>
                          <a:spcPct val="100000"/>
                        </a:lnSpc>
                        <a:spcBef>
                          <a:spcPts val="775"/>
                        </a:spcBef>
                      </a:pPr>
                      <a:r>
                        <a:rPr sz="2400" b="1" spc="-10" dirty="0">
                          <a:solidFill>
                            <a:srgbClr val="FF0000"/>
                          </a:solidFill>
                          <a:latin typeface="Arial"/>
                          <a:cs typeface="Arial"/>
                        </a:rPr>
                        <a:t>7%</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60655">
                        <a:lnSpc>
                          <a:spcPct val="100000"/>
                        </a:lnSpc>
                        <a:spcBef>
                          <a:spcPts val="775"/>
                        </a:spcBef>
                      </a:pPr>
                      <a:r>
                        <a:rPr sz="2400" b="1" spc="-10" dirty="0">
                          <a:solidFill>
                            <a:srgbClr val="FF0000"/>
                          </a:solidFill>
                          <a:latin typeface="Arial"/>
                          <a:cs typeface="Arial"/>
                        </a:rPr>
                        <a:t>6%</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2" name="object 22"/>
          <p:cNvGraphicFramePr>
            <a:graphicFrameLocks noGrp="1"/>
          </p:cNvGraphicFramePr>
          <p:nvPr/>
        </p:nvGraphicFramePr>
        <p:xfrm>
          <a:off x="230187" y="4432300"/>
          <a:ext cx="3184524" cy="517525"/>
        </p:xfrm>
        <a:graphic>
          <a:graphicData uri="http://schemas.openxmlformats.org/drawingml/2006/table">
            <a:tbl>
              <a:tblPr firstRow="1" bandRow="1">
                <a:tableStyleId>{2D5ABB26-0587-4C30-8999-92F81FD0307C}</a:tableStyleId>
              </a:tblPr>
              <a:tblGrid>
                <a:gridCol w="807085">
                  <a:extLst>
                    <a:ext uri="{9D8B030D-6E8A-4147-A177-3AD203B41FA5}">
                      <a16:colId xmlns:a16="http://schemas.microsoft.com/office/drawing/2014/main" val="20000"/>
                    </a:ext>
                  </a:extLst>
                </a:gridCol>
                <a:gridCol w="792479">
                  <a:extLst>
                    <a:ext uri="{9D8B030D-6E8A-4147-A177-3AD203B41FA5}">
                      <a16:colId xmlns:a16="http://schemas.microsoft.com/office/drawing/2014/main" val="20001"/>
                    </a:ext>
                  </a:extLst>
                </a:gridCol>
                <a:gridCol w="792480">
                  <a:extLst>
                    <a:ext uri="{9D8B030D-6E8A-4147-A177-3AD203B41FA5}">
                      <a16:colId xmlns:a16="http://schemas.microsoft.com/office/drawing/2014/main" val="20002"/>
                    </a:ext>
                  </a:extLst>
                </a:gridCol>
                <a:gridCol w="792480">
                  <a:extLst>
                    <a:ext uri="{9D8B030D-6E8A-4147-A177-3AD203B41FA5}">
                      <a16:colId xmlns:a16="http://schemas.microsoft.com/office/drawing/2014/main" val="20003"/>
                    </a:ext>
                  </a:extLst>
                </a:gridCol>
              </a:tblGrid>
              <a:tr h="517525">
                <a:tc>
                  <a:txBody>
                    <a:bodyPr/>
                    <a:lstStyle/>
                    <a:p>
                      <a:pPr marL="106680">
                        <a:lnSpc>
                          <a:spcPct val="100000"/>
                        </a:lnSpc>
                        <a:spcBef>
                          <a:spcPts val="555"/>
                        </a:spcBef>
                      </a:pPr>
                      <a:r>
                        <a:rPr sz="2400" b="1" spc="-5" dirty="0">
                          <a:solidFill>
                            <a:srgbClr val="FF0000"/>
                          </a:solidFill>
                          <a:latin typeface="Arial"/>
                          <a:cs typeface="Arial"/>
                        </a:rPr>
                        <a:t>1,69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1,75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1,81</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9695">
                        <a:lnSpc>
                          <a:spcPct val="100000"/>
                        </a:lnSpc>
                        <a:spcBef>
                          <a:spcPts val="555"/>
                        </a:spcBef>
                      </a:pPr>
                      <a:r>
                        <a:rPr sz="2400" b="1" spc="-5" dirty="0">
                          <a:solidFill>
                            <a:srgbClr val="FF0000"/>
                          </a:solidFill>
                          <a:latin typeface="Arial"/>
                          <a:cs typeface="Arial"/>
                        </a:rPr>
                        <a:t>1,89</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23" name="object 23"/>
          <p:cNvGraphicFramePr>
            <a:graphicFrameLocks noGrp="1"/>
          </p:cNvGraphicFramePr>
          <p:nvPr/>
        </p:nvGraphicFramePr>
        <p:xfrm>
          <a:off x="4170426" y="1720850"/>
          <a:ext cx="2748278" cy="517525"/>
        </p:xfrm>
        <a:graphic>
          <a:graphicData uri="http://schemas.openxmlformats.org/drawingml/2006/table">
            <a:tbl>
              <a:tblPr firstRow="1" bandRow="1">
                <a:tableStyleId>{2D5ABB26-0587-4C30-8999-92F81FD0307C}</a:tableStyleId>
              </a:tblPr>
              <a:tblGrid>
                <a:gridCol w="706755">
                  <a:extLst>
                    <a:ext uri="{9D8B030D-6E8A-4147-A177-3AD203B41FA5}">
                      <a16:colId xmlns:a16="http://schemas.microsoft.com/office/drawing/2014/main" val="20000"/>
                    </a:ext>
                  </a:extLst>
                </a:gridCol>
                <a:gridCol w="706755">
                  <a:extLst>
                    <a:ext uri="{9D8B030D-6E8A-4147-A177-3AD203B41FA5}">
                      <a16:colId xmlns:a16="http://schemas.microsoft.com/office/drawing/2014/main" val="20001"/>
                    </a:ext>
                  </a:extLst>
                </a:gridCol>
                <a:gridCol w="706754">
                  <a:extLst>
                    <a:ext uri="{9D8B030D-6E8A-4147-A177-3AD203B41FA5}">
                      <a16:colId xmlns:a16="http://schemas.microsoft.com/office/drawing/2014/main" val="20002"/>
                    </a:ext>
                  </a:extLst>
                </a:gridCol>
                <a:gridCol w="628014">
                  <a:extLst>
                    <a:ext uri="{9D8B030D-6E8A-4147-A177-3AD203B41FA5}">
                      <a16:colId xmlns:a16="http://schemas.microsoft.com/office/drawing/2014/main" val="20003"/>
                    </a:ext>
                  </a:extLst>
                </a:gridCol>
              </a:tblGrid>
              <a:tr h="517525">
                <a:tc>
                  <a:txBody>
                    <a:bodyPr/>
                    <a:lstStyle/>
                    <a:p>
                      <a:pPr marL="135890">
                        <a:lnSpc>
                          <a:spcPct val="100000"/>
                        </a:lnSpc>
                        <a:spcBef>
                          <a:spcPts val="775"/>
                        </a:spcBef>
                      </a:pPr>
                      <a:r>
                        <a:rPr sz="2400" b="1" spc="-10" dirty="0">
                          <a:solidFill>
                            <a:srgbClr val="008000"/>
                          </a:solidFill>
                          <a:latin typeface="Arial"/>
                          <a:cs typeface="Arial"/>
                        </a:rPr>
                        <a:t>4%</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3%</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136525">
                        <a:lnSpc>
                          <a:spcPct val="100000"/>
                        </a:lnSpc>
                        <a:spcBef>
                          <a:spcPts val="775"/>
                        </a:spcBef>
                      </a:pPr>
                      <a:r>
                        <a:rPr sz="2400" b="1" spc="-10" dirty="0">
                          <a:solidFill>
                            <a:srgbClr val="008000"/>
                          </a:solidFill>
                          <a:latin typeface="Arial"/>
                          <a:cs typeface="Arial"/>
                        </a:rPr>
                        <a:t>2%</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97155">
                        <a:lnSpc>
                          <a:spcPct val="100000"/>
                        </a:lnSpc>
                        <a:spcBef>
                          <a:spcPts val="775"/>
                        </a:spcBef>
                      </a:pPr>
                      <a:r>
                        <a:rPr sz="2400" b="1" spc="-5" dirty="0">
                          <a:solidFill>
                            <a:srgbClr val="008000"/>
                          </a:solidFill>
                          <a:latin typeface="Arial"/>
                          <a:cs typeface="Arial"/>
                        </a:rPr>
                        <a:t>1%</a:t>
                      </a:r>
                      <a:endParaRPr sz="2400">
                        <a:latin typeface="Arial"/>
                        <a:cs typeface="Arial"/>
                      </a:endParaRPr>
                    </a:p>
                  </a:txBody>
                  <a:tcPr marL="0" marR="0" marT="9842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24" name="object 24"/>
          <p:cNvSpPr txBox="1"/>
          <p:nvPr/>
        </p:nvSpPr>
        <p:spPr>
          <a:xfrm>
            <a:off x="4608576" y="5503926"/>
            <a:ext cx="719455" cy="517525"/>
          </a:xfrm>
          <a:prstGeom prst="rect">
            <a:avLst/>
          </a:prstGeom>
          <a:ln w="12700">
            <a:solidFill>
              <a:srgbClr val="000000"/>
            </a:solidFill>
          </a:ln>
        </p:spPr>
        <p:txBody>
          <a:bodyPr vert="horz" wrap="square" lIns="0" tIns="70485" rIns="0" bIns="0" rtlCol="0">
            <a:spAutoFit/>
          </a:bodyPr>
          <a:lstStyle/>
          <a:p>
            <a:pPr marL="147320">
              <a:lnSpc>
                <a:spcPct val="100000"/>
              </a:lnSpc>
              <a:spcBef>
                <a:spcPts val="555"/>
              </a:spcBef>
            </a:pPr>
            <a:r>
              <a:rPr sz="2400" b="1" spc="-5" dirty="0">
                <a:solidFill>
                  <a:srgbClr val="FFC000"/>
                </a:solidFill>
                <a:latin typeface="Arial"/>
                <a:cs typeface="Arial"/>
              </a:rPr>
              <a:t>1,3</a:t>
            </a:r>
            <a:endParaRPr sz="2400">
              <a:latin typeface="Arial"/>
              <a:cs typeface="Arial"/>
            </a:endParaRPr>
          </a:p>
        </p:txBody>
      </p:sp>
      <p:sp>
        <p:nvSpPr>
          <p:cNvPr id="25" name="object 25"/>
          <p:cNvSpPr/>
          <p:nvPr/>
        </p:nvSpPr>
        <p:spPr>
          <a:xfrm>
            <a:off x="671487" y="2962211"/>
            <a:ext cx="2952750" cy="287020"/>
          </a:xfrm>
          <a:custGeom>
            <a:avLst/>
            <a:gdLst/>
            <a:ahLst/>
            <a:cxnLst/>
            <a:rect l="l" t="t" r="r" b="b"/>
            <a:pathLst>
              <a:path w="2952750" h="287019">
                <a:moveTo>
                  <a:pt x="0" y="286702"/>
                </a:moveTo>
                <a:lnTo>
                  <a:pt x="2952623" y="286702"/>
                </a:lnTo>
                <a:lnTo>
                  <a:pt x="2952623" y="0"/>
                </a:lnTo>
                <a:lnTo>
                  <a:pt x="0" y="0"/>
                </a:lnTo>
                <a:lnTo>
                  <a:pt x="0" y="286702"/>
                </a:lnTo>
                <a:close/>
              </a:path>
            </a:pathLst>
          </a:custGeom>
          <a:solidFill>
            <a:srgbClr val="FFCC00"/>
          </a:solidFill>
        </p:spPr>
        <p:txBody>
          <a:bodyPr wrap="square" lIns="0" tIns="0" rIns="0" bIns="0" rtlCol="0"/>
          <a:lstStyle/>
          <a:p>
            <a:endParaRPr/>
          </a:p>
        </p:txBody>
      </p:sp>
      <p:sp>
        <p:nvSpPr>
          <p:cNvPr id="26" name="object 26"/>
          <p:cNvSpPr/>
          <p:nvPr/>
        </p:nvSpPr>
        <p:spPr>
          <a:xfrm>
            <a:off x="3768471" y="2981223"/>
            <a:ext cx="3324860" cy="267970"/>
          </a:xfrm>
          <a:custGeom>
            <a:avLst/>
            <a:gdLst/>
            <a:ahLst/>
            <a:cxnLst/>
            <a:rect l="l" t="t" r="r" b="b"/>
            <a:pathLst>
              <a:path w="3324859" h="267969">
                <a:moveTo>
                  <a:pt x="0" y="267690"/>
                </a:moveTo>
                <a:lnTo>
                  <a:pt x="3324479" y="267690"/>
                </a:lnTo>
                <a:lnTo>
                  <a:pt x="3324479" y="0"/>
                </a:lnTo>
                <a:lnTo>
                  <a:pt x="0" y="0"/>
                </a:lnTo>
                <a:lnTo>
                  <a:pt x="0" y="267690"/>
                </a:lnTo>
                <a:close/>
              </a:path>
            </a:pathLst>
          </a:custGeom>
          <a:solidFill>
            <a:srgbClr val="006666"/>
          </a:solidFill>
        </p:spPr>
        <p:txBody>
          <a:bodyPr wrap="square" lIns="0" tIns="0" rIns="0" bIns="0" rtlCol="0"/>
          <a:lstStyle/>
          <a:p>
            <a:endParaRPr/>
          </a:p>
        </p:txBody>
      </p:sp>
      <p:sp>
        <p:nvSpPr>
          <p:cNvPr id="27" name="object 27"/>
          <p:cNvSpPr/>
          <p:nvPr/>
        </p:nvSpPr>
        <p:spPr>
          <a:xfrm>
            <a:off x="288823" y="3386264"/>
            <a:ext cx="6605905" cy="157480"/>
          </a:xfrm>
          <a:custGeom>
            <a:avLst/>
            <a:gdLst/>
            <a:ahLst/>
            <a:cxnLst/>
            <a:rect l="l" t="t" r="r" b="b"/>
            <a:pathLst>
              <a:path w="6605905" h="157479">
                <a:moveTo>
                  <a:pt x="6575744" y="60388"/>
                </a:moveTo>
                <a:lnTo>
                  <a:pt x="6571081" y="60388"/>
                </a:lnTo>
                <a:lnTo>
                  <a:pt x="6571335" y="95313"/>
                </a:lnTo>
                <a:lnTo>
                  <a:pt x="6506596" y="95671"/>
                </a:lnTo>
                <a:lnTo>
                  <a:pt x="6457797" y="124523"/>
                </a:lnTo>
                <a:lnTo>
                  <a:pt x="6452666" y="129182"/>
                </a:lnTo>
                <a:lnTo>
                  <a:pt x="6449796" y="135223"/>
                </a:lnTo>
                <a:lnTo>
                  <a:pt x="6449403" y="141882"/>
                </a:lnTo>
                <a:lnTo>
                  <a:pt x="6451701" y="148399"/>
                </a:lnTo>
                <a:lnTo>
                  <a:pt x="6456289" y="153586"/>
                </a:lnTo>
                <a:lnTo>
                  <a:pt x="6462306" y="156463"/>
                </a:lnTo>
                <a:lnTo>
                  <a:pt x="6468989" y="156864"/>
                </a:lnTo>
                <a:lnTo>
                  <a:pt x="6475577" y="154622"/>
                </a:lnTo>
                <a:lnTo>
                  <a:pt x="6605752" y="77660"/>
                </a:lnTo>
                <a:lnTo>
                  <a:pt x="6575744" y="60388"/>
                </a:lnTo>
                <a:close/>
              </a:path>
              <a:path w="6605905" h="157479">
                <a:moveTo>
                  <a:pt x="6506409" y="60745"/>
                </a:moveTo>
                <a:lnTo>
                  <a:pt x="0" y="96710"/>
                </a:lnTo>
                <a:lnTo>
                  <a:pt x="203" y="131635"/>
                </a:lnTo>
                <a:lnTo>
                  <a:pt x="6506596" y="95671"/>
                </a:lnTo>
                <a:lnTo>
                  <a:pt x="6536423" y="78036"/>
                </a:lnTo>
                <a:lnTo>
                  <a:pt x="6506409" y="60745"/>
                </a:lnTo>
                <a:close/>
              </a:path>
              <a:path w="6605905" h="157479">
                <a:moveTo>
                  <a:pt x="6536423" y="78036"/>
                </a:moveTo>
                <a:lnTo>
                  <a:pt x="6506596" y="95671"/>
                </a:lnTo>
                <a:lnTo>
                  <a:pt x="6571335" y="95313"/>
                </a:lnTo>
                <a:lnTo>
                  <a:pt x="6571318" y="93027"/>
                </a:lnTo>
                <a:lnTo>
                  <a:pt x="6562445" y="93027"/>
                </a:lnTo>
                <a:lnTo>
                  <a:pt x="6536423" y="78036"/>
                </a:lnTo>
                <a:close/>
              </a:path>
              <a:path w="6605905" h="157479">
                <a:moveTo>
                  <a:pt x="6562191" y="62801"/>
                </a:moveTo>
                <a:lnTo>
                  <a:pt x="6536423" y="78036"/>
                </a:lnTo>
                <a:lnTo>
                  <a:pt x="6562445" y="93027"/>
                </a:lnTo>
                <a:lnTo>
                  <a:pt x="6562191" y="62801"/>
                </a:lnTo>
                <a:close/>
              </a:path>
              <a:path w="6605905" h="157479">
                <a:moveTo>
                  <a:pt x="6571099" y="62801"/>
                </a:moveTo>
                <a:lnTo>
                  <a:pt x="6562191" y="62801"/>
                </a:lnTo>
                <a:lnTo>
                  <a:pt x="6562445" y="93027"/>
                </a:lnTo>
                <a:lnTo>
                  <a:pt x="6571318" y="93027"/>
                </a:lnTo>
                <a:lnTo>
                  <a:pt x="6571099" y="62801"/>
                </a:lnTo>
                <a:close/>
              </a:path>
              <a:path w="6605905" h="157479">
                <a:moveTo>
                  <a:pt x="6571081" y="60388"/>
                </a:moveTo>
                <a:lnTo>
                  <a:pt x="6506409" y="60745"/>
                </a:lnTo>
                <a:lnTo>
                  <a:pt x="6536423" y="78036"/>
                </a:lnTo>
                <a:lnTo>
                  <a:pt x="6562191" y="62801"/>
                </a:lnTo>
                <a:lnTo>
                  <a:pt x="6571099" y="62801"/>
                </a:lnTo>
                <a:lnTo>
                  <a:pt x="6571081" y="60388"/>
                </a:lnTo>
                <a:close/>
              </a:path>
              <a:path w="6605905" h="157479">
                <a:moveTo>
                  <a:pt x="6468100" y="0"/>
                </a:moveTo>
                <a:lnTo>
                  <a:pt x="6461417" y="444"/>
                </a:lnTo>
                <a:lnTo>
                  <a:pt x="6455400" y="3365"/>
                </a:lnTo>
                <a:lnTo>
                  <a:pt x="6450812" y="8572"/>
                </a:lnTo>
                <a:lnTo>
                  <a:pt x="6448663" y="15160"/>
                </a:lnTo>
                <a:lnTo>
                  <a:pt x="6449145" y="21844"/>
                </a:lnTo>
                <a:lnTo>
                  <a:pt x="6452080" y="27860"/>
                </a:lnTo>
                <a:lnTo>
                  <a:pt x="6457289" y="32448"/>
                </a:lnTo>
                <a:lnTo>
                  <a:pt x="6506409" y="60745"/>
                </a:lnTo>
                <a:lnTo>
                  <a:pt x="6575744" y="60388"/>
                </a:lnTo>
                <a:lnTo>
                  <a:pt x="6474688" y="2222"/>
                </a:lnTo>
                <a:lnTo>
                  <a:pt x="6468100" y="0"/>
                </a:lnTo>
                <a:close/>
              </a:path>
            </a:pathLst>
          </a:custGeom>
          <a:solidFill>
            <a:srgbClr val="000000"/>
          </a:solidFill>
        </p:spPr>
        <p:txBody>
          <a:bodyPr wrap="square" lIns="0" tIns="0" rIns="0" bIns="0" rtlCol="0"/>
          <a:lstStyle/>
          <a:p>
            <a:endParaRPr/>
          </a:p>
        </p:txBody>
      </p:sp>
      <p:sp>
        <p:nvSpPr>
          <p:cNvPr id="28" name="object 28"/>
          <p:cNvSpPr/>
          <p:nvPr/>
        </p:nvSpPr>
        <p:spPr>
          <a:xfrm>
            <a:off x="1212850" y="1849501"/>
            <a:ext cx="1008380" cy="792480"/>
          </a:xfrm>
          <a:custGeom>
            <a:avLst/>
            <a:gdLst/>
            <a:ahLst/>
            <a:cxnLst/>
            <a:rect l="l" t="t" r="r" b="b"/>
            <a:pathLst>
              <a:path w="1008380" h="792480">
                <a:moveTo>
                  <a:pt x="504063" y="0"/>
                </a:moveTo>
                <a:lnTo>
                  <a:pt x="449140" y="2323"/>
                </a:lnTo>
                <a:lnTo>
                  <a:pt x="395930" y="9133"/>
                </a:lnTo>
                <a:lnTo>
                  <a:pt x="344740" y="20187"/>
                </a:lnTo>
                <a:lnTo>
                  <a:pt x="295879" y="35245"/>
                </a:lnTo>
                <a:lnTo>
                  <a:pt x="249653" y="54064"/>
                </a:lnTo>
                <a:lnTo>
                  <a:pt x="206370" y="76403"/>
                </a:lnTo>
                <a:lnTo>
                  <a:pt x="166338" y="102020"/>
                </a:lnTo>
                <a:lnTo>
                  <a:pt x="129864" y="130674"/>
                </a:lnTo>
                <a:lnTo>
                  <a:pt x="97255" y="162123"/>
                </a:lnTo>
                <a:lnTo>
                  <a:pt x="68819" y="196125"/>
                </a:lnTo>
                <a:lnTo>
                  <a:pt x="44864" y="232440"/>
                </a:lnTo>
                <a:lnTo>
                  <a:pt x="25697" y="270824"/>
                </a:lnTo>
                <a:lnTo>
                  <a:pt x="11626" y="311038"/>
                </a:lnTo>
                <a:lnTo>
                  <a:pt x="2957" y="352839"/>
                </a:lnTo>
                <a:lnTo>
                  <a:pt x="0" y="395986"/>
                </a:lnTo>
                <a:lnTo>
                  <a:pt x="2957" y="439156"/>
                </a:lnTo>
                <a:lnTo>
                  <a:pt x="11626" y="480977"/>
                </a:lnTo>
                <a:lnTo>
                  <a:pt x="25697" y="521209"/>
                </a:lnTo>
                <a:lnTo>
                  <a:pt x="44864" y="559608"/>
                </a:lnTo>
                <a:lnTo>
                  <a:pt x="68819" y="595935"/>
                </a:lnTo>
                <a:lnTo>
                  <a:pt x="97255" y="629948"/>
                </a:lnTo>
                <a:lnTo>
                  <a:pt x="129864" y="661405"/>
                </a:lnTo>
                <a:lnTo>
                  <a:pt x="166338" y="690065"/>
                </a:lnTo>
                <a:lnTo>
                  <a:pt x="206370" y="715687"/>
                </a:lnTo>
                <a:lnTo>
                  <a:pt x="249653" y="738029"/>
                </a:lnTo>
                <a:lnTo>
                  <a:pt x="295879" y="756851"/>
                </a:lnTo>
                <a:lnTo>
                  <a:pt x="344740" y="771910"/>
                </a:lnTo>
                <a:lnTo>
                  <a:pt x="395930" y="782965"/>
                </a:lnTo>
                <a:lnTo>
                  <a:pt x="449140" y="789775"/>
                </a:lnTo>
                <a:lnTo>
                  <a:pt x="504063" y="792099"/>
                </a:lnTo>
                <a:lnTo>
                  <a:pt x="558985" y="789775"/>
                </a:lnTo>
                <a:lnTo>
                  <a:pt x="612195" y="782965"/>
                </a:lnTo>
                <a:lnTo>
                  <a:pt x="663385" y="771910"/>
                </a:lnTo>
                <a:lnTo>
                  <a:pt x="712246" y="756851"/>
                </a:lnTo>
                <a:lnTo>
                  <a:pt x="758472" y="738029"/>
                </a:lnTo>
                <a:lnTo>
                  <a:pt x="801755" y="715687"/>
                </a:lnTo>
                <a:lnTo>
                  <a:pt x="841787" y="690065"/>
                </a:lnTo>
                <a:lnTo>
                  <a:pt x="878261" y="661405"/>
                </a:lnTo>
                <a:lnTo>
                  <a:pt x="910870" y="629948"/>
                </a:lnTo>
                <a:lnTo>
                  <a:pt x="939306" y="595935"/>
                </a:lnTo>
                <a:lnTo>
                  <a:pt x="963261" y="559608"/>
                </a:lnTo>
                <a:lnTo>
                  <a:pt x="982428" y="521209"/>
                </a:lnTo>
                <a:lnTo>
                  <a:pt x="996499" y="480977"/>
                </a:lnTo>
                <a:lnTo>
                  <a:pt x="1005168" y="439156"/>
                </a:lnTo>
                <a:lnTo>
                  <a:pt x="1008126" y="395986"/>
                </a:lnTo>
                <a:lnTo>
                  <a:pt x="1005168" y="352839"/>
                </a:lnTo>
                <a:lnTo>
                  <a:pt x="996499" y="311038"/>
                </a:lnTo>
                <a:lnTo>
                  <a:pt x="982428" y="270824"/>
                </a:lnTo>
                <a:lnTo>
                  <a:pt x="963261" y="232440"/>
                </a:lnTo>
                <a:lnTo>
                  <a:pt x="939306" y="196125"/>
                </a:lnTo>
                <a:lnTo>
                  <a:pt x="910870" y="162123"/>
                </a:lnTo>
                <a:lnTo>
                  <a:pt x="878261" y="130674"/>
                </a:lnTo>
                <a:lnTo>
                  <a:pt x="841787" y="102020"/>
                </a:lnTo>
                <a:lnTo>
                  <a:pt x="801755" y="76403"/>
                </a:lnTo>
                <a:lnTo>
                  <a:pt x="758472" y="54064"/>
                </a:lnTo>
                <a:lnTo>
                  <a:pt x="712246" y="35245"/>
                </a:lnTo>
                <a:lnTo>
                  <a:pt x="663385" y="20187"/>
                </a:lnTo>
                <a:lnTo>
                  <a:pt x="612195" y="9133"/>
                </a:lnTo>
                <a:lnTo>
                  <a:pt x="558985" y="2323"/>
                </a:lnTo>
                <a:lnTo>
                  <a:pt x="504063" y="0"/>
                </a:lnTo>
                <a:close/>
              </a:path>
            </a:pathLst>
          </a:custGeom>
          <a:solidFill>
            <a:srgbClr val="33CCCC"/>
          </a:solidFill>
        </p:spPr>
        <p:txBody>
          <a:bodyPr wrap="square" lIns="0" tIns="0" rIns="0" bIns="0" rtlCol="0"/>
          <a:lstStyle/>
          <a:p>
            <a:endParaRPr/>
          </a:p>
        </p:txBody>
      </p:sp>
      <p:sp>
        <p:nvSpPr>
          <p:cNvPr id="29" name="object 29"/>
          <p:cNvSpPr/>
          <p:nvPr/>
        </p:nvSpPr>
        <p:spPr>
          <a:xfrm>
            <a:off x="1212850" y="1849501"/>
            <a:ext cx="1008380" cy="792480"/>
          </a:xfrm>
          <a:custGeom>
            <a:avLst/>
            <a:gdLst/>
            <a:ahLst/>
            <a:cxnLst/>
            <a:rect l="l" t="t" r="r" b="b"/>
            <a:pathLst>
              <a:path w="1008380" h="792480">
                <a:moveTo>
                  <a:pt x="0" y="395986"/>
                </a:moveTo>
                <a:lnTo>
                  <a:pt x="2957" y="352839"/>
                </a:lnTo>
                <a:lnTo>
                  <a:pt x="11626" y="311038"/>
                </a:lnTo>
                <a:lnTo>
                  <a:pt x="25697" y="270824"/>
                </a:lnTo>
                <a:lnTo>
                  <a:pt x="44864" y="232440"/>
                </a:lnTo>
                <a:lnTo>
                  <a:pt x="68819" y="196125"/>
                </a:lnTo>
                <a:lnTo>
                  <a:pt x="97255" y="162123"/>
                </a:lnTo>
                <a:lnTo>
                  <a:pt x="129864" y="130674"/>
                </a:lnTo>
                <a:lnTo>
                  <a:pt x="166338" y="102020"/>
                </a:lnTo>
                <a:lnTo>
                  <a:pt x="206370" y="76403"/>
                </a:lnTo>
                <a:lnTo>
                  <a:pt x="249653" y="54064"/>
                </a:lnTo>
                <a:lnTo>
                  <a:pt x="295879" y="35245"/>
                </a:lnTo>
                <a:lnTo>
                  <a:pt x="344740" y="20187"/>
                </a:lnTo>
                <a:lnTo>
                  <a:pt x="395930" y="9133"/>
                </a:lnTo>
                <a:lnTo>
                  <a:pt x="449140" y="2323"/>
                </a:lnTo>
                <a:lnTo>
                  <a:pt x="504063" y="0"/>
                </a:lnTo>
                <a:lnTo>
                  <a:pt x="558985" y="2323"/>
                </a:lnTo>
                <a:lnTo>
                  <a:pt x="612195" y="9133"/>
                </a:lnTo>
                <a:lnTo>
                  <a:pt x="663385" y="20187"/>
                </a:lnTo>
                <a:lnTo>
                  <a:pt x="712246" y="35245"/>
                </a:lnTo>
                <a:lnTo>
                  <a:pt x="758472" y="54064"/>
                </a:lnTo>
                <a:lnTo>
                  <a:pt x="801755" y="76403"/>
                </a:lnTo>
                <a:lnTo>
                  <a:pt x="841787" y="102020"/>
                </a:lnTo>
                <a:lnTo>
                  <a:pt x="878261" y="130674"/>
                </a:lnTo>
                <a:lnTo>
                  <a:pt x="910870" y="162123"/>
                </a:lnTo>
                <a:lnTo>
                  <a:pt x="939306" y="196125"/>
                </a:lnTo>
                <a:lnTo>
                  <a:pt x="963261" y="232440"/>
                </a:lnTo>
                <a:lnTo>
                  <a:pt x="982428" y="270824"/>
                </a:lnTo>
                <a:lnTo>
                  <a:pt x="996499" y="311038"/>
                </a:lnTo>
                <a:lnTo>
                  <a:pt x="1005168" y="352839"/>
                </a:lnTo>
                <a:lnTo>
                  <a:pt x="1008126" y="395986"/>
                </a:lnTo>
                <a:lnTo>
                  <a:pt x="1005168" y="439156"/>
                </a:lnTo>
                <a:lnTo>
                  <a:pt x="996499" y="480977"/>
                </a:lnTo>
                <a:lnTo>
                  <a:pt x="982428" y="521209"/>
                </a:lnTo>
                <a:lnTo>
                  <a:pt x="963261" y="559608"/>
                </a:lnTo>
                <a:lnTo>
                  <a:pt x="939306" y="595935"/>
                </a:lnTo>
                <a:lnTo>
                  <a:pt x="910870" y="629948"/>
                </a:lnTo>
                <a:lnTo>
                  <a:pt x="878261" y="661405"/>
                </a:lnTo>
                <a:lnTo>
                  <a:pt x="841787" y="690065"/>
                </a:lnTo>
                <a:lnTo>
                  <a:pt x="801755" y="715687"/>
                </a:lnTo>
                <a:lnTo>
                  <a:pt x="758472" y="738029"/>
                </a:lnTo>
                <a:lnTo>
                  <a:pt x="712246" y="756851"/>
                </a:lnTo>
                <a:lnTo>
                  <a:pt x="663385" y="771910"/>
                </a:lnTo>
                <a:lnTo>
                  <a:pt x="612195" y="782965"/>
                </a:lnTo>
                <a:lnTo>
                  <a:pt x="558985" y="789775"/>
                </a:lnTo>
                <a:lnTo>
                  <a:pt x="504063" y="792099"/>
                </a:lnTo>
                <a:lnTo>
                  <a:pt x="449140" y="789775"/>
                </a:lnTo>
                <a:lnTo>
                  <a:pt x="395930" y="782965"/>
                </a:lnTo>
                <a:lnTo>
                  <a:pt x="344740" y="771910"/>
                </a:lnTo>
                <a:lnTo>
                  <a:pt x="295879" y="756851"/>
                </a:lnTo>
                <a:lnTo>
                  <a:pt x="249653" y="738029"/>
                </a:lnTo>
                <a:lnTo>
                  <a:pt x="206370" y="715687"/>
                </a:lnTo>
                <a:lnTo>
                  <a:pt x="166338" y="690065"/>
                </a:lnTo>
                <a:lnTo>
                  <a:pt x="129864" y="661405"/>
                </a:lnTo>
                <a:lnTo>
                  <a:pt x="97255" y="629948"/>
                </a:lnTo>
                <a:lnTo>
                  <a:pt x="68819" y="595935"/>
                </a:lnTo>
                <a:lnTo>
                  <a:pt x="44864" y="559608"/>
                </a:lnTo>
                <a:lnTo>
                  <a:pt x="25697" y="521209"/>
                </a:lnTo>
                <a:lnTo>
                  <a:pt x="11626" y="480977"/>
                </a:lnTo>
                <a:lnTo>
                  <a:pt x="2957" y="439156"/>
                </a:lnTo>
                <a:lnTo>
                  <a:pt x="0" y="395986"/>
                </a:lnTo>
                <a:close/>
              </a:path>
            </a:pathLst>
          </a:custGeom>
          <a:ln w="25400">
            <a:solidFill>
              <a:srgbClr val="229494"/>
            </a:solidFill>
          </a:ln>
        </p:spPr>
        <p:txBody>
          <a:bodyPr wrap="square" lIns="0" tIns="0" rIns="0" bIns="0" rtlCol="0"/>
          <a:lstStyle/>
          <a:p>
            <a:endParaRPr/>
          </a:p>
        </p:txBody>
      </p:sp>
      <p:sp>
        <p:nvSpPr>
          <p:cNvPr id="30" name="object 30"/>
          <p:cNvSpPr txBox="1"/>
          <p:nvPr/>
        </p:nvSpPr>
        <p:spPr>
          <a:xfrm>
            <a:off x="6740397" y="4814138"/>
            <a:ext cx="1677035" cy="574675"/>
          </a:xfrm>
          <a:prstGeom prst="rect">
            <a:avLst/>
          </a:prstGeom>
        </p:spPr>
        <p:txBody>
          <a:bodyPr vert="horz" wrap="square" lIns="0" tIns="12700" rIns="0" bIns="0" rtlCol="0">
            <a:spAutoFit/>
          </a:bodyPr>
          <a:lstStyle/>
          <a:p>
            <a:pPr algn="ctr">
              <a:lnSpc>
                <a:spcPct val="100000"/>
              </a:lnSpc>
              <a:spcBef>
                <a:spcPts val="100"/>
              </a:spcBef>
            </a:pPr>
            <a:r>
              <a:rPr sz="1800" b="1" dirty="0">
                <a:latin typeface="Arial"/>
                <a:cs typeface="Arial"/>
              </a:rPr>
              <a:t>Non</a:t>
            </a:r>
            <a:r>
              <a:rPr sz="1800" b="1" spc="-50" dirty="0">
                <a:latin typeface="Arial"/>
                <a:cs typeface="Arial"/>
              </a:rPr>
              <a:t> </a:t>
            </a:r>
            <a:r>
              <a:rPr sz="1800" b="1" spc="-5" dirty="0">
                <a:latin typeface="Arial"/>
                <a:cs typeface="Arial"/>
              </a:rPr>
              <a:t>significatif</a:t>
            </a:r>
            <a:endParaRPr sz="1800">
              <a:latin typeface="Arial"/>
              <a:cs typeface="Arial"/>
            </a:endParaRPr>
          </a:p>
          <a:p>
            <a:pPr algn="ctr">
              <a:lnSpc>
                <a:spcPct val="100000"/>
              </a:lnSpc>
            </a:pPr>
            <a:r>
              <a:rPr sz="1800" b="1" u="heavy" spc="-5" dirty="0">
                <a:uFill>
                  <a:solidFill>
                    <a:srgbClr val="000000"/>
                  </a:solidFill>
                </a:uFill>
                <a:latin typeface="Arial"/>
                <a:cs typeface="Arial"/>
              </a:rPr>
              <a:t>à</a:t>
            </a:r>
            <a:r>
              <a:rPr sz="1800" b="1" u="heavy" spc="-15" dirty="0">
                <a:uFill>
                  <a:solidFill>
                    <a:srgbClr val="000000"/>
                  </a:solidFill>
                </a:uFill>
                <a:latin typeface="Arial"/>
                <a:cs typeface="Arial"/>
              </a:rPr>
              <a:t> </a:t>
            </a:r>
            <a:r>
              <a:rPr sz="1800" b="1" u="heavy" spc="-5" dirty="0">
                <a:uFill>
                  <a:solidFill>
                    <a:srgbClr val="000000"/>
                  </a:solidFill>
                </a:uFill>
                <a:latin typeface="Arial"/>
                <a:cs typeface="Arial"/>
              </a:rPr>
              <a:t>posteriori</a:t>
            </a:r>
            <a:endParaRPr sz="1800">
              <a:latin typeface="Arial"/>
              <a:cs typeface="Arial"/>
            </a:endParaRPr>
          </a:p>
        </p:txBody>
      </p:sp>
      <p:graphicFrame>
        <p:nvGraphicFramePr>
          <p:cNvPr id="31" name="object 31"/>
          <p:cNvGraphicFramePr>
            <a:graphicFrameLocks noGrp="1"/>
          </p:cNvGraphicFramePr>
          <p:nvPr/>
        </p:nvGraphicFramePr>
        <p:xfrm>
          <a:off x="4349750" y="3800475"/>
          <a:ext cx="2735580" cy="517525"/>
        </p:xfrm>
        <a:graphic>
          <a:graphicData uri="http://schemas.openxmlformats.org/drawingml/2006/table">
            <a:tbl>
              <a:tblPr firstRow="1" bandRow="1">
                <a:tableStyleId>{2D5ABB26-0587-4C30-8999-92F81FD0307C}</a:tableStyleId>
              </a:tblPr>
              <a:tblGrid>
                <a:gridCol w="720090">
                  <a:extLst>
                    <a:ext uri="{9D8B030D-6E8A-4147-A177-3AD203B41FA5}">
                      <a16:colId xmlns:a16="http://schemas.microsoft.com/office/drawing/2014/main" val="20000"/>
                    </a:ext>
                  </a:extLst>
                </a:gridCol>
                <a:gridCol w="648335">
                  <a:extLst>
                    <a:ext uri="{9D8B030D-6E8A-4147-A177-3AD203B41FA5}">
                      <a16:colId xmlns:a16="http://schemas.microsoft.com/office/drawing/2014/main" val="20001"/>
                    </a:ext>
                  </a:extLst>
                </a:gridCol>
                <a:gridCol w="719455">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tblGrid>
              <a:tr h="517525">
                <a:tc>
                  <a:txBody>
                    <a:bodyPr/>
                    <a:lstStyle/>
                    <a:p>
                      <a:pPr marL="63500">
                        <a:lnSpc>
                          <a:spcPct val="100000"/>
                        </a:lnSpc>
                        <a:spcBef>
                          <a:spcPts val="555"/>
                        </a:spcBef>
                      </a:pPr>
                      <a:r>
                        <a:rPr sz="2400" b="1" spc="-5" dirty="0">
                          <a:solidFill>
                            <a:srgbClr val="008000"/>
                          </a:solidFill>
                          <a:latin typeface="Arial"/>
                          <a:cs typeface="Arial"/>
                        </a:rPr>
                        <a:t>2,05</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940">
                        <a:lnSpc>
                          <a:spcPct val="100000"/>
                        </a:lnSpc>
                        <a:spcBef>
                          <a:spcPts val="555"/>
                        </a:spcBef>
                      </a:pPr>
                      <a:r>
                        <a:rPr sz="2400" b="1" spc="-5" dirty="0">
                          <a:solidFill>
                            <a:srgbClr val="008000"/>
                          </a:solidFill>
                          <a:latin typeface="Arial"/>
                          <a:cs typeface="Arial"/>
                        </a:rPr>
                        <a:t>2,17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2865">
                        <a:lnSpc>
                          <a:spcPct val="100000"/>
                        </a:lnSpc>
                        <a:spcBef>
                          <a:spcPts val="555"/>
                        </a:spcBef>
                      </a:pPr>
                      <a:r>
                        <a:rPr sz="2400" b="1" spc="-5" dirty="0">
                          <a:solidFill>
                            <a:srgbClr val="008000"/>
                          </a:solidFill>
                          <a:latin typeface="Arial"/>
                          <a:cs typeface="Arial"/>
                        </a:rPr>
                        <a:t>2,32</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7305">
                        <a:lnSpc>
                          <a:spcPct val="100000"/>
                        </a:lnSpc>
                        <a:spcBef>
                          <a:spcPts val="555"/>
                        </a:spcBef>
                      </a:pPr>
                      <a:r>
                        <a:rPr sz="2400" b="1" spc="-5" dirty="0">
                          <a:solidFill>
                            <a:srgbClr val="008000"/>
                          </a:solidFill>
                          <a:latin typeface="Arial"/>
                          <a:cs typeface="Arial"/>
                        </a:rPr>
                        <a:t>2,57</a:t>
                      </a:r>
                      <a:endParaRPr sz="2400">
                        <a:latin typeface="Arial"/>
                        <a:cs typeface="Arial"/>
                      </a:endParaRPr>
                    </a:p>
                  </a:txBody>
                  <a:tcPr marL="0" marR="0" marT="7048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
        <p:nvSpPr>
          <p:cNvPr id="32" name="object 32"/>
          <p:cNvSpPr/>
          <p:nvPr/>
        </p:nvSpPr>
        <p:spPr>
          <a:xfrm>
            <a:off x="4360164" y="2231135"/>
            <a:ext cx="423672" cy="1540764"/>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486421" y="2420873"/>
            <a:ext cx="171450" cy="1285875"/>
          </a:xfrm>
          <a:custGeom>
            <a:avLst/>
            <a:gdLst/>
            <a:ahLst/>
            <a:cxnLst/>
            <a:rect l="l" t="t" r="r" b="b"/>
            <a:pathLst>
              <a:path w="171450" h="1285875">
                <a:moveTo>
                  <a:pt x="85578" y="75673"/>
                </a:moveTo>
                <a:lnTo>
                  <a:pt x="66528" y="108331"/>
                </a:lnTo>
                <a:lnTo>
                  <a:pt x="66528" y="1285875"/>
                </a:lnTo>
                <a:lnTo>
                  <a:pt x="104628" y="1285875"/>
                </a:lnTo>
                <a:lnTo>
                  <a:pt x="104628" y="108331"/>
                </a:lnTo>
                <a:lnTo>
                  <a:pt x="85578" y="75673"/>
                </a:lnTo>
                <a:close/>
              </a:path>
              <a:path w="171450" h="1285875">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85875">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85875">
                <a:moveTo>
                  <a:pt x="104628" y="37718"/>
                </a:moveTo>
                <a:lnTo>
                  <a:pt x="66528" y="37718"/>
                </a:lnTo>
                <a:lnTo>
                  <a:pt x="66528" y="108331"/>
                </a:lnTo>
                <a:lnTo>
                  <a:pt x="85578" y="75673"/>
                </a:lnTo>
                <a:lnTo>
                  <a:pt x="69068" y="47371"/>
                </a:lnTo>
                <a:lnTo>
                  <a:pt x="104628" y="47371"/>
                </a:lnTo>
                <a:lnTo>
                  <a:pt x="104628" y="37718"/>
                </a:lnTo>
                <a:close/>
              </a:path>
              <a:path w="171450" h="1285875">
                <a:moveTo>
                  <a:pt x="104628" y="47371"/>
                </a:moveTo>
                <a:lnTo>
                  <a:pt x="102088" y="47371"/>
                </a:lnTo>
                <a:lnTo>
                  <a:pt x="85578" y="75673"/>
                </a:lnTo>
                <a:lnTo>
                  <a:pt x="104628" y="108331"/>
                </a:lnTo>
                <a:lnTo>
                  <a:pt x="104628" y="47371"/>
                </a:lnTo>
                <a:close/>
              </a:path>
              <a:path w="171450" h="1285875">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34" name="object 34"/>
          <p:cNvSpPr/>
          <p:nvPr/>
        </p:nvSpPr>
        <p:spPr>
          <a:xfrm>
            <a:off x="5728715" y="2221992"/>
            <a:ext cx="423672" cy="1549908"/>
          </a:xfrm>
          <a:prstGeom prst="rect">
            <a:avLst/>
          </a:prstGeom>
          <a:blipFill>
            <a:blip r:embed="rId7" cstate="print"/>
            <a:stretch>
              <a:fillRect/>
            </a:stretch>
          </a:blipFill>
        </p:spPr>
        <p:txBody>
          <a:bodyPr wrap="square" lIns="0" tIns="0" rIns="0" bIns="0" rtlCol="0"/>
          <a:lstStyle/>
          <a:p>
            <a:endParaRPr/>
          </a:p>
        </p:txBody>
      </p:sp>
      <p:sp>
        <p:nvSpPr>
          <p:cNvPr id="35" name="object 35"/>
          <p:cNvSpPr/>
          <p:nvPr/>
        </p:nvSpPr>
        <p:spPr>
          <a:xfrm>
            <a:off x="5854846" y="2411348"/>
            <a:ext cx="171450" cy="1295400"/>
          </a:xfrm>
          <a:custGeom>
            <a:avLst/>
            <a:gdLst/>
            <a:ahLst/>
            <a:cxnLst/>
            <a:rect l="l" t="t" r="r" b="b"/>
            <a:pathLst>
              <a:path w="171450" h="1295400">
                <a:moveTo>
                  <a:pt x="85578" y="75673"/>
                </a:moveTo>
                <a:lnTo>
                  <a:pt x="66528" y="108331"/>
                </a:lnTo>
                <a:lnTo>
                  <a:pt x="66528" y="1295400"/>
                </a:lnTo>
                <a:lnTo>
                  <a:pt x="104628" y="1295400"/>
                </a:lnTo>
                <a:lnTo>
                  <a:pt x="104628" y="108331"/>
                </a:lnTo>
                <a:lnTo>
                  <a:pt x="85578" y="75673"/>
                </a:lnTo>
                <a:close/>
              </a:path>
              <a:path w="171450" h="1295400">
                <a:moveTo>
                  <a:pt x="85578" y="0"/>
                </a:moveTo>
                <a:lnTo>
                  <a:pt x="2393" y="142493"/>
                </a:lnTo>
                <a:lnTo>
                  <a:pt x="0" y="149615"/>
                </a:lnTo>
                <a:lnTo>
                  <a:pt x="488" y="156892"/>
                </a:lnTo>
                <a:lnTo>
                  <a:pt x="3643" y="163478"/>
                </a:lnTo>
                <a:lnTo>
                  <a:pt x="9251" y="168528"/>
                </a:lnTo>
                <a:lnTo>
                  <a:pt x="16446" y="170993"/>
                </a:lnTo>
                <a:lnTo>
                  <a:pt x="23760" y="170529"/>
                </a:lnTo>
                <a:lnTo>
                  <a:pt x="30360" y="167350"/>
                </a:lnTo>
                <a:lnTo>
                  <a:pt x="35413" y="161671"/>
                </a:lnTo>
                <a:lnTo>
                  <a:pt x="66528" y="108331"/>
                </a:lnTo>
                <a:lnTo>
                  <a:pt x="66528" y="37718"/>
                </a:lnTo>
                <a:lnTo>
                  <a:pt x="107597" y="37718"/>
                </a:lnTo>
                <a:lnTo>
                  <a:pt x="85578" y="0"/>
                </a:lnTo>
                <a:close/>
              </a:path>
              <a:path w="171450" h="1295400">
                <a:moveTo>
                  <a:pt x="107597" y="37718"/>
                </a:moveTo>
                <a:lnTo>
                  <a:pt x="104628" y="37718"/>
                </a:lnTo>
                <a:lnTo>
                  <a:pt x="104628" y="108331"/>
                </a:lnTo>
                <a:lnTo>
                  <a:pt x="135743" y="161671"/>
                </a:lnTo>
                <a:lnTo>
                  <a:pt x="140795" y="167350"/>
                </a:lnTo>
                <a:lnTo>
                  <a:pt x="147395" y="170529"/>
                </a:lnTo>
                <a:lnTo>
                  <a:pt x="154709" y="170993"/>
                </a:lnTo>
                <a:lnTo>
                  <a:pt x="161905" y="168528"/>
                </a:lnTo>
                <a:lnTo>
                  <a:pt x="167512" y="163478"/>
                </a:lnTo>
                <a:lnTo>
                  <a:pt x="170668" y="156892"/>
                </a:lnTo>
                <a:lnTo>
                  <a:pt x="171156" y="149615"/>
                </a:lnTo>
                <a:lnTo>
                  <a:pt x="168763" y="142493"/>
                </a:lnTo>
                <a:lnTo>
                  <a:pt x="107597" y="37718"/>
                </a:lnTo>
                <a:close/>
              </a:path>
              <a:path w="171450" h="1295400">
                <a:moveTo>
                  <a:pt x="104628" y="37718"/>
                </a:moveTo>
                <a:lnTo>
                  <a:pt x="66528" y="37718"/>
                </a:lnTo>
                <a:lnTo>
                  <a:pt x="66528" y="108331"/>
                </a:lnTo>
                <a:lnTo>
                  <a:pt x="85578" y="75673"/>
                </a:lnTo>
                <a:lnTo>
                  <a:pt x="69068" y="47371"/>
                </a:lnTo>
                <a:lnTo>
                  <a:pt x="104628" y="47371"/>
                </a:lnTo>
                <a:lnTo>
                  <a:pt x="104628" y="37718"/>
                </a:lnTo>
                <a:close/>
              </a:path>
              <a:path w="171450" h="1295400">
                <a:moveTo>
                  <a:pt x="104628" y="47371"/>
                </a:moveTo>
                <a:lnTo>
                  <a:pt x="102088" y="47371"/>
                </a:lnTo>
                <a:lnTo>
                  <a:pt x="85578" y="75673"/>
                </a:lnTo>
                <a:lnTo>
                  <a:pt x="104628" y="108331"/>
                </a:lnTo>
                <a:lnTo>
                  <a:pt x="104628" y="47371"/>
                </a:lnTo>
                <a:close/>
              </a:path>
              <a:path w="171450" h="1295400">
                <a:moveTo>
                  <a:pt x="102088" y="47371"/>
                </a:moveTo>
                <a:lnTo>
                  <a:pt x="69068" y="47371"/>
                </a:lnTo>
                <a:lnTo>
                  <a:pt x="85578" y="75673"/>
                </a:lnTo>
                <a:lnTo>
                  <a:pt x="102088" y="47371"/>
                </a:lnTo>
                <a:close/>
              </a:path>
            </a:pathLst>
          </a:custGeom>
          <a:solidFill>
            <a:srgbClr val="008000"/>
          </a:solidFill>
        </p:spPr>
        <p:txBody>
          <a:bodyPr wrap="square" lIns="0" tIns="0" rIns="0" bIns="0" rtlCol="0"/>
          <a:lstStyle/>
          <a:p>
            <a:endParaRPr/>
          </a:p>
        </p:txBody>
      </p:sp>
      <p:sp>
        <p:nvSpPr>
          <p:cNvPr id="36" name="object 36"/>
          <p:cNvSpPr/>
          <p:nvPr/>
        </p:nvSpPr>
        <p:spPr>
          <a:xfrm>
            <a:off x="1516380" y="2807207"/>
            <a:ext cx="425195" cy="1647444"/>
          </a:xfrm>
          <a:prstGeom prst="rect">
            <a:avLst/>
          </a:prstGeom>
          <a:blipFill>
            <a:blip r:embed="rId8" cstate="print"/>
            <a:stretch>
              <a:fillRect/>
            </a:stretch>
          </a:blipFill>
        </p:spPr>
        <p:txBody>
          <a:bodyPr wrap="square" lIns="0" tIns="0" rIns="0" bIns="0" rtlCol="0"/>
          <a:lstStyle/>
          <a:p>
            <a:endParaRPr/>
          </a:p>
        </p:txBody>
      </p:sp>
      <p:sp>
        <p:nvSpPr>
          <p:cNvPr id="37" name="object 37"/>
          <p:cNvSpPr/>
          <p:nvPr/>
        </p:nvSpPr>
        <p:spPr>
          <a:xfrm>
            <a:off x="1612900" y="2997073"/>
            <a:ext cx="191135" cy="1392555"/>
          </a:xfrm>
          <a:custGeom>
            <a:avLst/>
            <a:gdLst/>
            <a:ahLst/>
            <a:cxnLst/>
            <a:rect l="l" t="t" r="r" b="b"/>
            <a:pathLst>
              <a:path w="191135" h="1392554">
                <a:moveTo>
                  <a:pt x="110638" y="75539"/>
                </a:moveTo>
                <a:lnTo>
                  <a:pt x="89331" y="106845"/>
                </a:lnTo>
                <a:lnTo>
                  <a:pt x="0" y="1389507"/>
                </a:lnTo>
                <a:lnTo>
                  <a:pt x="38100" y="1392046"/>
                </a:lnTo>
                <a:lnTo>
                  <a:pt x="127432" y="109491"/>
                </a:lnTo>
                <a:lnTo>
                  <a:pt x="110638" y="75539"/>
                </a:lnTo>
                <a:close/>
              </a:path>
              <a:path w="191135" h="1392554">
                <a:moveTo>
                  <a:pt x="133940" y="36449"/>
                </a:moveTo>
                <a:lnTo>
                  <a:pt x="94233" y="36449"/>
                </a:lnTo>
                <a:lnTo>
                  <a:pt x="132333" y="39115"/>
                </a:lnTo>
                <a:lnTo>
                  <a:pt x="127432" y="109491"/>
                </a:lnTo>
                <a:lnTo>
                  <a:pt x="154812" y="164846"/>
                </a:lnTo>
                <a:lnTo>
                  <a:pt x="159388" y="170820"/>
                </a:lnTo>
                <a:lnTo>
                  <a:pt x="165703" y="174450"/>
                </a:lnTo>
                <a:lnTo>
                  <a:pt x="172922" y="175436"/>
                </a:lnTo>
                <a:lnTo>
                  <a:pt x="180212" y="173481"/>
                </a:lnTo>
                <a:lnTo>
                  <a:pt x="186243" y="168832"/>
                </a:lnTo>
                <a:lnTo>
                  <a:pt x="189880" y="162480"/>
                </a:lnTo>
                <a:lnTo>
                  <a:pt x="190875" y="155247"/>
                </a:lnTo>
                <a:lnTo>
                  <a:pt x="188975" y="147954"/>
                </a:lnTo>
                <a:lnTo>
                  <a:pt x="133940" y="36449"/>
                </a:lnTo>
                <a:close/>
              </a:path>
              <a:path w="191135" h="1392554">
                <a:moveTo>
                  <a:pt x="115950" y="0"/>
                </a:moveTo>
                <a:lnTo>
                  <a:pt x="23113" y="136398"/>
                </a:lnTo>
                <a:lnTo>
                  <a:pt x="20155" y="143402"/>
                </a:lnTo>
                <a:lnTo>
                  <a:pt x="20113" y="150717"/>
                </a:lnTo>
                <a:lnTo>
                  <a:pt x="22810" y="157507"/>
                </a:lnTo>
                <a:lnTo>
                  <a:pt x="28067" y="162940"/>
                </a:lnTo>
                <a:lnTo>
                  <a:pt x="35071" y="165844"/>
                </a:lnTo>
                <a:lnTo>
                  <a:pt x="42386" y="165877"/>
                </a:lnTo>
                <a:lnTo>
                  <a:pt x="49176" y="163173"/>
                </a:lnTo>
                <a:lnTo>
                  <a:pt x="54610" y="157861"/>
                </a:lnTo>
                <a:lnTo>
                  <a:pt x="89331" y="106845"/>
                </a:lnTo>
                <a:lnTo>
                  <a:pt x="94233" y="36449"/>
                </a:lnTo>
                <a:lnTo>
                  <a:pt x="133940" y="36449"/>
                </a:lnTo>
                <a:lnTo>
                  <a:pt x="115950" y="0"/>
                </a:lnTo>
                <a:close/>
              </a:path>
              <a:path w="191135" h="1392554">
                <a:moveTo>
                  <a:pt x="131838" y="46227"/>
                </a:moveTo>
                <a:lnTo>
                  <a:pt x="96138" y="46227"/>
                </a:lnTo>
                <a:lnTo>
                  <a:pt x="129031" y="48513"/>
                </a:lnTo>
                <a:lnTo>
                  <a:pt x="110638" y="75539"/>
                </a:lnTo>
                <a:lnTo>
                  <a:pt x="127432" y="109491"/>
                </a:lnTo>
                <a:lnTo>
                  <a:pt x="131838" y="46227"/>
                </a:lnTo>
                <a:close/>
              </a:path>
              <a:path w="191135" h="1392554">
                <a:moveTo>
                  <a:pt x="94233" y="36449"/>
                </a:moveTo>
                <a:lnTo>
                  <a:pt x="89331" y="106845"/>
                </a:lnTo>
                <a:lnTo>
                  <a:pt x="110638" y="75539"/>
                </a:lnTo>
                <a:lnTo>
                  <a:pt x="96138" y="46227"/>
                </a:lnTo>
                <a:lnTo>
                  <a:pt x="131838" y="46227"/>
                </a:lnTo>
                <a:lnTo>
                  <a:pt x="132333" y="39115"/>
                </a:lnTo>
                <a:lnTo>
                  <a:pt x="94233" y="36449"/>
                </a:lnTo>
                <a:close/>
              </a:path>
              <a:path w="191135" h="1392554">
                <a:moveTo>
                  <a:pt x="96138" y="46227"/>
                </a:moveTo>
                <a:lnTo>
                  <a:pt x="110638" y="75539"/>
                </a:lnTo>
                <a:lnTo>
                  <a:pt x="129031" y="48513"/>
                </a:lnTo>
                <a:lnTo>
                  <a:pt x="96138" y="46227"/>
                </a:lnTo>
                <a:close/>
              </a:path>
            </a:pathLst>
          </a:custGeom>
          <a:solidFill>
            <a:srgbClr val="008000"/>
          </a:solidFill>
        </p:spPr>
        <p:txBody>
          <a:bodyPr wrap="square" lIns="0" tIns="0" rIns="0" bIns="0" rtlCol="0"/>
          <a:lstStyle/>
          <a:p>
            <a:endParaRPr/>
          </a:p>
        </p:txBody>
      </p:sp>
      <p:sp>
        <p:nvSpPr>
          <p:cNvPr id="38" name="object 38"/>
          <p:cNvSpPr txBox="1"/>
          <p:nvPr/>
        </p:nvSpPr>
        <p:spPr>
          <a:xfrm>
            <a:off x="173037" y="230726"/>
            <a:ext cx="5917565" cy="482600"/>
          </a:xfrm>
          <a:prstGeom prst="rect">
            <a:avLst/>
          </a:prstGeom>
        </p:spPr>
        <p:txBody>
          <a:bodyPr vert="horz" wrap="square" lIns="0" tIns="12065" rIns="0" bIns="0" rtlCol="0">
            <a:spAutoFit/>
          </a:bodyPr>
          <a:lstStyle/>
          <a:p>
            <a:pPr marL="12700">
              <a:lnSpc>
                <a:spcPts val="1800"/>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dirty="0">
              <a:latin typeface="Arial"/>
              <a:cs typeface="Arial"/>
            </a:endParaRPr>
          </a:p>
          <a:p>
            <a:pPr marL="1946275">
              <a:lnSpc>
                <a:spcPts val="1800"/>
              </a:lnSpc>
            </a:pPr>
            <a:r>
              <a:rPr sz="1600" b="1" spc="-5" dirty="0">
                <a:solidFill>
                  <a:srgbClr val="3B6464"/>
                </a:solidFill>
                <a:latin typeface="Arial"/>
                <a:cs typeface="Arial"/>
              </a:rPr>
              <a:t>Interprétation graphique du risque </a:t>
            </a:r>
            <a:r>
              <a:rPr sz="1600" b="1" spc="-5" dirty="0">
                <a:solidFill>
                  <a:srgbClr val="3B6464"/>
                </a:solidFill>
                <a:latin typeface="Symbol"/>
                <a:cs typeface="Symbol"/>
              </a:rPr>
              <a:t></a:t>
            </a:r>
            <a:r>
              <a:rPr sz="1600" b="1" spc="85" dirty="0">
                <a:solidFill>
                  <a:srgbClr val="3B6464"/>
                </a:solidFill>
                <a:latin typeface="Times New Roman"/>
                <a:cs typeface="Times New Roman"/>
              </a:rPr>
              <a:t> </a:t>
            </a:r>
            <a:r>
              <a:rPr sz="1600" b="1" spc="5" dirty="0">
                <a:solidFill>
                  <a:srgbClr val="3B6464"/>
                </a:solidFill>
                <a:latin typeface="Symbol"/>
                <a:cs typeface="Symbol"/>
              </a:rPr>
              <a:t></a:t>
            </a:r>
            <a:endParaRPr sz="1600" dirty="0">
              <a:latin typeface="Symbol"/>
              <a:cs typeface="Symbol"/>
            </a:endParaRPr>
          </a:p>
        </p:txBody>
      </p:sp>
      <p:sp>
        <p:nvSpPr>
          <p:cNvPr id="39" name="object 39"/>
          <p:cNvSpPr txBox="1"/>
          <p:nvPr/>
        </p:nvSpPr>
        <p:spPr>
          <a:xfrm>
            <a:off x="1251915" y="2040382"/>
            <a:ext cx="953135" cy="914400"/>
          </a:xfrm>
          <a:prstGeom prst="rect">
            <a:avLst/>
          </a:prstGeom>
        </p:spPr>
        <p:txBody>
          <a:bodyPr vert="horz" wrap="square" lIns="0" tIns="12700" rIns="0" bIns="0" rtlCol="0">
            <a:spAutoFit/>
          </a:bodyPr>
          <a:lstStyle/>
          <a:p>
            <a:pPr marR="635" algn="ctr">
              <a:lnSpc>
                <a:spcPct val="100000"/>
              </a:lnSpc>
              <a:spcBef>
                <a:spcPts val="100"/>
              </a:spcBef>
            </a:pPr>
            <a:r>
              <a:rPr sz="2400" b="1" spc="-10" dirty="0">
                <a:latin typeface="Arial"/>
                <a:cs typeface="Arial"/>
              </a:rPr>
              <a:t>NS</a:t>
            </a:r>
            <a:endParaRPr sz="2400">
              <a:latin typeface="Arial"/>
              <a:cs typeface="Arial"/>
            </a:endParaRPr>
          </a:p>
          <a:p>
            <a:pPr algn="ctr">
              <a:lnSpc>
                <a:spcPct val="100000"/>
              </a:lnSpc>
              <a:spcBef>
                <a:spcPts val="1955"/>
              </a:spcBef>
            </a:pPr>
            <a:r>
              <a:rPr sz="1800" b="1" spc="-5" dirty="0">
                <a:latin typeface="Arial"/>
                <a:cs typeface="Arial"/>
              </a:rPr>
              <a:t>Donc</a:t>
            </a:r>
            <a:r>
              <a:rPr sz="1800" b="1" spc="-60" dirty="0">
                <a:latin typeface="Arial"/>
                <a:cs typeface="Arial"/>
              </a:rPr>
              <a:t> </a:t>
            </a:r>
            <a:r>
              <a:rPr sz="1800" b="1" spc="-5" dirty="0">
                <a:latin typeface="Arial"/>
                <a:cs typeface="Arial"/>
              </a:rPr>
              <a:t>H0</a:t>
            </a:r>
            <a:endParaRPr sz="1800">
              <a:latin typeface="Arial"/>
              <a:cs typeface="Aria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32</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4" name="object 4"/>
          <p:cNvSpPr txBox="1"/>
          <p:nvPr/>
        </p:nvSpPr>
        <p:spPr>
          <a:xfrm>
            <a:off x="650849" y="1240663"/>
            <a:ext cx="3333115"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Risque </a:t>
            </a:r>
            <a:r>
              <a:rPr sz="1800" b="1" dirty="0">
                <a:solidFill>
                  <a:srgbClr val="006666"/>
                </a:solidFill>
                <a:latin typeface="Arial"/>
                <a:cs typeface="Arial"/>
              </a:rPr>
              <a:t>de </a:t>
            </a:r>
            <a:r>
              <a:rPr sz="1800" b="1" spc="-5" dirty="0">
                <a:solidFill>
                  <a:srgbClr val="006666"/>
                </a:solidFill>
                <a:latin typeface="Arial"/>
                <a:cs typeface="Arial"/>
              </a:rPr>
              <a:t>première espèce </a:t>
            </a:r>
            <a:r>
              <a:rPr sz="1800" b="1" dirty="0">
                <a:solidFill>
                  <a:srgbClr val="006666"/>
                </a:solidFill>
                <a:latin typeface="Arial"/>
                <a:cs typeface="Arial"/>
              </a:rPr>
              <a:t>:</a:t>
            </a:r>
            <a:r>
              <a:rPr sz="1800" b="1" spc="-15" dirty="0">
                <a:solidFill>
                  <a:srgbClr val="006666"/>
                </a:solidFill>
                <a:latin typeface="Arial"/>
                <a:cs typeface="Arial"/>
              </a:rPr>
              <a:t> </a:t>
            </a:r>
            <a:r>
              <a:rPr sz="1800" b="1" spc="-5" dirty="0">
                <a:solidFill>
                  <a:srgbClr val="006666"/>
                </a:solidFill>
                <a:latin typeface="Symbol"/>
                <a:cs typeface="Symbol"/>
              </a:rPr>
              <a:t></a:t>
            </a:r>
            <a:endParaRPr sz="1800">
              <a:latin typeface="Symbol"/>
              <a:cs typeface="Symbol"/>
            </a:endParaRPr>
          </a:p>
        </p:txBody>
      </p:sp>
      <p:sp>
        <p:nvSpPr>
          <p:cNvPr id="5" name="object 5"/>
          <p:cNvSpPr txBox="1"/>
          <p:nvPr/>
        </p:nvSpPr>
        <p:spPr>
          <a:xfrm>
            <a:off x="4650485" y="1240663"/>
            <a:ext cx="3917950" cy="607060"/>
          </a:xfrm>
          <a:prstGeom prst="rect">
            <a:avLst/>
          </a:prstGeom>
        </p:spPr>
        <p:txBody>
          <a:bodyPr vert="horz" wrap="square" lIns="0" tIns="10160" rIns="0" bIns="0" rtlCol="0">
            <a:spAutoFit/>
          </a:bodyPr>
          <a:lstStyle/>
          <a:p>
            <a:pPr marL="139065" marR="5080" indent="-127000">
              <a:lnSpc>
                <a:spcPct val="100800"/>
              </a:lnSpc>
              <a:spcBef>
                <a:spcPts val="80"/>
              </a:spcBef>
            </a:pPr>
            <a:r>
              <a:rPr sz="1800" b="1" dirty="0">
                <a:latin typeface="Arial"/>
                <a:cs typeface="Arial"/>
              </a:rPr>
              <a:t>Probabilité </a:t>
            </a:r>
            <a:r>
              <a:rPr sz="1800" b="1" spc="-5" dirty="0">
                <a:latin typeface="Arial"/>
                <a:cs typeface="Arial"/>
              </a:rPr>
              <a:t>de rejeter H0 si H0 </a:t>
            </a:r>
            <a:r>
              <a:rPr sz="1800" b="1" spc="-10" dirty="0">
                <a:latin typeface="Arial"/>
                <a:cs typeface="Arial"/>
              </a:rPr>
              <a:t>vraie.  </a:t>
            </a:r>
            <a:r>
              <a:rPr sz="1800" b="1" spc="-5" dirty="0">
                <a:solidFill>
                  <a:srgbClr val="006666"/>
                </a:solidFill>
                <a:latin typeface="Arial"/>
                <a:cs typeface="Arial"/>
              </a:rPr>
              <a:t>compromis </a:t>
            </a:r>
            <a:r>
              <a:rPr sz="1800" b="1" spc="-10" dirty="0">
                <a:solidFill>
                  <a:srgbClr val="006666"/>
                </a:solidFill>
                <a:latin typeface="Arial"/>
                <a:cs typeface="Arial"/>
              </a:rPr>
              <a:t>universel </a:t>
            </a:r>
            <a:r>
              <a:rPr sz="1800" b="1" dirty="0">
                <a:solidFill>
                  <a:srgbClr val="006666"/>
                </a:solidFill>
                <a:latin typeface="Arial"/>
                <a:cs typeface="Arial"/>
              </a:rPr>
              <a:t>: </a:t>
            </a:r>
            <a:r>
              <a:rPr sz="2000" b="1" dirty="0">
                <a:solidFill>
                  <a:srgbClr val="006666"/>
                </a:solidFill>
                <a:latin typeface="Symbol"/>
                <a:cs typeface="Symbol"/>
              </a:rPr>
              <a:t></a:t>
            </a:r>
            <a:r>
              <a:rPr sz="2000" b="1" dirty="0">
                <a:solidFill>
                  <a:srgbClr val="006666"/>
                </a:solidFill>
                <a:latin typeface="Times New Roman"/>
                <a:cs typeface="Times New Roman"/>
              </a:rPr>
              <a:t> </a:t>
            </a:r>
            <a:r>
              <a:rPr sz="1800" b="1" dirty="0">
                <a:solidFill>
                  <a:srgbClr val="006666"/>
                </a:solidFill>
                <a:latin typeface="Arial"/>
                <a:cs typeface="Arial"/>
              </a:rPr>
              <a:t>=</a:t>
            </a:r>
            <a:r>
              <a:rPr sz="1800" b="1" spc="50" dirty="0">
                <a:solidFill>
                  <a:srgbClr val="006666"/>
                </a:solidFill>
                <a:latin typeface="Arial"/>
                <a:cs typeface="Arial"/>
              </a:rPr>
              <a:t> </a:t>
            </a:r>
            <a:r>
              <a:rPr sz="1800" b="1" spc="-10" dirty="0">
                <a:solidFill>
                  <a:srgbClr val="006666"/>
                </a:solidFill>
                <a:latin typeface="Arial"/>
                <a:cs typeface="Arial"/>
              </a:rPr>
              <a:t>5%</a:t>
            </a:r>
            <a:endParaRPr sz="1800">
              <a:latin typeface="Arial"/>
              <a:cs typeface="Arial"/>
            </a:endParaRPr>
          </a:p>
        </p:txBody>
      </p:sp>
      <p:sp>
        <p:nvSpPr>
          <p:cNvPr id="6" name="object 6"/>
          <p:cNvSpPr txBox="1"/>
          <p:nvPr/>
        </p:nvSpPr>
        <p:spPr>
          <a:xfrm>
            <a:off x="650849" y="2368677"/>
            <a:ext cx="3340100" cy="299720"/>
          </a:xfrm>
          <a:prstGeom prst="rect">
            <a:avLst/>
          </a:prstGeom>
        </p:spPr>
        <p:txBody>
          <a:bodyPr vert="horz" wrap="square" lIns="0" tIns="12700" rIns="0" bIns="0" rtlCol="0">
            <a:spAutoFit/>
          </a:bodyPr>
          <a:lstStyle/>
          <a:p>
            <a:pPr marL="12700">
              <a:lnSpc>
                <a:spcPct val="100000"/>
              </a:lnSpc>
              <a:spcBef>
                <a:spcPts val="100"/>
              </a:spcBef>
              <a:tabLst>
                <a:tab pos="3201035" algn="l"/>
              </a:tabLst>
            </a:pPr>
            <a:r>
              <a:rPr sz="1800" b="1" spc="-5" dirty="0">
                <a:solidFill>
                  <a:srgbClr val="006666"/>
                </a:solidFill>
                <a:latin typeface="Arial"/>
                <a:cs typeface="Arial"/>
              </a:rPr>
              <a:t>Risque de</a:t>
            </a:r>
            <a:r>
              <a:rPr sz="1800" b="1" spc="-15" dirty="0">
                <a:solidFill>
                  <a:srgbClr val="006666"/>
                </a:solidFill>
                <a:latin typeface="Arial"/>
                <a:cs typeface="Arial"/>
              </a:rPr>
              <a:t> </a:t>
            </a:r>
            <a:r>
              <a:rPr sz="1800" b="1" spc="-5" dirty="0">
                <a:solidFill>
                  <a:srgbClr val="006666"/>
                </a:solidFill>
                <a:latin typeface="Arial"/>
                <a:cs typeface="Arial"/>
              </a:rPr>
              <a:t>s</a:t>
            </a:r>
            <a:r>
              <a:rPr sz="1800" b="1" spc="-15" dirty="0">
                <a:solidFill>
                  <a:srgbClr val="006666"/>
                </a:solidFill>
                <a:latin typeface="Arial"/>
                <a:cs typeface="Arial"/>
              </a:rPr>
              <a:t>e</a:t>
            </a:r>
            <a:r>
              <a:rPr sz="1800" b="1" spc="-5" dirty="0">
                <a:solidFill>
                  <a:srgbClr val="006666"/>
                </a:solidFill>
                <a:latin typeface="Arial"/>
                <a:cs typeface="Arial"/>
              </a:rPr>
              <a:t>con</a:t>
            </a:r>
            <a:r>
              <a:rPr sz="1800" b="1" dirty="0">
                <a:solidFill>
                  <a:srgbClr val="006666"/>
                </a:solidFill>
                <a:latin typeface="Arial"/>
                <a:cs typeface="Arial"/>
              </a:rPr>
              <a:t>d</a:t>
            </a:r>
            <a:r>
              <a:rPr sz="1800" b="1" spc="-5" dirty="0">
                <a:solidFill>
                  <a:srgbClr val="006666"/>
                </a:solidFill>
                <a:latin typeface="Arial"/>
                <a:cs typeface="Arial"/>
              </a:rPr>
              <a:t>e</a:t>
            </a:r>
            <a:r>
              <a:rPr sz="1800" b="1" dirty="0">
                <a:solidFill>
                  <a:srgbClr val="006666"/>
                </a:solidFill>
                <a:latin typeface="Arial"/>
                <a:cs typeface="Arial"/>
              </a:rPr>
              <a:t> </a:t>
            </a:r>
            <a:r>
              <a:rPr sz="1800" b="1" spc="-5" dirty="0">
                <a:solidFill>
                  <a:srgbClr val="006666"/>
                </a:solidFill>
                <a:latin typeface="Arial"/>
                <a:cs typeface="Arial"/>
              </a:rPr>
              <a:t>e</a:t>
            </a:r>
            <a:r>
              <a:rPr sz="1800" b="1" spc="-15" dirty="0">
                <a:solidFill>
                  <a:srgbClr val="006666"/>
                </a:solidFill>
                <a:latin typeface="Arial"/>
                <a:cs typeface="Arial"/>
              </a:rPr>
              <a:t>s</a:t>
            </a:r>
            <a:r>
              <a:rPr sz="1800" b="1" spc="-5" dirty="0">
                <a:solidFill>
                  <a:srgbClr val="006666"/>
                </a:solidFill>
                <a:latin typeface="Arial"/>
                <a:cs typeface="Arial"/>
              </a:rPr>
              <a:t>pè</a:t>
            </a:r>
            <a:r>
              <a:rPr sz="1800" b="1" spc="-15" dirty="0">
                <a:solidFill>
                  <a:srgbClr val="006666"/>
                </a:solidFill>
                <a:latin typeface="Arial"/>
                <a:cs typeface="Arial"/>
              </a:rPr>
              <a:t>c</a:t>
            </a:r>
            <a:r>
              <a:rPr sz="1800" b="1" spc="-5" dirty="0">
                <a:solidFill>
                  <a:srgbClr val="006666"/>
                </a:solidFill>
                <a:latin typeface="Arial"/>
                <a:cs typeface="Arial"/>
              </a:rPr>
              <a:t>e</a:t>
            </a:r>
            <a:r>
              <a:rPr sz="1800" b="1" spc="10" dirty="0">
                <a:solidFill>
                  <a:srgbClr val="006666"/>
                </a:solidFill>
                <a:latin typeface="Arial"/>
                <a:cs typeface="Arial"/>
              </a:rPr>
              <a:t> </a:t>
            </a:r>
            <a:r>
              <a:rPr sz="1800" b="1" dirty="0">
                <a:solidFill>
                  <a:srgbClr val="006666"/>
                </a:solidFill>
                <a:latin typeface="Arial"/>
                <a:cs typeface="Arial"/>
              </a:rPr>
              <a:t>:	</a:t>
            </a:r>
            <a:r>
              <a:rPr sz="1800" b="1" spc="-5" dirty="0">
                <a:solidFill>
                  <a:srgbClr val="006666"/>
                </a:solidFill>
                <a:latin typeface="Symbol"/>
                <a:cs typeface="Symbol"/>
              </a:rPr>
              <a:t></a:t>
            </a:r>
            <a:endParaRPr sz="1800">
              <a:latin typeface="Symbol"/>
              <a:cs typeface="Symbol"/>
            </a:endParaRPr>
          </a:p>
        </p:txBody>
      </p:sp>
      <p:sp>
        <p:nvSpPr>
          <p:cNvPr id="7" name="object 7"/>
          <p:cNvSpPr txBox="1"/>
          <p:nvPr/>
        </p:nvSpPr>
        <p:spPr>
          <a:xfrm>
            <a:off x="4662678" y="2368677"/>
            <a:ext cx="4156710" cy="29972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Probabilité </a:t>
            </a:r>
            <a:r>
              <a:rPr sz="1800" b="1" spc="-5" dirty="0">
                <a:latin typeface="Arial"/>
                <a:cs typeface="Arial"/>
              </a:rPr>
              <a:t>d'accepter H0 si H0 fausse</a:t>
            </a:r>
            <a:endParaRPr sz="1800">
              <a:latin typeface="Arial"/>
              <a:cs typeface="Arial"/>
            </a:endParaRPr>
          </a:p>
        </p:txBody>
      </p:sp>
      <p:sp>
        <p:nvSpPr>
          <p:cNvPr id="8" name="object 8"/>
          <p:cNvSpPr txBox="1"/>
          <p:nvPr/>
        </p:nvSpPr>
        <p:spPr>
          <a:xfrm>
            <a:off x="650849" y="3192017"/>
            <a:ext cx="230251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Arial"/>
                <a:cs typeface="Arial"/>
              </a:rPr>
              <a:t>Puissance </a:t>
            </a:r>
            <a:r>
              <a:rPr sz="1800" b="1" dirty="0">
                <a:solidFill>
                  <a:srgbClr val="006666"/>
                </a:solidFill>
                <a:latin typeface="Arial"/>
                <a:cs typeface="Arial"/>
              </a:rPr>
              <a:t>d'un </a:t>
            </a:r>
            <a:r>
              <a:rPr sz="1800" b="1" spc="-5" dirty="0">
                <a:solidFill>
                  <a:srgbClr val="006666"/>
                </a:solidFill>
                <a:latin typeface="Arial"/>
                <a:cs typeface="Arial"/>
              </a:rPr>
              <a:t>test</a:t>
            </a:r>
            <a:r>
              <a:rPr sz="1800" b="1" spc="-55" dirty="0">
                <a:solidFill>
                  <a:srgbClr val="006666"/>
                </a:solidFill>
                <a:latin typeface="Arial"/>
                <a:cs typeface="Arial"/>
              </a:rPr>
              <a:t> </a:t>
            </a:r>
            <a:r>
              <a:rPr sz="1800" b="1" dirty="0">
                <a:solidFill>
                  <a:srgbClr val="006666"/>
                </a:solidFill>
                <a:latin typeface="Arial"/>
                <a:cs typeface="Arial"/>
              </a:rPr>
              <a:t>:</a:t>
            </a:r>
            <a:endParaRPr sz="1800">
              <a:latin typeface="Arial"/>
              <a:cs typeface="Arial"/>
            </a:endParaRPr>
          </a:p>
        </p:txBody>
      </p:sp>
      <p:sp>
        <p:nvSpPr>
          <p:cNvPr id="9" name="object 9"/>
          <p:cNvSpPr txBox="1"/>
          <p:nvPr/>
        </p:nvSpPr>
        <p:spPr>
          <a:xfrm>
            <a:off x="3435477" y="3192017"/>
            <a:ext cx="506730" cy="299720"/>
          </a:xfrm>
          <a:prstGeom prst="rect">
            <a:avLst/>
          </a:prstGeom>
        </p:spPr>
        <p:txBody>
          <a:bodyPr vert="horz" wrap="square" lIns="0" tIns="12700" rIns="0" bIns="0" rtlCol="0">
            <a:spAutoFit/>
          </a:bodyPr>
          <a:lstStyle/>
          <a:p>
            <a:pPr marL="12700">
              <a:lnSpc>
                <a:spcPct val="100000"/>
              </a:lnSpc>
              <a:spcBef>
                <a:spcPts val="100"/>
              </a:spcBef>
            </a:pPr>
            <a:r>
              <a:rPr sz="1800" b="1" spc="-5" dirty="0">
                <a:solidFill>
                  <a:srgbClr val="006666"/>
                </a:solidFill>
                <a:latin typeface="Symbol"/>
                <a:cs typeface="Symbol"/>
              </a:rPr>
              <a:t></a:t>
            </a:r>
            <a:r>
              <a:rPr sz="1800" b="1" spc="-5" dirty="0">
                <a:solidFill>
                  <a:srgbClr val="006666"/>
                </a:solidFill>
                <a:latin typeface="Times New Roman"/>
                <a:cs typeface="Times New Roman"/>
              </a:rPr>
              <a:t> </a:t>
            </a:r>
            <a:r>
              <a:rPr sz="1800" b="1" dirty="0">
                <a:solidFill>
                  <a:srgbClr val="006666"/>
                </a:solidFill>
                <a:latin typeface="Arial"/>
                <a:cs typeface="Arial"/>
              </a:rPr>
              <a:t>–</a:t>
            </a:r>
            <a:r>
              <a:rPr sz="1800" b="1" spc="-135" dirty="0">
                <a:solidFill>
                  <a:srgbClr val="006666"/>
                </a:solidFill>
                <a:latin typeface="Arial"/>
                <a:cs typeface="Arial"/>
              </a:rPr>
              <a:t> </a:t>
            </a:r>
            <a:r>
              <a:rPr sz="1800" b="1" spc="-5" dirty="0">
                <a:solidFill>
                  <a:srgbClr val="006666"/>
                </a:solidFill>
                <a:latin typeface="Symbol"/>
                <a:cs typeface="Symbol"/>
              </a:rPr>
              <a:t></a:t>
            </a:r>
            <a:endParaRPr sz="1800">
              <a:latin typeface="Symbol"/>
              <a:cs typeface="Symbol"/>
            </a:endParaRPr>
          </a:p>
        </p:txBody>
      </p:sp>
      <p:sp>
        <p:nvSpPr>
          <p:cNvPr id="10" name="object 10"/>
          <p:cNvSpPr txBox="1"/>
          <p:nvPr/>
        </p:nvSpPr>
        <p:spPr>
          <a:xfrm>
            <a:off x="4615434" y="3192017"/>
            <a:ext cx="4177029" cy="299720"/>
          </a:xfrm>
          <a:prstGeom prst="rect">
            <a:avLst/>
          </a:prstGeom>
        </p:spPr>
        <p:txBody>
          <a:bodyPr vert="horz" wrap="square" lIns="0" tIns="12700" rIns="0" bIns="0" rtlCol="0">
            <a:spAutoFit/>
          </a:bodyPr>
          <a:lstStyle/>
          <a:p>
            <a:pPr marL="12700">
              <a:lnSpc>
                <a:spcPct val="100000"/>
              </a:lnSpc>
              <a:spcBef>
                <a:spcPts val="100"/>
              </a:spcBef>
              <a:tabLst>
                <a:tab pos="2413000" algn="l"/>
              </a:tabLst>
            </a:pPr>
            <a:r>
              <a:rPr sz="1800" b="1" dirty="0">
                <a:latin typeface="Arial"/>
                <a:cs typeface="Arial"/>
              </a:rPr>
              <a:t>Probabilité</a:t>
            </a:r>
            <a:r>
              <a:rPr sz="1800" b="1" spc="-5" dirty="0">
                <a:latin typeface="Arial"/>
                <a:cs typeface="Arial"/>
              </a:rPr>
              <a:t> de rejeter	H0 si H0</a:t>
            </a:r>
            <a:r>
              <a:rPr sz="1800" b="1" spc="-60" dirty="0">
                <a:latin typeface="Arial"/>
                <a:cs typeface="Arial"/>
              </a:rPr>
              <a:t> </a:t>
            </a:r>
            <a:r>
              <a:rPr sz="1800" b="1" spc="-5" dirty="0">
                <a:latin typeface="Arial"/>
                <a:cs typeface="Arial"/>
              </a:rPr>
              <a:t>fausse.</a:t>
            </a:r>
            <a:endParaRPr sz="1800">
              <a:latin typeface="Arial"/>
              <a:cs typeface="Arial"/>
            </a:endParaRPr>
          </a:p>
        </p:txBody>
      </p:sp>
      <p:sp>
        <p:nvSpPr>
          <p:cNvPr id="11" name="object 11"/>
          <p:cNvSpPr txBox="1"/>
          <p:nvPr/>
        </p:nvSpPr>
        <p:spPr>
          <a:xfrm>
            <a:off x="629513" y="4014978"/>
            <a:ext cx="8256905" cy="1734577"/>
          </a:xfrm>
          <a:prstGeom prst="rect">
            <a:avLst/>
          </a:prstGeom>
        </p:spPr>
        <p:txBody>
          <a:bodyPr vert="horz" wrap="square" lIns="0" tIns="67310" rIns="0" bIns="0" rtlCol="0">
            <a:spAutoFit/>
          </a:bodyPr>
          <a:lstStyle/>
          <a:p>
            <a:pPr marL="12700" marR="5080" indent="20955" algn="just">
              <a:lnSpc>
                <a:spcPct val="80000"/>
              </a:lnSpc>
              <a:spcBef>
                <a:spcPts val="530"/>
              </a:spcBef>
            </a:pPr>
            <a:r>
              <a:rPr sz="1800" dirty="0">
                <a:latin typeface="Arial"/>
                <a:cs typeface="Arial"/>
              </a:rPr>
              <a:t>Il </a:t>
            </a:r>
            <a:r>
              <a:rPr sz="1800" spc="-5" dirty="0">
                <a:latin typeface="Arial"/>
                <a:cs typeface="Arial"/>
              </a:rPr>
              <a:t>se peut que le risque de deuxième espèce </a:t>
            </a:r>
            <a:r>
              <a:rPr sz="1800" b="1" spc="-5" dirty="0">
                <a:latin typeface="Symbol"/>
                <a:cs typeface="Symbol"/>
              </a:rPr>
              <a:t></a:t>
            </a:r>
            <a:r>
              <a:rPr sz="1800" b="1" spc="-5" dirty="0">
                <a:latin typeface="Times New Roman"/>
                <a:cs typeface="Times New Roman"/>
              </a:rPr>
              <a:t> </a:t>
            </a:r>
            <a:r>
              <a:rPr sz="1800" spc="-5" dirty="0">
                <a:latin typeface="Arial"/>
                <a:cs typeface="Arial"/>
              </a:rPr>
              <a:t>soit </a:t>
            </a:r>
            <a:r>
              <a:rPr sz="1800" spc="-10" dirty="0">
                <a:latin typeface="Arial"/>
                <a:cs typeface="Arial"/>
              </a:rPr>
              <a:t>assez </a:t>
            </a:r>
            <a:r>
              <a:rPr sz="1800" spc="-5" dirty="0">
                <a:latin typeface="Arial"/>
                <a:cs typeface="Arial"/>
              </a:rPr>
              <a:t>important. L'erreur </a:t>
            </a:r>
            <a:r>
              <a:rPr sz="1800" b="1" spc="-5" dirty="0">
                <a:latin typeface="Symbol"/>
                <a:cs typeface="Symbol"/>
              </a:rPr>
              <a:t></a:t>
            </a:r>
            <a:r>
              <a:rPr sz="1800" b="1" spc="-5" dirty="0">
                <a:latin typeface="Times New Roman"/>
                <a:cs typeface="Times New Roman"/>
              </a:rPr>
              <a:t> </a:t>
            </a:r>
            <a:r>
              <a:rPr sz="1800" spc="-5" dirty="0">
                <a:latin typeface="Arial"/>
                <a:cs typeface="Arial"/>
              </a:rPr>
              <a:t>est celle qu'on choisit </a:t>
            </a:r>
            <a:r>
              <a:rPr sz="1800" dirty="0">
                <a:latin typeface="Arial"/>
                <a:cs typeface="Arial"/>
              </a:rPr>
              <a:t>de </a:t>
            </a:r>
            <a:r>
              <a:rPr sz="1800" spc="-5" dirty="0">
                <a:latin typeface="Arial"/>
                <a:cs typeface="Arial"/>
              </a:rPr>
              <a:t>maîtriser, quitte </a:t>
            </a:r>
            <a:r>
              <a:rPr sz="1800" dirty="0">
                <a:latin typeface="Arial"/>
                <a:cs typeface="Arial"/>
              </a:rPr>
              <a:t>à </a:t>
            </a:r>
            <a:r>
              <a:rPr sz="1800" spc="-5" dirty="0">
                <a:latin typeface="Arial"/>
                <a:cs typeface="Arial"/>
              </a:rPr>
              <a:t>ignorer </a:t>
            </a:r>
            <a:r>
              <a:rPr sz="1800" b="1" dirty="0">
                <a:latin typeface="Symbol"/>
                <a:cs typeface="Symbol"/>
              </a:rPr>
              <a:t></a:t>
            </a:r>
            <a:r>
              <a:rPr sz="1800" dirty="0">
                <a:latin typeface="Arial"/>
                <a:cs typeface="Arial"/>
              </a:rPr>
              <a:t>. </a:t>
            </a:r>
            <a:r>
              <a:rPr sz="1800" spc="-5" dirty="0">
                <a:latin typeface="Arial"/>
                <a:cs typeface="Arial"/>
              </a:rPr>
              <a:t>Cela induit </a:t>
            </a:r>
            <a:r>
              <a:rPr sz="1800" spc="-10" dirty="0">
                <a:latin typeface="Arial"/>
                <a:cs typeface="Arial"/>
              </a:rPr>
              <a:t>une </a:t>
            </a:r>
            <a:r>
              <a:rPr sz="1800" spc="-5" dirty="0">
                <a:latin typeface="Arial"/>
                <a:cs typeface="Arial"/>
              </a:rPr>
              <a:t>dissymétrie  dans le traitement des deux</a:t>
            </a:r>
            <a:r>
              <a:rPr sz="1800" spc="50" dirty="0">
                <a:latin typeface="Arial"/>
                <a:cs typeface="Arial"/>
              </a:rPr>
              <a:t> </a:t>
            </a:r>
            <a:r>
              <a:rPr sz="1800" spc="-10" dirty="0" err="1">
                <a:latin typeface="Arial"/>
                <a:cs typeface="Arial"/>
              </a:rPr>
              <a:t>hypothèses</a:t>
            </a:r>
            <a:r>
              <a:rPr sz="1800" spc="-10" dirty="0">
                <a:latin typeface="Arial"/>
                <a:cs typeface="Arial"/>
              </a:rPr>
              <a:t>.</a:t>
            </a:r>
            <a:endParaRPr lang="fr-FR" sz="1800" spc="-10" dirty="0">
              <a:latin typeface="Arial"/>
              <a:cs typeface="Arial"/>
            </a:endParaRPr>
          </a:p>
          <a:p>
            <a:pPr marL="12700" marR="5080" indent="20955" algn="just">
              <a:lnSpc>
                <a:spcPct val="80000"/>
              </a:lnSpc>
              <a:spcBef>
                <a:spcPts val="530"/>
              </a:spcBef>
            </a:pPr>
            <a:endParaRPr sz="1800" dirty="0">
              <a:latin typeface="Arial"/>
              <a:cs typeface="Arial"/>
            </a:endParaRPr>
          </a:p>
          <a:p>
            <a:pPr marL="12700" marR="5080" indent="20955" algn="just">
              <a:lnSpc>
                <a:spcPct val="80000"/>
              </a:lnSpc>
              <a:spcBef>
                <a:spcPts val="434"/>
              </a:spcBef>
            </a:pPr>
            <a:r>
              <a:rPr sz="1800" spc="-5" dirty="0">
                <a:latin typeface="Arial"/>
                <a:cs typeface="Arial"/>
              </a:rPr>
              <a:t>La règle de rejet du </a:t>
            </a:r>
            <a:r>
              <a:rPr sz="1800" dirty="0">
                <a:latin typeface="Arial"/>
                <a:cs typeface="Arial"/>
              </a:rPr>
              <a:t>test est </a:t>
            </a:r>
            <a:r>
              <a:rPr sz="1800" spc="-5" dirty="0">
                <a:latin typeface="Arial"/>
                <a:cs typeface="Arial"/>
              </a:rPr>
              <a:t>définie uniquement à partir </a:t>
            </a:r>
            <a:r>
              <a:rPr sz="1800" dirty="0">
                <a:latin typeface="Arial"/>
                <a:cs typeface="Arial"/>
              </a:rPr>
              <a:t>de </a:t>
            </a:r>
            <a:r>
              <a:rPr sz="1800" b="1" spc="-5" dirty="0">
                <a:latin typeface="Symbol"/>
                <a:cs typeface="Symbol"/>
              </a:rPr>
              <a:t></a:t>
            </a:r>
            <a:r>
              <a:rPr sz="1800" b="1" spc="-5" dirty="0">
                <a:latin typeface="Times New Roman"/>
                <a:cs typeface="Times New Roman"/>
              </a:rPr>
              <a:t> </a:t>
            </a:r>
            <a:r>
              <a:rPr sz="1800" b="1" spc="-5" dirty="0">
                <a:latin typeface="Arial"/>
                <a:cs typeface="Arial"/>
              </a:rPr>
              <a:t>et H0. </a:t>
            </a:r>
            <a:r>
              <a:rPr sz="1800" spc="-5" dirty="0">
                <a:latin typeface="Arial"/>
                <a:cs typeface="Arial"/>
              </a:rPr>
              <a:t>Entre deux  alternatives, on choisira pour H0 l'hypothèse qu'il serait le plus grave </a:t>
            </a:r>
            <a:r>
              <a:rPr sz="1800" dirty="0">
                <a:latin typeface="Arial"/>
                <a:cs typeface="Arial"/>
              </a:rPr>
              <a:t>de </a:t>
            </a:r>
            <a:r>
              <a:rPr sz="1800" spc="-5" dirty="0">
                <a:latin typeface="Arial"/>
                <a:cs typeface="Arial"/>
              </a:rPr>
              <a:t>rejeter à  </a:t>
            </a:r>
            <a:r>
              <a:rPr sz="1800" dirty="0">
                <a:latin typeface="Arial"/>
                <a:cs typeface="Arial"/>
              </a:rPr>
              <a:t>tort.</a:t>
            </a:r>
          </a:p>
        </p:txBody>
      </p:sp>
      <p:sp>
        <p:nvSpPr>
          <p:cNvPr id="14" name="object 14"/>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15" name="object 15"/>
          <p:cNvSpPr/>
          <p:nvPr/>
        </p:nvSpPr>
        <p:spPr>
          <a:xfrm>
            <a:off x="1367027" y="118871"/>
            <a:ext cx="443484" cy="457200"/>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536191" y="118871"/>
            <a:ext cx="341376" cy="457200"/>
          </a:xfrm>
          <a:prstGeom prst="rect">
            <a:avLst/>
          </a:prstGeom>
          <a:blipFill>
            <a:blip r:embed="rId5" cstate="print"/>
            <a:stretch>
              <a:fillRect/>
            </a:stretch>
          </a:blipFill>
        </p:spPr>
        <p:txBody>
          <a:bodyPr wrap="square" lIns="0" tIns="0" rIns="0" bIns="0" rtlCol="0"/>
          <a:lstStyle/>
          <a:p>
            <a:endParaRPr/>
          </a:p>
        </p:txBody>
      </p:sp>
      <p:sp>
        <p:nvSpPr>
          <p:cNvPr id="17" name="object 17"/>
          <p:cNvSpPr/>
          <p:nvPr/>
        </p:nvSpPr>
        <p:spPr>
          <a:xfrm>
            <a:off x="1603247" y="118871"/>
            <a:ext cx="333755" cy="457200"/>
          </a:xfrm>
          <a:prstGeom prst="rect">
            <a:avLst/>
          </a:prstGeom>
          <a:blipFill>
            <a:blip r:embed="rId6" cstate="print"/>
            <a:stretch>
              <a:fillRect/>
            </a:stretch>
          </a:blipFill>
        </p:spPr>
        <p:txBody>
          <a:bodyPr wrap="square" lIns="0" tIns="0" rIns="0" bIns="0" rtlCol="0"/>
          <a:lstStyle/>
          <a:p>
            <a:endParaRPr/>
          </a:p>
        </p:txBody>
      </p:sp>
      <p:sp>
        <p:nvSpPr>
          <p:cNvPr id="18" name="object 18"/>
          <p:cNvSpPr/>
          <p:nvPr/>
        </p:nvSpPr>
        <p:spPr>
          <a:xfrm>
            <a:off x="1662683" y="118871"/>
            <a:ext cx="2334768" cy="457200"/>
          </a:xfrm>
          <a:prstGeom prst="rect">
            <a:avLst/>
          </a:prstGeom>
          <a:blipFill>
            <a:blip r:embed="rId7" cstate="print"/>
            <a:stretch>
              <a:fillRect/>
            </a:stretch>
          </a:blipFill>
        </p:spPr>
        <p:txBody>
          <a:bodyPr wrap="square" lIns="0" tIns="0" rIns="0" bIns="0" rtlCol="0"/>
          <a:lstStyle/>
          <a:p>
            <a:endParaRPr/>
          </a:p>
        </p:txBody>
      </p:sp>
      <p:sp>
        <p:nvSpPr>
          <p:cNvPr id="19" name="object 19"/>
          <p:cNvSpPr/>
          <p:nvPr/>
        </p:nvSpPr>
        <p:spPr>
          <a:xfrm>
            <a:off x="3723132" y="118871"/>
            <a:ext cx="330708" cy="457200"/>
          </a:xfrm>
          <a:prstGeom prst="rect">
            <a:avLst/>
          </a:prstGeom>
          <a:blipFill>
            <a:blip r:embed="rId8" cstate="print"/>
            <a:stretch>
              <a:fillRect/>
            </a:stretch>
          </a:blipFill>
        </p:spPr>
        <p:txBody>
          <a:bodyPr wrap="square" lIns="0" tIns="0" rIns="0" bIns="0" rtlCol="0"/>
          <a:lstStyle/>
          <a:p>
            <a:endParaRPr/>
          </a:p>
        </p:txBody>
      </p:sp>
      <p:sp>
        <p:nvSpPr>
          <p:cNvPr id="20" name="object 20"/>
          <p:cNvSpPr txBox="1"/>
          <p:nvPr/>
        </p:nvSpPr>
        <p:spPr>
          <a:xfrm>
            <a:off x="1482344" y="168910"/>
            <a:ext cx="238125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21" name="object 21"/>
          <p:cNvSpPr txBox="1"/>
          <p:nvPr/>
        </p:nvSpPr>
        <p:spPr>
          <a:xfrm>
            <a:off x="3355975" y="384174"/>
            <a:ext cx="4457065" cy="779780"/>
          </a:xfrm>
          <a:prstGeom prst="rect">
            <a:avLst/>
          </a:prstGeom>
        </p:spPr>
        <p:txBody>
          <a:bodyPr vert="horz" wrap="square" lIns="0" tIns="12065" rIns="0" bIns="0" rtlCol="0">
            <a:spAutoFit/>
          </a:bodyPr>
          <a:lstStyle/>
          <a:p>
            <a:pPr marL="1951989">
              <a:lnSpc>
                <a:spcPct val="100000"/>
              </a:lnSpc>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a:lnSpc>
                <a:spcPct val="100000"/>
              </a:lnSpc>
              <a:spcBef>
                <a:spcPts val="20"/>
              </a:spcBef>
            </a:pPr>
            <a:endParaRPr sz="1600">
              <a:latin typeface="Times New Roman"/>
              <a:cs typeface="Times New Roman"/>
            </a:endParaRPr>
          </a:p>
          <a:p>
            <a:pPr marL="12700">
              <a:lnSpc>
                <a:spcPct val="100000"/>
              </a:lnSpc>
            </a:pPr>
            <a:r>
              <a:rPr sz="1800" b="1" spc="-5" dirty="0">
                <a:latin typeface="Arial"/>
                <a:cs typeface="Arial"/>
              </a:rPr>
              <a:t>Qu’appelle </a:t>
            </a:r>
            <a:r>
              <a:rPr sz="1800" b="1" dirty="0">
                <a:latin typeface="Arial"/>
                <a:cs typeface="Arial"/>
              </a:rPr>
              <a:t>t on </a:t>
            </a:r>
            <a:r>
              <a:rPr sz="1800" b="1" spc="-5" dirty="0">
                <a:latin typeface="Arial"/>
                <a:cs typeface="Arial"/>
              </a:rPr>
              <a:t>risque</a:t>
            </a:r>
            <a:r>
              <a:rPr sz="1800" b="1" spc="360" dirty="0">
                <a:latin typeface="Arial"/>
                <a:cs typeface="Arial"/>
              </a:rPr>
              <a:t> </a:t>
            </a:r>
            <a:r>
              <a:rPr sz="1600" b="1" spc="-5" dirty="0">
                <a:latin typeface="Arial"/>
                <a:cs typeface="Arial"/>
              </a:rPr>
              <a:t>?</a:t>
            </a:r>
            <a:endParaRPr sz="1600">
              <a:latin typeface="Arial"/>
              <a:cs typeface="Aria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33</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graphicFrame>
        <p:nvGraphicFramePr>
          <p:cNvPr id="7" name="object 7"/>
          <p:cNvGraphicFramePr>
            <a:graphicFrameLocks noGrp="1"/>
          </p:cNvGraphicFramePr>
          <p:nvPr/>
        </p:nvGraphicFramePr>
        <p:xfrm>
          <a:off x="1820862" y="2578163"/>
          <a:ext cx="5329554" cy="2460623"/>
        </p:xfrm>
        <a:graphic>
          <a:graphicData uri="http://schemas.openxmlformats.org/drawingml/2006/table">
            <a:tbl>
              <a:tblPr firstRow="1" bandRow="1">
                <a:tableStyleId>{2D5ABB26-0587-4C30-8999-92F81FD0307C}</a:tableStyleId>
              </a:tblPr>
              <a:tblGrid>
                <a:gridCol w="144145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5004">
                  <a:extLst>
                    <a:ext uri="{9D8B030D-6E8A-4147-A177-3AD203B41FA5}">
                      <a16:colId xmlns:a16="http://schemas.microsoft.com/office/drawing/2014/main" val="20002"/>
                    </a:ext>
                  </a:extLst>
                </a:gridCol>
              </a:tblGrid>
              <a:tr h="548639">
                <a:tc>
                  <a:txBody>
                    <a:bodyPr/>
                    <a:lstStyle/>
                    <a:p>
                      <a:pPr>
                        <a:lnSpc>
                          <a:spcPct val="100000"/>
                        </a:lnSpc>
                      </a:pPr>
                      <a:endParaRPr sz="16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a:txBody>
                    <a:bodyPr/>
                    <a:lstStyle/>
                    <a:p>
                      <a:pPr marL="447675">
                        <a:lnSpc>
                          <a:spcPct val="100000"/>
                        </a:lnSpc>
                        <a:spcBef>
                          <a:spcPts val="355"/>
                        </a:spcBef>
                      </a:pPr>
                      <a:r>
                        <a:rPr sz="1700" b="1" spc="-5" dirty="0">
                          <a:latin typeface="Verdana"/>
                          <a:cs typeface="Verdana"/>
                        </a:rPr>
                        <a:t>Rejet</a:t>
                      </a:r>
                      <a:r>
                        <a:rPr sz="1700" b="1" spc="-35" dirty="0">
                          <a:latin typeface="Verdana"/>
                          <a:cs typeface="Verdana"/>
                        </a:rPr>
                        <a:t> </a:t>
                      </a:r>
                      <a:r>
                        <a:rPr sz="1700" b="1" spc="-5" dirty="0">
                          <a:latin typeface="Verdana"/>
                          <a:cs typeface="Verdana"/>
                        </a:rPr>
                        <a:t>H0</a:t>
                      </a:r>
                      <a:endParaRPr sz="1700">
                        <a:latin typeface="Verdana"/>
                        <a:cs typeface="Verdana"/>
                      </a:endParaRPr>
                    </a:p>
                  </a:txBody>
                  <a:tcPr marL="0" marR="0" marT="45085"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CC00"/>
                    </a:solidFill>
                  </a:tcPr>
                </a:tc>
                <a:tc>
                  <a:txBody>
                    <a:bodyPr/>
                    <a:lstStyle/>
                    <a:p>
                      <a:pPr algn="ctr">
                        <a:lnSpc>
                          <a:spcPct val="100000"/>
                        </a:lnSpc>
                        <a:spcBef>
                          <a:spcPts val="355"/>
                        </a:spcBef>
                      </a:pPr>
                      <a:r>
                        <a:rPr sz="1700" b="1" spc="-5" dirty="0">
                          <a:latin typeface="Verdana"/>
                          <a:cs typeface="Verdana"/>
                        </a:rPr>
                        <a:t>Non rejet</a:t>
                      </a:r>
                      <a:r>
                        <a:rPr sz="1700" b="1" spc="-55" dirty="0">
                          <a:latin typeface="Verdana"/>
                          <a:cs typeface="Verdana"/>
                        </a:rPr>
                        <a:t> </a:t>
                      </a:r>
                      <a:r>
                        <a:rPr sz="1700" b="1" spc="-5" dirty="0">
                          <a:latin typeface="Verdana"/>
                          <a:cs typeface="Verdana"/>
                        </a:rPr>
                        <a:t>H0</a:t>
                      </a:r>
                      <a:endParaRPr sz="1700">
                        <a:latin typeface="Verdana"/>
                        <a:cs typeface="Verdana"/>
                      </a:endParaRPr>
                    </a:p>
                  </a:txBody>
                  <a:tcPr marL="0" marR="0" marT="45085"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CC00"/>
                    </a:solidFill>
                  </a:tcPr>
                </a:tc>
                <a:extLst>
                  <a:ext uri="{0D108BD9-81ED-4DB2-BD59-A6C34878D82A}">
                    <a16:rowId xmlns:a16="http://schemas.microsoft.com/office/drawing/2014/main" val="10000"/>
                  </a:ext>
                </a:extLst>
              </a:tr>
              <a:tr h="759714">
                <a:tc>
                  <a:txBody>
                    <a:bodyPr/>
                    <a:lstStyle/>
                    <a:p>
                      <a:pPr marL="635" algn="ctr">
                        <a:lnSpc>
                          <a:spcPts val="2035"/>
                        </a:lnSpc>
                      </a:pPr>
                      <a:r>
                        <a:rPr sz="1700" b="1" dirty="0">
                          <a:latin typeface="Verdana"/>
                          <a:cs typeface="Verdana"/>
                        </a:rPr>
                        <a:t>H0</a:t>
                      </a:r>
                      <a:endParaRPr sz="1700">
                        <a:latin typeface="Verdana"/>
                        <a:cs typeface="Verdana"/>
                      </a:endParaRPr>
                    </a:p>
                    <a:p>
                      <a:pPr algn="ctr">
                        <a:lnSpc>
                          <a:spcPct val="100000"/>
                        </a:lnSpc>
                        <a:spcBef>
                          <a:spcPts val="409"/>
                        </a:spcBef>
                      </a:pPr>
                      <a:r>
                        <a:rPr sz="1700" b="1" dirty="0">
                          <a:latin typeface="Verdana"/>
                          <a:cs typeface="Verdana"/>
                        </a:rPr>
                        <a:t>Vraie</a:t>
                      </a:r>
                      <a:endParaRPr sz="1700">
                        <a:latin typeface="Verdana"/>
                        <a:cs typeface="Verdana"/>
                      </a:endParaRPr>
                    </a:p>
                  </a:txBody>
                  <a:tcPr marL="0" marR="0" marT="0" marB="0">
                    <a:lnL w="28575">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solidFill>
                      <a:srgbClr val="FFCC00"/>
                    </a:solidFill>
                  </a:tcPr>
                </a:tc>
                <a:tc>
                  <a:txBody>
                    <a:bodyPr/>
                    <a:lstStyle/>
                    <a:p>
                      <a:pPr marL="204470" marR="196215" indent="382270">
                        <a:lnSpc>
                          <a:spcPct val="119400"/>
                        </a:lnSpc>
                        <a:spcBef>
                          <a:spcPts val="350"/>
                        </a:spcBef>
                      </a:pPr>
                      <a:r>
                        <a:rPr sz="1700" b="1" spc="-5" dirty="0">
                          <a:solidFill>
                            <a:srgbClr val="006666"/>
                          </a:solidFill>
                          <a:latin typeface="Verdana"/>
                          <a:cs typeface="Verdana"/>
                        </a:rPr>
                        <a:t>Erreur  </a:t>
                      </a:r>
                      <a:r>
                        <a:rPr sz="1700" b="1" spc="10" dirty="0">
                          <a:solidFill>
                            <a:srgbClr val="006666"/>
                          </a:solidFill>
                          <a:latin typeface="Verdana"/>
                          <a:cs typeface="Verdana"/>
                        </a:rPr>
                        <a:t>1</a:t>
                      </a:r>
                      <a:r>
                        <a:rPr sz="1650" b="1" spc="15" baseline="25252" dirty="0">
                          <a:solidFill>
                            <a:srgbClr val="006666"/>
                          </a:solidFill>
                          <a:latin typeface="Verdana"/>
                          <a:cs typeface="Verdana"/>
                        </a:rPr>
                        <a:t>ère </a:t>
                      </a:r>
                      <a:r>
                        <a:rPr sz="1700" b="1" spc="-5" dirty="0">
                          <a:solidFill>
                            <a:srgbClr val="006666"/>
                          </a:solidFill>
                          <a:latin typeface="Verdana"/>
                          <a:cs typeface="Verdana"/>
                        </a:rPr>
                        <a:t>espèce</a:t>
                      </a:r>
                      <a:r>
                        <a:rPr sz="1700" b="1" spc="-290" dirty="0">
                          <a:solidFill>
                            <a:srgbClr val="006666"/>
                          </a:solidFill>
                          <a:latin typeface="Verdana"/>
                          <a:cs typeface="Verdana"/>
                        </a:rPr>
                        <a:t> </a:t>
                      </a:r>
                      <a:r>
                        <a:rPr sz="1700" b="1" dirty="0">
                          <a:solidFill>
                            <a:srgbClr val="006666"/>
                          </a:solidFill>
                          <a:latin typeface="Symbol"/>
                          <a:cs typeface="Symbol"/>
                        </a:rPr>
                        <a:t></a:t>
                      </a:r>
                      <a:endParaRPr sz="1700">
                        <a:latin typeface="Symbol"/>
                        <a:cs typeface="Symbol"/>
                      </a:endParaRPr>
                    </a:p>
                  </a:txBody>
                  <a:tcPr marL="0" marR="0" marT="44450" marB="0">
                    <a:lnL w="28575">
                      <a:solidFill>
                        <a:srgbClr val="000000"/>
                      </a:solidFill>
                      <a:prstDash val="solid"/>
                    </a:lnL>
                    <a:lnR w="12700">
                      <a:solidFill>
                        <a:srgbClr val="000000"/>
                      </a:solidFill>
                      <a:prstDash val="solid"/>
                    </a:lnR>
                    <a:lnT w="28575">
                      <a:solidFill>
                        <a:srgbClr val="000000"/>
                      </a:solidFill>
                      <a:prstDash val="solid"/>
                    </a:lnT>
                    <a:lnB w="12700">
                      <a:solidFill>
                        <a:srgbClr val="000000"/>
                      </a:solidFill>
                      <a:prstDash val="solid"/>
                    </a:lnB>
                  </a:tcPr>
                </a:tc>
                <a:tc>
                  <a:txBody>
                    <a:bodyPr/>
                    <a:lstStyle/>
                    <a:p>
                      <a:pPr>
                        <a:lnSpc>
                          <a:spcPct val="100000"/>
                        </a:lnSpc>
                      </a:pPr>
                      <a:endParaRPr sz="1700">
                        <a:latin typeface="Times New Roman"/>
                        <a:cs typeface="Times New Roman"/>
                      </a:endParaRPr>
                    </a:p>
                    <a:p>
                      <a:pPr marL="635" algn="ctr">
                        <a:lnSpc>
                          <a:spcPct val="100000"/>
                        </a:lnSpc>
                        <a:tabLst>
                          <a:tab pos="461009" algn="l"/>
                        </a:tabLst>
                      </a:pPr>
                      <a:r>
                        <a:rPr sz="1700" b="1" dirty="0">
                          <a:solidFill>
                            <a:srgbClr val="006666"/>
                          </a:solidFill>
                          <a:latin typeface="Verdana"/>
                          <a:cs typeface="Verdana"/>
                        </a:rPr>
                        <a:t>1</a:t>
                      </a:r>
                      <a:r>
                        <a:rPr sz="1700" b="1" spc="-5" dirty="0">
                          <a:solidFill>
                            <a:srgbClr val="006666"/>
                          </a:solidFill>
                          <a:latin typeface="Verdana"/>
                          <a:cs typeface="Verdana"/>
                        </a:rPr>
                        <a:t> </a:t>
                      </a:r>
                      <a:r>
                        <a:rPr sz="1700" b="1" dirty="0">
                          <a:solidFill>
                            <a:srgbClr val="006666"/>
                          </a:solidFill>
                          <a:latin typeface="Verdana"/>
                          <a:cs typeface="Verdana"/>
                        </a:rPr>
                        <a:t>-	</a:t>
                      </a:r>
                      <a:r>
                        <a:rPr sz="1700" b="1" dirty="0">
                          <a:solidFill>
                            <a:srgbClr val="006666"/>
                          </a:solidFill>
                          <a:latin typeface="Symbol"/>
                          <a:cs typeface="Symbol"/>
                        </a:rPr>
                        <a:t></a:t>
                      </a:r>
                      <a:endParaRPr sz="1700">
                        <a:latin typeface="Symbol"/>
                        <a:cs typeface="Symbol"/>
                      </a:endParaRPr>
                    </a:p>
                  </a:txBody>
                  <a:tcPr marL="0" marR="0" marT="0" marB="0">
                    <a:lnL w="12700">
                      <a:solidFill>
                        <a:srgbClr val="000000"/>
                      </a:solidFill>
                      <a:prstDash val="solid"/>
                    </a:lnL>
                    <a:lnR w="28575">
                      <a:solidFill>
                        <a:srgbClr val="000000"/>
                      </a:solidFill>
                      <a:prstDash val="solid"/>
                    </a:lnR>
                    <a:lnT w="28575">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288036">
                <a:tc>
                  <a:txBody>
                    <a:bodyPr/>
                    <a:lstStyle/>
                    <a:p>
                      <a:pPr>
                        <a:lnSpc>
                          <a:spcPct val="100000"/>
                        </a:lnSpc>
                      </a:pPr>
                      <a:endParaRPr sz="1600">
                        <a:latin typeface="Times New Roman"/>
                        <a:cs typeface="Times New Roman"/>
                      </a:endParaRPr>
                    </a:p>
                  </a:txBody>
                  <a:tcPr marL="0" marR="0" marT="0" marB="0">
                    <a:lnL w="28575">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solidFill>
                      <a:srgbClr val="FFC000"/>
                    </a:solidFill>
                  </a:tcPr>
                </a:tc>
                <a:tc>
                  <a:txBody>
                    <a:bodyPr/>
                    <a:lstStyle/>
                    <a:p>
                      <a:pPr>
                        <a:lnSpc>
                          <a:spcPct val="100000"/>
                        </a:lnSpc>
                      </a:pPr>
                      <a:endParaRPr sz="1600">
                        <a:latin typeface="Times New Roman"/>
                        <a:cs typeface="Times New Roman"/>
                      </a:endParaRPr>
                    </a:p>
                  </a:txBody>
                  <a:tcPr marL="0" marR="0" marT="0" marB="0">
                    <a:lnL w="28575">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C000"/>
                    </a:solidFill>
                  </a:tcPr>
                </a:tc>
                <a:tc>
                  <a:txBody>
                    <a:bodyPr/>
                    <a:lstStyle/>
                    <a:p>
                      <a:pPr>
                        <a:lnSpc>
                          <a:spcPct val="100000"/>
                        </a:lnSpc>
                      </a:pPr>
                      <a:endParaRPr sz="1600">
                        <a:latin typeface="Times New Roman"/>
                        <a:cs typeface="Times New Roman"/>
                      </a:endParaRPr>
                    </a:p>
                  </a:txBody>
                  <a:tcPr marL="0" marR="0" marT="0" marB="0">
                    <a:lnL w="12700">
                      <a:solidFill>
                        <a:srgbClr val="000000"/>
                      </a:solidFill>
                      <a:prstDash val="solid"/>
                    </a:lnL>
                    <a:lnR w="28575">
                      <a:solidFill>
                        <a:srgbClr val="000000"/>
                      </a:solidFill>
                      <a:prstDash val="solid"/>
                    </a:lnR>
                    <a:lnT w="12700">
                      <a:solidFill>
                        <a:srgbClr val="000000"/>
                      </a:solidFill>
                      <a:prstDash val="solid"/>
                    </a:lnT>
                    <a:lnB w="12700">
                      <a:solidFill>
                        <a:srgbClr val="000000"/>
                      </a:solidFill>
                      <a:prstDash val="solid"/>
                    </a:lnB>
                    <a:solidFill>
                      <a:srgbClr val="FFC000"/>
                    </a:solidFill>
                  </a:tcPr>
                </a:tc>
                <a:extLst>
                  <a:ext uri="{0D108BD9-81ED-4DB2-BD59-A6C34878D82A}">
                    <a16:rowId xmlns:a16="http://schemas.microsoft.com/office/drawing/2014/main" val="10002"/>
                  </a:ext>
                </a:extLst>
              </a:tr>
              <a:tr h="864234">
                <a:tc>
                  <a:txBody>
                    <a:bodyPr/>
                    <a:lstStyle/>
                    <a:p>
                      <a:pPr marL="635" algn="ctr">
                        <a:lnSpc>
                          <a:spcPct val="100000"/>
                        </a:lnSpc>
                      </a:pPr>
                      <a:r>
                        <a:rPr sz="1700" b="1" dirty="0">
                          <a:latin typeface="Verdana"/>
                          <a:cs typeface="Verdana"/>
                        </a:rPr>
                        <a:t>H1</a:t>
                      </a:r>
                      <a:endParaRPr sz="1700">
                        <a:latin typeface="Verdana"/>
                        <a:cs typeface="Verdana"/>
                      </a:endParaRPr>
                    </a:p>
                    <a:p>
                      <a:pPr algn="ctr">
                        <a:lnSpc>
                          <a:spcPct val="100000"/>
                        </a:lnSpc>
                        <a:spcBef>
                          <a:spcPts val="405"/>
                        </a:spcBef>
                      </a:pPr>
                      <a:r>
                        <a:rPr sz="1700" b="1" dirty="0">
                          <a:latin typeface="Verdana"/>
                          <a:cs typeface="Verdana"/>
                        </a:rPr>
                        <a:t>Vraie</a:t>
                      </a:r>
                      <a:endParaRPr sz="1700">
                        <a:latin typeface="Verdana"/>
                        <a:cs typeface="Verdana"/>
                      </a:endParaRPr>
                    </a:p>
                  </a:txBody>
                  <a:tcPr marL="0" marR="0" marT="0" marB="0">
                    <a:lnL w="28575">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solidFill>
                      <a:srgbClr val="FFCC00"/>
                    </a:solidFill>
                  </a:tcPr>
                </a:tc>
                <a:tc>
                  <a:txBody>
                    <a:bodyPr/>
                    <a:lstStyle/>
                    <a:p>
                      <a:pPr algn="ctr">
                        <a:lnSpc>
                          <a:spcPct val="100000"/>
                        </a:lnSpc>
                        <a:spcBef>
                          <a:spcPts val="1155"/>
                        </a:spcBef>
                      </a:pPr>
                      <a:r>
                        <a:rPr sz="1700" b="1" dirty="0">
                          <a:solidFill>
                            <a:srgbClr val="006666"/>
                          </a:solidFill>
                          <a:latin typeface="Verdana"/>
                          <a:cs typeface="Verdana"/>
                        </a:rPr>
                        <a:t>Puissance</a:t>
                      </a:r>
                      <a:endParaRPr sz="1700">
                        <a:latin typeface="Verdana"/>
                        <a:cs typeface="Verdana"/>
                      </a:endParaRPr>
                    </a:p>
                    <a:p>
                      <a:pPr algn="ctr">
                        <a:lnSpc>
                          <a:spcPct val="100000"/>
                        </a:lnSpc>
                        <a:spcBef>
                          <a:spcPts val="400"/>
                        </a:spcBef>
                      </a:pPr>
                      <a:r>
                        <a:rPr sz="1700" b="1" dirty="0">
                          <a:solidFill>
                            <a:srgbClr val="006666"/>
                          </a:solidFill>
                          <a:latin typeface="Verdana"/>
                          <a:cs typeface="Verdana"/>
                        </a:rPr>
                        <a:t>1 -</a:t>
                      </a:r>
                      <a:r>
                        <a:rPr sz="1700" b="1" spc="-30" dirty="0">
                          <a:solidFill>
                            <a:srgbClr val="006666"/>
                          </a:solidFill>
                          <a:latin typeface="Verdana"/>
                          <a:cs typeface="Verdana"/>
                        </a:rPr>
                        <a:t> </a:t>
                      </a:r>
                      <a:r>
                        <a:rPr sz="1700" b="1" dirty="0">
                          <a:solidFill>
                            <a:srgbClr val="006666"/>
                          </a:solidFill>
                          <a:latin typeface="Symbol"/>
                          <a:cs typeface="Symbol"/>
                        </a:rPr>
                        <a:t></a:t>
                      </a:r>
                      <a:endParaRPr sz="1700">
                        <a:latin typeface="Symbol"/>
                        <a:cs typeface="Symbol"/>
                      </a:endParaRPr>
                    </a:p>
                  </a:txBody>
                  <a:tcPr marL="0" marR="0" marT="146685" marB="0">
                    <a:lnL w="28575">
                      <a:solidFill>
                        <a:srgbClr val="000000"/>
                      </a:solidFill>
                      <a:prstDash val="solid"/>
                    </a:lnL>
                    <a:lnR w="12700">
                      <a:solidFill>
                        <a:srgbClr val="000000"/>
                      </a:solidFill>
                      <a:prstDash val="solid"/>
                    </a:lnR>
                    <a:lnT w="12700">
                      <a:solidFill>
                        <a:srgbClr val="000000"/>
                      </a:solidFill>
                      <a:prstDash val="solid"/>
                    </a:lnT>
                    <a:lnB w="28575">
                      <a:solidFill>
                        <a:srgbClr val="000000"/>
                      </a:solidFill>
                      <a:prstDash val="solid"/>
                    </a:lnB>
                  </a:tcPr>
                </a:tc>
                <a:tc>
                  <a:txBody>
                    <a:bodyPr/>
                    <a:lstStyle/>
                    <a:p>
                      <a:pPr algn="ctr">
                        <a:lnSpc>
                          <a:spcPct val="100000"/>
                        </a:lnSpc>
                        <a:spcBef>
                          <a:spcPts val="1155"/>
                        </a:spcBef>
                      </a:pPr>
                      <a:r>
                        <a:rPr sz="1700" b="1" spc="-5" dirty="0">
                          <a:solidFill>
                            <a:srgbClr val="006666"/>
                          </a:solidFill>
                          <a:latin typeface="Verdana"/>
                          <a:cs typeface="Verdana"/>
                        </a:rPr>
                        <a:t>Erreur</a:t>
                      </a:r>
                      <a:endParaRPr sz="1700">
                        <a:latin typeface="Verdana"/>
                        <a:cs typeface="Verdana"/>
                      </a:endParaRPr>
                    </a:p>
                    <a:p>
                      <a:pPr algn="ctr">
                        <a:lnSpc>
                          <a:spcPct val="100000"/>
                        </a:lnSpc>
                        <a:spcBef>
                          <a:spcPts val="400"/>
                        </a:spcBef>
                      </a:pPr>
                      <a:r>
                        <a:rPr sz="1700" b="1" spc="10" dirty="0">
                          <a:solidFill>
                            <a:srgbClr val="006666"/>
                          </a:solidFill>
                          <a:latin typeface="Verdana"/>
                          <a:cs typeface="Verdana"/>
                        </a:rPr>
                        <a:t>2</a:t>
                      </a:r>
                      <a:r>
                        <a:rPr sz="1650" b="1" spc="15" baseline="25252" dirty="0">
                          <a:solidFill>
                            <a:srgbClr val="006666"/>
                          </a:solidFill>
                          <a:latin typeface="Verdana"/>
                          <a:cs typeface="Verdana"/>
                        </a:rPr>
                        <a:t>ème </a:t>
                      </a:r>
                      <a:r>
                        <a:rPr sz="1700" b="1" spc="-5" dirty="0">
                          <a:solidFill>
                            <a:srgbClr val="006666"/>
                          </a:solidFill>
                          <a:latin typeface="Verdana"/>
                          <a:cs typeface="Verdana"/>
                        </a:rPr>
                        <a:t>espèce</a:t>
                      </a:r>
                      <a:r>
                        <a:rPr sz="1700" b="1" spc="-215" dirty="0">
                          <a:solidFill>
                            <a:srgbClr val="006666"/>
                          </a:solidFill>
                          <a:latin typeface="Verdana"/>
                          <a:cs typeface="Verdana"/>
                        </a:rPr>
                        <a:t> </a:t>
                      </a:r>
                      <a:r>
                        <a:rPr sz="1700" b="1" dirty="0">
                          <a:solidFill>
                            <a:srgbClr val="006666"/>
                          </a:solidFill>
                          <a:latin typeface="Symbol"/>
                          <a:cs typeface="Symbol"/>
                        </a:rPr>
                        <a:t></a:t>
                      </a:r>
                      <a:endParaRPr sz="1700">
                        <a:latin typeface="Symbol"/>
                        <a:cs typeface="Symbol"/>
                      </a:endParaRPr>
                    </a:p>
                  </a:txBody>
                  <a:tcPr marL="0" marR="0" marT="146685" marB="0">
                    <a:lnL w="12700">
                      <a:solidFill>
                        <a:srgbClr val="000000"/>
                      </a:solidFill>
                      <a:prstDash val="solid"/>
                    </a:lnL>
                    <a:lnR w="28575">
                      <a:solidFill>
                        <a:srgbClr val="000000"/>
                      </a:solidFill>
                      <a:prstDash val="solid"/>
                    </a:lnR>
                    <a:lnT w="12700">
                      <a:solidFill>
                        <a:srgbClr val="000000"/>
                      </a:solidFill>
                      <a:prstDash val="solid"/>
                    </a:lnT>
                    <a:lnB w="28575">
                      <a:solidFill>
                        <a:srgbClr val="000000"/>
                      </a:solidFill>
                      <a:prstDash val="solid"/>
                    </a:lnB>
                  </a:tcPr>
                </a:tc>
                <a:extLst>
                  <a:ext uri="{0D108BD9-81ED-4DB2-BD59-A6C34878D82A}">
                    <a16:rowId xmlns:a16="http://schemas.microsoft.com/office/drawing/2014/main" val="10003"/>
                  </a:ext>
                </a:extLst>
              </a:tr>
            </a:tbl>
          </a:graphicData>
        </a:graphic>
      </p:graphicFrame>
      <p:sp>
        <p:nvSpPr>
          <p:cNvPr id="8" name="object 8"/>
          <p:cNvSpPr txBox="1"/>
          <p:nvPr/>
        </p:nvSpPr>
        <p:spPr>
          <a:xfrm>
            <a:off x="3851275" y="2206625"/>
            <a:ext cx="2808605" cy="285750"/>
          </a:xfrm>
          <a:prstGeom prst="rect">
            <a:avLst/>
          </a:prstGeom>
          <a:solidFill>
            <a:srgbClr val="FFFFFF"/>
          </a:solidFill>
          <a:ln w="9525">
            <a:solidFill>
              <a:srgbClr val="000000"/>
            </a:solidFill>
          </a:ln>
        </p:spPr>
        <p:txBody>
          <a:bodyPr vert="horz" wrap="square" lIns="0" tIns="0" rIns="0" bIns="0" rtlCol="0">
            <a:spAutoFit/>
          </a:bodyPr>
          <a:lstStyle/>
          <a:p>
            <a:pPr marL="92075">
              <a:lnSpc>
                <a:spcPts val="1900"/>
              </a:lnSpc>
            </a:pPr>
            <a:r>
              <a:rPr sz="1800" b="1" spc="-5" dirty="0">
                <a:latin typeface="Arial"/>
                <a:cs typeface="Arial"/>
              </a:rPr>
              <a:t>Décision </a:t>
            </a:r>
            <a:r>
              <a:rPr sz="1800" b="1" dirty="0">
                <a:latin typeface="Arial"/>
                <a:cs typeface="Arial"/>
              </a:rPr>
              <a:t>du</a:t>
            </a:r>
            <a:r>
              <a:rPr sz="1800" b="1" spc="-10" dirty="0">
                <a:latin typeface="Arial"/>
                <a:cs typeface="Arial"/>
              </a:rPr>
              <a:t> </a:t>
            </a:r>
            <a:r>
              <a:rPr sz="1800" b="1" spc="-5" dirty="0">
                <a:latin typeface="Arial"/>
                <a:cs typeface="Arial"/>
              </a:rPr>
              <a:t>statisticien</a:t>
            </a:r>
            <a:endParaRPr sz="1800">
              <a:latin typeface="Arial"/>
              <a:cs typeface="Arial"/>
            </a:endParaRPr>
          </a:p>
        </p:txBody>
      </p:sp>
      <p:sp>
        <p:nvSpPr>
          <p:cNvPr id="9" name="object 9"/>
          <p:cNvSpPr txBox="1"/>
          <p:nvPr/>
        </p:nvSpPr>
        <p:spPr>
          <a:xfrm>
            <a:off x="1331975" y="3068701"/>
            <a:ext cx="287655" cy="2160905"/>
          </a:xfrm>
          <a:prstGeom prst="rect">
            <a:avLst/>
          </a:prstGeom>
          <a:ln w="9525">
            <a:solidFill>
              <a:srgbClr val="000000"/>
            </a:solidFill>
          </a:ln>
        </p:spPr>
        <p:txBody>
          <a:bodyPr vert="horz" wrap="square" lIns="0" tIns="0" rIns="0" bIns="0" rtlCol="0">
            <a:spAutoFit/>
          </a:bodyPr>
          <a:lstStyle/>
          <a:p>
            <a:pPr marL="60325">
              <a:lnSpc>
                <a:spcPts val="1914"/>
              </a:lnSpc>
            </a:pPr>
            <a:r>
              <a:rPr sz="1800" b="1" dirty="0">
                <a:latin typeface="Arial"/>
                <a:cs typeface="Arial"/>
              </a:rPr>
              <a:t>R</a:t>
            </a:r>
            <a:endParaRPr sz="1800">
              <a:latin typeface="Arial"/>
              <a:cs typeface="Arial"/>
            </a:endParaRPr>
          </a:p>
          <a:p>
            <a:pPr marL="78740" marR="73025" algn="just">
              <a:lnSpc>
                <a:spcPct val="105000"/>
              </a:lnSpc>
            </a:pPr>
            <a:r>
              <a:rPr sz="1800" b="1" spc="-5" dirty="0">
                <a:latin typeface="Arial"/>
                <a:cs typeface="Arial"/>
              </a:rPr>
              <a:t>é  a  l  i  t  é</a:t>
            </a:r>
            <a:endParaRPr sz="1800">
              <a:latin typeface="Arial"/>
              <a:cs typeface="Arial"/>
            </a:endParaRPr>
          </a:p>
        </p:txBody>
      </p:sp>
      <p:sp>
        <p:nvSpPr>
          <p:cNvPr id="10" name="object 10"/>
          <p:cNvSpPr/>
          <p:nvPr/>
        </p:nvSpPr>
        <p:spPr>
          <a:xfrm>
            <a:off x="1367027" y="118871"/>
            <a:ext cx="443484" cy="457200"/>
          </a:xfrm>
          <a:prstGeom prst="rect">
            <a:avLst/>
          </a:prstGeom>
          <a:blipFill>
            <a:blip r:embed="rId3" cstate="print"/>
            <a:stretch>
              <a:fillRect/>
            </a:stretch>
          </a:blipFill>
        </p:spPr>
        <p:txBody>
          <a:bodyPr wrap="square" lIns="0" tIns="0" rIns="0" bIns="0" rtlCol="0"/>
          <a:lstStyle/>
          <a:p>
            <a:endParaRPr/>
          </a:p>
        </p:txBody>
      </p:sp>
      <p:sp>
        <p:nvSpPr>
          <p:cNvPr id="11" name="object 11"/>
          <p:cNvSpPr/>
          <p:nvPr/>
        </p:nvSpPr>
        <p:spPr>
          <a:xfrm>
            <a:off x="1536191" y="118871"/>
            <a:ext cx="341376" cy="457200"/>
          </a:xfrm>
          <a:prstGeom prst="rect">
            <a:avLst/>
          </a:prstGeom>
          <a:blipFill>
            <a:blip r:embed="rId4" cstate="print"/>
            <a:stretch>
              <a:fillRect/>
            </a:stretch>
          </a:blipFill>
        </p:spPr>
        <p:txBody>
          <a:bodyPr wrap="square" lIns="0" tIns="0" rIns="0" bIns="0" rtlCol="0"/>
          <a:lstStyle/>
          <a:p>
            <a:endParaRPr/>
          </a:p>
        </p:txBody>
      </p:sp>
      <p:sp>
        <p:nvSpPr>
          <p:cNvPr id="12" name="object 12"/>
          <p:cNvSpPr/>
          <p:nvPr/>
        </p:nvSpPr>
        <p:spPr>
          <a:xfrm>
            <a:off x="1603247" y="118871"/>
            <a:ext cx="333755" cy="457200"/>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1662683" y="118871"/>
            <a:ext cx="2334768" cy="457200"/>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3723132" y="118871"/>
            <a:ext cx="330708" cy="457200"/>
          </a:xfrm>
          <a:prstGeom prst="rect">
            <a:avLst/>
          </a:prstGeom>
          <a:blipFill>
            <a:blip r:embed="rId7" cstate="print"/>
            <a:stretch>
              <a:fillRect/>
            </a:stretch>
          </a:blipFill>
        </p:spPr>
        <p:txBody>
          <a:bodyPr wrap="square" lIns="0" tIns="0" rIns="0" bIns="0" rtlCol="0"/>
          <a:lstStyle/>
          <a:p>
            <a:endParaRPr/>
          </a:p>
        </p:txBody>
      </p:sp>
      <p:sp>
        <p:nvSpPr>
          <p:cNvPr id="15" name="object 15"/>
          <p:cNvSpPr txBox="1"/>
          <p:nvPr/>
        </p:nvSpPr>
        <p:spPr>
          <a:xfrm>
            <a:off x="1482344" y="168910"/>
            <a:ext cx="238125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6" name="object 16"/>
          <p:cNvSpPr txBox="1"/>
          <p:nvPr/>
        </p:nvSpPr>
        <p:spPr>
          <a:xfrm>
            <a:off x="3643376" y="384174"/>
            <a:ext cx="4170045" cy="850900"/>
          </a:xfrm>
          <a:prstGeom prst="rect">
            <a:avLst/>
          </a:prstGeom>
        </p:spPr>
        <p:txBody>
          <a:bodyPr vert="horz" wrap="square" lIns="0" tIns="12065" rIns="0" bIns="0" rtlCol="0">
            <a:spAutoFit/>
          </a:bodyPr>
          <a:lstStyle/>
          <a:p>
            <a:pPr marL="1664335">
              <a:lnSpc>
                <a:spcPct val="100000"/>
              </a:lnSpc>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a:p>
            <a:pPr>
              <a:lnSpc>
                <a:spcPct val="100000"/>
              </a:lnSpc>
              <a:spcBef>
                <a:spcPts val="5"/>
              </a:spcBef>
            </a:pPr>
            <a:endParaRPr sz="2100">
              <a:latin typeface="Times New Roman"/>
              <a:cs typeface="Times New Roman"/>
            </a:endParaRPr>
          </a:p>
          <a:p>
            <a:pPr marL="12700">
              <a:lnSpc>
                <a:spcPct val="100000"/>
              </a:lnSpc>
              <a:spcBef>
                <a:spcPts val="5"/>
              </a:spcBef>
            </a:pPr>
            <a:r>
              <a:rPr sz="1800" b="1" dirty="0">
                <a:solidFill>
                  <a:srgbClr val="006666"/>
                </a:solidFill>
                <a:latin typeface="Arial"/>
                <a:cs typeface="Arial"/>
              </a:rPr>
              <a:t>Les </a:t>
            </a:r>
            <a:r>
              <a:rPr sz="1800" b="1" spc="-5" dirty="0">
                <a:solidFill>
                  <a:srgbClr val="006666"/>
                </a:solidFill>
                <a:latin typeface="Arial"/>
                <a:cs typeface="Arial"/>
              </a:rPr>
              <a:t>risques</a:t>
            </a:r>
            <a:r>
              <a:rPr sz="1800" b="1" spc="-20" dirty="0">
                <a:solidFill>
                  <a:srgbClr val="006666"/>
                </a:solidFill>
                <a:latin typeface="Arial"/>
                <a:cs typeface="Arial"/>
              </a:rPr>
              <a:t> </a:t>
            </a:r>
            <a:r>
              <a:rPr sz="1800" b="1" spc="-5" dirty="0">
                <a:solidFill>
                  <a:srgbClr val="006666"/>
                </a:solidFill>
                <a:latin typeface="Arial"/>
                <a:cs typeface="Arial"/>
              </a:rPr>
              <a:t>d’erreur</a:t>
            </a:r>
            <a:endParaRPr sz="1800">
              <a:latin typeface="Arial"/>
              <a:cs typeface="Aria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34</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1495044" y="374904"/>
            <a:ext cx="2107692" cy="513588"/>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294888" y="374904"/>
            <a:ext cx="371856" cy="513588"/>
          </a:xfrm>
          <a:prstGeom prst="rect">
            <a:avLst/>
          </a:prstGeom>
          <a:blipFill>
            <a:blip r:embed="rId4" cstate="print"/>
            <a:stretch>
              <a:fillRect/>
            </a:stretch>
          </a:blipFill>
        </p:spPr>
        <p:txBody>
          <a:bodyPr wrap="square" lIns="0" tIns="0" rIns="0" bIns="0" rtlCol="0"/>
          <a:lstStyle/>
          <a:p>
            <a:endParaRPr/>
          </a:p>
        </p:txBody>
      </p:sp>
      <p:sp>
        <p:nvSpPr>
          <p:cNvPr id="9" name="object 9"/>
          <p:cNvSpPr txBox="1"/>
          <p:nvPr/>
        </p:nvSpPr>
        <p:spPr>
          <a:xfrm>
            <a:off x="1626870" y="431749"/>
            <a:ext cx="1826260" cy="300355"/>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5F5F5F"/>
                </a:solidFill>
                <a:latin typeface="Arial"/>
                <a:cs typeface="Arial"/>
              </a:rPr>
              <a:t>Exercice</a:t>
            </a:r>
            <a:r>
              <a:rPr sz="1800" spc="-60" dirty="0">
                <a:solidFill>
                  <a:srgbClr val="5F5F5F"/>
                </a:solidFill>
                <a:latin typeface="Arial"/>
                <a:cs typeface="Arial"/>
              </a:rPr>
              <a:t> </a:t>
            </a:r>
            <a:r>
              <a:rPr sz="1800" spc="-5" dirty="0">
                <a:solidFill>
                  <a:srgbClr val="5F5F5F"/>
                </a:solidFill>
                <a:latin typeface="Arial"/>
                <a:cs typeface="Arial"/>
              </a:rPr>
              <a:t>réflexion</a:t>
            </a:r>
            <a:endParaRPr sz="1800">
              <a:latin typeface="Arial"/>
              <a:cs typeface="Arial"/>
            </a:endParaRPr>
          </a:p>
        </p:txBody>
      </p:sp>
      <p:sp>
        <p:nvSpPr>
          <p:cNvPr id="10" name="object 10"/>
          <p:cNvSpPr txBox="1"/>
          <p:nvPr/>
        </p:nvSpPr>
        <p:spPr>
          <a:xfrm>
            <a:off x="763016" y="1008075"/>
            <a:ext cx="7978775" cy="2494915"/>
          </a:xfrm>
          <a:prstGeom prst="rect">
            <a:avLst/>
          </a:prstGeom>
        </p:spPr>
        <p:txBody>
          <a:bodyPr vert="horz" wrap="square" lIns="0" tIns="12700" rIns="0" bIns="0" rtlCol="0">
            <a:spAutoFit/>
          </a:bodyPr>
          <a:lstStyle/>
          <a:p>
            <a:pPr marL="12700" marR="5080" algn="just">
              <a:lnSpc>
                <a:spcPct val="100000"/>
              </a:lnSpc>
              <a:spcBef>
                <a:spcPts val="100"/>
              </a:spcBef>
            </a:pPr>
            <a:r>
              <a:rPr sz="1800" spc="-10" dirty="0">
                <a:latin typeface="Arial"/>
                <a:cs typeface="Arial"/>
              </a:rPr>
              <a:t>Dans </a:t>
            </a:r>
            <a:r>
              <a:rPr sz="1800" spc="-5" dirty="0">
                <a:latin typeface="Arial"/>
                <a:cs typeface="Arial"/>
              </a:rPr>
              <a:t>un procès on demande au jury de décider entre H0 </a:t>
            </a:r>
            <a:r>
              <a:rPr sz="1800" dirty="0">
                <a:latin typeface="Arial"/>
                <a:cs typeface="Arial"/>
              </a:rPr>
              <a:t>« </a:t>
            </a:r>
            <a:r>
              <a:rPr sz="1800" spc="-5" dirty="0">
                <a:latin typeface="Arial"/>
                <a:cs typeface="Arial"/>
              </a:rPr>
              <a:t>accusé innocent </a:t>
            </a:r>
            <a:r>
              <a:rPr sz="1800" dirty="0">
                <a:latin typeface="Arial"/>
                <a:cs typeface="Arial"/>
              </a:rPr>
              <a:t>»  </a:t>
            </a:r>
            <a:r>
              <a:rPr sz="1800" spc="-5" dirty="0">
                <a:latin typeface="Arial"/>
                <a:cs typeface="Arial"/>
              </a:rPr>
              <a:t>et H1 « accusé coupable ». Pour chaque question suivante, préciser quelle(s)  réponse(s) est (sont)</a:t>
            </a:r>
            <a:r>
              <a:rPr sz="1800" spc="20" dirty="0">
                <a:latin typeface="Arial"/>
                <a:cs typeface="Arial"/>
              </a:rPr>
              <a:t> </a:t>
            </a:r>
            <a:r>
              <a:rPr sz="1800" spc="-5" dirty="0">
                <a:latin typeface="Arial"/>
                <a:cs typeface="Arial"/>
              </a:rPr>
              <a:t>exacte(s).</a:t>
            </a:r>
            <a:endParaRPr sz="1800">
              <a:latin typeface="Arial"/>
              <a:cs typeface="Arial"/>
            </a:endParaRPr>
          </a:p>
          <a:p>
            <a:pPr marL="12700" algn="just">
              <a:lnSpc>
                <a:spcPct val="100000"/>
              </a:lnSpc>
              <a:spcBef>
                <a:spcPts val="1080"/>
              </a:spcBef>
            </a:pPr>
            <a:r>
              <a:rPr sz="1800" spc="-20" dirty="0">
                <a:latin typeface="Arial"/>
                <a:cs typeface="Arial"/>
              </a:rPr>
              <a:t>L’erreur </a:t>
            </a:r>
            <a:r>
              <a:rPr sz="1800" spc="-5" dirty="0">
                <a:latin typeface="Arial"/>
                <a:cs typeface="Arial"/>
              </a:rPr>
              <a:t>de première espèce </a:t>
            </a:r>
            <a:r>
              <a:rPr sz="1800" dirty="0">
                <a:latin typeface="Arial"/>
                <a:cs typeface="Arial"/>
              </a:rPr>
              <a:t>( </a:t>
            </a:r>
            <a:r>
              <a:rPr sz="1800" spc="-5" dirty="0">
                <a:latin typeface="Arial"/>
                <a:cs typeface="Arial"/>
              </a:rPr>
              <a:t>risque </a:t>
            </a:r>
            <a:r>
              <a:rPr sz="1800" i="1" dirty="0">
                <a:latin typeface="Symbol"/>
                <a:cs typeface="Symbol"/>
              </a:rPr>
              <a:t></a:t>
            </a:r>
            <a:r>
              <a:rPr sz="1800" i="1" dirty="0">
                <a:latin typeface="Times New Roman"/>
                <a:cs typeface="Times New Roman"/>
              </a:rPr>
              <a:t> </a:t>
            </a:r>
            <a:r>
              <a:rPr sz="1800" dirty="0">
                <a:latin typeface="Arial"/>
                <a:cs typeface="Arial"/>
              </a:rPr>
              <a:t>) </a:t>
            </a:r>
            <a:r>
              <a:rPr sz="1800" spc="-5" dirty="0">
                <a:latin typeface="Arial"/>
                <a:cs typeface="Arial"/>
              </a:rPr>
              <a:t>correspond à</a:t>
            </a:r>
            <a:r>
              <a:rPr sz="1800" spc="140" dirty="0">
                <a:latin typeface="Arial"/>
                <a:cs typeface="Arial"/>
              </a:rPr>
              <a:t> </a:t>
            </a:r>
            <a:r>
              <a:rPr sz="1800" dirty="0">
                <a:latin typeface="Arial"/>
                <a:cs typeface="Arial"/>
              </a:rPr>
              <a:t>:</a:t>
            </a:r>
            <a:endParaRPr sz="1800">
              <a:latin typeface="Arial"/>
              <a:cs typeface="Arial"/>
            </a:endParaRPr>
          </a:p>
          <a:p>
            <a:pPr marL="1205865" indent="-278765">
              <a:lnSpc>
                <a:spcPct val="100000"/>
              </a:lnSpc>
              <a:spcBef>
                <a:spcPts val="1080"/>
              </a:spcBef>
              <a:buAutoNum type="alphaUcParenR"/>
              <a:tabLst>
                <a:tab pos="1206500" algn="l"/>
              </a:tabLst>
            </a:pPr>
            <a:r>
              <a:rPr sz="1800" spc="-5" dirty="0">
                <a:latin typeface="Arial"/>
                <a:cs typeface="Arial"/>
              </a:rPr>
              <a:t>Accusé innocent mais</a:t>
            </a:r>
            <a:r>
              <a:rPr sz="1800" spc="35" dirty="0">
                <a:latin typeface="Arial"/>
                <a:cs typeface="Arial"/>
              </a:rPr>
              <a:t> </a:t>
            </a:r>
            <a:r>
              <a:rPr sz="1800" spc="-5" dirty="0">
                <a:latin typeface="Arial"/>
                <a:cs typeface="Arial"/>
              </a:rPr>
              <a:t>condamné</a:t>
            </a:r>
            <a:endParaRPr sz="1800">
              <a:latin typeface="Arial"/>
              <a:cs typeface="Arial"/>
            </a:endParaRPr>
          </a:p>
          <a:p>
            <a:pPr marL="1205865" indent="-278765">
              <a:lnSpc>
                <a:spcPct val="100000"/>
              </a:lnSpc>
              <a:spcBef>
                <a:spcPts val="1085"/>
              </a:spcBef>
              <a:buAutoNum type="alphaUcParenR"/>
              <a:tabLst>
                <a:tab pos="1206500" algn="l"/>
              </a:tabLst>
            </a:pPr>
            <a:r>
              <a:rPr sz="1800" spc="-5" dirty="0">
                <a:latin typeface="Arial"/>
                <a:cs typeface="Arial"/>
              </a:rPr>
              <a:t>Accusé innocent et</a:t>
            </a:r>
            <a:r>
              <a:rPr sz="1800" spc="40" dirty="0">
                <a:latin typeface="Arial"/>
                <a:cs typeface="Arial"/>
              </a:rPr>
              <a:t> </a:t>
            </a:r>
            <a:r>
              <a:rPr sz="1800" spc="-5" dirty="0">
                <a:latin typeface="Arial"/>
                <a:cs typeface="Arial"/>
              </a:rPr>
              <a:t>relâché</a:t>
            </a:r>
            <a:endParaRPr sz="1800">
              <a:latin typeface="Arial"/>
              <a:cs typeface="Arial"/>
            </a:endParaRPr>
          </a:p>
          <a:p>
            <a:pPr marL="1219835" indent="-292735">
              <a:lnSpc>
                <a:spcPct val="100000"/>
              </a:lnSpc>
              <a:spcBef>
                <a:spcPts val="1080"/>
              </a:spcBef>
              <a:buAutoNum type="alphaUcParenR"/>
              <a:tabLst>
                <a:tab pos="1220470" algn="l"/>
              </a:tabLst>
            </a:pPr>
            <a:r>
              <a:rPr sz="1800" spc="-5" dirty="0">
                <a:latin typeface="Arial"/>
                <a:cs typeface="Arial"/>
              </a:rPr>
              <a:t>Accusé relâché faute de</a:t>
            </a:r>
            <a:r>
              <a:rPr sz="1800" spc="25" dirty="0">
                <a:latin typeface="Arial"/>
                <a:cs typeface="Arial"/>
              </a:rPr>
              <a:t> </a:t>
            </a:r>
            <a:r>
              <a:rPr sz="1800" spc="-5" dirty="0">
                <a:latin typeface="Arial"/>
                <a:cs typeface="Arial"/>
              </a:rPr>
              <a:t>preuves</a:t>
            </a:r>
            <a:endParaRPr sz="1800">
              <a:latin typeface="Arial"/>
              <a:cs typeface="Arial"/>
            </a:endParaRPr>
          </a:p>
        </p:txBody>
      </p:sp>
      <p:sp>
        <p:nvSpPr>
          <p:cNvPr id="11" name="object 11"/>
          <p:cNvSpPr txBox="1"/>
          <p:nvPr/>
        </p:nvSpPr>
        <p:spPr>
          <a:xfrm>
            <a:off x="763016" y="3886106"/>
            <a:ext cx="7978775" cy="1583690"/>
          </a:xfrm>
          <a:prstGeom prst="rect">
            <a:avLst/>
          </a:prstGeom>
        </p:spPr>
        <p:txBody>
          <a:bodyPr vert="horz" wrap="square" lIns="0" tIns="167005" rIns="0" bIns="0" rtlCol="0">
            <a:spAutoFit/>
          </a:bodyPr>
          <a:lstStyle/>
          <a:p>
            <a:pPr marL="12700">
              <a:lnSpc>
                <a:spcPct val="100000"/>
              </a:lnSpc>
              <a:spcBef>
                <a:spcPts val="1315"/>
              </a:spcBef>
            </a:pPr>
            <a:r>
              <a:rPr sz="1800" b="1" spc="-5" dirty="0">
                <a:solidFill>
                  <a:srgbClr val="006666"/>
                </a:solidFill>
                <a:latin typeface="Arial"/>
                <a:cs typeface="Arial"/>
              </a:rPr>
              <a:t>Réponse </a:t>
            </a:r>
            <a:r>
              <a:rPr sz="1800" b="1" spc="-30" dirty="0">
                <a:solidFill>
                  <a:srgbClr val="006666"/>
                </a:solidFill>
                <a:latin typeface="Arial"/>
                <a:cs typeface="Arial"/>
              </a:rPr>
              <a:t>A) </a:t>
            </a:r>
            <a:r>
              <a:rPr sz="1800" spc="-5" dirty="0">
                <a:latin typeface="Arial"/>
                <a:cs typeface="Arial"/>
              </a:rPr>
              <a:t>C’est la définition même du risque </a:t>
            </a:r>
            <a:r>
              <a:rPr sz="2000" b="1" dirty="0">
                <a:solidFill>
                  <a:srgbClr val="006666"/>
                </a:solidFill>
                <a:latin typeface="Symbol"/>
                <a:cs typeface="Symbol"/>
              </a:rPr>
              <a:t></a:t>
            </a:r>
            <a:r>
              <a:rPr sz="2000" b="1" dirty="0">
                <a:solidFill>
                  <a:srgbClr val="006666"/>
                </a:solidFill>
                <a:latin typeface="Times New Roman"/>
                <a:cs typeface="Times New Roman"/>
              </a:rPr>
              <a:t> </a:t>
            </a:r>
            <a:r>
              <a:rPr sz="1800" b="1" dirty="0">
                <a:solidFill>
                  <a:srgbClr val="006666"/>
                </a:solidFill>
                <a:latin typeface="Arial"/>
                <a:cs typeface="Arial"/>
              </a:rPr>
              <a:t>: </a:t>
            </a:r>
            <a:r>
              <a:rPr sz="1800" b="1" spc="-5" dirty="0">
                <a:solidFill>
                  <a:srgbClr val="006666"/>
                </a:solidFill>
                <a:latin typeface="Arial"/>
                <a:cs typeface="Arial"/>
              </a:rPr>
              <a:t>rejeter </a:t>
            </a:r>
            <a:r>
              <a:rPr sz="1800" b="1" dirty="0">
                <a:solidFill>
                  <a:srgbClr val="006666"/>
                </a:solidFill>
                <a:latin typeface="Arial"/>
                <a:cs typeface="Arial"/>
              </a:rPr>
              <a:t>à tort</a:t>
            </a:r>
            <a:r>
              <a:rPr sz="1800" b="1" spc="130" dirty="0">
                <a:solidFill>
                  <a:srgbClr val="006666"/>
                </a:solidFill>
                <a:latin typeface="Arial"/>
                <a:cs typeface="Arial"/>
              </a:rPr>
              <a:t> </a:t>
            </a:r>
            <a:r>
              <a:rPr sz="1800" b="1" spc="-10" dirty="0">
                <a:solidFill>
                  <a:srgbClr val="006666"/>
                </a:solidFill>
                <a:latin typeface="Arial"/>
                <a:cs typeface="Arial"/>
              </a:rPr>
              <a:t>H0</a:t>
            </a:r>
            <a:r>
              <a:rPr sz="1800" spc="-10" dirty="0">
                <a:solidFill>
                  <a:srgbClr val="006666"/>
                </a:solidFill>
                <a:latin typeface="Arial"/>
                <a:cs typeface="Arial"/>
              </a:rPr>
              <a:t>.</a:t>
            </a:r>
            <a:endParaRPr sz="1800" dirty="0">
              <a:latin typeface="Arial"/>
              <a:cs typeface="Arial"/>
            </a:endParaRPr>
          </a:p>
          <a:p>
            <a:pPr marL="367665" indent="-291465">
              <a:lnSpc>
                <a:spcPct val="100000"/>
              </a:lnSpc>
              <a:spcBef>
                <a:spcPts val="1090"/>
              </a:spcBef>
              <a:buClr>
                <a:srgbClr val="006666"/>
              </a:buClr>
              <a:buAutoNum type="alphaUcParenR" startAt="2"/>
              <a:tabLst>
                <a:tab pos="368300" algn="l"/>
              </a:tabLst>
            </a:pPr>
            <a:r>
              <a:rPr sz="1800" spc="-5" dirty="0">
                <a:latin typeface="Arial"/>
                <a:cs typeface="Arial"/>
              </a:rPr>
              <a:t>Peut se traduire par </a:t>
            </a:r>
            <a:r>
              <a:rPr sz="1800" dirty="0">
                <a:solidFill>
                  <a:srgbClr val="99CCCC"/>
                </a:solidFill>
                <a:latin typeface="Arial"/>
                <a:cs typeface="Arial"/>
              </a:rPr>
              <a:t>: </a:t>
            </a:r>
            <a:r>
              <a:rPr sz="1800" spc="-5" dirty="0">
                <a:solidFill>
                  <a:srgbClr val="006666"/>
                </a:solidFill>
                <a:latin typeface="Arial"/>
                <a:cs typeface="Arial"/>
              </a:rPr>
              <a:t>accepter</a:t>
            </a:r>
            <a:r>
              <a:rPr sz="1800" spc="45" dirty="0">
                <a:solidFill>
                  <a:srgbClr val="006666"/>
                </a:solidFill>
                <a:latin typeface="Arial"/>
                <a:cs typeface="Arial"/>
              </a:rPr>
              <a:t> </a:t>
            </a:r>
            <a:r>
              <a:rPr sz="1800" spc="-5" dirty="0">
                <a:solidFill>
                  <a:srgbClr val="006666"/>
                </a:solidFill>
                <a:latin typeface="Arial"/>
                <a:cs typeface="Arial"/>
              </a:rPr>
              <a:t>H0.</a:t>
            </a:r>
            <a:endParaRPr sz="1800" dirty="0">
              <a:latin typeface="Arial"/>
              <a:cs typeface="Arial"/>
            </a:endParaRPr>
          </a:p>
          <a:p>
            <a:pPr marL="12700" marR="5080" indent="63500">
              <a:lnSpc>
                <a:spcPct val="100000"/>
              </a:lnSpc>
              <a:spcBef>
                <a:spcPts val="1080"/>
              </a:spcBef>
              <a:buClr>
                <a:srgbClr val="006666"/>
              </a:buClr>
              <a:buAutoNum type="alphaUcParenR" startAt="2"/>
              <a:tabLst>
                <a:tab pos="459105" algn="l"/>
                <a:tab pos="459740" algn="l"/>
                <a:tab pos="1247140" algn="l"/>
                <a:tab pos="1757680" algn="l"/>
                <a:tab pos="2381250" algn="l"/>
                <a:tab pos="3330575" algn="l"/>
                <a:tab pos="3536315" algn="l"/>
                <a:tab pos="3778885" algn="l"/>
                <a:tab pos="4745355" algn="l"/>
                <a:tab pos="5253990" algn="l"/>
                <a:tab pos="6336665" algn="l"/>
                <a:tab pos="7212965" algn="l"/>
                <a:tab pos="7723505" algn="l"/>
              </a:tabLst>
            </a:pPr>
            <a:r>
              <a:rPr sz="1800" spc="-5" dirty="0">
                <a:latin typeface="Arial"/>
                <a:cs typeface="Arial"/>
              </a:rPr>
              <a:t>A</a:t>
            </a:r>
            <a:r>
              <a:rPr sz="1800" spc="-15" dirty="0">
                <a:latin typeface="Arial"/>
                <a:cs typeface="Arial"/>
              </a:rPr>
              <a:t>u</a:t>
            </a:r>
            <a:r>
              <a:rPr sz="1800" spc="-5" dirty="0">
                <a:latin typeface="Arial"/>
                <a:cs typeface="Arial"/>
              </a:rPr>
              <a:t>cun</a:t>
            </a:r>
            <a:r>
              <a:rPr sz="1800" dirty="0">
                <a:latin typeface="Arial"/>
                <a:cs typeface="Arial"/>
              </a:rPr>
              <a:t>	test	</a:t>
            </a:r>
            <a:r>
              <a:rPr sz="1800" spc="-5" dirty="0">
                <a:latin typeface="Arial"/>
                <a:cs typeface="Arial"/>
              </a:rPr>
              <a:t>n</a:t>
            </a:r>
            <a:r>
              <a:rPr sz="1800" spc="-10" dirty="0">
                <a:latin typeface="Arial"/>
                <a:cs typeface="Arial"/>
              </a:rPr>
              <a:t>’</a:t>
            </a:r>
            <a:r>
              <a:rPr sz="1800" spc="-5" dirty="0">
                <a:latin typeface="Arial"/>
                <a:cs typeface="Arial"/>
              </a:rPr>
              <a:t>es</a:t>
            </a:r>
            <a:r>
              <a:rPr sz="1800" dirty="0">
                <a:latin typeface="Arial"/>
                <a:cs typeface="Arial"/>
              </a:rPr>
              <a:t>t	e</a:t>
            </a:r>
            <a:r>
              <a:rPr sz="1800" spc="-40" dirty="0">
                <a:latin typeface="Arial"/>
                <a:cs typeface="Arial"/>
              </a:rPr>
              <a:t>f</a:t>
            </a:r>
            <a:r>
              <a:rPr sz="1800" dirty="0">
                <a:latin typeface="Arial"/>
                <a:cs typeface="Arial"/>
              </a:rPr>
              <a:t>fectué	</a:t>
            </a:r>
            <a:r>
              <a:rPr sz="1800" dirty="0">
                <a:solidFill>
                  <a:srgbClr val="006666"/>
                </a:solidFill>
                <a:latin typeface="Arial"/>
                <a:cs typeface="Arial"/>
              </a:rPr>
              <a:t>:	</a:t>
            </a:r>
            <a:r>
              <a:rPr sz="1800" spc="-10" dirty="0">
                <a:solidFill>
                  <a:srgbClr val="006666"/>
                </a:solidFill>
                <a:latin typeface="Arial"/>
                <a:cs typeface="Arial"/>
              </a:rPr>
              <a:t>i</a:t>
            </a:r>
            <a:r>
              <a:rPr sz="1800" spc="-5" dirty="0">
                <a:solidFill>
                  <a:srgbClr val="006666"/>
                </a:solidFill>
                <a:latin typeface="Arial"/>
                <a:cs typeface="Arial"/>
              </a:rPr>
              <a:t>l</a:t>
            </a:r>
            <a:r>
              <a:rPr sz="1800" dirty="0">
                <a:solidFill>
                  <a:srgbClr val="006666"/>
                </a:solidFill>
                <a:latin typeface="Arial"/>
                <a:cs typeface="Arial"/>
              </a:rPr>
              <a:t>	</a:t>
            </a:r>
            <a:r>
              <a:rPr sz="1800" spc="-5" dirty="0">
                <a:solidFill>
                  <a:srgbClr val="006666"/>
                </a:solidFill>
                <a:latin typeface="Arial"/>
                <a:cs typeface="Arial"/>
              </a:rPr>
              <a:t>ma</a:t>
            </a:r>
            <a:r>
              <a:rPr sz="1800" spc="-15" dirty="0">
                <a:solidFill>
                  <a:srgbClr val="006666"/>
                </a:solidFill>
                <a:latin typeface="Arial"/>
                <a:cs typeface="Arial"/>
              </a:rPr>
              <a:t>n</a:t>
            </a:r>
            <a:r>
              <a:rPr sz="1800" spc="-5" dirty="0">
                <a:solidFill>
                  <a:srgbClr val="006666"/>
                </a:solidFill>
                <a:latin typeface="Arial"/>
                <a:cs typeface="Arial"/>
              </a:rPr>
              <a:t>q</a:t>
            </a:r>
            <a:r>
              <a:rPr sz="1800" spc="-15" dirty="0">
                <a:solidFill>
                  <a:srgbClr val="006666"/>
                </a:solidFill>
                <a:latin typeface="Arial"/>
                <a:cs typeface="Arial"/>
              </a:rPr>
              <a:t>u</a:t>
            </a:r>
            <a:r>
              <a:rPr sz="1800" spc="-5" dirty="0">
                <a:solidFill>
                  <a:srgbClr val="006666"/>
                </a:solidFill>
                <a:latin typeface="Arial"/>
                <a:cs typeface="Arial"/>
              </a:rPr>
              <a:t>e</a:t>
            </a:r>
            <a:r>
              <a:rPr sz="1800" dirty="0">
                <a:solidFill>
                  <a:srgbClr val="006666"/>
                </a:solidFill>
                <a:latin typeface="Arial"/>
                <a:cs typeface="Arial"/>
              </a:rPr>
              <a:t>	</a:t>
            </a:r>
            <a:r>
              <a:rPr sz="1800" spc="-10" dirty="0">
                <a:solidFill>
                  <a:srgbClr val="006666"/>
                </a:solidFill>
                <a:latin typeface="Arial"/>
                <a:cs typeface="Arial"/>
              </a:rPr>
              <a:t>de</a:t>
            </a:r>
            <a:r>
              <a:rPr sz="1800" spc="-5" dirty="0">
                <a:solidFill>
                  <a:srgbClr val="006666"/>
                </a:solidFill>
                <a:latin typeface="Arial"/>
                <a:cs typeface="Arial"/>
              </a:rPr>
              <a:t>s</a:t>
            </a:r>
            <a:r>
              <a:rPr sz="1800" dirty="0">
                <a:solidFill>
                  <a:srgbClr val="006666"/>
                </a:solidFill>
                <a:latin typeface="Arial"/>
                <a:cs typeface="Arial"/>
              </a:rPr>
              <a:t>	</a:t>
            </a:r>
            <a:r>
              <a:rPr sz="1800" spc="-5" dirty="0">
                <a:solidFill>
                  <a:srgbClr val="006666"/>
                </a:solidFill>
                <a:latin typeface="Arial"/>
                <a:cs typeface="Arial"/>
              </a:rPr>
              <a:t>d</a:t>
            </a:r>
            <a:r>
              <a:rPr sz="1800" spc="-15" dirty="0">
                <a:solidFill>
                  <a:srgbClr val="006666"/>
                </a:solidFill>
                <a:latin typeface="Arial"/>
                <a:cs typeface="Arial"/>
              </a:rPr>
              <a:t>o</a:t>
            </a:r>
            <a:r>
              <a:rPr sz="1800" spc="-5" dirty="0">
                <a:solidFill>
                  <a:srgbClr val="006666"/>
                </a:solidFill>
                <a:latin typeface="Arial"/>
                <a:cs typeface="Arial"/>
              </a:rPr>
              <a:t>nné</a:t>
            </a:r>
            <a:r>
              <a:rPr sz="1800" spc="-15" dirty="0">
                <a:solidFill>
                  <a:srgbClr val="006666"/>
                </a:solidFill>
                <a:latin typeface="Arial"/>
                <a:cs typeface="Arial"/>
              </a:rPr>
              <a:t>e</a:t>
            </a:r>
            <a:r>
              <a:rPr sz="1800" spc="10" dirty="0">
                <a:solidFill>
                  <a:srgbClr val="006666"/>
                </a:solidFill>
                <a:latin typeface="Arial"/>
                <a:cs typeface="Arial"/>
              </a:rPr>
              <a:t>s</a:t>
            </a:r>
            <a:r>
              <a:rPr sz="1800" dirty="0">
                <a:solidFill>
                  <a:srgbClr val="006666"/>
                </a:solidFill>
                <a:latin typeface="Arial"/>
                <a:cs typeface="Arial"/>
              </a:rPr>
              <a:t>.	</a:t>
            </a:r>
            <a:r>
              <a:rPr sz="1800" spc="-105" dirty="0">
                <a:solidFill>
                  <a:srgbClr val="006666"/>
                </a:solidFill>
                <a:latin typeface="Arial"/>
                <a:cs typeface="Arial"/>
              </a:rPr>
              <a:t>L</a:t>
            </a:r>
            <a:r>
              <a:rPr sz="1800" spc="-5" dirty="0">
                <a:solidFill>
                  <a:srgbClr val="006666"/>
                </a:solidFill>
                <a:latin typeface="Arial"/>
                <a:cs typeface="Arial"/>
              </a:rPr>
              <a:t>’</a:t>
            </a:r>
            <a:r>
              <a:rPr sz="1800" spc="-10" dirty="0">
                <a:solidFill>
                  <a:srgbClr val="006666"/>
                </a:solidFill>
                <a:latin typeface="Arial"/>
                <a:cs typeface="Arial"/>
              </a:rPr>
              <a:t>é</a:t>
            </a:r>
            <a:r>
              <a:rPr sz="1800" dirty="0">
                <a:solidFill>
                  <a:srgbClr val="006666"/>
                </a:solidFill>
                <a:latin typeface="Arial"/>
                <a:cs typeface="Arial"/>
              </a:rPr>
              <a:t>tu</a:t>
            </a:r>
            <a:r>
              <a:rPr sz="1800" spc="-10" dirty="0">
                <a:solidFill>
                  <a:srgbClr val="006666"/>
                </a:solidFill>
                <a:latin typeface="Arial"/>
                <a:cs typeface="Arial"/>
              </a:rPr>
              <a:t>d</a:t>
            </a:r>
            <a:r>
              <a:rPr sz="1800" dirty="0">
                <a:solidFill>
                  <a:srgbClr val="006666"/>
                </a:solidFill>
                <a:latin typeface="Arial"/>
                <a:cs typeface="Arial"/>
              </a:rPr>
              <a:t>e	</a:t>
            </a:r>
            <a:r>
              <a:rPr sz="1800" spc="-5" dirty="0">
                <a:solidFill>
                  <a:srgbClr val="006666"/>
                </a:solidFill>
                <a:latin typeface="Arial"/>
                <a:cs typeface="Arial"/>
              </a:rPr>
              <a:t>d</a:t>
            </a:r>
            <a:r>
              <a:rPr sz="1800" spc="-15" dirty="0">
                <a:solidFill>
                  <a:srgbClr val="006666"/>
                </a:solidFill>
                <a:latin typeface="Arial"/>
                <a:cs typeface="Arial"/>
              </a:rPr>
              <a:t>o</a:t>
            </a:r>
            <a:r>
              <a:rPr sz="1800" dirty="0">
                <a:solidFill>
                  <a:srgbClr val="006666"/>
                </a:solidFill>
                <a:latin typeface="Arial"/>
                <a:cs typeface="Arial"/>
              </a:rPr>
              <a:t>it	</a:t>
            </a:r>
            <a:r>
              <a:rPr sz="1800" spc="-5" dirty="0">
                <a:solidFill>
                  <a:srgbClr val="006666"/>
                </a:solidFill>
                <a:latin typeface="Arial"/>
                <a:cs typeface="Arial"/>
              </a:rPr>
              <a:t>se  poursuivre.</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35</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1424939" y="304800"/>
            <a:ext cx="2107692" cy="513588"/>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224783" y="304800"/>
            <a:ext cx="371856" cy="513588"/>
          </a:xfrm>
          <a:prstGeom prst="rect">
            <a:avLst/>
          </a:prstGeom>
          <a:blipFill>
            <a:blip r:embed="rId4" cstate="print"/>
            <a:stretch>
              <a:fillRect/>
            </a:stretch>
          </a:blipFill>
        </p:spPr>
        <p:txBody>
          <a:bodyPr wrap="square" lIns="0" tIns="0" rIns="0" bIns="0" rtlCol="0"/>
          <a:lstStyle/>
          <a:p>
            <a:endParaRPr/>
          </a:p>
        </p:txBody>
      </p:sp>
      <p:sp>
        <p:nvSpPr>
          <p:cNvPr id="9" name="object 9"/>
          <p:cNvSpPr txBox="1"/>
          <p:nvPr/>
        </p:nvSpPr>
        <p:spPr>
          <a:xfrm>
            <a:off x="1555496" y="360426"/>
            <a:ext cx="1825625"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5F5F5F"/>
                </a:solidFill>
                <a:latin typeface="Arial"/>
                <a:cs typeface="Arial"/>
              </a:rPr>
              <a:t>Exercice</a:t>
            </a:r>
            <a:r>
              <a:rPr sz="1800" spc="-45" dirty="0">
                <a:solidFill>
                  <a:srgbClr val="5F5F5F"/>
                </a:solidFill>
                <a:latin typeface="Arial"/>
                <a:cs typeface="Arial"/>
              </a:rPr>
              <a:t> </a:t>
            </a:r>
            <a:r>
              <a:rPr sz="1800" spc="-5" dirty="0">
                <a:solidFill>
                  <a:srgbClr val="5F5F5F"/>
                </a:solidFill>
                <a:latin typeface="Arial"/>
                <a:cs typeface="Arial"/>
              </a:rPr>
              <a:t>réflexion</a:t>
            </a:r>
            <a:endParaRPr sz="1800">
              <a:latin typeface="Arial"/>
              <a:cs typeface="Arial"/>
            </a:endParaRPr>
          </a:p>
        </p:txBody>
      </p:sp>
      <p:sp>
        <p:nvSpPr>
          <p:cNvPr id="10" name="object 10"/>
          <p:cNvSpPr txBox="1"/>
          <p:nvPr/>
        </p:nvSpPr>
        <p:spPr>
          <a:xfrm>
            <a:off x="979119" y="1152905"/>
            <a:ext cx="964565" cy="299720"/>
          </a:xfrm>
          <a:prstGeom prst="rect">
            <a:avLst/>
          </a:prstGeom>
        </p:spPr>
        <p:txBody>
          <a:bodyPr vert="horz" wrap="square" lIns="0" tIns="12700" rIns="0" bIns="0" rtlCol="0">
            <a:spAutoFit/>
          </a:bodyPr>
          <a:lstStyle/>
          <a:p>
            <a:pPr marL="12700">
              <a:lnSpc>
                <a:spcPct val="100000"/>
              </a:lnSpc>
              <a:spcBef>
                <a:spcPts val="100"/>
              </a:spcBef>
              <a:tabLst>
                <a:tab pos="697865" algn="l"/>
              </a:tabLst>
            </a:pPr>
            <a:r>
              <a:rPr sz="1800" spc="-5" dirty="0">
                <a:latin typeface="Arial"/>
                <a:cs typeface="Arial"/>
              </a:rPr>
              <a:t>D</a:t>
            </a:r>
            <a:r>
              <a:rPr sz="1800" spc="-15" dirty="0">
                <a:latin typeface="Arial"/>
                <a:cs typeface="Arial"/>
              </a:rPr>
              <a:t>a</a:t>
            </a:r>
            <a:r>
              <a:rPr sz="1800" spc="-5" dirty="0">
                <a:latin typeface="Arial"/>
                <a:cs typeface="Arial"/>
              </a:rPr>
              <a:t>ns</a:t>
            </a:r>
            <a:r>
              <a:rPr sz="1800" dirty="0">
                <a:latin typeface="Arial"/>
                <a:cs typeface="Arial"/>
              </a:rPr>
              <a:t>	</a:t>
            </a:r>
            <a:r>
              <a:rPr sz="1800" spc="-10" dirty="0">
                <a:latin typeface="Arial"/>
                <a:cs typeface="Arial"/>
              </a:rPr>
              <a:t>un</a:t>
            </a:r>
            <a:endParaRPr sz="1800">
              <a:latin typeface="Arial"/>
              <a:cs typeface="Arial"/>
            </a:endParaRPr>
          </a:p>
        </p:txBody>
      </p:sp>
      <p:sp>
        <p:nvSpPr>
          <p:cNvPr id="11" name="object 11"/>
          <p:cNvSpPr txBox="1"/>
          <p:nvPr/>
        </p:nvSpPr>
        <p:spPr>
          <a:xfrm>
            <a:off x="2071877" y="1152905"/>
            <a:ext cx="4465955" cy="299720"/>
          </a:xfrm>
          <a:prstGeom prst="rect">
            <a:avLst/>
          </a:prstGeom>
        </p:spPr>
        <p:txBody>
          <a:bodyPr vert="horz" wrap="square" lIns="0" tIns="12700" rIns="0" bIns="0" rtlCol="0">
            <a:spAutoFit/>
          </a:bodyPr>
          <a:lstStyle/>
          <a:p>
            <a:pPr marL="12700">
              <a:lnSpc>
                <a:spcPct val="100000"/>
              </a:lnSpc>
              <a:spcBef>
                <a:spcPts val="100"/>
              </a:spcBef>
              <a:tabLst>
                <a:tab pos="854075" algn="l"/>
                <a:tab pos="1260475" algn="l"/>
                <a:tab pos="2367280" algn="l"/>
                <a:tab pos="2774315" algn="l"/>
                <a:tab pos="3295650" algn="l"/>
                <a:tab pos="3703954" algn="l"/>
              </a:tabLst>
            </a:pPr>
            <a:r>
              <a:rPr sz="1800" spc="-5" dirty="0">
                <a:latin typeface="Arial"/>
                <a:cs typeface="Arial"/>
              </a:rPr>
              <a:t>p</a:t>
            </a:r>
            <a:r>
              <a:rPr sz="1800" dirty="0">
                <a:latin typeface="Arial"/>
                <a:cs typeface="Arial"/>
              </a:rPr>
              <a:t>r</a:t>
            </a:r>
            <a:r>
              <a:rPr sz="1800" spc="-5" dirty="0">
                <a:latin typeface="Arial"/>
                <a:cs typeface="Arial"/>
              </a:rPr>
              <a:t>o</a:t>
            </a:r>
            <a:r>
              <a:rPr sz="1800" dirty="0">
                <a:latin typeface="Arial"/>
                <a:cs typeface="Arial"/>
              </a:rPr>
              <a:t>c</a:t>
            </a:r>
            <a:r>
              <a:rPr sz="1800" spc="-5" dirty="0">
                <a:latin typeface="Arial"/>
                <a:cs typeface="Arial"/>
              </a:rPr>
              <a:t>ès</a:t>
            </a:r>
            <a:r>
              <a:rPr sz="1800" dirty="0">
                <a:latin typeface="Arial"/>
                <a:cs typeface="Arial"/>
              </a:rPr>
              <a:t>	</a:t>
            </a:r>
            <a:r>
              <a:rPr sz="1800" spc="-10" dirty="0">
                <a:latin typeface="Arial"/>
                <a:cs typeface="Arial"/>
              </a:rPr>
              <a:t>o</a:t>
            </a:r>
            <a:r>
              <a:rPr sz="1800" spc="-5" dirty="0">
                <a:latin typeface="Arial"/>
                <a:cs typeface="Arial"/>
              </a:rPr>
              <a:t>n</a:t>
            </a:r>
            <a:r>
              <a:rPr sz="1800" dirty="0">
                <a:latin typeface="Arial"/>
                <a:cs typeface="Arial"/>
              </a:rPr>
              <a:t>	</a:t>
            </a:r>
            <a:r>
              <a:rPr sz="1800" spc="-5" dirty="0">
                <a:latin typeface="Arial"/>
                <a:cs typeface="Arial"/>
              </a:rPr>
              <a:t>d</a:t>
            </a:r>
            <a:r>
              <a:rPr sz="1800" spc="-15" dirty="0">
                <a:latin typeface="Arial"/>
                <a:cs typeface="Arial"/>
              </a:rPr>
              <a:t>e</a:t>
            </a:r>
            <a:r>
              <a:rPr sz="1800" spc="-5" dirty="0">
                <a:latin typeface="Arial"/>
                <a:cs typeface="Arial"/>
              </a:rPr>
              <a:t>m</a:t>
            </a:r>
            <a:r>
              <a:rPr sz="1800" dirty="0">
                <a:latin typeface="Arial"/>
                <a:cs typeface="Arial"/>
              </a:rPr>
              <a:t>an</a:t>
            </a:r>
            <a:r>
              <a:rPr sz="1800" spc="-5" dirty="0">
                <a:latin typeface="Arial"/>
                <a:cs typeface="Arial"/>
              </a:rPr>
              <a:t>de</a:t>
            </a:r>
            <a:r>
              <a:rPr sz="1800" dirty="0">
                <a:latin typeface="Arial"/>
                <a:cs typeface="Arial"/>
              </a:rPr>
              <a:t>	</a:t>
            </a:r>
            <a:r>
              <a:rPr sz="1800" spc="-10" dirty="0">
                <a:latin typeface="Arial"/>
                <a:cs typeface="Arial"/>
              </a:rPr>
              <a:t>a</a:t>
            </a:r>
            <a:r>
              <a:rPr sz="1800" spc="-5" dirty="0">
                <a:latin typeface="Arial"/>
                <a:cs typeface="Arial"/>
              </a:rPr>
              <a:t>u</a:t>
            </a:r>
            <a:r>
              <a:rPr sz="1800" dirty="0">
                <a:latin typeface="Arial"/>
                <a:cs typeface="Arial"/>
              </a:rPr>
              <a:t>	</a:t>
            </a:r>
            <a:r>
              <a:rPr sz="1800" spc="-5" dirty="0">
                <a:latin typeface="Arial"/>
                <a:cs typeface="Arial"/>
              </a:rPr>
              <a:t>j</a:t>
            </a:r>
            <a:r>
              <a:rPr sz="1800" spc="-15" dirty="0">
                <a:latin typeface="Arial"/>
                <a:cs typeface="Arial"/>
              </a:rPr>
              <a:t>u</a:t>
            </a:r>
            <a:r>
              <a:rPr sz="1800" spc="10" dirty="0">
                <a:latin typeface="Arial"/>
                <a:cs typeface="Arial"/>
              </a:rPr>
              <a:t>r</a:t>
            </a:r>
            <a:r>
              <a:rPr sz="1800" dirty="0">
                <a:latin typeface="Arial"/>
                <a:cs typeface="Arial"/>
              </a:rPr>
              <a:t>y	d</a:t>
            </a:r>
            <a:r>
              <a:rPr sz="1800" spc="-5" dirty="0">
                <a:latin typeface="Arial"/>
                <a:cs typeface="Arial"/>
              </a:rPr>
              <a:t>e</a:t>
            </a:r>
            <a:r>
              <a:rPr sz="1800" dirty="0">
                <a:latin typeface="Arial"/>
                <a:cs typeface="Arial"/>
              </a:rPr>
              <a:t>	</a:t>
            </a:r>
            <a:r>
              <a:rPr sz="1800" spc="-5" dirty="0">
                <a:latin typeface="Arial"/>
                <a:cs typeface="Arial"/>
              </a:rPr>
              <a:t>d</a:t>
            </a:r>
            <a:r>
              <a:rPr sz="1800" spc="-15" dirty="0">
                <a:latin typeface="Arial"/>
                <a:cs typeface="Arial"/>
              </a:rPr>
              <a:t>é</a:t>
            </a:r>
            <a:r>
              <a:rPr sz="1800" spc="-5" dirty="0">
                <a:latin typeface="Arial"/>
                <a:cs typeface="Arial"/>
              </a:rPr>
              <a:t>cider</a:t>
            </a:r>
            <a:endParaRPr sz="1800">
              <a:latin typeface="Arial"/>
              <a:cs typeface="Arial"/>
            </a:endParaRPr>
          </a:p>
        </p:txBody>
      </p:sp>
      <p:sp>
        <p:nvSpPr>
          <p:cNvPr id="12" name="object 12"/>
          <p:cNvSpPr txBox="1"/>
          <p:nvPr/>
        </p:nvSpPr>
        <p:spPr>
          <a:xfrm>
            <a:off x="6666103" y="1152905"/>
            <a:ext cx="54737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e</a:t>
            </a:r>
            <a:r>
              <a:rPr sz="1800" spc="-15" dirty="0">
                <a:latin typeface="Arial"/>
                <a:cs typeface="Arial"/>
              </a:rPr>
              <a:t>n</a:t>
            </a:r>
            <a:r>
              <a:rPr sz="1800" spc="10" dirty="0">
                <a:latin typeface="Arial"/>
                <a:cs typeface="Arial"/>
              </a:rPr>
              <a:t>t</a:t>
            </a:r>
            <a:r>
              <a:rPr sz="1800" spc="-5" dirty="0">
                <a:latin typeface="Arial"/>
                <a:cs typeface="Arial"/>
              </a:rPr>
              <a:t>re</a:t>
            </a:r>
            <a:endParaRPr sz="1800">
              <a:latin typeface="Arial"/>
              <a:cs typeface="Arial"/>
            </a:endParaRPr>
          </a:p>
        </p:txBody>
      </p:sp>
      <p:sp>
        <p:nvSpPr>
          <p:cNvPr id="13" name="object 13"/>
          <p:cNvSpPr txBox="1"/>
          <p:nvPr/>
        </p:nvSpPr>
        <p:spPr>
          <a:xfrm>
            <a:off x="7341234" y="1152905"/>
            <a:ext cx="1476375" cy="299720"/>
          </a:xfrm>
          <a:prstGeom prst="rect">
            <a:avLst/>
          </a:prstGeom>
        </p:spPr>
        <p:txBody>
          <a:bodyPr vert="horz" wrap="square" lIns="0" tIns="12700" rIns="0" bIns="0" rtlCol="0">
            <a:spAutoFit/>
          </a:bodyPr>
          <a:lstStyle/>
          <a:p>
            <a:pPr marL="12700">
              <a:lnSpc>
                <a:spcPct val="100000"/>
              </a:lnSpc>
              <a:spcBef>
                <a:spcPts val="100"/>
              </a:spcBef>
              <a:tabLst>
                <a:tab pos="457200" algn="l"/>
                <a:tab pos="737870" algn="l"/>
              </a:tabLst>
            </a:pPr>
            <a:r>
              <a:rPr sz="1800" spc="-10" dirty="0">
                <a:latin typeface="Arial"/>
                <a:cs typeface="Arial"/>
              </a:rPr>
              <a:t>H</a:t>
            </a:r>
            <a:r>
              <a:rPr sz="1800" spc="-5" dirty="0">
                <a:latin typeface="Arial"/>
                <a:cs typeface="Arial"/>
              </a:rPr>
              <a:t>0</a:t>
            </a:r>
            <a:r>
              <a:rPr sz="1800" dirty="0">
                <a:latin typeface="Arial"/>
                <a:cs typeface="Arial"/>
              </a:rPr>
              <a:t>	</a:t>
            </a:r>
            <a:r>
              <a:rPr sz="1800" spc="-5" dirty="0">
                <a:latin typeface="Arial"/>
                <a:cs typeface="Arial"/>
              </a:rPr>
              <a:t>«</a:t>
            </a:r>
            <a:r>
              <a:rPr sz="1800" dirty="0">
                <a:latin typeface="Arial"/>
                <a:cs typeface="Arial"/>
              </a:rPr>
              <a:t>	ac</a:t>
            </a:r>
            <a:r>
              <a:rPr sz="1800" spc="5" dirty="0">
                <a:latin typeface="Arial"/>
                <a:cs typeface="Arial"/>
              </a:rPr>
              <a:t>c</a:t>
            </a:r>
            <a:r>
              <a:rPr sz="1800" spc="-5" dirty="0">
                <a:latin typeface="Arial"/>
                <a:cs typeface="Arial"/>
              </a:rPr>
              <a:t>usé</a:t>
            </a:r>
            <a:endParaRPr sz="1800">
              <a:latin typeface="Arial"/>
              <a:cs typeface="Arial"/>
            </a:endParaRPr>
          </a:p>
        </p:txBody>
      </p:sp>
      <p:sp>
        <p:nvSpPr>
          <p:cNvPr id="14" name="object 14"/>
          <p:cNvSpPr txBox="1"/>
          <p:nvPr/>
        </p:nvSpPr>
        <p:spPr>
          <a:xfrm>
            <a:off x="979119" y="1290066"/>
            <a:ext cx="4886960" cy="848360"/>
          </a:xfrm>
          <a:prstGeom prst="rect">
            <a:avLst/>
          </a:prstGeom>
        </p:spPr>
        <p:txBody>
          <a:bodyPr vert="horz" wrap="square" lIns="0" tIns="149860" rIns="0" bIns="0" rtlCol="0">
            <a:spAutoFit/>
          </a:bodyPr>
          <a:lstStyle/>
          <a:p>
            <a:pPr marL="12700">
              <a:lnSpc>
                <a:spcPct val="100000"/>
              </a:lnSpc>
              <a:spcBef>
                <a:spcPts val="1180"/>
              </a:spcBef>
            </a:pPr>
            <a:r>
              <a:rPr sz="1800" spc="-5" dirty="0">
                <a:latin typeface="Arial"/>
                <a:cs typeface="Arial"/>
              </a:rPr>
              <a:t>innocent » et H1 « accusé coupable</a:t>
            </a:r>
            <a:r>
              <a:rPr sz="1800" spc="50" dirty="0">
                <a:latin typeface="Arial"/>
                <a:cs typeface="Arial"/>
              </a:rPr>
              <a:t> </a:t>
            </a:r>
            <a:r>
              <a:rPr sz="1800" spc="-5" dirty="0">
                <a:latin typeface="Arial"/>
                <a:cs typeface="Arial"/>
              </a:rPr>
              <a:t>».</a:t>
            </a:r>
            <a:endParaRPr sz="1800">
              <a:latin typeface="Arial"/>
              <a:cs typeface="Arial"/>
            </a:endParaRPr>
          </a:p>
          <a:p>
            <a:pPr marL="12700">
              <a:lnSpc>
                <a:spcPct val="100000"/>
              </a:lnSpc>
              <a:spcBef>
                <a:spcPts val="1080"/>
              </a:spcBef>
            </a:pPr>
            <a:r>
              <a:rPr sz="1800" dirty="0">
                <a:latin typeface="Arial"/>
                <a:cs typeface="Arial"/>
              </a:rPr>
              <a:t>A </a:t>
            </a:r>
            <a:r>
              <a:rPr sz="1800" spc="-5" dirty="0">
                <a:latin typeface="Arial"/>
                <a:cs typeface="Arial"/>
              </a:rPr>
              <a:t>quel risque correspond </a:t>
            </a:r>
            <a:r>
              <a:rPr sz="1800" spc="-10" dirty="0">
                <a:latin typeface="Arial"/>
                <a:cs typeface="Arial"/>
              </a:rPr>
              <a:t>l’affirmation </a:t>
            </a:r>
            <a:r>
              <a:rPr sz="1800" spc="-5" dirty="0">
                <a:latin typeface="Arial"/>
                <a:cs typeface="Arial"/>
              </a:rPr>
              <a:t>suivante</a:t>
            </a:r>
            <a:r>
              <a:rPr sz="1800" spc="15" dirty="0">
                <a:latin typeface="Arial"/>
                <a:cs typeface="Arial"/>
              </a:rPr>
              <a:t> </a:t>
            </a:r>
            <a:r>
              <a:rPr sz="1800" spc="-5" dirty="0">
                <a:latin typeface="Arial"/>
                <a:cs typeface="Arial"/>
              </a:rPr>
              <a:t>?</a:t>
            </a:r>
            <a:endParaRPr sz="1800">
              <a:latin typeface="Arial"/>
              <a:cs typeface="Arial"/>
            </a:endParaRPr>
          </a:p>
        </p:txBody>
      </p:sp>
      <p:sp>
        <p:nvSpPr>
          <p:cNvPr id="15" name="object 15"/>
          <p:cNvSpPr txBox="1"/>
          <p:nvPr/>
        </p:nvSpPr>
        <p:spPr>
          <a:xfrm>
            <a:off x="979119" y="2661615"/>
            <a:ext cx="6915784" cy="882293"/>
          </a:xfrm>
          <a:prstGeom prst="rect">
            <a:avLst/>
          </a:prstGeom>
        </p:spPr>
        <p:txBody>
          <a:bodyPr vert="horz" wrap="square" lIns="0" tIns="12700" rIns="0" bIns="0" rtlCol="0">
            <a:spAutoFit/>
          </a:bodyPr>
          <a:lstStyle/>
          <a:p>
            <a:pPr marL="29845" algn="ctr">
              <a:lnSpc>
                <a:spcPct val="100000"/>
              </a:lnSpc>
              <a:spcBef>
                <a:spcPts val="100"/>
              </a:spcBef>
            </a:pPr>
            <a:r>
              <a:rPr sz="1800" spc="-5" dirty="0">
                <a:latin typeface="Arial"/>
                <a:cs typeface="Arial"/>
              </a:rPr>
              <a:t>Accusé </a:t>
            </a:r>
            <a:r>
              <a:rPr sz="1800" spc="-10" dirty="0">
                <a:latin typeface="Arial"/>
                <a:cs typeface="Arial"/>
              </a:rPr>
              <a:t>coupable </a:t>
            </a:r>
            <a:r>
              <a:rPr sz="1800" spc="-5" dirty="0">
                <a:latin typeface="Arial"/>
                <a:cs typeface="Arial"/>
              </a:rPr>
              <a:t>mais déclaré </a:t>
            </a:r>
            <a:r>
              <a:rPr sz="1800" spc="-10" dirty="0">
                <a:latin typeface="Arial"/>
                <a:cs typeface="Arial"/>
              </a:rPr>
              <a:t>innocent </a:t>
            </a:r>
            <a:r>
              <a:rPr sz="1800" spc="-5" dirty="0">
                <a:latin typeface="Arial"/>
                <a:cs typeface="Arial"/>
              </a:rPr>
              <a:t>et</a:t>
            </a:r>
            <a:r>
              <a:rPr sz="1800" spc="80" dirty="0">
                <a:latin typeface="Arial"/>
                <a:cs typeface="Arial"/>
              </a:rPr>
              <a:t> </a:t>
            </a:r>
            <a:r>
              <a:rPr sz="1800" spc="-5" dirty="0">
                <a:latin typeface="Arial"/>
                <a:cs typeface="Arial"/>
              </a:rPr>
              <a:t>relâché</a:t>
            </a:r>
            <a:endParaRPr sz="1800" dirty="0">
              <a:latin typeface="Arial"/>
              <a:cs typeface="Arial"/>
            </a:endParaRPr>
          </a:p>
          <a:p>
            <a:pPr>
              <a:lnSpc>
                <a:spcPct val="100000"/>
              </a:lnSpc>
            </a:pPr>
            <a:endParaRPr sz="2000" dirty="0">
              <a:latin typeface="Times New Roman"/>
              <a:cs typeface="Times New Roman"/>
            </a:endParaRPr>
          </a:p>
          <a:p>
            <a:pPr>
              <a:lnSpc>
                <a:spcPct val="100000"/>
              </a:lnSpc>
              <a:spcBef>
                <a:spcPts val="5"/>
              </a:spcBef>
            </a:pPr>
            <a:endParaRPr sz="1850" dirty="0">
              <a:latin typeface="Times New Roman"/>
              <a:cs typeface="Times New Roman"/>
            </a:endParaRPr>
          </a:p>
        </p:txBody>
      </p:sp>
      <p:sp>
        <p:nvSpPr>
          <p:cNvPr id="18" name="object 15">
            <a:extLst>
              <a:ext uri="{FF2B5EF4-FFF2-40B4-BE49-F238E27FC236}">
                <a16:creationId xmlns:a16="http://schemas.microsoft.com/office/drawing/2014/main" id="{CDE5D73A-27C9-4B04-A01D-8E390B90949F}"/>
              </a:ext>
            </a:extLst>
          </p:cNvPr>
          <p:cNvSpPr txBox="1"/>
          <p:nvPr/>
        </p:nvSpPr>
        <p:spPr>
          <a:xfrm>
            <a:off x="888308" y="3927011"/>
            <a:ext cx="6915784" cy="320601"/>
          </a:xfrm>
          <a:prstGeom prst="rect">
            <a:avLst/>
          </a:prstGeom>
        </p:spPr>
        <p:txBody>
          <a:bodyPr vert="horz" wrap="square" lIns="0" tIns="12700" rIns="0" bIns="0" rtlCol="0">
            <a:spAutoFit/>
          </a:bodyPr>
          <a:lstStyle/>
          <a:p>
            <a:pPr algn="ctr">
              <a:lnSpc>
                <a:spcPct val="100000"/>
              </a:lnSpc>
            </a:pPr>
            <a:r>
              <a:rPr sz="1800" spc="-5" dirty="0" err="1">
                <a:latin typeface="Arial"/>
                <a:cs typeface="Arial"/>
              </a:rPr>
              <a:t>C’est</a:t>
            </a:r>
            <a:r>
              <a:rPr sz="1800" spc="-5" dirty="0">
                <a:latin typeface="Arial"/>
                <a:cs typeface="Arial"/>
              </a:rPr>
              <a:t> la définition du risque </a:t>
            </a:r>
            <a:r>
              <a:rPr sz="2000" b="1" dirty="0">
                <a:solidFill>
                  <a:srgbClr val="006666"/>
                </a:solidFill>
                <a:latin typeface="Symbol"/>
                <a:cs typeface="Symbol"/>
              </a:rPr>
              <a:t></a:t>
            </a:r>
            <a:r>
              <a:rPr sz="2000" b="1" dirty="0">
                <a:solidFill>
                  <a:srgbClr val="006666"/>
                </a:solidFill>
                <a:latin typeface="Times New Roman"/>
                <a:cs typeface="Times New Roman"/>
              </a:rPr>
              <a:t> </a:t>
            </a:r>
            <a:r>
              <a:rPr sz="1800" dirty="0">
                <a:solidFill>
                  <a:srgbClr val="006666"/>
                </a:solidFill>
                <a:latin typeface="Arial"/>
                <a:cs typeface="Arial"/>
              </a:rPr>
              <a:t>: </a:t>
            </a:r>
            <a:r>
              <a:rPr sz="1800" b="1" spc="-5" dirty="0">
                <a:solidFill>
                  <a:srgbClr val="006666"/>
                </a:solidFill>
                <a:latin typeface="Arial"/>
                <a:cs typeface="Arial"/>
              </a:rPr>
              <a:t>accepter H0</a:t>
            </a:r>
            <a:r>
              <a:rPr sz="1800" spc="-5" dirty="0">
                <a:solidFill>
                  <a:srgbClr val="99CCCC"/>
                </a:solidFill>
                <a:latin typeface="Arial"/>
                <a:cs typeface="Arial"/>
              </a:rPr>
              <a:t>, </a:t>
            </a:r>
            <a:r>
              <a:rPr sz="1800" spc="-5" dirty="0">
                <a:latin typeface="Arial"/>
                <a:cs typeface="Arial"/>
              </a:rPr>
              <a:t>alors </a:t>
            </a:r>
            <a:r>
              <a:rPr sz="1800" spc="-10" dirty="0">
                <a:latin typeface="Arial"/>
                <a:cs typeface="Arial"/>
              </a:rPr>
              <a:t>qu’elle </a:t>
            </a:r>
            <a:r>
              <a:rPr sz="1800" dirty="0">
                <a:latin typeface="Arial"/>
                <a:cs typeface="Arial"/>
              </a:rPr>
              <a:t>est</a:t>
            </a:r>
            <a:r>
              <a:rPr sz="1800" spc="200" dirty="0">
                <a:latin typeface="Arial"/>
                <a:cs typeface="Arial"/>
              </a:rPr>
              <a:t> </a:t>
            </a:r>
            <a:r>
              <a:rPr sz="1800" spc="-5" dirty="0">
                <a:latin typeface="Arial"/>
                <a:cs typeface="Arial"/>
              </a:rPr>
              <a:t>fausse</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36</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1495044" y="440436"/>
            <a:ext cx="841247" cy="513588"/>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2028444" y="440436"/>
            <a:ext cx="371856" cy="513588"/>
          </a:xfrm>
          <a:prstGeom prst="rect">
            <a:avLst/>
          </a:prstGeom>
          <a:blipFill>
            <a:blip r:embed="rId4" cstate="print"/>
            <a:stretch>
              <a:fillRect/>
            </a:stretch>
          </a:blipFill>
        </p:spPr>
        <p:txBody>
          <a:bodyPr wrap="square" lIns="0" tIns="0" rIns="0" bIns="0" rtlCol="0"/>
          <a:lstStyle/>
          <a:p>
            <a:endParaRPr/>
          </a:p>
        </p:txBody>
      </p:sp>
      <p:sp>
        <p:nvSpPr>
          <p:cNvPr id="8" name="object 8"/>
          <p:cNvSpPr txBox="1"/>
          <p:nvPr/>
        </p:nvSpPr>
        <p:spPr>
          <a:xfrm>
            <a:off x="1146175" y="496951"/>
            <a:ext cx="7264400" cy="299720"/>
          </a:xfrm>
          <a:prstGeom prst="rect">
            <a:avLst/>
          </a:prstGeom>
        </p:spPr>
        <p:txBody>
          <a:bodyPr vert="horz" wrap="square" lIns="0" tIns="12700" rIns="0" bIns="0" rtlCol="0">
            <a:spAutoFit/>
          </a:bodyPr>
          <a:lstStyle/>
          <a:p>
            <a:pPr marL="12700">
              <a:lnSpc>
                <a:spcPct val="100000"/>
              </a:lnSpc>
              <a:spcBef>
                <a:spcPts val="100"/>
              </a:spcBef>
              <a:tabLst>
                <a:tab pos="492759" algn="l"/>
                <a:tab pos="7251065" algn="l"/>
              </a:tabLst>
            </a:pPr>
            <a:r>
              <a:rPr sz="1800" u="sng" dirty="0">
                <a:solidFill>
                  <a:srgbClr val="5F5F5F"/>
                </a:solidFill>
                <a:uFill>
                  <a:solidFill>
                    <a:srgbClr val="99CCCC"/>
                  </a:solidFill>
                </a:uFill>
                <a:latin typeface="Arial"/>
                <a:cs typeface="Arial"/>
              </a:rPr>
              <a:t> 	QCM	</a:t>
            </a:r>
            <a:endParaRPr sz="1800">
              <a:latin typeface="Arial"/>
              <a:cs typeface="Arial"/>
            </a:endParaRPr>
          </a:p>
        </p:txBody>
      </p:sp>
      <p:sp>
        <p:nvSpPr>
          <p:cNvPr id="9" name="object 9"/>
          <p:cNvSpPr txBox="1">
            <a:spLocks noGrp="1"/>
          </p:cNvSpPr>
          <p:nvPr>
            <p:ph type="title"/>
          </p:nvPr>
        </p:nvSpPr>
        <p:spPr>
          <a:prstGeom prst="rect">
            <a:avLst/>
          </a:prstGeom>
        </p:spPr>
        <p:txBody>
          <a:bodyPr vert="horz" wrap="square" lIns="0" tIns="12700" rIns="0" bIns="0" rtlCol="0">
            <a:spAutoFit/>
          </a:bodyPr>
          <a:lstStyle/>
          <a:p>
            <a:pPr marL="19050">
              <a:lnSpc>
                <a:spcPct val="100000"/>
              </a:lnSpc>
              <a:spcBef>
                <a:spcPts val="100"/>
              </a:spcBef>
            </a:pPr>
            <a:r>
              <a:rPr spc="-5" dirty="0"/>
              <a:t>Parmi les propositions suivantes, choisir celle(s) </a:t>
            </a:r>
            <a:r>
              <a:rPr spc="-10" dirty="0"/>
              <a:t>qui </a:t>
            </a:r>
            <a:r>
              <a:rPr spc="-5" dirty="0"/>
              <a:t>est (sont)</a:t>
            </a:r>
            <a:r>
              <a:rPr spc="140" dirty="0"/>
              <a:t> </a:t>
            </a:r>
            <a:r>
              <a:rPr spc="-5" dirty="0"/>
              <a:t>exacte(s).</a:t>
            </a:r>
          </a:p>
        </p:txBody>
      </p:sp>
      <p:sp>
        <p:nvSpPr>
          <p:cNvPr id="10" name="object 10"/>
          <p:cNvSpPr txBox="1"/>
          <p:nvPr/>
        </p:nvSpPr>
        <p:spPr>
          <a:xfrm>
            <a:off x="2735072" y="1419859"/>
            <a:ext cx="339217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 Le risque de seconde espèce</a:t>
            </a:r>
            <a:r>
              <a:rPr sz="1800" spc="15" dirty="0">
                <a:latin typeface="Arial"/>
                <a:cs typeface="Arial"/>
              </a:rPr>
              <a:t> </a:t>
            </a:r>
            <a:r>
              <a:rPr sz="1800" spc="-5" dirty="0">
                <a:latin typeface="Arial"/>
                <a:cs typeface="Arial"/>
              </a:rPr>
              <a:t>»</a:t>
            </a:r>
            <a:endParaRPr sz="1800">
              <a:latin typeface="Arial"/>
              <a:cs typeface="Arial"/>
            </a:endParaRPr>
          </a:p>
        </p:txBody>
      </p:sp>
      <p:sp>
        <p:nvSpPr>
          <p:cNvPr id="11" name="object 11"/>
          <p:cNvSpPr txBox="1"/>
          <p:nvPr/>
        </p:nvSpPr>
        <p:spPr>
          <a:xfrm>
            <a:off x="1230703" y="1738759"/>
            <a:ext cx="6647815" cy="2099934"/>
          </a:xfrm>
          <a:prstGeom prst="rect">
            <a:avLst/>
          </a:prstGeom>
        </p:spPr>
        <p:txBody>
          <a:bodyPr vert="horz" wrap="square" lIns="0" tIns="149225" rIns="0" bIns="0" rtlCol="0">
            <a:spAutoFit/>
          </a:bodyPr>
          <a:lstStyle/>
          <a:p>
            <a:pPr marL="426720" indent="-342900">
              <a:lnSpc>
                <a:spcPct val="100000"/>
              </a:lnSpc>
              <a:spcBef>
                <a:spcPts val="1175"/>
              </a:spcBef>
              <a:buAutoNum type="alphaUcParenR"/>
              <a:tabLst>
                <a:tab pos="427355" algn="l"/>
              </a:tabLst>
            </a:pPr>
            <a:r>
              <a:rPr sz="1800" dirty="0">
                <a:latin typeface="Arial"/>
                <a:cs typeface="Arial"/>
              </a:rPr>
              <a:t>Est </a:t>
            </a:r>
            <a:r>
              <a:rPr sz="1800" spc="-5" dirty="0">
                <a:latin typeface="Arial"/>
                <a:cs typeface="Arial"/>
              </a:rPr>
              <a:t>noté </a:t>
            </a:r>
            <a:r>
              <a:rPr sz="1800" b="1" spc="-5" dirty="0">
                <a:latin typeface="Symbol"/>
                <a:cs typeface="Symbol"/>
              </a:rPr>
              <a:t></a:t>
            </a:r>
            <a:r>
              <a:rPr sz="1800" b="1" spc="-5" dirty="0">
                <a:latin typeface="Times New Roman"/>
                <a:cs typeface="Times New Roman"/>
              </a:rPr>
              <a:t> </a:t>
            </a:r>
            <a:r>
              <a:rPr sz="1800" dirty="0">
                <a:latin typeface="Arial"/>
                <a:cs typeface="Arial"/>
              </a:rPr>
              <a:t>et </a:t>
            </a:r>
            <a:r>
              <a:rPr sz="1800" spc="-5" dirty="0">
                <a:latin typeface="Arial"/>
                <a:cs typeface="Arial"/>
              </a:rPr>
              <a:t>vaut en général</a:t>
            </a:r>
            <a:r>
              <a:rPr sz="1800" spc="70" dirty="0">
                <a:latin typeface="Arial"/>
                <a:cs typeface="Arial"/>
              </a:rPr>
              <a:t> </a:t>
            </a:r>
            <a:r>
              <a:rPr sz="1800" spc="-5" dirty="0">
                <a:latin typeface="Arial"/>
                <a:cs typeface="Arial"/>
              </a:rPr>
              <a:t>20%</a:t>
            </a:r>
            <a:endParaRPr sz="1800" dirty="0">
              <a:latin typeface="Arial"/>
              <a:cs typeface="Arial"/>
            </a:endParaRPr>
          </a:p>
          <a:p>
            <a:pPr marL="426720" indent="-342900">
              <a:lnSpc>
                <a:spcPct val="100000"/>
              </a:lnSpc>
              <a:spcBef>
                <a:spcPts val="1085"/>
              </a:spcBef>
              <a:buAutoNum type="alphaUcParenR"/>
              <a:tabLst>
                <a:tab pos="427355" algn="l"/>
              </a:tabLst>
            </a:pPr>
            <a:r>
              <a:rPr sz="1800" dirty="0">
                <a:latin typeface="Arial"/>
                <a:cs typeface="Arial"/>
              </a:rPr>
              <a:t>Est </a:t>
            </a:r>
            <a:r>
              <a:rPr sz="1800" spc="-5" dirty="0">
                <a:latin typeface="Arial"/>
                <a:cs typeface="Arial"/>
              </a:rPr>
              <a:t>défini </a:t>
            </a:r>
            <a:r>
              <a:rPr sz="1800" dirty="0">
                <a:latin typeface="Arial"/>
                <a:cs typeface="Arial"/>
              </a:rPr>
              <a:t>à</a:t>
            </a:r>
            <a:r>
              <a:rPr sz="1800" spc="-5" dirty="0">
                <a:latin typeface="Arial"/>
                <a:cs typeface="Arial"/>
              </a:rPr>
              <a:t> priori</a:t>
            </a:r>
            <a:endParaRPr sz="1800" dirty="0">
              <a:latin typeface="Arial"/>
              <a:cs typeface="Arial"/>
            </a:endParaRPr>
          </a:p>
          <a:p>
            <a:pPr marL="426720" indent="-342900">
              <a:lnSpc>
                <a:spcPct val="100000"/>
              </a:lnSpc>
              <a:spcBef>
                <a:spcPts val="1080"/>
              </a:spcBef>
              <a:buAutoNum type="alphaUcParenR"/>
              <a:tabLst>
                <a:tab pos="427355" algn="l"/>
              </a:tabLst>
            </a:pPr>
            <a:r>
              <a:rPr sz="1800" spc="-5" dirty="0">
                <a:latin typeface="Arial"/>
                <a:cs typeface="Arial"/>
              </a:rPr>
              <a:t>Correspond au risque de rejeter </a:t>
            </a:r>
            <a:r>
              <a:rPr sz="1800" dirty="0">
                <a:latin typeface="Arial"/>
                <a:cs typeface="Arial"/>
              </a:rPr>
              <a:t>a </a:t>
            </a:r>
            <a:r>
              <a:rPr sz="1800" spc="-5" dirty="0">
                <a:latin typeface="Arial"/>
                <a:cs typeface="Arial"/>
              </a:rPr>
              <a:t>tort </a:t>
            </a:r>
            <a:r>
              <a:rPr sz="1800" spc="-10" dirty="0">
                <a:latin typeface="Arial"/>
                <a:cs typeface="Arial"/>
              </a:rPr>
              <a:t>l’hypothèse</a:t>
            </a:r>
            <a:r>
              <a:rPr sz="1800" spc="85" dirty="0">
                <a:latin typeface="Arial"/>
                <a:cs typeface="Arial"/>
              </a:rPr>
              <a:t> </a:t>
            </a:r>
            <a:r>
              <a:rPr sz="1800" spc="-5" dirty="0">
                <a:latin typeface="Arial"/>
                <a:cs typeface="Arial"/>
              </a:rPr>
              <a:t>alternative.</a:t>
            </a:r>
            <a:endParaRPr sz="1800" dirty="0">
              <a:latin typeface="Arial"/>
              <a:cs typeface="Arial"/>
            </a:endParaRPr>
          </a:p>
          <a:p>
            <a:pPr marL="426720" indent="-342900">
              <a:lnSpc>
                <a:spcPct val="100000"/>
              </a:lnSpc>
              <a:spcBef>
                <a:spcPts val="1080"/>
              </a:spcBef>
              <a:buAutoNum type="alphaUcParenR"/>
              <a:tabLst>
                <a:tab pos="427355" algn="l"/>
              </a:tabLst>
            </a:pPr>
            <a:r>
              <a:rPr sz="1800" spc="-5" dirty="0">
                <a:latin typeface="Arial"/>
                <a:cs typeface="Arial"/>
              </a:rPr>
              <a:t>Correspond à la</a:t>
            </a:r>
            <a:r>
              <a:rPr sz="1800" spc="15" dirty="0">
                <a:latin typeface="Arial"/>
                <a:cs typeface="Arial"/>
              </a:rPr>
              <a:t> </a:t>
            </a:r>
            <a:r>
              <a:rPr sz="1800" spc="-5" dirty="0">
                <a:latin typeface="Arial"/>
                <a:cs typeface="Arial"/>
              </a:rPr>
              <a:t>puissance</a:t>
            </a:r>
            <a:endParaRPr sz="1800" dirty="0">
              <a:latin typeface="Arial"/>
              <a:cs typeface="Arial"/>
            </a:endParaRPr>
          </a:p>
          <a:p>
            <a:pPr marL="426720" indent="-342900">
              <a:lnSpc>
                <a:spcPct val="100000"/>
              </a:lnSpc>
              <a:spcBef>
                <a:spcPts val="1080"/>
              </a:spcBef>
              <a:buAutoNum type="alphaUcParenR"/>
              <a:tabLst>
                <a:tab pos="427355" algn="l"/>
              </a:tabLst>
            </a:pPr>
            <a:r>
              <a:rPr sz="1800" dirty="0">
                <a:latin typeface="Arial"/>
                <a:cs typeface="Arial"/>
              </a:rPr>
              <a:t>Est </a:t>
            </a:r>
            <a:r>
              <a:rPr sz="1800" spc="-5" dirty="0">
                <a:latin typeface="Arial"/>
                <a:cs typeface="Arial"/>
              </a:rPr>
              <a:t>le risque </a:t>
            </a:r>
            <a:r>
              <a:rPr sz="1800" spc="-10" dirty="0">
                <a:latin typeface="Arial"/>
                <a:cs typeface="Arial"/>
              </a:rPr>
              <a:t>d’accepter </a:t>
            </a:r>
            <a:r>
              <a:rPr sz="1800" dirty="0">
                <a:latin typeface="Arial"/>
                <a:cs typeface="Arial"/>
              </a:rPr>
              <a:t>à tort </a:t>
            </a:r>
            <a:r>
              <a:rPr sz="1800" spc="-10" dirty="0" err="1">
                <a:latin typeface="Arial"/>
                <a:cs typeface="Arial"/>
              </a:rPr>
              <a:t>l’hypothèse</a:t>
            </a:r>
            <a:r>
              <a:rPr sz="1800" spc="60" dirty="0">
                <a:latin typeface="Arial"/>
                <a:cs typeface="Arial"/>
              </a:rPr>
              <a:t> </a:t>
            </a:r>
            <a:r>
              <a:rPr sz="1800" spc="-5" dirty="0">
                <a:latin typeface="Arial"/>
                <a:cs typeface="Arial"/>
              </a:rPr>
              <a:t>alternative</a:t>
            </a:r>
            <a:endParaRPr sz="1800" dirty="0">
              <a:latin typeface="Arial"/>
              <a:cs typeface="Arial"/>
            </a:endParaRPr>
          </a:p>
        </p:txBody>
      </p:sp>
      <p:sp>
        <p:nvSpPr>
          <p:cNvPr id="14" name="object 11">
            <a:extLst>
              <a:ext uri="{FF2B5EF4-FFF2-40B4-BE49-F238E27FC236}">
                <a16:creationId xmlns:a16="http://schemas.microsoft.com/office/drawing/2014/main" id="{90E19A07-3614-4F79-9307-F177B1CA9E03}"/>
              </a:ext>
            </a:extLst>
          </p:cNvPr>
          <p:cNvSpPr txBox="1"/>
          <p:nvPr/>
        </p:nvSpPr>
        <p:spPr>
          <a:xfrm>
            <a:off x="609600" y="3756023"/>
            <a:ext cx="7268918" cy="2040943"/>
          </a:xfrm>
          <a:prstGeom prst="rect">
            <a:avLst/>
          </a:prstGeom>
        </p:spPr>
        <p:txBody>
          <a:bodyPr vert="horz" wrap="square" lIns="0" tIns="149225" rIns="0" bIns="0" rtlCol="0">
            <a:spAutoFit/>
          </a:bodyPr>
          <a:lstStyle/>
          <a:p>
            <a:pPr>
              <a:lnSpc>
                <a:spcPct val="100000"/>
              </a:lnSpc>
              <a:spcBef>
                <a:spcPts val="15"/>
              </a:spcBef>
            </a:pPr>
            <a:endParaRPr sz="2050" dirty="0">
              <a:latin typeface="Times New Roman"/>
              <a:cs typeface="Times New Roman"/>
            </a:endParaRPr>
          </a:p>
          <a:p>
            <a:pPr marL="12700">
              <a:lnSpc>
                <a:spcPct val="100000"/>
              </a:lnSpc>
            </a:pPr>
            <a:r>
              <a:rPr sz="1800" b="1" spc="-5" dirty="0">
                <a:solidFill>
                  <a:srgbClr val="006666"/>
                </a:solidFill>
                <a:latin typeface="Arial"/>
                <a:cs typeface="Arial"/>
              </a:rPr>
              <a:t>Réponse </a:t>
            </a:r>
            <a:r>
              <a:rPr sz="1800" b="1" spc="-30" dirty="0">
                <a:solidFill>
                  <a:srgbClr val="006666"/>
                </a:solidFill>
                <a:latin typeface="Arial"/>
                <a:cs typeface="Arial"/>
              </a:rPr>
              <a:t>A, </a:t>
            </a:r>
            <a:r>
              <a:rPr sz="1800" b="1" spc="-5" dirty="0">
                <a:solidFill>
                  <a:srgbClr val="006666"/>
                </a:solidFill>
                <a:latin typeface="Arial"/>
                <a:cs typeface="Arial"/>
              </a:rPr>
              <a:t>C </a:t>
            </a:r>
            <a:r>
              <a:rPr sz="1800" dirty="0">
                <a:latin typeface="Arial"/>
                <a:cs typeface="Arial"/>
              </a:rPr>
              <a:t>: </a:t>
            </a:r>
            <a:r>
              <a:rPr sz="1800" spc="-5" dirty="0">
                <a:latin typeface="Arial"/>
                <a:cs typeface="Arial"/>
              </a:rPr>
              <a:t>C’est la définition de</a:t>
            </a:r>
            <a:r>
              <a:rPr sz="1800" spc="45" dirty="0">
                <a:latin typeface="Arial"/>
                <a:cs typeface="Arial"/>
              </a:rPr>
              <a:t> </a:t>
            </a:r>
            <a:r>
              <a:rPr sz="1800" b="1" spc="-5" dirty="0">
                <a:solidFill>
                  <a:srgbClr val="006666"/>
                </a:solidFill>
                <a:latin typeface="Symbol"/>
                <a:cs typeface="Symbol"/>
              </a:rPr>
              <a:t></a:t>
            </a:r>
            <a:endParaRPr sz="1800" dirty="0">
              <a:latin typeface="Symbol"/>
              <a:cs typeface="Symbol"/>
            </a:endParaRPr>
          </a:p>
          <a:p>
            <a:pPr marL="12700">
              <a:lnSpc>
                <a:spcPct val="100000"/>
              </a:lnSpc>
              <a:spcBef>
                <a:spcPts val="1080"/>
              </a:spcBef>
              <a:tabLst>
                <a:tab pos="457200" algn="l"/>
              </a:tabLst>
            </a:pPr>
            <a:r>
              <a:rPr sz="1800" spc="-5" dirty="0">
                <a:latin typeface="Arial"/>
                <a:cs typeface="Arial"/>
              </a:rPr>
              <a:t>(</a:t>
            </a:r>
            <a:r>
              <a:rPr sz="1800" spc="-5" dirty="0">
                <a:solidFill>
                  <a:srgbClr val="186666"/>
                </a:solidFill>
                <a:latin typeface="Arial"/>
                <a:cs typeface="Arial"/>
              </a:rPr>
              <a:t>B</a:t>
            </a:r>
            <a:r>
              <a:rPr sz="1800" spc="-5" dirty="0">
                <a:latin typeface="Arial"/>
                <a:cs typeface="Arial"/>
              </a:rPr>
              <a:t>)	Le risque de seconde espèce n’est jamais défini </a:t>
            </a:r>
            <a:r>
              <a:rPr sz="1800" dirty="0">
                <a:latin typeface="Arial"/>
                <a:cs typeface="Arial"/>
              </a:rPr>
              <a:t>à</a:t>
            </a:r>
            <a:r>
              <a:rPr sz="1800" spc="35" dirty="0">
                <a:latin typeface="Arial"/>
                <a:cs typeface="Arial"/>
              </a:rPr>
              <a:t> </a:t>
            </a:r>
            <a:r>
              <a:rPr sz="1800" spc="-5" dirty="0">
                <a:latin typeface="Arial"/>
                <a:cs typeface="Arial"/>
              </a:rPr>
              <a:t>priori</a:t>
            </a:r>
            <a:endParaRPr sz="1800" dirty="0">
              <a:latin typeface="Arial"/>
              <a:cs typeface="Arial"/>
            </a:endParaRPr>
          </a:p>
          <a:p>
            <a:pPr marL="457200" indent="-444500">
              <a:lnSpc>
                <a:spcPct val="100000"/>
              </a:lnSpc>
              <a:spcBef>
                <a:spcPts val="1080"/>
              </a:spcBef>
              <a:buClr>
                <a:srgbClr val="006666"/>
              </a:buClr>
              <a:buFont typeface="Arial"/>
              <a:buAutoNum type="alphaUcParenBoth" startAt="4"/>
              <a:tabLst>
                <a:tab pos="457200" algn="l"/>
                <a:tab pos="457834" algn="l"/>
              </a:tabLst>
            </a:pPr>
            <a:r>
              <a:rPr sz="1800" spc="-5" dirty="0">
                <a:latin typeface="Arial"/>
                <a:cs typeface="Arial"/>
              </a:rPr>
              <a:t>La puissance </a:t>
            </a:r>
            <a:r>
              <a:rPr sz="1800" dirty="0">
                <a:latin typeface="Arial"/>
                <a:cs typeface="Arial"/>
              </a:rPr>
              <a:t>est </a:t>
            </a:r>
            <a:r>
              <a:rPr sz="1800" b="1" spc="-5" dirty="0">
                <a:solidFill>
                  <a:srgbClr val="006666"/>
                </a:solidFill>
                <a:latin typeface="Arial"/>
                <a:cs typeface="Arial"/>
              </a:rPr>
              <a:t>1-</a:t>
            </a:r>
            <a:r>
              <a:rPr sz="1800" b="1" dirty="0">
                <a:solidFill>
                  <a:srgbClr val="006666"/>
                </a:solidFill>
                <a:latin typeface="Arial"/>
                <a:cs typeface="Arial"/>
              </a:rPr>
              <a:t> </a:t>
            </a:r>
            <a:r>
              <a:rPr sz="1800" b="1" spc="-5" dirty="0">
                <a:solidFill>
                  <a:srgbClr val="006666"/>
                </a:solidFill>
                <a:latin typeface="Symbol"/>
                <a:cs typeface="Symbol"/>
              </a:rPr>
              <a:t></a:t>
            </a:r>
            <a:endParaRPr sz="1800" dirty="0">
              <a:latin typeface="Symbol"/>
              <a:cs typeface="Symbol"/>
            </a:endParaRPr>
          </a:p>
          <a:p>
            <a:pPr marL="443865" indent="-431165">
              <a:lnSpc>
                <a:spcPct val="100000"/>
              </a:lnSpc>
              <a:spcBef>
                <a:spcPts val="1195"/>
              </a:spcBef>
              <a:buClr>
                <a:srgbClr val="006666"/>
              </a:buClr>
              <a:buFont typeface="Arial"/>
              <a:buAutoNum type="alphaUcParenBoth" startAt="4"/>
              <a:tabLst>
                <a:tab pos="444500" algn="l"/>
              </a:tabLst>
            </a:pPr>
            <a:r>
              <a:rPr sz="1800" spc="-5" dirty="0">
                <a:latin typeface="Arial"/>
                <a:cs typeface="Arial"/>
              </a:rPr>
              <a:t>Le risque </a:t>
            </a:r>
            <a:r>
              <a:rPr sz="1800" spc="-10" dirty="0">
                <a:latin typeface="Arial"/>
                <a:cs typeface="Arial"/>
              </a:rPr>
              <a:t>d’accepter </a:t>
            </a:r>
            <a:r>
              <a:rPr sz="1800" dirty="0">
                <a:latin typeface="Arial"/>
                <a:cs typeface="Arial"/>
              </a:rPr>
              <a:t>à tort </a:t>
            </a:r>
            <a:r>
              <a:rPr sz="1800" spc="-5" dirty="0">
                <a:latin typeface="Arial"/>
                <a:cs typeface="Arial"/>
              </a:rPr>
              <a:t>H1 est</a:t>
            </a:r>
            <a:r>
              <a:rPr sz="1800" spc="25" dirty="0">
                <a:latin typeface="Arial"/>
                <a:cs typeface="Arial"/>
              </a:rPr>
              <a:t> </a:t>
            </a:r>
            <a:r>
              <a:rPr sz="2000" b="1" dirty="0">
                <a:solidFill>
                  <a:srgbClr val="006666"/>
                </a:solidFill>
                <a:latin typeface="Symbol"/>
                <a:cs typeface="Symbol"/>
              </a:rPr>
              <a:t></a:t>
            </a:r>
            <a:endParaRPr sz="2000" dirty="0">
              <a:latin typeface="Symbol"/>
              <a:cs typeface="Symbo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37</a:t>
            </a:r>
            <a:endParaRPr sz="2000">
              <a:latin typeface="Arial"/>
              <a:cs typeface="Arial"/>
            </a:endParaRPr>
          </a:p>
        </p:txBody>
      </p:sp>
      <p:sp>
        <p:nvSpPr>
          <p:cNvPr id="5" name="object 5"/>
          <p:cNvSpPr/>
          <p:nvPr/>
        </p:nvSpPr>
        <p:spPr>
          <a:xfrm>
            <a:off x="250825" y="6308725"/>
            <a:ext cx="1384300" cy="365125"/>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1495044" y="440436"/>
            <a:ext cx="841247" cy="513588"/>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2028444" y="440436"/>
            <a:ext cx="371856" cy="513588"/>
          </a:xfrm>
          <a:prstGeom prst="rect">
            <a:avLst/>
          </a:prstGeom>
          <a:blipFill>
            <a:blip r:embed="rId4" cstate="print"/>
            <a:stretch>
              <a:fillRect/>
            </a:stretch>
          </a:blipFill>
        </p:spPr>
        <p:txBody>
          <a:bodyPr wrap="square" lIns="0" tIns="0" rIns="0" bIns="0" rtlCol="0"/>
          <a:lstStyle/>
          <a:p>
            <a:endParaRPr/>
          </a:p>
        </p:txBody>
      </p:sp>
      <p:sp>
        <p:nvSpPr>
          <p:cNvPr id="9" name="object 9"/>
          <p:cNvSpPr txBox="1"/>
          <p:nvPr/>
        </p:nvSpPr>
        <p:spPr>
          <a:xfrm>
            <a:off x="1146175" y="496951"/>
            <a:ext cx="7264400" cy="299720"/>
          </a:xfrm>
          <a:prstGeom prst="rect">
            <a:avLst/>
          </a:prstGeom>
        </p:spPr>
        <p:txBody>
          <a:bodyPr vert="horz" wrap="square" lIns="0" tIns="12700" rIns="0" bIns="0" rtlCol="0">
            <a:spAutoFit/>
          </a:bodyPr>
          <a:lstStyle/>
          <a:p>
            <a:pPr marL="12700">
              <a:lnSpc>
                <a:spcPct val="100000"/>
              </a:lnSpc>
              <a:spcBef>
                <a:spcPts val="100"/>
              </a:spcBef>
              <a:tabLst>
                <a:tab pos="492759" algn="l"/>
                <a:tab pos="7251065" algn="l"/>
              </a:tabLst>
            </a:pPr>
            <a:r>
              <a:rPr sz="1800" u="sng" dirty="0">
                <a:solidFill>
                  <a:srgbClr val="5F5F5F"/>
                </a:solidFill>
                <a:uFill>
                  <a:solidFill>
                    <a:srgbClr val="99CCCC"/>
                  </a:solidFill>
                </a:uFill>
                <a:latin typeface="Arial"/>
                <a:cs typeface="Arial"/>
              </a:rPr>
              <a:t> 	QCM	</a:t>
            </a:r>
            <a:endParaRPr sz="1800">
              <a:latin typeface="Arial"/>
              <a:cs typeface="Arial"/>
            </a:endParaRPr>
          </a:p>
        </p:txBody>
      </p:sp>
      <p:sp>
        <p:nvSpPr>
          <p:cNvPr id="10" name="object 10"/>
          <p:cNvSpPr txBox="1"/>
          <p:nvPr/>
        </p:nvSpPr>
        <p:spPr>
          <a:xfrm>
            <a:off x="474065" y="1152905"/>
            <a:ext cx="8403590" cy="1120820"/>
          </a:xfrm>
          <a:prstGeom prst="rect">
            <a:avLst/>
          </a:prstGeom>
        </p:spPr>
        <p:txBody>
          <a:bodyPr vert="horz" wrap="square" lIns="0" tIns="12700" rIns="0" bIns="0" rtlCol="0">
            <a:spAutoFit/>
          </a:bodyPr>
          <a:lstStyle/>
          <a:p>
            <a:pPr marL="318770" marR="166370">
              <a:lnSpc>
                <a:spcPct val="100000"/>
              </a:lnSpc>
              <a:spcBef>
                <a:spcPts val="100"/>
              </a:spcBef>
            </a:pPr>
            <a:r>
              <a:rPr sz="1800" spc="-5" dirty="0">
                <a:latin typeface="Arial"/>
                <a:cs typeface="Arial"/>
              </a:rPr>
              <a:t>Pour une certaine maladie, un traitement ancien donnait de bons </a:t>
            </a:r>
            <a:r>
              <a:rPr sz="1800" dirty="0">
                <a:latin typeface="Arial"/>
                <a:cs typeface="Arial"/>
              </a:rPr>
              <a:t>résultats  </a:t>
            </a:r>
            <a:r>
              <a:rPr sz="1800" spc="-5" dirty="0">
                <a:latin typeface="Arial"/>
                <a:cs typeface="Arial"/>
              </a:rPr>
              <a:t>dans 75% des cas. </a:t>
            </a:r>
            <a:r>
              <a:rPr sz="1800" dirty="0">
                <a:latin typeface="Arial"/>
                <a:cs typeface="Arial"/>
              </a:rPr>
              <a:t>On teste </a:t>
            </a:r>
            <a:r>
              <a:rPr sz="1800" spc="-5" dirty="0">
                <a:latin typeface="Arial"/>
                <a:cs typeface="Arial"/>
              </a:rPr>
              <a:t>un nouveau traitement</a:t>
            </a:r>
            <a:r>
              <a:rPr sz="1800" spc="55" dirty="0">
                <a:latin typeface="Arial"/>
                <a:cs typeface="Arial"/>
              </a:rPr>
              <a:t> </a:t>
            </a:r>
            <a:r>
              <a:rPr sz="1800" spc="-5" dirty="0">
                <a:latin typeface="Arial"/>
                <a:cs typeface="Arial"/>
              </a:rPr>
              <a:t>N.</a:t>
            </a:r>
            <a:endParaRPr sz="1800" dirty="0">
              <a:latin typeface="Arial"/>
              <a:cs typeface="Arial"/>
            </a:endParaRPr>
          </a:p>
          <a:p>
            <a:pPr marL="318770">
              <a:lnSpc>
                <a:spcPct val="100000"/>
              </a:lnSpc>
            </a:pPr>
            <a:r>
              <a:rPr sz="1800" spc="-5" dirty="0">
                <a:latin typeface="Arial"/>
                <a:cs typeface="Arial"/>
              </a:rPr>
              <a:t>Sur 100 patients on mesure le % de succès de</a:t>
            </a:r>
            <a:r>
              <a:rPr sz="1800" spc="75" dirty="0">
                <a:latin typeface="Arial"/>
                <a:cs typeface="Arial"/>
              </a:rPr>
              <a:t> </a:t>
            </a:r>
            <a:r>
              <a:rPr sz="1800" spc="-5" dirty="0">
                <a:latin typeface="Arial"/>
                <a:cs typeface="Arial"/>
              </a:rPr>
              <a:t>N.</a:t>
            </a:r>
            <a:endParaRPr sz="1800" dirty="0">
              <a:latin typeface="Arial"/>
              <a:cs typeface="Arial"/>
            </a:endParaRPr>
          </a:p>
          <a:p>
            <a:pPr marL="318770">
              <a:lnSpc>
                <a:spcPct val="100000"/>
              </a:lnSpc>
              <a:tabLst>
                <a:tab pos="5746750" algn="l"/>
                <a:tab pos="6261735" algn="l"/>
              </a:tabLst>
            </a:pPr>
            <a:r>
              <a:rPr sz="1800" dirty="0">
                <a:latin typeface="Arial"/>
                <a:cs typeface="Arial"/>
              </a:rPr>
              <a:t>On </a:t>
            </a:r>
            <a:r>
              <a:rPr sz="1800" spc="-5" dirty="0">
                <a:latin typeface="Arial"/>
                <a:cs typeface="Arial"/>
              </a:rPr>
              <a:t>décide (bêtement </a:t>
            </a:r>
            <a:r>
              <a:rPr sz="1800" spc="-20" dirty="0">
                <a:latin typeface="Arial"/>
                <a:cs typeface="Arial"/>
              </a:rPr>
              <a:t>!) </a:t>
            </a:r>
            <a:r>
              <a:rPr sz="1800" spc="-5" dirty="0">
                <a:latin typeface="Arial"/>
                <a:cs typeface="Arial"/>
              </a:rPr>
              <a:t>de rejeter H0 qq soit ce</a:t>
            </a:r>
            <a:r>
              <a:rPr sz="1800" spc="180" dirty="0">
                <a:latin typeface="Arial"/>
                <a:cs typeface="Arial"/>
              </a:rPr>
              <a:t> </a:t>
            </a:r>
            <a:r>
              <a:rPr sz="1800" spc="-5" dirty="0">
                <a:latin typeface="Arial"/>
                <a:cs typeface="Arial"/>
              </a:rPr>
              <a:t>%.</a:t>
            </a:r>
            <a:r>
              <a:rPr sz="1800" spc="5" dirty="0">
                <a:latin typeface="Arial"/>
                <a:cs typeface="Arial"/>
              </a:rPr>
              <a:t> </a:t>
            </a:r>
            <a:r>
              <a:rPr sz="1800" i="1" dirty="0">
                <a:latin typeface="Symbol"/>
                <a:cs typeface="Symbol"/>
              </a:rPr>
              <a:t></a:t>
            </a:r>
            <a:r>
              <a:rPr sz="1800" dirty="0">
                <a:latin typeface="Times New Roman"/>
                <a:cs typeface="Times New Roman"/>
              </a:rPr>
              <a:t>	</a:t>
            </a:r>
            <a:r>
              <a:rPr sz="1800" dirty="0">
                <a:latin typeface="Arial"/>
                <a:cs typeface="Arial"/>
              </a:rPr>
              <a:t>=</a:t>
            </a:r>
            <a:r>
              <a:rPr sz="1800" spc="5" dirty="0">
                <a:latin typeface="Arial"/>
                <a:cs typeface="Arial"/>
              </a:rPr>
              <a:t> </a:t>
            </a:r>
            <a:r>
              <a:rPr sz="1800" spc="-5" dirty="0">
                <a:latin typeface="Arial"/>
                <a:cs typeface="Arial"/>
              </a:rPr>
              <a:t>?	Puissance </a:t>
            </a:r>
            <a:r>
              <a:rPr sz="1800" dirty="0">
                <a:latin typeface="Arial"/>
                <a:cs typeface="Arial"/>
              </a:rPr>
              <a:t>=</a:t>
            </a:r>
            <a:r>
              <a:rPr sz="1800" spc="-5" dirty="0">
                <a:latin typeface="Arial"/>
                <a:cs typeface="Arial"/>
              </a:rPr>
              <a:t> ?</a:t>
            </a:r>
            <a:endParaRPr sz="1800" dirty="0">
              <a:latin typeface="Arial"/>
              <a:cs typeface="Arial"/>
            </a:endParaRPr>
          </a:p>
        </p:txBody>
      </p:sp>
      <p:sp>
        <p:nvSpPr>
          <p:cNvPr id="11" name="object 11"/>
          <p:cNvSpPr txBox="1"/>
          <p:nvPr/>
        </p:nvSpPr>
        <p:spPr>
          <a:xfrm>
            <a:off x="533400" y="3331134"/>
            <a:ext cx="7639050" cy="897682"/>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On </a:t>
            </a:r>
            <a:r>
              <a:rPr sz="1800" spc="-5" dirty="0">
                <a:latin typeface="Arial"/>
                <a:cs typeface="Arial"/>
              </a:rPr>
              <a:t>décide (tout aussi bêtement </a:t>
            </a:r>
            <a:r>
              <a:rPr sz="1800" spc="-20" dirty="0">
                <a:latin typeface="Arial"/>
                <a:cs typeface="Arial"/>
              </a:rPr>
              <a:t>!) </a:t>
            </a:r>
            <a:r>
              <a:rPr sz="1800" spc="-5" dirty="0">
                <a:latin typeface="Arial"/>
                <a:cs typeface="Arial"/>
              </a:rPr>
              <a:t>maintenant </a:t>
            </a:r>
            <a:r>
              <a:rPr sz="1800" spc="-10" dirty="0">
                <a:latin typeface="Arial"/>
                <a:cs typeface="Arial"/>
              </a:rPr>
              <a:t>d’accepter </a:t>
            </a:r>
            <a:r>
              <a:rPr sz="1800" spc="-5" dirty="0">
                <a:latin typeface="Arial"/>
                <a:cs typeface="Arial"/>
              </a:rPr>
              <a:t>H0 qq soit le</a:t>
            </a:r>
            <a:r>
              <a:rPr sz="1800" spc="200" dirty="0">
                <a:latin typeface="Arial"/>
                <a:cs typeface="Arial"/>
              </a:rPr>
              <a:t> </a:t>
            </a:r>
            <a:r>
              <a:rPr sz="1800" spc="-5" dirty="0">
                <a:latin typeface="Arial"/>
                <a:cs typeface="Arial"/>
              </a:rPr>
              <a:t>%</a:t>
            </a:r>
            <a:endParaRPr sz="1800" dirty="0">
              <a:latin typeface="Arial"/>
              <a:cs typeface="Arial"/>
            </a:endParaRPr>
          </a:p>
          <a:p>
            <a:pPr marL="2995295">
              <a:lnSpc>
                <a:spcPct val="100000"/>
              </a:lnSpc>
              <a:tabLst>
                <a:tab pos="3781425" algn="l"/>
              </a:tabLst>
            </a:pPr>
            <a:r>
              <a:rPr sz="1800" i="1" dirty="0">
                <a:latin typeface="Symbol"/>
                <a:cs typeface="Symbol"/>
              </a:rPr>
              <a:t></a:t>
            </a:r>
            <a:r>
              <a:rPr sz="1800" i="1" dirty="0">
                <a:latin typeface="Times New Roman"/>
                <a:cs typeface="Times New Roman"/>
              </a:rPr>
              <a:t> </a:t>
            </a:r>
            <a:r>
              <a:rPr sz="1800" i="1" spc="95" dirty="0">
                <a:latin typeface="Times New Roman"/>
                <a:cs typeface="Times New Roman"/>
              </a:rPr>
              <a:t> </a:t>
            </a:r>
            <a:r>
              <a:rPr sz="1800" dirty="0">
                <a:latin typeface="Arial"/>
                <a:cs typeface="Arial"/>
              </a:rPr>
              <a:t>=</a:t>
            </a:r>
            <a:r>
              <a:rPr sz="1800" spc="-5" dirty="0">
                <a:latin typeface="Arial"/>
                <a:cs typeface="Arial"/>
              </a:rPr>
              <a:t> </a:t>
            </a:r>
            <a:r>
              <a:rPr sz="1800" dirty="0">
                <a:latin typeface="Arial"/>
                <a:cs typeface="Arial"/>
              </a:rPr>
              <a:t>?	</a:t>
            </a:r>
            <a:r>
              <a:rPr sz="1800" spc="-5" dirty="0">
                <a:latin typeface="Arial"/>
                <a:cs typeface="Arial"/>
              </a:rPr>
              <a:t>Puissance </a:t>
            </a:r>
            <a:r>
              <a:rPr sz="1800" dirty="0">
                <a:latin typeface="Arial"/>
                <a:cs typeface="Arial"/>
              </a:rPr>
              <a:t>= ?</a:t>
            </a:r>
          </a:p>
          <a:p>
            <a:pPr>
              <a:lnSpc>
                <a:spcPct val="100000"/>
              </a:lnSpc>
              <a:spcBef>
                <a:spcPts val="20"/>
              </a:spcBef>
            </a:pPr>
            <a:endParaRPr sz="2150" dirty="0">
              <a:latin typeface="Times New Roman"/>
              <a:cs typeface="Times New Roman"/>
            </a:endParaRPr>
          </a:p>
        </p:txBody>
      </p:sp>
      <p:sp>
        <p:nvSpPr>
          <p:cNvPr id="13" name="object 10">
            <a:extLst>
              <a:ext uri="{FF2B5EF4-FFF2-40B4-BE49-F238E27FC236}">
                <a16:creationId xmlns:a16="http://schemas.microsoft.com/office/drawing/2014/main" id="{51C1B042-B056-43D5-873B-A5AAC4805525}"/>
              </a:ext>
            </a:extLst>
          </p:cNvPr>
          <p:cNvSpPr txBox="1"/>
          <p:nvPr/>
        </p:nvSpPr>
        <p:spPr>
          <a:xfrm>
            <a:off x="460832" y="2430145"/>
            <a:ext cx="8403590" cy="566822"/>
          </a:xfrm>
          <a:prstGeom prst="rect">
            <a:avLst/>
          </a:prstGeom>
        </p:spPr>
        <p:txBody>
          <a:bodyPr vert="horz" wrap="square" lIns="0" tIns="12700" rIns="0" bIns="0" rtlCol="0">
            <a:spAutoFit/>
          </a:bodyPr>
          <a:lstStyle/>
          <a:p>
            <a:pPr marL="12700" marR="5080">
              <a:lnSpc>
                <a:spcPct val="100000"/>
              </a:lnSpc>
              <a:tabLst>
                <a:tab pos="299085" algn="l"/>
                <a:tab pos="6629400" algn="l"/>
                <a:tab pos="7462520" algn="l"/>
              </a:tabLst>
            </a:pPr>
            <a:r>
              <a:rPr sz="1800" i="1" dirty="0">
                <a:solidFill>
                  <a:srgbClr val="186666"/>
                </a:solidFill>
                <a:latin typeface="Symbol"/>
                <a:cs typeface="Symbol"/>
              </a:rPr>
              <a:t></a:t>
            </a:r>
            <a:r>
              <a:rPr sz="1800" dirty="0">
                <a:solidFill>
                  <a:srgbClr val="186666"/>
                </a:solidFill>
                <a:latin typeface="Times New Roman"/>
                <a:cs typeface="Times New Roman"/>
              </a:rPr>
              <a:t>	</a:t>
            </a:r>
            <a:r>
              <a:rPr sz="1800" i="1" dirty="0">
                <a:solidFill>
                  <a:srgbClr val="186666"/>
                </a:solidFill>
                <a:latin typeface="Symbol"/>
                <a:cs typeface="Symbol"/>
              </a:rPr>
              <a:t></a:t>
            </a:r>
            <a:r>
              <a:rPr sz="1800" i="1" dirty="0">
                <a:solidFill>
                  <a:srgbClr val="186666"/>
                </a:solidFill>
                <a:latin typeface="Times New Roman"/>
                <a:cs typeface="Times New Roman"/>
              </a:rPr>
              <a:t> </a:t>
            </a:r>
            <a:r>
              <a:rPr sz="1800" spc="-5" dirty="0">
                <a:solidFill>
                  <a:srgbClr val="186666"/>
                </a:solidFill>
                <a:latin typeface="Arial"/>
                <a:cs typeface="Arial"/>
              </a:rPr>
              <a:t>Risque de rejeter H0 vraie. Rejet systématique de</a:t>
            </a:r>
            <a:r>
              <a:rPr sz="1800" spc="170" dirty="0">
                <a:solidFill>
                  <a:srgbClr val="186666"/>
                </a:solidFill>
                <a:latin typeface="Arial"/>
                <a:cs typeface="Arial"/>
              </a:rPr>
              <a:t> </a:t>
            </a:r>
            <a:r>
              <a:rPr sz="1800" spc="-5" dirty="0">
                <a:solidFill>
                  <a:srgbClr val="186666"/>
                </a:solidFill>
                <a:latin typeface="Arial"/>
                <a:cs typeface="Arial"/>
              </a:rPr>
              <a:t>H0</a:t>
            </a:r>
            <a:r>
              <a:rPr sz="1800" dirty="0">
                <a:solidFill>
                  <a:srgbClr val="186666"/>
                </a:solidFill>
                <a:latin typeface="Arial"/>
                <a:cs typeface="Arial"/>
              </a:rPr>
              <a:t> </a:t>
            </a:r>
            <a:r>
              <a:rPr sz="1800" spc="-5" dirty="0">
                <a:solidFill>
                  <a:srgbClr val="186666"/>
                </a:solidFill>
                <a:latin typeface="Arial"/>
                <a:cs typeface="Arial"/>
              </a:rPr>
              <a:t>donc	</a:t>
            </a:r>
            <a:r>
              <a:rPr sz="1800" i="1" spc="-5" dirty="0">
                <a:solidFill>
                  <a:srgbClr val="186666"/>
                </a:solidFill>
                <a:latin typeface="Symbol"/>
                <a:cs typeface="Symbol"/>
              </a:rPr>
              <a:t></a:t>
            </a:r>
            <a:r>
              <a:rPr sz="1800" spc="-5" dirty="0">
                <a:solidFill>
                  <a:srgbClr val="186666"/>
                </a:solidFill>
                <a:latin typeface="Arial"/>
                <a:cs typeface="Arial"/>
              </a:rPr>
              <a:t>=100%  Puissance </a:t>
            </a:r>
            <a:r>
              <a:rPr sz="1800" dirty="0">
                <a:solidFill>
                  <a:srgbClr val="186666"/>
                </a:solidFill>
                <a:latin typeface="Arial"/>
                <a:cs typeface="Arial"/>
              </a:rPr>
              <a:t>= </a:t>
            </a:r>
            <a:r>
              <a:rPr sz="1800" spc="-5" dirty="0">
                <a:solidFill>
                  <a:srgbClr val="186666"/>
                </a:solidFill>
                <a:latin typeface="Arial"/>
                <a:cs typeface="Arial"/>
              </a:rPr>
              <a:t>proba de rejeter H0 fausse. Rejet systématique de</a:t>
            </a:r>
            <a:r>
              <a:rPr sz="1800" spc="195" dirty="0">
                <a:solidFill>
                  <a:srgbClr val="186666"/>
                </a:solidFill>
                <a:latin typeface="Arial"/>
                <a:cs typeface="Arial"/>
              </a:rPr>
              <a:t> </a:t>
            </a:r>
            <a:r>
              <a:rPr sz="1800" spc="-5" dirty="0">
                <a:solidFill>
                  <a:srgbClr val="186666"/>
                </a:solidFill>
                <a:latin typeface="Arial"/>
                <a:cs typeface="Arial"/>
              </a:rPr>
              <a:t>H0</a:t>
            </a:r>
            <a:r>
              <a:rPr sz="1800" spc="5" dirty="0">
                <a:solidFill>
                  <a:srgbClr val="186666"/>
                </a:solidFill>
                <a:latin typeface="Arial"/>
                <a:cs typeface="Arial"/>
              </a:rPr>
              <a:t> </a:t>
            </a:r>
            <a:r>
              <a:rPr sz="1800" spc="-5" dirty="0">
                <a:solidFill>
                  <a:srgbClr val="186666"/>
                </a:solidFill>
                <a:latin typeface="Arial"/>
                <a:cs typeface="Arial"/>
              </a:rPr>
              <a:t>donc	</a:t>
            </a:r>
            <a:r>
              <a:rPr sz="1800" dirty="0">
                <a:solidFill>
                  <a:srgbClr val="186666"/>
                </a:solidFill>
                <a:latin typeface="Arial"/>
                <a:cs typeface="Arial"/>
              </a:rPr>
              <a:t>P</a:t>
            </a:r>
            <a:r>
              <a:rPr sz="1800" spc="-135" dirty="0">
                <a:solidFill>
                  <a:srgbClr val="186666"/>
                </a:solidFill>
                <a:latin typeface="Arial"/>
                <a:cs typeface="Arial"/>
              </a:rPr>
              <a:t> </a:t>
            </a:r>
            <a:r>
              <a:rPr sz="1800" spc="-5" dirty="0">
                <a:solidFill>
                  <a:srgbClr val="186666"/>
                </a:solidFill>
                <a:latin typeface="Arial"/>
                <a:cs typeface="Arial"/>
              </a:rPr>
              <a:t>=100%</a:t>
            </a:r>
            <a:endParaRPr sz="1800" dirty="0">
              <a:latin typeface="Arial"/>
              <a:cs typeface="Arial"/>
            </a:endParaRPr>
          </a:p>
        </p:txBody>
      </p:sp>
      <p:sp>
        <p:nvSpPr>
          <p:cNvPr id="14" name="object 11">
            <a:extLst>
              <a:ext uri="{FF2B5EF4-FFF2-40B4-BE49-F238E27FC236}">
                <a16:creationId xmlns:a16="http://schemas.microsoft.com/office/drawing/2014/main" id="{1707618B-A496-48D1-9B40-C601DE95ACEB}"/>
              </a:ext>
            </a:extLst>
          </p:cNvPr>
          <p:cNvSpPr txBox="1"/>
          <p:nvPr/>
        </p:nvSpPr>
        <p:spPr>
          <a:xfrm>
            <a:off x="636751" y="4402791"/>
            <a:ext cx="7639050" cy="897682"/>
          </a:xfrm>
          <a:prstGeom prst="rect">
            <a:avLst/>
          </a:prstGeom>
        </p:spPr>
        <p:txBody>
          <a:bodyPr vert="horz" wrap="square" lIns="0" tIns="12700" rIns="0" bIns="0" rtlCol="0">
            <a:spAutoFit/>
          </a:bodyPr>
          <a:lstStyle/>
          <a:p>
            <a:pPr>
              <a:lnSpc>
                <a:spcPct val="100000"/>
              </a:lnSpc>
              <a:spcBef>
                <a:spcPts val="20"/>
              </a:spcBef>
            </a:pPr>
            <a:endParaRPr sz="2150" dirty="0">
              <a:latin typeface="Times New Roman"/>
              <a:cs typeface="Times New Roman"/>
            </a:endParaRPr>
          </a:p>
          <a:p>
            <a:pPr marL="349250" algn="ctr">
              <a:lnSpc>
                <a:spcPct val="100000"/>
              </a:lnSpc>
            </a:pPr>
            <a:r>
              <a:rPr sz="1800" dirty="0">
                <a:solidFill>
                  <a:srgbClr val="186666"/>
                </a:solidFill>
                <a:latin typeface="Arial"/>
                <a:cs typeface="Arial"/>
              </a:rPr>
              <a:t>On </a:t>
            </a:r>
            <a:r>
              <a:rPr sz="1800" spc="-5" dirty="0">
                <a:solidFill>
                  <a:srgbClr val="186666"/>
                </a:solidFill>
                <a:latin typeface="Arial"/>
                <a:cs typeface="Arial"/>
              </a:rPr>
              <a:t>ne rejette jamais </a:t>
            </a:r>
            <a:r>
              <a:rPr sz="1800" dirty="0">
                <a:solidFill>
                  <a:srgbClr val="186666"/>
                </a:solidFill>
                <a:latin typeface="Arial"/>
                <a:cs typeface="Arial"/>
              </a:rPr>
              <a:t>H0 ! En </a:t>
            </a:r>
            <a:r>
              <a:rPr sz="1800" spc="-5" dirty="0">
                <a:solidFill>
                  <a:srgbClr val="186666"/>
                </a:solidFill>
                <a:latin typeface="Arial"/>
                <a:cs typeface="Arial"/>
              </a:rPr>
              <a:t>particulier </a:t>
            </a:r>
            <a:r>
              <a:rPr sz="1800" spc="-10" dirty="0">
                <a:solidFill>
                  <a:srgbClr val="186666"/>
                </a:solidFill>
                <a:latin typeface="Arial"/>
                <a:cs typeface="Arial"/>
              </a:rPr>
              <a:t>quand </a:t>
            </a:r>
            <a:r>
              <a:rPr sz="1800" spc="-5" dirty="0">
                <a:solidFill>
                  <a:srgbClr val="186666"/>
                </a:solidFill>
                <a:latin typeface="Arial"/>
                <a:cs typeface="Arial"/>
              </a:rPr>
              <a:t>elle est vraie donc </a:t>
            </a:r>
            <a:r>
              <a:rPr sz="1800" i="1" dirty="0">
                <a:solidFill>
                  <a:srgbClr val="186666"/>
                </a:solidFill>
                <a:latin typeface="Symbol"/>
                <a:cs typeface="Symbol"/>
              </a:rPr>
              <a:t></a:t>
            </a:r>
            <a:r>
              <a:rPr sz="1800" dirty="0">
                <a:solidFill>
                  <a:srgbClr val="186666"/>
                </a:solidFill>
                <a:latin typeface="Arial"/>
                <a:cs typeface="Arial"/>
              </a:rPr>
              <a:t>=</a:t>
            </a:r>
            <a:r>
              <a:rPr sz="1800" spc="100" dirty="0">
                <a:solidFill>
                  <a:srgbClr val="186666"/>
                </a:solidFill>
                <a:latin typeface="Arial"/>
                <a:cs typeface="Arial"/>
              </a:rPr>
              <a:t> </a:t>
            </a:r>
            <a:r>
              <a:rPr sz="1800" spc="-5" dirty="0">
                <a:solidFill>
                  <a:srgbClr val="186666"/>
                </a:solidFill>
                <a:latin typeface="Arial"/>
                <a:cs typeface="Arial"/>
              </a:rPr>
              <a:t>0%</a:t>
            </a:r>
            <a:endParaRPr sz="1800" dirty="0">
              <a:latin typeface="Arial"/>
              <a:cs typeface="Arial"/>
            </a:endParaRPr>
          </a:p>
          <a:p>
            <a:pPr marL="349250" algn="ctr">
              <a:lnSpc>
                <a:spcPct val="100000"/>
              </a:lnSpc>
            </a:pPr>
            <a:r>
              <a:rPr sz="1800" dirty="0">
                <a:solidFill>
                  <a:srgbClr val="186666"/>
                </a:solidFill>
                <a:latin typeface="Arial"/>
                <a:cs typeface="Arial"/>
              </a:rPr>
              <a:t>Et </a:t>
            </a:r>
            <a:r>
              <a:rPr sz="1800" spc="-5" dirty="0">
                <a:solidFill>
                  <a:srgbClr val="186666"/>
                </a:solidFill>
                <a:latin typeface="Arial"/>
                <a:cs typeface="Arial"/>
              </a:rPr>
              <a:t>on ne la rejette pas quand elle </a:t>
            </a:r>
            <a:r>
              <a:rPr sz="1800" dirty="0">
                <a:solidFill>
                  <a:srgbClr val="186666"/>
                </a:solidFill>
                <a:latin typeface="Arial"/>
                <a:cs typeface="Arial"/>
              </a:rPr>
              <a:t>est </a:t>
            </a:r>
            <a:r>
              <a:rPr sz="1800" spc="-5" dirty="0">
                <a:solidFill>
                  <a:srgbClr val="186666"/>
                </a:solidFill>
                <a:latin typeface="Arial"/>
                <a:cs typeface="Arial"/>
              </a:rPr>
              <a:t>fausse </a:t>
            </a:r>
            <a:r>
              <a:rPr sz="1800" spc="-10" dirty="0">
                <a:solidFill>
                  <a:srgbClr val="186666"/>
                </a:solidFill>
                <a:latin typeface="Arial"/>
                <a:cs typeface="Arial"/>
              </a:rPr>
              <a:t>donc </a:t>
            </a:r>
            <a:r>
              <a:rPr sz="1800" dirty="0">
                <a:solidFill>
                  <a:srgbClr val="186666"/>
                </a:solidFill>
                <a:latin typeface="Arial"/>
                <a:cs typeface="Arial"/>
              </a:rPr>
              <a:t>P</a:t>
            </a:r>
            <a:r>
              <a:rPr sz="1800" spc="20" dirty="0">
                <a:solidFill>
                  <a:srgbClr val="186666"/>
                </a:solidFill>
                <a:latin typeface="Arial"/>
                <a:cs typeface="Arial"/>
              </a:rPr>
              <a:t> </a:t>
            </a:r>
            <a:r>
              <a:rPr sz="1800" dirty="0">
                <a:solidFill>
                  <a:srgbClr val="186666"/>
                </a:solidFill>
                <a:latin typeface="Arial"/>
                <a:cs typeface="Arial"/>
              </a:rPr>
              <a:t>=0%</a:t>
            </a:r>
            <a:endParaRPr sz="1800" dirty="0">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38</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367027" y="118871"/>
            <a:ext cx="443484" cy="4572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536191" y="118871"/>
            <a:ext cx="341376" cy="457200"/>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603247" y="118871"/>
            <a:ext cx="333755" cy="457200"/>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662683" y="118871"/>
            <a:ext cx="2334768" cy="457200"/>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3723132" y="118871"/>
            <a:ext cx="330708" cy="457200"/>
          </a:xfrm>
          <a:prstGeom prst="rect">
            <a:avLst/>
          </a:prstGeom>
          <a:blipFill>
            <a:blip r:embed="rId8" cstate="print"/>
            <a:stretch>
              <a:fillRect/>
            </a:stretch>
          </a:blipFill>
        </p:spPr>
        <p:txBody>
          <a:bodyPr wrap="square" lIns="0" tIns="0" rIns="0" bIns="0" rtlCol="0"/>
          <a:lstStyle/>
          <a:p>
            <a:endParaRPr/>
          </a:p>
        </p:txBody>
      </p:sp>
      <p:sp>
        <p:nvSpPr>
          <p:cNvPr id="12" name="object 12"/>
          <p:cNvSpPr txBox="1"/>
          <p:nvPr/>
        </p:nvSpPr>
        <p:spPr>
          <a:xfrm>
            <a:off x="1482344" y="168910"/>
            <a:ext cx="4998085" cy="114427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7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a:p>
            <a:pPr>
              <a:lnSpc>
                <a:spcPct val="100000"/>
              </a:lnSpc>
            </a:pPr>
            <a:endParaRPr sz="1800">
              <a:latin typeface="Times New Roman"/>
              <a:cs typeface="Times New Roman"/>
            </a:endParaRPr>
          </a:p>
          <a:p>
            <a:pPr>
              <a:lnSpc>
                <a:spcPct val="100000"/>
              </a:lnSpc>
              <a:spcBef>
                <a:spcPts val="15"/>
              </a:spcBef>
            </a:pPr>
            <a:endParaRPr sz="2300">
              <a:latin typeface="Times New Roman"/>
              <a:cs typeface="Times New Roman"/>
            </a:endParaRPr>
          </a:p>
          <a:p>
            <a:pPr marL="1338580">
              <a:lnSpc>
                <a:spcPct val="100000"/>
              </a:lnSpc>
            </a:pPr>
            <a:r>
              <a:rPr sz="1800" b="1" spc="-5" dirty="0">
                <a:latin typeface="Arial"/>
                <a:cs typeface="Arial"/>
              </a:rPr>
              <a:t>BIG </a:t>
            </a:r>
            <a:r>
              <a:rPr sz="1800" b="1" spc="-80" dirty="0">
                <a:latin typeface="Arial"/>
                <a:cs typeface="Arial"/>
              </a:rPr>
              <a:t>DATA </a:t>
            </a:r>
            <a:r>
              <a:rPr sz="1800" b="1" spc="-5" dirty="0">
                <a:latin typeface="Arial"/>
                <a:cs typeface="Arial"/>
              </a:rPr>
              <a:t>(DONNEES</a:t>
            </a:r>
            <a:r>
              <a:rPr sz="1800" b="1" spc="40" dirty="0">
                <a:latin typeface="Arial"/>
                <a:cs typeface="Arial"/>
              </a:rPr>
              <a:t> </a:t>
            </a:r>
            <a:r>
              <a:rPr sz="1800" b="1" spc="-10" dirty="0">
                <a:latin typeface="Arial"/>
                <a:cs typeface="Arial"/>
              </a:rPr>
              <a:t>MASSIVES)</a:t>
            </a:r>
            <a:endParaRPr sz="1800">
              <a:latin typeface="Arial"/>
              <a:cs typeface="Arial"/>
            </a:endParaRPr>
          </a:p>
        </p:txBody>
      </p:sp>
      <p:sp>
        <p:nvSpPr>
          <p:cNvPr id="13" name="object 13"/>
          <p:cNvSpPr txBox="1"/>
          <p:nvPr/>
        </p:nvSpPr>
        <p:spPr>
          <a:xfrm>
            <a:off x="1961514" y="1614627"/>
            <a:ext cx="5639435" cy="300355"/>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Et </a:t>
            </a:r>
            <a:r>
              <a:rPr sz="1800" b="1" spc="-5" dirty="0">
                <a:latin typeface="Arial"/>
                <a:cs typeface="Arial"/>
              </a:rPr>
              <a:t>si </a:t>
            </a:r>
            <a:r>
              <a:rPr sz="1800" b="1" dirty="0">
                <a:latin typeface="Arial"/>
                <a:cs typeface="Arial"/>
              </a:rPr>
              <a:t>les </a:t>
            </a:r>
            <a:r>
              <a:rPr sz="1800" b="1" u="heavy" spc="-5" dirty="0">
                <a:uFill>
                  <a:solidFill>
                    <a:srgbClr val="000000"/>
                  </a:solidFill>
                </a:uFill>
                <a:latin typeface="Arial"/>
                <a:cs typeface="Arial"/>
              </a:rPr>
              <a:t>données</a:t>
            </a:r>
            <a:r>
              <a:rPr sz="1800" b="1" spc="-5" dirty="0">
                <a:latin typeface="Arial"/>
                <a:cs typeface="Arial"/>
              </a:rPr>
              <a:t> étaient </a:t>
            </a:r>
            <a:r>
              <a:rPr sz="1800" b="1" dirty="0">
                <a:latin typeface="Arial"/>
                <a:cs typeface="Arial"/>
              </a:rPr>
              <a:t>le </a:t>
            </a:r>
            <a:r>
              <a:rPr sz="1800" b="1" spc="-5" dirty="0">
                <a:latin typeface="Arial"/>
                <a:cs typeface="Arial"/>
              </a:rPr>
              <a:t>pétrole </a:t>
            </a:r>
            <a:r>
              <a:rPr sz="1800" b="1" dirty="0">
                <a:latin typeface="Arial"/>
                <a:cs typeface="Arial"/>
              </a:rPr>
              <a:t>du </a:t>
            </a:r>
            <a:r>
              <a:rPr sz="1800" b="1" spc="-5" dirty="0">
                <a:latin typeface="Arial"/>
                <a:cs typeface="Arial"/>
              </a:rPr>
              <a:t>21</a:t>
            </a:r>
            <a:r>
              <a:rPr sz="1800" b="1" spc="-7" baseline="25462" dirty="0">
                <a:latin typeface="Arial"/>
                <a:cs typeface="Arial"/>
              </a:rPr>
              <a:t>ème </a:t>
            </a:r>
            <a:r>
              <a:rPr sz="1800" b="1" spc="-5" dirty="0">
                <a:latin typeface="Arial"/>
                <a:cs typeface="Arial"/>
              </a:rPr>
              <a:t>siècle</a:t>
            </a:r>
            <a:r>
              <a:rPr sz="1800" b="1" spc="-155" dirty="0">
                <a:latin typeface="Arial"/>
                <a:cs typeface="Arial"/>
              </a:rPr>
              <a:t> </a:t>
            </a:r>
            <a:r>
              <a:rPr sz="1800" b="1" dirty="0">
                <a:latin typeface="Arial"/>
                <a:cs typeface="Arial"/>
              </a:rPr>
              <a:t>?</a:t>
            </a:r>
            <a:endParaRPr sz="1800">
              <a:latin typeface="Arial"/>
              <a:cs typeface="Arial"/>
            </a:endParaRPr>
          </a:p>
        </p:txBody>
      </p:sp>
      <p:sp>
        <p:nvSpPr>
          <p:cNvPr id="14" name="object 14"/>
          <p:cNvSpPr txBox="1"/>
          <p:nvPr/>
        </p:nvSpPr>
        <p:spPr>
          <a:xfrm>
            <a:off x="812393" y="2163571"/>
            <a:ext cx="7937500" cy="3866515"/>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Nous générons et détenons quantités d’info personnelles</a:t>
            </a:r>
            <a:r>
              <a:rPr sz="1800" spc="125" dirty="0">
                <a:latin typeface="Arial"/>
                <a:cs typeface="Arial"/>
              </a:rPr>
              <a:t> </a:t>
            </a:r>
            <a:r>
              <a:rPr sz="1800" dirty="0">
                <a:latin typeface="Arial"/>
                <a:cs typeface="Arial"/>
              </a:rPr>
              <a:t>&gt;&gt;</a:t>
            </a:r>
            <a:endParaRPr sz="1800">
              <a:latin typeface="Arial"/>
              <a:cs typeface="Arial"/>
            </a:endParaRPr>
          </a:p>
          <a:p>
            <a:pPr marL="927100" marR="5080">
              <a:lnSpc>
                <a:spcPct val="100000"/>
              </a:lnSpc>
              <a:tabLst>
                <a:tab pos="2522855" algn="l"/>
                <a:tab pos="3533140" algn="l"/>
                <a:tab pos="5101590" algn="l"/>
                <a:tab pos="6188710" algn="l"/>
                <a:tab pos="7302500" algn="l"/>
              </a:tabLst>
            </a:pPr>
            <a:r>
              <a:rPr sz="1800" i="1" spc="-5" dirty="0">
                <a:latin typeface="Arial"/>
                <a:cs typeface="Arial"/>
              </a:rPr>
              <a:t>Ali</a:t>
            </a:r>
            <a:r>
              <a:rPr sz="1800" i="1" spc="-15" dirty="0">
                <a:latin typeface="Arial"/>
                <a:cs typeface="Arial"/>
              </a:rPr>
              <a:t>m</a:t>
            </a:r>
            <a:r>
              <a:rPr sz="1800" i="1" spc="-5" dirty="0">
                <a:latin typeface="Arial"/>
                <a:cs typeface="Arial"/>
              </a:rPr>
              <a:t>e</a:t>
            </a:r>
            <a:r>
              <a:rPr sz="1800" i="1" spc="-15" dirty="0">
                <a:latin typeface="Arial"/>
                <a:cs typeface="Arial"/>
              </a:rPr>
              <a:t>n</a:t>
            </a:r>
            <a:r>
              <a:rPr sz="1800" i="1" spc="-5" dirty="0">
                <a:latin typeface="Arial"/>
                <a:cs typeface="Arial"/>
              </a:rPr>
              <a:t>tat</a:t>
            </a:r>
            <a:r>
              <a:rPr sz="1800" i="1" dirty="0">
                <a:latin typeface="Arial"/>
                <a:cs typeface="Arial"/>
              </a:rPr>
              <a:t>i</a:t>
            </a:r>
            <a:r>
              <a:rPr sz="1800" i="1" spc="-5" dirty="0">
                <a:latin typeface="Arial"/>
                <a:cs typeface="Arial"/>
              </a:rPr>
              <a:t>o</a:t>
            </a:r>
            <a:r>
              <a:rPr sz="1800" i="1" spc="-15" dirty="0">
                <a:latin typeface="Arial"/>
                <a:cs typeface="Arial"/>
              </a:rPr>
              <a:t>n</a:t>
            </a:r>
            <a:r>
              <a:rPr sz="1800" i="1" dirty="0">
                <a:latin typeface="Arial"/>
                <a:cs typeface="Arial"/>
              </a:rPr>
              <a:t>,	</a:t>
            </a:r>
            <a:r>
              <a:rPr sz="1800" i="1" spc="-5" dirty="0">
                <a:latin typeface="Arial"/>
                <a:cs typeface="Arial"/>
              </a:rPr>
              <a:t>ac</a:t>
            </a:r>
            <a:r>
              <a:rPr sz="1800" i="1" spc="-15" dirty="0">
                <a:latin typeface="Arial"/>
                <a:cs typeface="Arial"/>
              </a:rPr>
              <a:t>h</a:t>
            </a:r>
            <a:r>
              <a:rPr sz="1800" i="1" spc="-5" dirty="0">
                <a:latin typeface="Arial"/>
                <a:cs typeface="Arial"/>
              </a:rPr>
              <a:t>ats,</a:t>
            </a:r>
            <a:r>
              <a:rPr sz="1800" i="1" dirty="0">
                <a:latin typeface="Arial"/>
                <a:cs typeface="Arial"/>
              </a:rPr>
              <a:t>	</a:t>
            </a:r>
            <a:r>
              <a:rPr sz="1800" i="1" spc="-5" dirty="0">
                <a:latin typeface="Arial"/>
                <a:cs typeface="Arial"/>
              </a:rPr>
              <a:t>co</a:t>
            </a:r>
            <a:r>
              <a:rPr sz="1800" i="1" spc="-15" dirty="0">
                <a:latin typeface="Arial"/>
                <a:cs typeface="Arial"/>
              </a:rPr>
              <a:t>n</a:t>
            </a:r>
            <a:r>
              <a:rPr sz="1800" i="1" spc="-5" dirty="0">
                <a:latin typeface="Arial"/>
                <a:cs typeface="Arial"/>
              </a:rPr>
              <a:t>trib</a:t>
            </a:r>
            <a:r>
              <a:rPr sz="1800" i="1" spc="-15" dirty="0">
                <a:latin typeface="Arial"/>
                <a:cs typeface="Arial"/>
              </a:rPr>
              <a:t>u</a:t>
            </a:r>
            <a:r>
              <a:rPr sz="1800" i="1" spc="-5" dirty="0">
                <a:latin typeface="Arial"/>
                <a:cs typeface="Arial"/>
              </a:rPr>
              <a:t>ti</a:t>
            </a:r>
            <a:r>
              <a:rPr sz="1800" i="1" dirty="0">
                <a:latin typeface="Arial"/>
                <a:cs typeface="Arial"/>
              </a:rPr>
              <a:t>o</a:t>
            </a:r>
            <a:r>
              <a:rPr sz="1800" i="1" spc="-5" dirty="0">
                <a:latin typeface="Arial"/>
                <a:cs typeface="Arial"/>
              </a:rPr>
              <a:t>ns</a:t>
            </a:r>
            <a:r>
              <a:rPr sz="1800" i="1" dirty="0">
                <a:latin typeface="Arial"/>
                <a:cs typeface="Arial"/>
              </a:rPr>
              <a:t>	</a:t>
            </a:r>
            <a:r>
              <a:rPr sz="1800" i="1" spc="-5" dirty="0">
                <a:latin typeface="Arial"/>
                <a:cs typeface="Arial"/>
              </a:rPr>
              <a:t>r</a:t>
            </a:r>
            <a:r>
              <a:rPr sz="1800" i="1" dirty="0">
                <a:latin typeface="Arial"/>
                <a:cs typeface="Arial"/>
              </a:rPr>
              <a:t>é</a:t>
            </a:r>
            <a:r>
              <a:rPr sz="1800" i="1" spc="-5" dirty="0">
                <a:latin typeface="Arial"/>
                <a:cs typeface="Arial"/>
              </a:rPr>
              <a:t>se</a:t>
            </a:r>
            <a:r>
              <a:rPr sz="1800" i="1" spc="-15" dirty="0">
                <a:latin typeface="Arial"/>
                <a:cs typeface="Arial"/>
              </a:rPr>
              <a:t>a</a:t>
            </a:r>
            <a:r>
              <a:rPr sz="1800" i="1" spc="-5" dirty="0">
                <a:latin typeface="Arial"/>
                <a:cs typeface="Arial"/>
              </a:rPr>
              <a:t>ux</a:t>
            </a:r>
            <a:r>
              <a:rPr sz="1800" i="1" dirty="0">
                <a:latin typeface="Arial"/>
                <a:cs typeface="Arial"/>
              </a:rPr>
              <a:t>	</a:t>
            </a:r>
            <a:r>
              <a:rPr sz="1800" i="1" spc="-5" dirty="0">
                <a:latin typeface="Arial"/>
                <a:cs typeface="Arial"/>
              </a:rPr>
              <a:t>sociau</a:t>
            </a:r>
            <a:r>
              <a:rPr sz="1800" i="1" dirty="0">
                <a:latin typeface="Arial"/>
                <a:cs typeface="Arial"/>
              </a:rPr>
              <a:t>x,	</a:t>
            </a:r>
            <a:r>
              <a:rPr sz="1800" i="1" spc="-5" dirty="0">
                <a:latin typeface="Arial"/>
                <a:cs typeface="Arial"/>
              </a:rPr>
              <a:t>g</a:t>
            </a:r>
            <a:r>
              <a:rPr sz="1800" i="1" spc="-15" dirty="0">
                <a:latin typeface="Arial"/>
                <a:cs typeface="Arial"/>
              </a:rPr>
              <a:t>o</a:t>
            </a:r>
            <a:r>
              <a:rPr sz="1800" i="1" spc="-5" dirty="0">
                <a:latin typeface="Arial"/>
                <a:cs typeface="Arial"/>
              </a:rPr>
              <a:t>ûts, </a:t>
            </a:r>
            <a:r>
              <a:rPr sz="1800" i="1" dirty="0">
                <a:latin typeface="Arial"/>
                <a:cs typeface="Arial"/>
              </a:rPr>
              <a:t> </a:t>
            </a:r>
            <a:r>
              <a:rPr sz="1800" i="1" spc="-5" dirty="0">
                <a:latin typeface="Arial"/>
                <a:cs typeface="Arial"/>
              </a:rPr>
              <a:t>préférences, recherches sur Google, santé</a:t>
            </a:r>
            <a:r>
              <a:rPr sz="1800" i="1" spc="55" dirty="0">
                <a:latin typeface="Arial"/>
                <a:cs typeface="Arial"/>
              </a:rPr>
              <a:t> </a:t>
            </a:r>
            <a:r>
              <a:rPr sz="1800" i="1" spc="-5" dirty="0">
                <a:latin typeface="Arial"/>
                <a:cs typeface="Arial"/>
              </a:rPr>
              <a:t>connectée,…</a:t>
            </a:r>
            <a:endParaRPr sz="1800">
              <a:latin typeface="Arial"/>
              <a:cs typeface="Arial"/>
            </a:endParaRPr>
          </a:p>
          <a:p>
            <a:pPr marL="106680">
              <a:lnSpc>
                <a:spcPct val="100000"/>
              </a:lnSpc>
            </a:pPr>
            <a:r>
              <a:rPr sz="1800" b="1" spc="-5" dirty="0">
                <a:latin typeface="Arial"/>
                <a:cs typeface="Arial"/>
              </a:rPr>
              <a:t>Données éparses mais captées </a:t>
            </a:r>
            <a:r>
              <a:rPr sz="1800" b="1" dirty="0">
                <a:latin typeface="Arial"/>
                <a:cs typeface="Arial"/>
              </a:rPr>
              <a:t>par </a:t>
            </a:r>
            <a:r>
              <a:rPr sz="1800" b="1" spc="-5" dirty="0">
                <a:latin typeface="Arial"/>
                <a:cs typeface="Arial"/>
              </a:rPr>
              <a:t>différents intervenants sur</a:t>
            </a:r>
            <a:r>
              <a:rPr sz="1800" b="1" spc="105" dirty="0">
                <a:latin typeface="Arial"/>
                <a:cs typeface="Arial"/>
              </a:rPr>
              <a:t> </a:t>
            </a:r>
            <a:r>
              <a:rPr sz="1800" b="1" spc="-5" dirty="0">
                <a:latin typeface="Arial"/>
                <a:cs typeface="Arial"/>
              </a:rPr>
              <a:t>Internet.</a:t>
            </a:r>
            <a:endParaRPr sz="1800">
              <a:latin typeface="Arial"/>
              <a:cs typeface="Arial"/>
            </a:endParaRPr>
          </a:p>
          <a:p>
            <a:pPr>
              <a:lnSpc>
                <a:spcPct val="100000"/>
              </a:lnSpc>
              <a:spcBef>
                <a:spcPts val="30"/>
              </a:spcBef>
            </a:pPr>
            <a:endParaRPr sz="1850">
              <a:latin typeface="Times New Roman"/>
              <a:cs typeface="Times New Roman"/>
            </a:endParaRPr>
          </a:p>
          <a:p>
            <a:pPr marL="12700">
              <a:lnSpc>
                <a:spcPct val="100000"/>
              </a:lnSpc>
              <a:spcBef>
                <a:spcPts val="5"/>
              </a:spcBef>
            </a:pPr>
            <a:r>
              <a:rPr sz="1800" b="1" i="1" spc="-5" dirty="0">
                <a:latin typeface="Arial"/>
                <a:cs typeface="Arial"/>
              </a:rPr>
              <a:t>Domaine de la santé</a:t>
            </a:r>
            <a:r>
              <a:rPr sz="1800" b="1" i="1" spc="5" dirty="0">
                <a:latin typeface="Arial"/>
                <a:cs typeface="Arial"/>
              </a:rPr>
              <a:t> </a:t>
            </a:r>
            <a:r>
              <a:rPr sz="1800" b="1" i="1" dirty="0">
                <a:latin typeface="Arial"/>
                <a:cs typeface="Arial"/>
              </a:rPr>
              <a:t>:</a:t>
            </a:r>
            <a:endParaRPr sz="1800">
              <a:latin typeface="Arial"/>
              <a:cs typeface="Arial"/>
            </a:endParaRPr>
          </a:p>
          <a:p>
            <a:pPr marL="12700" marR="5080" algn="just">
              <a:lnSpc>
                <a:spcPct val="100000"/>
              </a:lnSpc>
            </a:pPr>
            <a:r>
              <a:rPr sz="1800" spc="-5" dirty="0">
                <a:latin typeface="Arial"/>
                <a:cs typeface="Arial"/>
              </a:rPr>
              <a:t>Etudes épidémiologiques </a:t>
            </a:r>
            <a:r>
              <a:rPr sz="1800" dirty="0">
                <a:latin typeface="Arial"/>
                <a:cs typeface="Arial"/>
              </a:rPr>
              <a:t>diverses </a:t>
            </a:r>
            <a:r>
              <a:rPr sz="1800" spc="-5" dirty="0">
                <a:latin typeface="Arial"/>
                <a:cs typeface="Arial"/>
              </a:rPr>
              <a:t>lancées (pour le meilleur et pour le pire ?) </a:t>
            </a:r>
            <a:r>
              <a:rPr sz="1800" dirty="0">
                <a:latin typeface="Arial"/>
                <a:cs typeface="Arial"/>
              </a:rPr>
              <a:t>:  </a:t>
            </a:r>
            <a:r>
              <a:rPr sz="1800" spc="-5" dirty="0">
                <a:latin typeface="Arial"/>
                <a:cs typeface="Arial"/>
              </a:rPr>
              <a:t>société privées </a:t>
            </a:r>
            <a:r>
              <a:rPr sz="1800" dirty="0">
                <a:latin typeface="Arial"/>
                <a:cs typeface="Arial"/>
              </a:rPr>
              <a:t>(USA) </a:t>
            </a:r>
            <a:r>
              <a:rPr sz="1800" spc="-5" dirty="0">
                <a:latin typeface="Arial"/>
                <a:cs typeface="Arial"/>
              </a:rPr>
              <a:t>analysent </a:t>
            </a:r>
            <a:r>
              <a:rPr sz="1800" dirty="0">
                <a:latin typeface="Arial"/>
                <a:cs typeface="Arial"/>
              </a:rPr>
              <a:t>ces </a:t>
            </a:r>
            <a:r>
              <a:rPr sz="1800" spc="-5" dirty="0">
                <a:latin typeface="Arial"/>
                <a:cs typeface="Arial"/>
              </a:rPr>
              <a:t>data et en tirent des conclusions </a:t>
            </a:r>
            <a:r>
              <a:rPr sz="1800" dirty="0">
                <a:latin typeface="Arial"/>
                <a:cs typeface="Arial"/>
              </a:rPr>
              <a:t>:  </a:t>
            </a:r>
            <a:r>
              <a:rPr sz="1800" spc="-5" dirty="0">
                <a:latin typeface="Arial"/>
                <a:cs typeface="Arial"/>
              </a:rPr>
              <a:t>proposent à </a:t>
            </a:r>
            <a:r>
              <a:rPr sz="1800" dirty="0">
                <a:latin typeface="Arial"/>
                <a:cs typeface="Arial"/>
              </a:rPr>
              <a:t>des femmes </a:t>
            </a:r>
            <a:r>
              <a:rPr sz="1800" spc="-5" dirty="0">
                <a:latin typeface="Arial"/>
                <a:cs typeface="Arial"/>
              </a:rPr>
              <a:t>l’ablation des 2 seins car leur profil génétique  comparé </a:t>
            </a:r>
            <a:r>
              <a:rPr sz="1800" dirty="0">
                <a:latin typeface="Arial"/>
                <a:cs typeface="Arial"/>
              </a:rPr>
              <a:t>à </a:t>
            </a:r>
            <a:r>
              <a:rPr sz="1800" spc="-5" dirty="0">
                <a:latin typeface="Arial"/>
                <a:cs typeface="Arial"/>
              </a:rPr>
              <a:t>celui de milliers d’autres femmes </a:t>
            </a:r>
            <a:r>
              <a:rPr sz="1800" dirty="0">
                <a:latin typeface="Arial"/>
                <a:cs typeface="Arial"/>
              </a:rPr>
              <a:t>&gt;&gt; </a:t>
            </a:r>
            <a:r>
              <a:rPr sz="1800" spc="-5" dirty="0">
                <a:latin typeface="Arial"/>
                <a:cs typeface="Arial"/>
              </a:rPr>
              <a:t>risque accru de </a:t>
            </a:r>
            <a:r>
              <a:rPr sz="1800" dirty="0">
                <a:latin typeface="Arial"/>
                <a:cs typeface="Arial"/>
              </a:rPr>
              <a:t>K</a:t>
            </a:r>
            <a:r>
              <a:rPr sz="1800" spc="70" dirty="0">
                <a:latin typeface="Arial"/>
                <a:cs typeface="Arial"/>
              </a:rPr>
              <a:t> </a:t>
            </a:r>
            <a:r>
              <a:rPr sz="1800" spc="-5" dirty="0">
                <a:latin typeface="Arial"/>
                <a:cs typeface="Arial"/>
              </a:rPr>
              <a:t>sein.</a:t>
            </a:r>
            <a:endParaRPr sz="1800">
              <a:latin typeface="Arial"/>
              <a:cs typeface="Arial"/>
            </a:endParaRPr>
          </a:p>
          <a:p>
            <a:pPr>
              <a:lnSpc>
                <a:spcPct val="100000"/>
              </a:lnSpc>
              <a:spcBef>
                <a:spcPts val="35"/>
              </a:spcBef>
            </a:pPr>
            <a:endParaRPr sz="1850">
              <a:latin typeface="Times New Roman"/>
              <a:cs typeface="Times New Roman"/>
            </a:endParaRPr>
          </a:p>
          <a:p>
            <a:pPr marL="12700" marR="5080">
              <a:lnSpc>
                <a:spcPct val="100000"/>
              </a:lnSpc>
              <a:tabLst>
                <a:tab pos="514984" algn="l"/>
                <a:tab pos="1260475" algn="l"/>
                <a:tab pos="2437130" algn="l"/>
                <a:tab pos="3641725" algn="l"/>
                <a:tab pos="4755515" algn="l"/>
                <a:tab pos="5894070" algn="l"/>
                <a:tab pos="6944359" algn="l"/>
              </a:tabLst>
            </a:pPr>
            <a:r>
              <a:rPr sz="1800" spc="-10" dirty="0">
                <a:latin typeface="Arial"/>
                <a:cs typeface="Arial"/>
              </a:rPr>
              <a:t>Le</a:t>
            </a:r>
            <a:r>
              <a:rPr sz="1800" spc="-5" dirty="0">
                <a:latin typeface="Arial"/>
                <a:cs typeface="Arial"/>
              </a:rPr>
              <a:t>s</a:t>
            </a:r>
            <a:r>
              <a:rPr sz="1800" dirty="0">
                <a:latin typeface="Arial"/>
                <a:cs typeface="Arial"/>
              </a:rPr>
              <a:t>	</a:t>
            </a:r>
            <a:r>
              <a:rPr sz="1800" spc="-5" dirty="0">
                <a:latin typeface="Arial"/>
                <a:cs typeface="Arial"/>
              </a:rPr>
              <a:t>obj</a:t>
            </a:r>
            <a:r>
              <a:rPr sz="1800" spc="-15" dirty="0">
                <a:latin typeface="Arial"/>
                <a:cs typeface="Arial"/>
              </a:rPr>
              <a:t>e</a:t>
            </a:r>
            <a:r>
              <a:rPr sz="1800" dirty="0">
                <a:latin typeface="Arial"/>
                <a:cs typeface="Arial"/>
              </a:rPr>
              <a:t>ts	</a:t>
            </a:r>
            <a:r>
              <a:rPr sz="1800" spc="-5" dirty="0">
                <a:latin typeface="Arial"/>
                <a:cs typeface="Arial"/>
              </a:rPr>
              <a:t>c</a:t>
            </a:r>
            <a:r>
              <a:rPr sz="1800" dirty="0">
                <a:latin typeface="Arial"/>
                <a:cs typeface="Arial"/>
              </a:rPr>
              <a:t>o</a:t>
            </a:r>
            <a:r>
              <a:rPr sz="1800" spc="-5" dirty="0">
                <a:latin typeface="Arial"/>
                <a:cs typeface="Arial"/>
              </a:rPr>
              <a:t>n</a:t>
            </a:r>
            <a:r>
              <a:rPr sz="1800" spc="-15" dirty="0">
                <a:latin typeface="Arial"/>
                <a:cs typeface="Arial"/>
              </a:rPr>
              <a:t>n</a:t>
            </a:r>
            <a:r>
              <a:rPr sz="1800" spc="-5" dirty="0">
                <a:latin typeface="Arial"/>
                <a:cs typeface="Arial"/>
              </a:rPr>
              <a:t>ect</a:t>
            </a:r>
            <a:r>
              <a:rPr sz="1800" spc="-15" dirty="0">
                <a:latin typeface="Arial"/>
                <a:cs typeface="Arial"/>
              </a:rPr>
              <a:t>é</a:t>
            </a:r>
            <a:r>
              <a:rPr sz="1800" spc="-5" dirty="0">
                <a:latin typeface="Arial"/>
                <a:cs typeface="Arial"/>
              </a:rPr>
              <a:t>s	(b</a:t>
            </a:r>
            <a:r>
              <a:rPr sz="1800" spc="5" dirty="0">
                <a:latin typeface="Arial"/>
                <a:cs typeface="Arial"/>
              </a:rPr>
              <a:t>r</a:t>
            </a:r>
            <a:r>
              <a:rPr sz="1800" spc="-5" dirty="0">
                <a:latin typeface="Arial"/>
                <a:cs typeface="Arial"/>
              </a:rPr>
              <a:t>a</a:t>
            </a:r>
            <a:r>
              <a:rPr sz="1800" dirty="0">
                <a:latin typeface="Arial"/>
                <a:cs typeface="Arial"/>
              </a:rPr>
              <a:t>c</a:t>
            </a:r>
            <a:r>
              <a:rPr sz="1800" spc="-5" dirty="0">
                <a:latin typeface="Arial"/>
                <a:cs typeface="Arial"/>
              </a:rPr>
              <a:t>e</a:t>
            </a:r>
            <a:r>
              <a:rPr sz="1800" spc="-15" dirty="0">
                <a:latin typeface="Arial"/>
                <a:cs typeface="Arial"/>
              </a:rPr>
              <a:t>l</a:t>
            </a:r>
            <a:r>
              <a:rPr sz="1800" dirty="0">
                <a:latin typeface="Arial"/>
                <a:cs typeface="Arial"/>
              </a:rPr>
              <a:t>ets,	</a:t>
            </a:r>
            <a:r>
              <a:rPr sz="1800" spc="-5" dirty="0">
                <a:latin typeface="Arial"/>
                <a:cs typeface="Arial"/>
              </a:rPr>
              <a:t>b</a:t>
            </a:r>
            <a:r>
              <a:rPr sz="1800" spc="-15" dirty="0">
                <a:latin typeface="Arial"/>
                <a:cs typeface="Arial"/>
              </a:rPr>
              <a:t>a</a:t>
            </a:r>
            <a:r>
              <a:rPr sz="1800" dirty="0">
                <a:latin typeface="Arial"/>
                <a:cs typeface="Arial"/>
              </a:rPr>
              <a:t>l</a:t>
            </a:r>
            <a:r>
              <a:rPr sz="1800" spc="-5" dirty="0">
                <a:latin typeface="Arial"/>
                <a:cs typeface="Arial"/>
              </a:rPr>
              <a:t>a</a:t>
            </a:r>
            <a:r>
              <a:rPr sz="1800" spc="-15" dirty="0">
                <a:latin typeface="Arial"/>
                <a:cs typeface="Arial"/>
              </a:rPr>
              <a:t>n</a:t>
            </a:r>
            <a:r>
              <a:rPr sz="1800" spc="-5" dirty="0">
                <a:latin typeface="Arial"/>
                <a:cs typeface="Arial"/>
              </a:rPr>
              <a:t>c</a:t>
            </a:r>
            <a:r>
              <a:rPr sz="1800" dirty="0">
                <a:latin typeface="Arial"/>
                <a:cs typeface="Arial"/>
              </a:rPr>
              <a:t>es,	te</a:t>
            </a:r>
            <a:r>
              <a:rPr sz="1800" spc="-5" dirty="0">
                <a:latin typeface="Arial"/>
                <a:cs typeface="Arial"/>
              </a:rPr>
              <a:t>e</a:t>
            </a:r>
            <a:r>
              <a:rPr sz="1800" dirty="0">
                <a:latin typeface="Arial"/>
                <a:cs typeface="Arial"/>
              </a:rPr>
              <a:t>-</a:t>
            </a:r>
            <a:r>
              <a:rPr sz="1800" spc="-5" dirty="0">
                <a:latin typeface="Arial"/>
                <a:cs typeface="Arial"/>
              </a:rPr>
              <a:t>sh</a:t>
            </a:r>
            <a:r>
              <a:rPr sz="1800" spc="-15" dirty="0">
                <a:latin typeface="Arial"/>
                <a:cs typeface="Arial"/>
              </a:rPr>
              <a:t>i</a:t>
            </a:r>
            <a:r>
              <a:rPr sz="1800" dirty="0">
                <a:latin typeface="Arial"/>
                <a:cs typeface="Arial"/>
              </a:rPr>
              <a:t>rts,	fa</a:t>
            </a:r>
            <a:r>
              <a:rPr sz="1800" spc="-10" dirty="0">
                <a:latin typeface="Arial"/>
                <a:cs typeface="Arial"/>
              </a:rPr>
              <a:t>u</a:t>
            </a:r>
            <a:r>
              <a:rPr sz="1800" dirty="0">
                <a:latin typeface="Arial"/>
                <a:cs typeface="Arial"/>
              </a:rPr>
              <a:t>te</a:t>
            </a:r>
            <a:r>
              <a:rPr sz="1800" spc="-10" dirty="0">
                <a:latin typeface="Arial"/>
                <a:cs typeface="Arial"/>
              </a:rPr>
              <a:t>u</a:t>
            </a:r>
            <a:r>
              <a:rPr sz="1800" dirty="0">
                <a:latin typeface="Arial"/>
                <a:cs typeface="Arial"/>
              </a:rPr>
              <a:t>ils,	</a:t>
            </a:r>
            <a:r>
              <a:rPr sz="1800" spc="10" dirty="0">
                <a:latin typeface="Arial"/>
                <a:cs typeface="Arial"/>
              </a:rPr>
              <a:t>i</a:t>
            </a:r>
            <a:r>
              <a:rPr sz="1800" spc="-35" dirty="0">
                <a:latin typeface="Arial"/>
                <a:cs typeface="Arial"/>
              </a:rPr>
              <a:t>w</a:t>
            </a:r>
            <a:r>
              <a:rPr sz="1800" dirty="0">
                <a:latin typeface="Arial"/>
                <a:cs typeface="Arial"/>
              </a:rPr>
              <a:t>at</a:t>
            </a:r>
            <a:r>
              <a:rPr sz="1800" spc="5" dirty="0">
                <a:latin typeface="Arial"/>
                <a:cs typeface="Arial"/>
              </a:rPr>
              <a:t>c</a:t>
            </a:r>
            <a:r>
              <a:rPr sz="1800" dirty="0">
                <a:latin typeface="Arial"/>
                <a:cs typeface="Arial"/>
              </a:rPr>
              <a:t>h,..).  </a:t>
            </a:r>
            <a:r>
              <a:rPr sz="1800" spc="-5" dirty="0">
                <a:latin typeface="Arial"/>
                <a:cs typeface="Arial"/>
              </a:rPr>
              <a:t>Suivre sa propre </a:t>
            </a:r>
            <a:r>
              <a:rPr sz="1800" dirty="0">
                <a:latin typeface="Arial"/>
                <a:cs typeface="Arial"/>
              </a:rPr>
              <a:t>forme </a:t>
            </a:r>
            <a:r>
              <a:rPr sz="1800" spc="-10" dirty="0">
                <a:latin typeface="Arial"/>
                <a:cs typeface="Arial"/>
              </a:rPr>
              <a:t>physique, </a:t>
            </a:r>
            <a:r>
              <a:rPr sz="1800" spc="-5" dirty="0">
                <a:latin typeface="Arial"/>
                <a:cs typeface="Arial"/>
              </a:rPr>
              <a:t>la comparer à ce </a:t>
            </a:r>
            <a:r>
              <a:rPr sz="1800" spc="-10" dirty="0">
                <a:latin typeface="Arial"/>
                <a:cs typeface="Arial"/>
              </a:rPr>
              <a:t>qu’elle </a:t>
            </a:r>
            <a:r>
              <a:rPr sz="1800" spc="-5" dirty="0">
                <a:latin typeface="Arial"/>
                <a:cs typeface="Arial"/>
              </a:rPr>
              <a:t>devrait </a:t>
            </a:r>
            <a:r>
              <a:rPr sz="1800" dirty="0">
                <a:latin typeface="Arial"/>
                <a:cs typeface="Arial"/>
              </a:rPr>
              <a:t>être</a:t>
            </a:r>
            <a:r>
              <a:rPr sz="1800" spc="180" dirty="0">
                <a:latin typeface="Arial"/>
                <a:cs typeface="Arial"/>
              </a:rPr>
              <a:t> </a:t>
            </a:r>
            <a:r>
              <a:rPr sz="1800" spc="-10" dirty="0">
                <a:latin typeface="Arial"/>
                <a:cs typeface="Arial"/>
              </a:rPr>
              <a:t>(!).</a:t>
            </a:r>
            <a:endParaRPr sz="1800">
              <a:latin typeface="Arial"/>
              <a:cs typeface="Arial"/>
            </a:endParaRPr>
          </a:p>
          <a:p>
            <a:pPr marL="12700" algn="just">
              <a:lnSpc>
                <a:spcPct val="100000"/>
              </a:lnSpc>
            </a:pPr>
            <a:r>
              <a:rPr sz="1800" spc="-5" dirty="0">
                <a:latin typeface="Arial"/>
                <a:cs typeface="Arial"/>
              </a:rPr>
              <a:t>Mais alimentent aussi de manière continue </a:t>
            </a:r>
            <a:r>
              <a:rPr sz="1800" dirty="0">
                <a:latin typeface="Arial"/>
                <a:cs typeface="Arial"/>
              </a:rPr>
              <a:t>ces </a:t>
            </a:r>
            <a:r>
              <a:rPr sz="1800" spc="-5" dirty="0">
                <a:latin typeface="Arial"/>
                <a:cs typeface="Arial"/>
              </a:rPr>
              <a:t>fameuses Big</a:t>
            </a:r>
            <a:r>
              <a:rPr sz="1800" spc="90" dirty="0">
                <a:latin typeface="Arial"/>
                <a:cs typeface="Arial"/>
              </a:rPr>
              <a:t> </a:t>
            </a:r>
            <a:r>
              <a:rPr sz="1800" spc="-5" dirty="0">
                <a:latin typeface="Arial"/>
                <a:cs typeface="Arial"/>
              </a:rPr>
              <a:t>Data.</a:t>
            </a:r>
            <a:endParaRPr sz="1800">
              <a:latin typeface="Arial"/>
              <a:cs typeface="Aria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1587" y="1474088"/>
            <a:ext cx="309245"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FFFFFF"/>
                </a:solidFill>
                <a:latin typeface="Arial"/>
                <a:cs typeface="Arial"/>
              </a:rPr>
              <a:t>39</a:t>
            </a:r>
            <a:endParaRPr sz="2000">
              <a:latin typeface="Arial"/>
              <a:cs typeface="Arial"/>
            </a:endParaRPr>
          </a:p>
        </p:txBody>
      </p:sp>
      <p:sp>
        <p:nvSpPr>
          <p:cNvPr id="3" name="object 3"/>
          <p:cNvSpPr/>
          <p:nvPr/>
        </p:nvSpPr>
        <p:spPr>
          <a:xfrm>
            <a:off x="1158875" y="742950"/>
            <a:ext cx="7239000" cy="0"/>
          </a:xfrm>
          <a:custGeom>
            <a:avLst/>
            <a:gdLst/>
            <a:ahLst/>
            <a:cxnLst/>
            <a:rect l="l" t="t" r="r" b="b"/>
            <a:pathLst>
              <a:path w="7239000">
                <a:moveTo>
                  <a:pt x="0" y="0"/>
                </a:moveTo>
                <a:lnTo>
                  <a:pt x="7239000" y="0"/>
                </a:lnTo>
              </a:path>
            </a:pathLst>
          </a:custGeom>
          <a:ln w="9525">
            <a:solidFill>
              <a:srgbClr val="99CCCC"/>
            </a:solidFill>
          </a:ln>
        </p:spPr>
        <p:txBody>
          <a:bodyPr wrap="square" lIns="0" tIns="0" rIns="0" bIns="0" rtlCol="0"/>
          <a:lstStyle/>
          <a:p>
            <a:endParaRPr/>
          </a:p>
        </p:txBody>
      </p:sp>
      <p:sp>
        <p:nvSpPr>
          <p:cNvPr id="6" name="object 6"/>
          <p:cNvSpPr/>
          <p:nvPr/>
        </p:nvSpPr>
        <p:spPr>
          <a:xfrm>
            <a:off x="250825" y="6308725"/>
            <a:ext cx="1384300" cy="36512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1367027" y="118871"/>
            <a:ext cx="443484" cy="4572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536191" y="118871"/>
            <a:ext cx="341376" cy="457200"/>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1603247" y="118871"/>
            <a:ext cx="333755" cy="457200"/>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662683" y="118871"/>
            <a:ext cx="2334768" cy="457200"/>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3723132" y="118871"/>
            <a:ext cx="330708" cy="457200"/>
          </a:xfrm>
          <a:prstGeom prst="rect">
            <a:avLst/>
          </a:prstGeom>
          <a:blipFill>
            <a:blip r:embed="rId8" cstate="print"/>
            <a:stretch>
              <a:fillRect/>
            </a:stretch>
          </a:blipFill>
        </p:spPr>
        <p:txBody>
          <a:bodyPr wrap="square" lIns="0" tIns="0" rIns="0" bIns="0" rtlCol="0"/>
          <a:lstStyle/>
          <a:p>
            <a:endParaRPr/>
          </a:p>
        </p:txBody>
      </p:sp>
      <p:sp>
        <p:nvSpPr>
          <p:cNvPr id="12" name="object 12"/>
          <p:cNvSpPr txBox="1"/>
          <p:nvPr/>
        </p:nvSpPr>
        <p:spPr>
          <a:xfrm>
            <a:off x="1482344" y="168910"/>
            <a:ext cx="2381250"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5F5F5F"/>
                </a:solidFill>
                <a:latin typeface="Arial"/>
                <a:cs typeface="Arial"/>
              </a:rPr>
              <a:t>3 - Statistique</a:t>
            </a:r>
            <a:r>
              <a:rPr sz="1600" b="1" spc="20" dirty="0">
                <a:solidFill>
                  <a:srgbClr val="5F5F5F"/>
                </a:solidFill>
                <a:latin typeface="Arial"/>
                <a:cs typeface="Arial"/>
              </a:rPr>
              <a:t> </a:t>
            </a:r>
            <a:r>
              <a:rPr sz="1600" b="1" spc="-10" dirty="0">
                <a:solidFill>
                  <a:srgbClr val="5F5F5F"/>
                </a:solidFill>
                <a:latin typeface="Arial"/>
                <a:cs typeface="Arial"/>
              </a:rPr>
              <a:t>Déductive</a:t>
            </a:r>
            <a:endParaRPr sz="1600">
              <a:latin typeface="Arial"/>
              <a:cs typeface="Arial"/>
            </a:endParaRPr>
          </a:p>
        </p:txBody>
      </p:sp>
      <p:sp>
        <p:nvSpPr>
          <p:cNvPr id="13" name="object 13"/>
          <p:cNvSpPr txBox="1"/>
          <p:nvPr/>
        </p:nvSpPr>
        <p:spPr>
          <a:xfrm>
            <a:off x="5295391" y="384174"/>
            <a:ext cx="2517775" cy="269240"/>
          </a:xfrm>
          <a:prstGeom prst="rect">
            <a:avLst/>
          </a:prstGeom>
        </p:spPr>
        <p:txBody>
          <a:bodyPr vert="horz" wrap="square" lIns="0" tIns="12065" rIns="0" bIns="0" rtlCol="0">
            <a:spAutoFit/>
          </a:bodyPr>
          <a:lstStyle/>
          <a:p>
            <a:pPr marL="12700">
              <a:lnSpc>
                <a:spcPct val="100000"/>
              </a:lnSpc>
              <a:spcBef>
                <a:spcPts val="95"/>
              </a:spcBef>
            </a:pPr>
            <a:r>
              <a:rPr sz="1600" b="1" spc="-5" dirty="0">
                <a:solidFill>
                  <a:srgbClr val="3B6464"/>
                </a:solidFill>
                <a:latin typeface="Arial"/>
                <a:cs typeface="Arial"/>
              </a:rPr>
              <a:t>Les tests de</a:t>
            </a:r>
            <a:r>
              <a:rPr sz="1600" b="1" spc="-30" dirty="0">
                <a:solidFill>
                  <a:srgbClr val="3B6464"/>
                </a:solidFill>
                <a:latin typeface="Arial"/>
                <a:cs typeface="Arial"/>
              </a:rPr>
              <a:t> </a:t>
            </a:r>
            <a:r>
              <a:rPr sz="1600" b="1" spc="-5" dirty="0">
                <a:solidFill>
                  <a:srgbClr val="3B6464"/>
                </a:solidFill>
                <a:latin typeface="Arial"/>
                <a:cs typeface="Arial"/>
              </a:rPr>
              <a:t>comparaison</a:t>
            </a:r>
            <a:endParaRPr sz="1600">
              <a:latin typeface="Arial"/>
              <a:cs typeface="Arial"/>
            </a:endParaRPr>
          </a:p>
        </p:txBody>
      </p:sp>
      <p:sp>
        <p:nvSpPr>
          <p:cNvPr id="14" name="object 14"/>
          <p:cNvSpPr txBox="1"/>
          <p:nvPr/>
        </p:nvSpPr>
        <p:spPr>
          <a:xfrm>
            <a:off x="1567433" y="1224153"/>
            <a:ext cx="6669405" cy="574040"/>
          </a:xfrm>
          <a:prstGeom prst="rect">
            <a:avLst/>
          </a:prstGeom>
        </p:spPr>
        <p:txBody>
          <a:bodyPr vert="horz" wrap="square" lIns="0" tIns="12700" rIns="0" bIns="0" rtlCol="0">
            <a:spAutoFit/>
          </a:bodyPr>
          <a:lstStyle/>
          <a:p>
            <a:pPr marL="12700" marR="5080" indent="320040">
              <a:lnSpc>
                <a:spcPct val="100000"/>
              </a:lnSpc>
              <a:spcBef>
                <a:spcPts val="100"/>
              </a:spcBef>
            </a:pPr>
            <a:r>
              <a:rPr sz="1800" b="1" spc="-10" dirty="0">
                <a:latin typeface="Arial"/>
                <a:cs typeface="Arial"/>
              </a:rPr>
              <a:t>L’utilisation </a:t>
            </a:r>
            <a:r>
              <a:rPr sz="1800" b="1" dirty="0">
                <a:latin typeface="Arial"/>
                <a:cs typeface="Arial"/>
              </a:rPr>
              <a:t>de </a:t>
            </a:r>
            <a:r>
              <a:rPr sz="1800" b="1" spc="-5" dirty="0">
                <a:latin typeface="Arial"/>
                <a:cs typeface="Arial"/>
              </a:rPr>
              <a:t>ces </a:t>
            </a:r>
            <a:r>
              <a:rPr sz="1800" b="1" spc="-10" dirty="0">
                <a:latin typeface="Arial"/>
                <a:cs typeface="Arial"/>
              </a:rPr>
              <a:t>masses </a:t>
            </a:r>
            <a:r>
              <a:rPr sz="1800" b="1" dirty="0">
                <a:latin typeface="Arial"/>
                <a:cs typeface="Arial"/>
              </a:rPr>
              <a:t>de données </a:t>
            </a:r>
            <a:r>
              <a:rPr sz="1800" b="1" spc="-10" dirty="0">
                <a:latin typeface="Arial"/>
                <a:cs typeface="Arial"/>
              </a:rPr>
              <a:t>remet </a:t>
            </a:r>
            <a:r>
              <a:rPr sz="1800" b="1" spc="-5" dirty="0">
                <a:latin typeface="Arial"/>
                <a:cs typeface="Arial"/>
              </a:rPr>
              <a:t>en cause  certaines </a:t>
            </a:r>
            <a:r>
              <a:rPr sz="1800" b="1" dirty="0">
                <a:latin typeface="Arial"/>
                <a:cs typeface="Arial"/>
              </a:rPr>
              <a:t>théories </a:t>
            </a:r>
            <a:r>
              <a:rPr sz="1800" b="1" spc="-5" dirty="0">
                <a:latin typeface="Arial"/>
                <a:cs typeface="Arial"/>
              </a:rPr>
              <a:t>statistiques et </a:t>
            </a:r>
            <a:r>
              <a:rPr sz="1800" b="1" dirty="0">
                <a:latin typeface="Arial"/>
                <a:cs typeface="Arial"/>
              </a:rPr>
              <a:t>la notion</a:t>
            </a:r>
            <a:r>
              <a:rPr sz="1800" b="1" spc="-45" dirty="0">
                <a:latin typeface="Arial"/>
                <a:cs typeface="Arial"/>
              </a:rPr>
              <a:t> </a:t>
            </a:r>
            <a:r>
              <a:rPr sz="1800" b="1" dirty="0">
                <a:latin typeface="Arial"/>
                <a:cs typeface="Arial"/>
              </a:rPr>
              <a:t>d’échantillonnage.</a:t>
            </a:r>
            <a:endParaRPr sz="1800">
              <a:latin typeface="Arial"/>
              <a:cs typeface="Arial"/>
            </a:endParaRPr>
          </a:p>
        </p:txBody>
      </p:sp>
      <p:sp>
        <p:nvSpPr>
          <p:cNvPr id="15" name="object 15"/>
          <p:cNvSpPr txBox="1"/>
          <p:nvPr/>
        </p:nvSpPr>
        <p:spPr>
          <a:xfrm>
            <a:off x="905967" y="2047494"/>
            <a:ext cx="7999095" cy="3592195"/>
          </a:xfrm>
          <a:prstGeom prst="rect">
            <a:avLst/>
          </a:prstGeom>
        </p:spPr>
        <p:txBody>
          <a:bodyPr vert="horz" wrap="square" lIns="0" tIns="12700" rIns="0" bIns="0" rtlCol="0">
            <a:spAutoFit/>
          </a:bodyPr>
          <a:lstStyle/>
          <a:p>
            <a:pPr marL="12700" marR="7620" algn="just">
              <a:lnSpc>
                <a:spcPct val="100000"/>
              </a:lnSpc>
              <a:spcBef>
                <a:spcPts val="100"/>
              </a:spcBef>
            </a:pPr>
            <a:r>
              <a:rPr sz="1800" b="1" spc="-5" dirty="0">
                <a:latin typeface="Arial"/>
                <a:cs typeface="Arial"/>
              </a:rPr>
              <a:t>Jusqu’à aujourd’hui </a:t>
            </a:r>
            <a:r>
              <a:rPr sz="1800" spc="-5" dirty="0">
                <a:latin typeface="Arial"/>
                <a:cs typeface="Arial"/>
              </a:rPr>
              <a:t>les données recueillies dans les études cliniques sont  des données démographiques (sexe, âge), cliniques (poids, taille, diag, </a:t>
            </a:r>
            <a:r>
              <a:rPr sz="1800" dirty="0">
                <a:latin typeface="Arial"/>
                <a:cs typeface="Arial"/>
              </a:rPr>
              <a:t>trait,  </a:t>
            </a:r>
            <a:r>
              <a:rPr sz="1800" spc="-5" dirty="0">
                <a:latin typeface="Arial"/>
                <a:cs typeface="Arial"/>
              </a:rPr>
              <a:t>dose, durée), biologiques,…Jamais de données de </a:t>
            </a:r>
            <a:r>
              <a:rPr sz="1800" spc="-10" dirty="0">
                <a:latin typeface="Arial"/>
                <a:cs typeface="Arial"/>
              </a:rPr>
              <a:t>type </a:t>
            </a:r>
            <a:r>
              <a:rPr sz="1800" spc="-45" dirty="0">
                <a:latin typeface="Arial"/>
                <a:cs typeface="Arial"/>
              </a:rPr>
              <a:t>psy, </a:t>
            </a:r>
            <a:r>
              <a:rPr sz="1800" spc="-5" dirty="0">
                <a:latin typeface="Arial"/>
                <a:cs typeface="Arial"/>
              </a:rPr>
              <a:t>émotionnel,</a:t>
            </a:r>
            <a:r>
              <a:rPr sz="1800" spc="245" dirty="0">
                <a:latin typeface="Arial"/>
                <a:cs typeface="Arial"/>
              </a:rPr>
              <a:t> </a:t>
            </a:r>
            <a:r>
              <a:rPr sz="1800" dirty="0">
                <a:latin typeface="Arial"/>
                <a:cs typeface="Arial"/>
              </a:rPr>
              <a:t>..</a:t>
            </a:r>
            <a:endParaRPr sz="1800">
              <a:latin typeface="Arial"/>
              <a:cs typeface="Arial"/>
            </a:endParaRPr>
          </a:p>
          <a:p>
            <a:pPr marL="12700" marR="7620" algn="just">
              <a:lnSpc>
                <a:spcPct val="100000"/>
              </a:lnSpc>
            </a:pPr>
            <a:r>
              <a:rPr sz="1800" b="1" spc="-5" dirty="0">
                <a:latin typeface="Arial"/>
                <a:cs typeface="Arial"/>
              </a:rPr>
              <a:t>Big Data </a:t>
            </a:r>
            <a:r>
              <a:rPr sz="1800" b="1" dirty="0">
                <a:latin typeface="Arial"/>
                <a:cs typeface="Arial"/>
              </a:rPr>
              <a:t>: </a:t>
            </a:r>
            <a:r>
              <a:rPr sz="1800" spc="-5" dirty="0">
                <a:latin typeface="Arial"/>
                <a:cs typeface="Arial"/>
              </a:rPr>
              <a:t>permettent de </a:t>
            </a:r>
            <a:r>
              <a:rPr sz="1800" spc="-10" dirty="0">
                <a:latin typeface="Arial"/>
                <a:cs typeface="Arial"/>
              </a:rPr>
              <a:t>recouper </a:t>
            </a:r>
            <a:r>
              <a:rPr sz="1800" spc="-5" dirty="0">
                <a:latin typeface="Arial"/>
                <a:cs typeface="Arial"/>
              </a:rPr>
              <a:t>et analyser TOUS </a:t>
            </a:r>
            <a:r>
              <a:rPr sz="1800" dirty="0">
                <a:latin typeface="Arial"/>
                <a:cs typeface="Arial"/>
              </a:rPr>
              <a:t>ces </a:t>
            </a:r>
            <a:r>
              <a:rPr sz="1800" spc="-5" dirty="0">
                <a:latin typeface="Arial"/>
                <a:cs typeface="Arial"/>
              </a:rPr>
              <a:t>types de données et  de remettre en cause certaines conclusions ou</a:t>
            </a:r>
            <a:r>
              <a:rPr sz="1800" spc="80" dirty="0">
                <a:latin typeface="Arial"/>
                <a:cs typeface="Arial"/>
              </a:rPr>
              <a:t> </a:t>
            </a:r>
            <a:r>
              <a:rPr sz="1800" spc="-5" dirty="0">
                <a:latin typeface="Arial"/>
                <a:cs typeface="Arial"/>
              </a:rPr>
              <a:t>décisions..</a:t>
            </a:r>
            <a:endParaRPr sz="1800">
              <a:latin typeface="Arial"/>
              <a:cs typeface="Arial"/>
            </a:endParaRPr>
          </a:p>
          <a:p>
            <a:pPr>
              <a:lnSpc>
                <a:spcPct val="100000"/>
              </a:lnSpc>
              <a:spcBef>
                <a:spcPts val="30"/>
              </a:spcBef>
            </a:pPr>
            <a:endParaRPr sz="1850">
              <a:latin typeface="Times New Roman"/>
              <a:cs typeface="Times New Roman"/>
            </a:endParaRPr>
          </a:p>
          <a:p>
            <a:pPr marL="12700" marR="5080" algn="just">
              <a:lnSpc>
                <a:spcPct val="100000"/>
              </a:lnSpc>
              <a:spcBef>
                <a:spcPts val="5"/>
              </a:spcBef>
            </a:pPr>
            <a:r>
              <a:rPr sz="1800" spc="-5" dirty="0">
                <a:latin typeface="Arial"/>
                <a:cs typeface="Arial"/>
              </a:rPr>
              <a:t>De plus </a:t>
            </a:r>
            <a:r>
              <a:rPr sz="1800" dirty="0">
                <a:latin typeface="Arial"/>
                <a:cs typeface="Arial"/>
              </a:rPr>
              <a:t>: </a:t>
            </a:r>
            <a:r>
              <a:rPr sz="1800" spc="-5" dirty="0">
                <a:latin typeface="Arial"/>
                <a:cs typeface="Arial"/>
              </a:rPr>
              <a:t>échantillon traditionnel </a:t>
            </a:r>
            <a:r>
              <a:rPr sz="1800" dirty="0">
                <a:latin typeface="Arial"/>
                <a:cs typeface="Arial"/>
              </a:rPr>
              <a:t>= </a:t>
            </a:r>
            <a:r>
              <a:rPr sz="1800" spc="-5" dirty="0">
                <a:latin typeface="Arial"/>
                <a:cs typeface="Arial"/>
              </a:rPr>
              <a:t>effectif de qq dizaines, au mieux </a:t>
            </a:r>
            <a:r>
              <a:rPr sz="1800" spc="-10" dirty="0">
                <a:latin typeface="Arial"/>
                <a:cs typeface="Arial"/>
              </a:rPr>
              <a:t>qq  </a:t>
            </a:r>
            <a:r>
              <a:rPr sz="1800" spc="-5" dirty="0">
                <a:latin typeface="Arial"/>
                <a:cs typeface="Arial"/>
              </a:rPr>
              <a:t>centaines d’individus, représentant des populations cibles souvent </a:t>
            </a:r>
            <a:r>
              <a:rPr sz="1800" spc="-10" dirty="0">
                <a:latin typeface="Arial"/>
                <a:cs typeface="Arial"/>
              </a:rPr>
              <a:t>de  </a:t>
            </a:r>
            <a:r>
              <a:rPr sz="1800" spc="-5" dirty="0">
                <a:latin typeface="Arial"/>
                <a:cs typeface="Arial"/>
              </a:rPr>
              <a:t>plusieurs centaines de milliers </a:t>
            </a:r>
            <a:r>
              <a:rPr sz="1800" spc="-10" dirty="0">
                <a:latin typeface="Arial"/>
                <a:cs typeface="Arial"/>
              </a:rPr>
              <a:t>d’individus. </a:t>
            </a:r>
            <a:r>
              <a:rPr sz="1800" b="1" i="1" spc="-5" dirty="0">
                <a:latin typeface="Arial"/>
                <a:cs typeface="Arial"/>
              </a:rPr>
              <a:t>Schéma le </a:t>
            </a:r>
            <a:r>
              <a:rPr sz="1800" b="1" i="1" dirty="0">
                <a:latin typeface="Arial"/>
                <a:cs typeface="Arial"/>
              </a:rPr>
              <a:t>plus </a:t>
            </a:r>
            <a:r>
              <a:rPr sz="1800" b="1" i="1" spc="-5" dirty="0">
                <a:latin typeface="Arial"/>
                <a:cs typeface="Arial"/>
              </a:rPr>
              <a:t>performant</a:t>
            </a:r>
            <a:r>
              <a:rPr sz="1800" b="1" i="1" spc="155" dirty="0">
                <a:latin typeface="Arial"/>
                <a:cs typeface="Arial"/>
              </a:rPr>
              <a:t> </a:t>
            </a:r>
            <a:r>
              <a:rPr sz="1800" b="1" i="1" dirty="0">
                <a:latin typeface="Arial"/>
                <a:cs typeface="Arial"/>
              </a:rPr>
              <a:t>?</a:t>
            </a:r>
            <a:endParaRPr sz="1800">
              <a:latin typeface="Arial"/>
              <a:cs typeface="Arial"/>
            </a:endParaRPr>
          </a:p>
          <a:p>
            <a:pPr>
              <a:lnSpc>
                <a:spcPct val="100000"/>
              </a:lnSpc>
              <a:spcBef>
                <a:spcPts val="30"/>
              </a:spcBef>
            </a:pPr>
            <a:endParaRPr sz="1850">
              <a:latin typeface="Times New Roman"/>
              <a:cs typeface="Times New Roman"/>
            </a:endParaRPr>
          </a:p>
          <a:p>
            <a:pPr marL="2885440">
              <a:lnSpc>
                <a:spcPct val="100000"/>
              </a:lnSpc>
            </a:pPr>
            <a:r>
              <a:rPr sz="1800" b="1" spc="-5" dirty="0">
                <a:latin typeface="Arial"/>
                <a:cs typeface="Arial"/>
              </a:rPr>
              <a:t>Grâce aux Big Data</a:t>
            </a:r>
            <a:r>
              <a:rPr sz="1800" b="1" spc="15" dirty="0">
                <a:latin typeface="Arial"/>
                <a:cs typeface="Arial"/>
              </a:rPr>
              <a:t> </a:t>
            </a:r>
            <a:r>
              <a:rPr sz="1800" dirty="0">
                <a:latin typeface="Arial"/>
                <a:cs typeface="Arial"/>
              </a:rPr>
              <a:t>:</a:t>
            </a:r>
            <a:endParaRPr sz="1800">
              <a:latin typeface="Arial"/>
              <a:cs typeface="Arial"/>
            </a:endParaRPr>
          </a:p>
          <a:p>
            <a:pPr marL="919480" marR="323850" indent="-907415">
              <a:lnSpc>
                <a:spcPct val="100000"/>
              </a:lnSpc>
              <a:spcBef>
                <a:spcPts val="5"/>
              </a:spcBef>
            </a:pPr>
            <a:r>
              <a:rPr sz="1800" spc="-5" dirty="0">
                <a:latin typeface="Arial"/>
                <a:cs typeface="Arial"/>
              </a:rPr>
              <a:t>effectif de l’échantillon observé et étudié </a:t>
            </a:r>
            <a:r>
              <a:rPr sz="1800" dirty="0">
                <a:latin typeface="Arial"/>
                <a:cs typeface="Arial"/>
              </a:rPr>
              <a:t>est </a:t>
            </a:r>
            <a:r>
              <a:rPr sz="1800" spc="-5" dirty="0">
                <a:latin typeface="Arial"/>
                <a:cs typeface="Arial"/>
              </a:rPr>
              <a:t>de l’ordre de la population cible  </a:t>
            </a:r>
            <a:r>
              <a:rPr sz="1800" dirty="0">
                <a:latin typeface="Arial"/>
                <a:cs typeface="Arial"/>
              </a:rPr>
              <a:t>Et çà, </a:t>
            </a:r>
            <a:r>
              <a:rPr sz="1800" spc="-5" dirty="0">
                <a:latin typeface="Arial"/>
                <a:cs typeface="Arial"/>
              </a:rPr>
              <a:t>c’est tout de </a:t>
            </a:r>
            <a:r>
              <a:rPr sz="1800" dirty="0">
                <a:latin typeface="Arial"/>
                <a:cs typeface="Arial"/>
              </a:rPr>
              <a:t>même </a:t>
            </a:r>
            <a:r>
              <a:rPr sz="1800" spc="-5" dirty="0">
                <a:latin typeface="Arial"/>
                <a:cs typeface="Arial"/>
              </a:rPr>
              <a:t>un </a:t>
            </a:r>
            <a:r>
              <a:rPr sz="1800" dirty="0">
                <a:latin typeface="Arial"/>
                <a:cs typeface="Arial"/>
              </a:rPr>
              <a:t>vrai </a:t>
            </a:r>
            <a:r>
              <a:rPr sz="1800" spc="-5" dirty="0">
                <a:latin typeface="Arial"/>
                <a:cs typeface="Arial"/>
              </a:rPr>
              <a:t>bouleversement théorique</a:t>
            </a:r>
            <a:r>
              <a:rPr sz="1800" spc="20" dirty="0">
                <a:latin typeface="Arial"/>
                <a:cs typeface="Arial"/>
              </a:rPr>
              <a:t> </a:t>
            </a:r>
            <a:r>
              <a:rPr sz="1800" dirty="0">
                <a:latin typeface="Arial"/>
                <a:cs typeface="Arial"/>
              </a:rPr>
              <a:t>!</a:t>
            </a:r>
            <a:endParaRPr sz="1800">
              <a:latin typeface="Arial"/>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9822</Words>
  <Application>Microsoft Office PowerPoint</Application>
  <PresentationFormat>Affichage à l'écran (4:3)</PresentationFormat>
  <Paragraphs>1652</Paragraphs>
  <Slides>87</Slides>
  <Notes>27</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87</vt:i4>
      </vt:variant>
    </vt:vector>
  </HeadingPairs>
  <TitlesOfParts>
    <vt:vector size="100" baseType="lpstr">
      <vt:lpstr>Arial</vt:lpstr>
      <vt:lpstr>Arial Black</vt:lpstr>
      <vt:lpstr>Arial Rounded MT Bold</vt:lpstr>
      <vt:lpstr>Calibri</vt:lpstr>
      <vt:lpstr>Comic Sans MS</vt:lpstr>
      <vt:lpstr>Cooper Black</vt:lpstr>
      <vt:lpstr>Lucida Calligraphy</vt:lpstr>
      <vt:lpstr>Symbol</vt:lpstr>
      <vt:lpstr>Times New Roman</vt:lpstr>
      <vt:lpstr>Tw Cen MT</vt:lpstr>
      <vt:lpstr>Verdana</vt:lpstr>
      <vt:lpstr>Wingdings</vt:lpstr>
      <vt:lpstr>Office Theme</vt:lpstr>
      <vt:lpstr>Présentation de l’enseignement</vt:lpstr>
      <vt:lpstr>Programme</vt:lpstr>
      <vt:lpstr>Mentions légales</vt:lpstr>
      <vt:lpstr>ECUE 7</vt:lpstr>
      <vt:lpstr>LES COURS</vt:lpstr>
      <vt:lpstr>Sources et crédits</vt:lpstr>
      <vt:lpstr>Préliminaires</vt:lpstr>
      <vt:lpstr>Préliminaires</vt:lpstr>
      <vt:lpstr>BIOSTATISTIQUE  PLAN GÉNÉRAL DU COURS</vt:lpstr>
      <vt:lpstr>PLAN GÉNÉRAL DU COURS</vt:lpstr>
      <vt:lpstr>Application des théories statistiques au domaine du vivant</vt:lpstr>
      <vt:lpstr>1 - Biostatistique</vt:lpstr>
      <vt:lpstr>1 - Biostatistique</vt:lpstr>
      <vt:lpstr>1 - Biostatistique</vt:lpstr>
      <vt:lpstr>1 - Biostatistique</vt:lpstr>
      <vt:lpstr>1 - La Biostatistique</vt:lpstr>
      <vt:lpstr>1 - Biostatistique</vt:lpstr>
      <vt:lpstr>Le nb d'élèves inscrits en classe de 5ème au Parc Impérial a Nice, est 112.  Un certain nombre de renseignements a été collecté auprès de ces élèves :  sexe, âge, temps du trajet domicile - collège, …</vt:lpstr>
      <vt:lpstr>1 - Biostatistique</vt:lpstr>
      <vt:lpstr>1 - Biostatistique</vt:lpstr>
      <vt:lpstr>1 - Biostatistique</vt:lpstr>
      <vt:lpstr>1 - Biostatistique</vt:lpstr>
      <vt:lpstr>1 - Biostatistique</vt:lpstr>
      <vt:lpstr>1 - Biostatistique</vt:lpstr>
      <vt:lpstr>Présentation PowerPoint</vt:lpstr>
      <vt:lpstr>1 - Biostatistique</vt:lpstr>
      <vt:lpstr>1 - Biostatistique</vt:lpstr>
      <vt:lpstr>PLAN GÉNÉRAL DU COURS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On compare la diminution du taux de cholestérol produite par un nouveau tt N</vt:lpstr>
      <vt:lpstr>Présentation PowerPoint</vt:lpstr>
      <vt:lpstr>Présentation PowerPoint</vt:lpstr>
      <vt:lpstr>Présentation PowerPoint</vt:lpstr>
      <vt:lpstr>PLAN GÉNÉRAL DU COURS</vt:lpstr>
      <vt:lpstr>Présentation PowerPoint</vt:lpstr>
      <vt:lpstr>Présentation PowerPoint</vt:lpstr>
      <vt:lpstr>Comparer 2 groupes pour un caractère donné.</vt:lpstr>
      <vt:lpstr>Un mois plus tard…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Parmi les propositions suivantes, choisir celle(s) qui est (sont) exacte(s).</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UE 4 : Evaluation des méthodes  d'analyse appliquées aux sciences  de la vie et de la santé</dc:title>
  <dc:creator>BENOLIEL Jose</dc:creator>
  <cp:lastModifiedBy>gregous prudhomme</cp:lastModifiedBy>
  <cp:revision>63</cp:revision>
  <dcterms:created xsi:type="dcterms:W3CDTF">2019-09-03T11:57:49Z</dcterms:created>
  <dcterms:modified xsi:type="dcterms:W3CDTF">2021-09-21T13:32:17Z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2018-09-28T00:00:00Z</vt:filetime>
  </property>
  <property fmtid="{D5CDD505-2E9C-101B-9397-08002B2CF9AE}" pid="3" name="Creator">
    <vt:lpwstr>Microsoft® PowerPoint® 2010</vt:lpwstr>
  </property>
  <property fmtid="{D5CDD505-2E9C-101B-9397-08002B2CF9AE}" pid="4" name="LastSaved">
    <vt:filetime>2019-09-03T00:00:00Z</vt:filetime>
  </property>
</Properties>
</file>