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0" r:id="rId1"/>
  </p:sldMasterIdLst>
  <p:notesMasterIdLst>
    <p:notesMasterId r:id="rId83"/>
  </p:notesMasterIdLst>
  <p:handoutMasterIdLst>
    <p:handoutMasterId r:id="rId84"/>
  </p:handoutMasterIdLst>
  <p:sldIdLst>
    <p:sldId id="504" r:id="rId2"/>
    <p:sldId id="423" r:id="rId3"/>
    <p:sldId id="436" r:id="rId4"/>
    <p:sldId id="415" r:id="rId5"/>
    <p:sldId id="424" r:id="rId6"/>
    <p:sldId id="425" r:id="rId7"/>
    <p:sldId id="426" r:id="rId8"/>
    <p:sldId id="450" r:id="rId9"/>
    <p:sldId id="437" r:id="rId10"/>
    <p:sldId id="453" r:id="rId11"/>
    <p:sldId id="452" r:id="rId12"/>
    <p:sldId id="438" r:id="rId13"/>
    <p:sldId id="451" r:id="rId14"/>
    <p:sldId id="429" r:id="rId15"/>
    <p:sldId id="439" r:id="rId16"/>
    <p:sldId id="428" r:id="rId17"/>
    <p:sldId id="440" r:id="rId18"/>
    <p:sldId id="427" r:id="rId19"/>
    <p:sldId id="441" r:id="rId20"/>
    <p:sldId id="430" r:id="rId21"/>
    <p:sldId id="443" r:id="rId22"/>
    <p:sldId id="442" r:id="rId23"/>
    <p:sldId id="431" r:id="rId24"/>
    <p:sldId id="432" r:id="rId25"/>
    <p:sldId id="444" r:id="rId26"/>
    <p:sldId id="434" r:id="rId27"/>
    <p:sldId id="445" r:id="rId28"/>
    <p:sldId id="435" r:id="rId29"/>
    <p:sldId id="448" r:id="rId30"/>
    <p:sldId id="449" r:id="rId31"/>
    <p:sldId id="458" r:id="rId32"/>
    <p:sldId id="460" r:id="rId33"/>
    <p:sldId id="462" r:id="rId34"/>
    <p:sldId id="461" r:id="rId35"/>
    <p:sldId id="459" r:id="rId36"/>
    <p:sldId id="446" r:id="rId37"/>
    <p:sldId id="447" r:id="rId38"/>
    <p:sldId id="463" r:id="rId39"/>
    <p:sldId id="464" r:id="rId40"/>
    <p:sldId id="465" r:id="rId41"/>
    <p:sldId id="454" r:id="rId42"/>
    <p:sldId id="455" r:id="rId43"/>
    <p:sldId id="457" r:id="rId44"/>
    <p:sldId id="456" r:id="rId45"/>
    <p:sldId id="467" r:id="rId46"/>
    <p:sldId id="466" r:id="rId47"/>
    <p:sldId id="468" r:id="rId48"/>
    <p:sldId id="469" r:id="rId49"/>
    <p:sldId id="470" r:id="rId50"/>
    <p:sldId id="471" r:id="rId51"/>
    <p:sldId id="472" r:id="rId52"/>
    <p:sldId id="475" r:id="rId53"/>
    <p:sldId id="477" r:id="rId54"/>
    <p:sldId id="473" r:id="rId55"/>
    <p:sldId id="474" r:id="rId56"/>
    <p:sldId id="476" r:id="rId57"/>
    <p:sldId id="478" r:id="rId58"/>
    <p:sldId id="479" r:id="rId59"/>
    <p:sldId id="480" r:id="rId60"/>
    <p:sldId id="492" r:id="rId61"/>
    <p:sldId id="493" r:id="rId62"/>
    <p:sldId id="491" r:id="rId63"/>
    <p:sldId id="481" r:id="rId64"/>
    <p:sldId id="487" r:id="rId65"/>
    <p:sldId id="483" r:id="rId66"/>
    <p:sldId id="482" r:id="rId67"/>
    <p:sldId id="484" r:id="rId68"/>
    <p:sldId id="485" r:id="rId69"/>
    <p:sldId id="488" r:id="rId70"/>
    <p:sldId id="489" r:id="rId71"/>
    <p:sldId id="494" r:id="rId72"/>
    <p:sldId id="495" r:id="rId73"/>
    <p:sldId id="496" r:id="rId74"/>
    <p:sldId id="497" r:id="rId75"/>
    <p:sldId id="500" r:id="rId76"/>
    <p:sldId id="499" r:id="rId77"/>
    <p:sldId id="498" r:id="rId78"/>
    <p:sldId id="503" r:id="rId79"/>
    <p:sldId id="501" r:id="rId80"/>
    <p:sldId id="257" r:id="rId81"/>
    <p:sldId id="263" r:id="rId82"/>
  </p:sldIdLst>
  <p:sldSz cx="9144000" cy="6858000" type="screen4x3"/>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75">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ascal STACCINI" initials="P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69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1348" autoAdjust="0"/>
    <p:restoredTop sz="94694" autoAdjust="0"/>
  </p:normalViewPr>
  <p:slideViewPr>
    <p:cSldViewPr snapToGrid="0" snapToObjects="1" showGuides="1">
      <p:cViewPr varScale="1">
        <p:scale>
          <a:sx n="117" d="100"/>
          <a:sy n="117" d="100"/>
        </p:scale>
        <p:origin x="920" y="168"/>
      </p:cViewPr>
      <p:guideLst>
        <p:guide orient="horz" pos="2375"/>
        <p:guide pos="2880"/>
      </p:guideLst>
    </p:cSldViewPr>
  </p:slideViewPr>
  <p:outlineViewPr>
    <p:cViewPr>
      <p:scale>
        <a:sx n="33" d="100"/>
        <a:sy n="33" d="100"/>
      </p:scale>
      <p:origin x="0" y="21672"/>
    </p:cViewPr>
  </p:outlineViewPr>
  <p:notesTextViewPr>
    <p:cViewPr>
      <p:scale>
        <a:sx n="100" d="100"/>
        <a:sy n="100" d="100"/>
      </p:scale>
      <p:origin x="0" y="0"/>
    </p:cViewPr>
  </p:notesTextViewPr>
  <p:sorterViewPr>
    <p:cViewPr>
      <p:scale>
        <a:sx n="150" d="100"/>
        <a:sy n="150" d="100"/>
      </p:scale>
      <p:origin x="0" y="1547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handoutMaster" Target="handoutMasters/handoutMaster1.xml"/><Relationship Id="rId89"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commentAuthors" Target="commentAuthor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notesMaster" Target="notesMasters/notesMaster1.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Espace réservé de la dat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C050D07-B51C-4D4B-A1D8-46D12F6A4AB5}" type="datetimeFigureOut">
              <a:rPr lang="fr-FR" smtClean="0"/>
              <a:pPr/>
              <a:t>27/09/2020</a:t>
            </a:fld>
            <a:endParaRPr lang="en-GB"/>
          </a:p>
        </p:txBody>
      </p:sp>
      <p:sp>
        <p:nvSpPr>
          <p:cNvPr id="4" name="Espace réservé du pied de pag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Espace réservé du numéro de diapositiv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6A6BF7B-658F-0345-81BF-0C08527A3DAA}" type="slidenum">
              <a:rPr lang="en-GB" smtClean="0"/>
              <a:pPr/>
              <a:t>‹N°›</a:t>
            </a:fld>
            <a:endParaRPr lang="en-GB"/>
          </a:p>
        </p:txBody>
      </p:sp>
    </p:spTree>
    <p:extLst>
      <p:ext uri="{BB962C8B-B14F-4D97-AF65-F5344CB8AC3E}">
        <p14:creationId xmlns:p14="http://schemas.microsoft.com/office/powerpoint/2010/main" val="245273332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B03C7F-34D2-F249-92F8-BD078E6C1DFF}" type="datetimeFigureOut">
              <a:rPr lang="fr-FR" smtClean="0"/>
              <a:pPr/>
              <a:t>27/09/2020</a:t>
            </a:fld>
            <a:endParaRPr lang="en-GB"/>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F0E401-430E-E54A-A7C8-4D84EB5078B9}" type="slidenum">
              <a:rPr lang="en-GB" smtClean="0"/>
              <a:pPr/>
              <a:t>‹N°›</a:t>
            </a:fld>
            <a:endParaRPr lang="en-GB"/>
          </a:p>
        </p:txBody>
      </p:sp>
    </p:spTree>
    <p:extLst>
      <p:ext uri="{BB962C8B-B14F-4D97-AF65-F5344CB8AC3E}">
        <p14:creationId xmlns:p14="http://schemas.microsoft.com/office/powerpoint/2010/main" val="1908458230"/>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re 7"/>
          <p:cNvSpPr>
            <a:spLocks noGrp="1"/>
          </p:cNvSpPr>
          <p:nvPr>
            <p:ph type="ctrTitle"/>
          </p:nvPr>
        </p:nvSpPr>
        <p:spPr>
          <a:xfrm>
            <a:off x="2362200" y="4038600"/>
            <a:ext cx="6477000" cy="1828800"/>
          </a:xfrm>
        </p:spPr>
        <p:txBody>
          <a:bodyPr anchor="b"/>
          <a:lstStyle>
            <a:lvl1pPr>
              <a:defRPr cap="all" baseline="0">
                <a:solidFill>
                  <a:srgbClr val="775F55"/>
                </a:solidFill>
              </a:defRPr>
            </a:lvl1pPr>
          </a:lstStyle>
          <a:p>
            <a:r>
              <a:rPr kumimoji="0" lang="fr-FR"/>
              <a:t>Cliquez et modifiez le titre</a:t>
            </a:r>
            <a:endParaRPr kumimoji="0" lang="en-US"/>
          </a:p>
        </p:txBody>
      </p:sp>
      <p:sp>
        <p:nvSpPr>
          <p:cNvPr id="9" name="Sous-titr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a:t>Cliquez pour modifier le style des sous-titres du masque</a:t>
            </a:r>
            <a:endParaRPr kumimoji="0" lang="en-US"/>
          </a:p>
        </p:txBody>
      </p:sp>
      <p:pic>
        <p:nvPicPr>
          <p:cNvPr id="14" name="Image 13" descr="ccbyncsa88x31.png"/>
          <p:cNvPicPr>
            <a:picLocks noChangeAspect="1"/>
          </p:cNvPicPr>
          <p:nvPr userDrawn="1"/>
        </p:nvPicPr>
        <p:blipFill>
          <a:blip r:embed="rId2"/>
          <a:stretch>
            <a:fillRect/>
          </a:stretch>
        </p:blipFill>
        <p:spPr>
          <a:xfrm>
            <a:off x="590550" y="6248206"/>
            <a:ext cx="1038286" cy="365760"/>
          </a:xfrm>
          <a:prstGeom prst="rect">
            <a:avLst/>
          </a:prstGeom>
        </p:spPr>
      </p:pic>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Diapositive de titr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re 7"/>
          <p:cNvSpPr>
            <a:spLocks noGrp="1"/>
          </p:cNvSpPr>
          <p:nvPr>
            <p:ph type="ctrTitle"/>
          </p:nvPr>
        </p:nvSpPr>
        <p:spPr>
          <a:xfrm>
            <a:off x="2362200" y="4038600"/>
            <a:ext cx="6477000" cy="1828800"/>
          </a:xfrm>
        </p:spPr>
        <p:txBody>
          <a:bodyPr anchor="b"/>
          <a:lstStyle>
            <a:lvl1pPr>
              <a:defRPr cap="all" baseline="0"/>
            </a:lvl1pPr>
          </a:lstStyle>
          <a:p>
            <a:r>
              <a:rPr kumimoji="0" lang="fr-FR"/>
              <a:t>Cliquez et modifiez le titre</a:t>
            </a:r>
            <a:endParaRPr kumimoji="0" lang="en-US"/>
          </a:p>
        </p:txBody>
      </p:sp>
      <p:sp>
        <p:nvSpPr>
          <p:cNvPr id="9" name="Sous-titr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a:t>Cliquez pour modifier le style des sous-titres du masque</a:t>
            </a:r>
            <a:endParaRPr kumimoji="0" lang="en-US"/>
          </a:p>
        </p:txBody>
      </p:sp>
      <p:sp>
        <p:nvSpPr>
          <p:cNvPr id="17" name="Espace réservé du pied de page 16"/>
          <p:cNvSpPr>
            <a:spLocks noGrp="1"/>
          </p:cNvSpPr>
          <p:nvPr>
            <p:ph type="ftr" sz="quarter" idx="11"/>
          </p:nvPr>
        </p:nvSpPr>
        <p:spPr>
          <a:xfrm>
            <a:off x="683693" y="236538"/>
            <a:ext cx="7776613" cy="365125"/>
          </a:xfrm>
        </p:spPr>
        <p:txBody>
          <a:bodyPr/>
          <a:lstStyle>
            <a:lvl1pPr algn="ctr">
              <a:defRPr>
                <a:solidFill>
                  <a:schemeClr val="tx2"/>
                </a:solidFill>
              </a:defRPr>
            </a:lvl1pPr>
          </a:lstStyle>
          <a:p>
            <a:r>
              <a:rPr lang="fr-FR"/>
              <a:t>ECUE7 - PASS - UFR Médecine, UFR Odontologie – Université Côte d'Azur - Année universitaire 2020-2021</a:t>
            </a:r>
            <a:endParaRPr lang="en-GB" dirty="0"/>
          </a:p>
        </p:txBody>
      </p:sp>
      <p:pic>
        <p:nvPicPr>
          <p:cNvPr id="12" name="Image 11" descr="ccbyncsa88x31.png"/>
          <p:cNvPicPr>
            <a:picLocks noChangeAspect="1"/>
          </p:cNvPicPr>
          <p:nvPr userDrawn="1"/>
        </p:nvPicPr>
        <p:blipFill>
          <a:blip r:embed="rId2"/>
          <a:stretch>
            <a:fillRect/>
          </a:stretch>
        </p:blipFill>
        <p:spPr>
          <a:xfrm>
            <a:off x="596425" y="6227064"/>
            <a:ext cx="1038286" cy="365760"/>
          </a:xfrm>
          <a:prstGeom prst="rect">
            <a:avLst/>
          </a:prstGeom>
        </p:spPr>
      </p:pic>
    </p:spTree>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612648" y="228600"/>
            <a:ext cx="8153400" cy="990600"/>
          </a:xfrm>
        </p:spPr>
        <p:txBody>
          <a:bodyPr/>
          <a:lstStyle/>
          <a:p>
            <a:r>
              <a:rPr kumimoji="0" lang="fr-FR"/>
              <a:t>Cliquez et modifiez le titre</a:t>
            </a:r>
            <a:endParaRPr kumimoji="0" lang="en-US"/>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6" name="Espace réservé du numéro de diapositive 5"/>
          <p:cNvSpPr>
            <a:spLocks noGrp="1"/>
          </p:cNvSpPr>
          <p:nvPr>
            <p:ph type="sldNum" sz="quarter" idx="12"/>
          </p:nvPr>
        </p:nvSpPr>
        <p:spPr/>
        <p:txBody>
          <a:bodyPr/>
          <a:lstStyle>
            <a:lvl1pPr>
              <a:defRPr>
                <a:solidFill>
                  <a:srgbClr val="FFFFFF"/>
                </a:solidFill>
              </a:defRPr>
            </a:lvl1pPr>
          </a:lstStyle>
          <a:p>
            <a:fld id="{7A86C6F3-CE2A-2041-8843-6841550E0C07}" type="slidenum">
              <a:rPr lang="en-GB" smtClean="0"/>
              <a:pPr/>
              <a:t>‹N°›</a:t>
            </a:fld>
            <a:endParaRPr lang="en-GB"/>
          </a:p>
        </p:txBody>
      </p:sp>
      <p:sp>
        <p:nvSpPr>
          <p:cNvPr id="8" name="Espace réservé du contenu 7"/>
          <p:cNvSpPr>
            <a:spLocks noGrp="1"/>
          </p:cNvSpPr>
          <p:nvPr>
            <p:ph sz="quarter" idx="1"/>
          </p:nvPr>
        </p:nvSpPr>
        <p:spPr>
          <a:xfrm>
            <a:off x="612648" y="1600200"/>
            <a:ext cx="8153400" cy="44958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En-tête de section">
    <p:bg>
      <p:bgRef idx="1003">
        <a:schemeClr val="bg1"/>
      </p:bgRef>
    </p:bg>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a:t>Cliquez pour modifier les styles du texte du masque</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r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fr-FR"/>
              <a:t>Cliquez et modifiez le titre</a:t>
            </a:r>
            <a:endParaRPr kumimoji="0" lang="en-US"/>
          </a:p>
        </p:txBody>
      </p:sp>
      <p:sp>
        <p:nvSpPr>
          <p:cNvPr id="13" name="Espace réservé du numéro de diapositive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7A86C6F3-CE2A-2041-8843-6841550E0C07}" type="slidenum">
              <a:rPr lang="en-GB" smtClean="0"/>
              <a:pPr/>
              <a:t>‹N°›</a:t>
            </a:fld>
            <a:endParaRPr lang="en-GB"/>
          </a:p>
        </p:txBody>
      </p:sp>
      <p:sp>
        <p:nvSpPr>
          <p:cNvPr id="14" name="Espace réservé du pied de page 13"/>
          <p:cNvSpPr>
            <a:spLocks noGrp="1"/>
          </p:cNvSpPr>
          <p:nvPr>
            <p:ph type="ftr" sz="quarter" idx="12"/>
          </p:nvPr>
        </p:nvSpPr>
        <p:spPr/>
        <p:txBody>
          <a:bodyPr/>
          <a:lstStyle/>
          <a:p>
            <a:r>
              <a:rPr lang="fr-FR"/>
              <a:t>ECUE7 - PASS - UFR Médecine, UFR Odontologie – Université Côte d'Azur - Année universitaire 2020-2021</a:t>
            </a:r>
            <a:endParaRPr lang="en-GB" dirty="0"/>
          </a:p>
        </p:txBody>
      </p:sp>
      <p:pic>
        <p:nvPicPr>
          <p:cNvPr id="10" name="Image 9" descr="ccbyncsa88x31.png"/>
          <p:cNvPicPr>
            <a:picLocks noChangeAspect="1"/>
          </p:cNvPicPr>
          <p:nvPr userDrawn="1"/>
        </p:nvPicPr>
        <p:blipFill>
          <a:blip r:embed="rId2"/>
          <a:stretch>
            <a:fillRect/>
          </a:stretch>
        </p:blipFill>
        <p:spPr>
          <a:xfrm>
            <a:off x="590550" y="6248206"/>
            <a:ext cx="1038286" cy="365760"/>
          </a:xfrm>
          <a:prstGeom prst="rect">
            <a:avLst/>
          </a:prstGeom>
        </p:spPr>
      </p:pic>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Cliquez et modifiez le titre</a:t>
            </a:r>
            <a:endParaRPr kumimoji="0" lang="en-US"/>
          </a:p>
        </p:txBody>
      </p:sp>
      <p:sp>
        <p:nvSpPr>
          <p:cNvPr id="9" name="Espace réservé du contenu 8"/>
          <p:cNvSpPr>
            <a:spLocks noGrp="1"/>
          </p:cNvSpPr>
          <p:nvPr>
            <p:ph sz="quarter" idx="1"/>
          </p:nvPr>
        </p:nvSpPr>
        <p:spPr>
          <a:xfrm>
            <a:off x="609600" y="1589567"/>
            <a:ext cx="3886200" cy="45720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1" name="Espace réservé du contenu 10"/>
          <p:cNvSpPr>
            <a:spLocks noGrp="1"/>
          </p:cNvSpPr>
          <p:nvPr>
            <p:ph sz="quarter" idx="2"/>
          </p:nvPr>
        </p:nvSpPr>
        <p:spPr>
          <a:xfrm>
            <a:off x="4844901" y="1589567"/>
            <a:ext cx="3886200" cy="45720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0" name="Espace réservé du numéro de diapositive 9"/>
          <p:cNvSpPr>
            <a:spLocks noGrp="1"/>
          </p:cNvSpPr>
          <p:nvPr>
            <p:ph type="sldNum" sz="quarter" idx="16"/>
          </p:nvPr>
        </p:nvSpPr>
        <p:spPr/>
        <p:txBody>
          <a:bodyPr rtlCol="0"/>
          <a:lstStyle/>
          <a:p>
            <a:fld id="{7A86C6F3-CE2A-2041-8843-6841550E0C07}" type="slidenum">
              <a:rPr lang="en-GB" smtClean="0"/>
              <a:pPr/>
              <a:t>‹N°›</a:t>
            </a:fld>
            <a:endParaRPr lang="en-GB"/>
          </a:p>
        </p:txBody>
      </p:sp>
      <p:sp>
        <p:nvSpPr>
          <p:cNvPr id="12" name="Espace réservé du pied de page 11"/>
          <p:cNvSpPr>
            <a:spLocks noGrp="1"/>
          </p:cNvSpPr>
          <p:nvPr>
            <p:ph type="ftr" sz="quarter" idx="17"/>
          </p:nvPr>
        </p:nvSpPr>
        <p:spPr/>
        <p:txBody>
          <a:bodyPr rtlCol="0"/>
          <a:lstStyle/>
          <a:p>
            <a:r>
              <a:rPr lang="fr-FR"/>
              <a:t>ECUE7 - PASS - UFR Médecine, UFR Odontologie – Université Côte d'Azur - Année universitaire 2020-2021</a:t>
            </a:r>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533400" y="273050"/>
            <a:ext cx="8153400" cy="869950"/>
          </a:xfrm>
        </p:spPr>
        <p:txBody>
          <a:bodyPr anchor="ctr"/>
          <a:lstStyle>
            <a:lvl1pPr>
              <a:defRPr/>
            </a:lvl1pPr>
          </a:lstStyle>
          <a:p>
            <a:r>
              <a:rPr kumimoji="0" lang="fr-FR"/>
              <a:t>Cliquez et modifiez le titre</a:t>
            </a:r>
            <a:endParaRPr kumimoji="0" lang="en-US"/>
          </a:p>
        </p:txBody>
      </p:sp>
      <p:sp>
        <p:nvSpPr>
          <p:cNvPr id="11" name="Espace réservé du contenu 10"/>
          <p:cNvSpPr>
            <a:spLocks noGrp="1"/>
          </p:cNvSpPr>
          <p:nvPr>
            <p:ph sz="quarter" idx="2"/>
          </p:nvPr>
        </p:nvSpPr>
        <p:spPr>
          <a:xfrm>
            <a:off x="609600" y="2438400"/>
            <a:ext cx="3886200" cy="35814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3" name="Espace réservé du contenu 12"/>
          <p:cNvSpPr>
            <a:spLocks noGrp="1"/>
          </p:cNvSpPr>
          <p:nvPr>
            <p:ph sz="quarter" idx="4"/>
          </p:nvPr>
        </p:nvSpPr>
        <p:spPr>
          <a:xfrm>
            <a:off x="4800600" y="2438400"/>
            <a:ext cx="3886200" cy="35814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2" name="Espace réservé du numéro de diapositive 11"/>
          <p:cNvSpPr>
            <a:spLocks noGrp="1"/>
          </p:cNvSpPr>
          <p:nvPr>
            <p:ph type="sldNum" sz="quarter" idx="16"/>
          </p:nvPr>
        </p:nvSpPr>
        <p:spPr/>
        <p:txBody>
          <a:bodyPr rtlCol="0"/>
          <a:lstStyle/>
          <a:p>
            <a:fld id="{7A86C6F3-CE2A-2041-8843-6841550E0C07}" type="slidenum">
              <a:rPr lang="en-GB" smtClean="0"/>
              <a:pPr/>
              <a:t>‹N°›</a:t>
            </a:fld>
            <a:endParaRPr lang="en-GB"/>
          </a:p>
        </p:txBody>
      </p:sp>
      <p:sp>
        <p:nvSpPr>
          <p:cNvPr id="14" name="Espace réservé du pied de page 13"/>
          <p:cNvSpPr>
            <a:spLocks noGrp="1"/>
          </p:cNvSpPr>
          <p:nvPr>
            <p:ph type="ftr" sz="quarter" idx="17"/>
          </p:nvPr>
        </p:nvSpPr>
        <p:spPr/>
        <p:txBody>
          <a:bodyPr rtlCol="0"/>
          <a:lstStyle/>
          <a:p>
            <a:r>
              <a:rPr lang="fr-FR"/>
              <a:t>ECUE7 - PASS - UFR Médecine, UFR Odontologie – Université Côte d'Azur - Année universitaire 2020-2021</a:t>
            </a:r>
            <a:endParaRPr lang="en-GB" dirty="0"/>
          </a:p>
        </p:txBody>
      </p:sp>
      <p:sp>
        <p:nvSpPr>
          <p:cNvPr id="16" name="Espace réservé du texte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fr-FR"/>
              <a:t>Cliquez pour modifier les styles du texte du masque</a:t>
            </a:r>
          </a:p>
        </p:txBody>
      </p:sp>
      <p:sp>
        <p:nvSpPr>
          <p:cNvPr id="15" name="Espace réservé du texte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fr-FR"/>
              <a:t>Cliquez pour modifier les styles du texte du masque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Cliquez et modifiez le titre</a:t>
            </a:r>
            <a:endParaRPr kumimoji="0" lang="en-US"/>
          </a:p>
        </p:txBody>
      </p:sp>
      <p:sp>
        <p:nvSpPr>
          <p:cNvPr id="4" name="Espace réservé du pied de page 3"/>
          <p:cNvSpPr>
            <a:spLocks noGrp="1"/>
          </p:cNvSpPr>
          <p:nvPr>
            <p:ph type="ftr" sz="quarter" idx="11"/>
          </p:nvPr>
        </p:nvSpPr>
        <p:spPr/>
        <p:txBody>
          <a:bodyPr/>
          <a:lstStyle/>
          <a:p>
            <a:r>
              <a:rPr lang="fr-FR"/>
              <a:t>ECUE7 - PASS - UFR Médecine, UFR Odontologie – Université Côte d'Azur - Année universitaire 2020-2021</a:t>
            </a:r>
            <a:endParaRPr lang="en-GB"/>
          </a:p>
        </p:txBody>
      </p:sp>
      <p:sp>
        <p:nvSpPr>
          <p:cNvPr id="5" name="Espace réservé du numéro de diapositive 4"/>
          <p:cNvSpPr>
            <a:spLocks noGrp="1"/>
          </p:cNvSpPr>
          <p:nvPr>
            <p:ph type="sldNum" sz="quarter" idx="12"/>
          </p:nvPr>
        </p:nvSpPr>
        <p:spPr/>
        <p:txBody>
          <a:bodyPr/>
          <a:lstStyle>
            <a:lvl1pPr>
              <a:defRPr>
                <a:solidFill>
                  <a:srgbClr val="FFFFFF"/>
                </a:solidFill>
              </a:defRPr>
            </a:lvl1pPr>
          </a:lstStyle>
          <a:p>
            <a:fld id="{7A86C6F3-CE2A-2041-8843-6841550E0C07}" type="slidenum">
              <a:rPr lang="en-GB" smtClean="0"/>
              <a:pPr/>
              <a:t>‹N°›</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a:lstStyle/>
          <a:p>
            <a:r>
              <a:rPr kumimoji="0" lang="fr-FR"/>
              <a:t>ECUE7 - PASS - UFR Médecine, UFR Odontologie – Université Côte d'Azur - Année universitaire 2020-2021</a:t>
            </a:r>
            <a:endParaRPr kumimoji="0" lang="en-US" dirty="0"/>
          </a:p>
        </p:txBody>
      </p:sp>
      <p:sp>
        <p:nvSpPr>
          <p:cNvPr id="4" name="Espace réservé du numéro de diapositive 3"/>
          <p:cNvSpPr>
            <a:spLocks noGrp="1"/>
          </p:cNvSpPr>
          <p:nvPr>
            <p:ph type="sldNum" sz="quarter" idx="12"/>
          </p:nvPr>
        </p:nvSpPr>
        <p:spPr>
          <a:xfrm>
            <a:off x="0" y="6248400"/>
            <a:ext cx="533400" cy="381000"/>
          </a:xfrm>
        </p:spPr>
        <p:txBody>
          <a:bodyPr/>
          <a:lstStyle>
            <a:lvl1pPr>
              <a:defRPr>
                <a:solidFill>
                  <a:schemeClr val="tx2"/>
                </a:solidFill>
              </a:defRPr>
            </a:lvl1pPr>
          </a:lstStyle>
          <a:p>
            <a:fld id="{F0C94032-CD4C-4C25-B0C2-CEC720522D92}" type="slidenum">
              <a:rPr kumimoji="0" lang="en-US" smtClean="0"/>
              <a:pPr/>
              <a:t>‹N°›</a:t>
            </a:fld>
            <a:endParaRPr kumimoji="0" lang="en-US" dirty="0">
              <a:solidFill>
                <a:schemeClr val="tx2"/>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0" y="273050"/>
            <a:ext cx="8077200" cy="869950"/>
          </a:xfrm>
        </p:spPr>
        <p:txBody>
          <a:bodyPr anchor="ctr"/>
          <a:lstStyle>
            <a:lvl1pPr algn="l">
              <a:buNone/>
              <a:defRPr sz="4400" b="0"/>
            </a:lvl1pPr>
          </a:lstStyle>
          <a:p>
            <a:r>
              <a:rPr kumimoji="0" lang="fr-FR"/>
              <a:t>Cliquez et modifiez le titre</a:t>
            </a:r>
            <a:endParaRPr kumimoji="0" lang="en-US"/>
          </a:p>
        </p:txBody>
      </p:sp>
      <p:sp>
        <p:nvSpPr>
          <p:cNvPr id="6" name="Espace réservé du pied de page 5"/>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7" name="Espace réservé du numéro de diapositive 6"/>
          <p:cNvSpPr>
            <a:spLocks noGrp="1"/>
          </p:cNvSpPr>
          <p:nvPr>
            <p:ph type="sldNum" sz="quarter" idx="12"/>
          </p:nvPr>
        </p:nvSpPr>
        <p:spPr/>
        <p:txBody>
          <a:bodyPr/>
          <a:lstStyle>
            <a:lvl1pPr>
              <a:defRPr>
                <a:solidFill>
                  <a:srgbClr val="FFFFFF"/>
                </a:solidFill>
              </a:defRPr>
            </a:lvl1pPr>
          </a:lstStyle>
          <a:p>
            <a:fld id="{7A86C6F3-CE2A-2041-8843-6841550E0C07}" type="slidenum">
              <a:rPr lang="en-GB" smtClean="0"/>
              <a:pPr/>
              <a:t>‹N°›</a:t>
            </a:fld>
            <a:endParaRPr lang="en-GB"/>
          </a:p>
        </p:txBody>
      </p:sp>
      <p:sp>
        <p:nvSpPr>
          <p:cNvPr id="3" name="Espace réservé du texte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fr-FR"/>
              <a:t>Cliquez pour modifier les styles du texte du masque</a:t>
            </a:r>
          </a:p>
        </p:txBody>
      </p:sp>
      <p:sp>
        <p:nvSpPr>
          <p:cNvPr id="9" name="Espace réservé du contenu 8"/>
          <p:cNvSpPr>
            <a:spLocks noGrp="1"/>
          </p:cNvSpPr>
          <p:nvPr>
            <p:ph sz="quarter" idx="1"/>
          </p:nvPr>
        </p:nvSpPr>
        <p:spPr>
          <a:xfrm>
            <a:off x="2362200" y="1752600"/>
            <a:ext cx="6400800" cy="44196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bg>
      <p:bgRef idx="1003">
        <a:schemeClr val="bg2"/>
      </p:bgRef>
    </p:bg>
    <p:spTree>
      <p:nvGrpSpPr>
        <p:cNvPr id="1" name=""/>
        <p:cNvGrpSpPr/>
        <p:nvPr/>
      </p:nvGrpSpPr>
      <p:grpSpPr>
        <a:xfrm>
          <a:off x="0" y="0"/>
          <a:ext cx="0" cy="0"/>
          <a:chOff x="0" y="0"/>
          <a:chExt cx="0" cy="0"/>
        </a:xfrm>
      </p:grpSpPr>
      <p:sp>
        <p:nvSpPr>
          <p:cNvPr id="4" name="Espace réservé du texte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fr-FR"/>
              <a:t>Cliquez pour modifier les styles du texte du masque</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r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fr-FR"/>
              <a:t>Cliquez et modifiez le titre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Espace réservé de la date 11"/>
          <p:cNvSpPr>
            <a:spLocks noGrp="1"/>
          </p:cNvSpPr>
          <p:nvPr>
            <p:ph type="dt" sz="half" idx="10"/>
          </p:nvPr>
        </p:nvSpPr>
        <p:spPr>
          <a:xfrm>
            <a:off x="6248400" y="6248400"/>
            <a:ext cx="2667000" cy="365125"/>
          </a:xfrm>
          <a:prstGeom prst="rect">
            <a:avLst/>
          </a:prstGeom>
        </p:spPr>
        <p:txBody>
          <a:bodyPr rtlCol="0"/>
          <a:lstStyle/>
          <a:p>
            <a:endParaRPr lang="en-US"/>
          </a:p>
        </p:txBody>
      </p:sp>
      <p:sp>
        <p:nvSpPr>
          <p:cNvPr id="13" name="Espace réservé du numéro de diapositive 12"/>
          <p:cNvSpPr>
            <a:spLocks noGrp="1"/>
          </p:cNvSpPr>
          <p:nvPr>
            <p:ph type="sldNum" sz="quarter" idx="11"/>
          </p:nvPr>
        </p:nvSpPr>
        <p:spPr>
          <a:xfrm>
            <a:off x="0" y="4667249"/>
            <a:ext cx="1447800" cy="663578"/>
          </a:xfrm>
        </p:spPr>
        <p:txBody>
          <a:bodyPr rtlCol="0"/>
          <a:lstStyle>
            <a:lvl1pPr>
              <a:defRPr sz="2800"/>
            </a:lvl1pPr>
          </a:lstStyle>
          <a:p>
            <a:fld id="{7A86C6F3-CE2A-2041-8843-6841550E0C07}" type="slidenum">
              <a:rPr lang="en-GB" smtClean="0"/>
              <a:pPr/>
              <a:t>‹N°›</a:t>
            </a:fld>
            <a:endParaRPr lang="en-GB"/>
          </a:p>
        </p:txBody>
      </p:sp>
      <p:sp>
        <p:nvSpPr>
          <p:cNvPr id="14" name="Espace réservé du pied de page 13"/>
          <p:cNvSpPr>
            <a:spLocks noGrp="1"/>
          </p:cNvSpPr>
          <p:nvPr>
            <p:ph type="ftr" sz="quarter" idx="12"/>
          </p:nvPr>
        </p:nvSpPr>
        <p:spPr>
          <a:xfrm>
            <a:off x="1600200" y="6248206"/>
            <a:ext cx="4572000" cy="365125"/>
          </a:xfrm>
        </p:spPr>
        <p:txBody>
          <a:bodyPr rtlCol="0"/>
          <a:lstStyle/>
          <a:p>
            <a:r>
              <a:rPr lang="fr-FR"/>
              <a:t>ECUE7 - PASS - UFR Médecine, UFR Odontologie – Université Côte d'Azur - Année universitaire 2020-2021</a:t>
            </a:r>
            <a:endParaRPr lang="en-GB" dirty="0"/>
          </a:p>
        </p:txBody>
      </p:sp>
      <p:sp>
        <p:nvSpPr>
          <p:cNvPr id="3" name="Espace réservé pour une image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fr-FR"/>
              <a:t>Cliquez sur l'icône pour ajouter une image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Cliquez et modifiez le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4" name="Espace réservé de la date 3"/>
          <p:cNvSpPr>
            <a:spLocks noGrp="1"/>
          </p:cNvSpPr>
          <p:nvPr>
            <p:ph type="dt" sz="half" idx="10"/>
          </p:nvPr>
        </p:nvSpPr>
        <p:spPr>
          <a:xfrm>
            <a:off x="6096000" y="6248400"/>
            <a:ext cx="2667000" cy="365125"/>
          </a:xfrm>
          <a:prstGeom prst="rect">
            <a:avLst/>
          </a:prstGeom>
        </p:spPr>
        <p:txBody>
          <a:bodyPr/>
          <a:lstStyle/>
          <a:p>
            <a:endParaRPr lang="en-US"/>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6" name="Espace réservé du numéro de diapositive 5"/>
          <p:cNvSpPr>
            <a:spLocks noGrp="1"/>
          </p:cNvSpPr>
          <p:nvPr>
            <p:ph type="sldNum" sz="quarter" idx="12"/>
          </p:nvPr>
        </p:nvSpPr>
        <p:spPr/>
        <p:txBody>
          <a:bodyPr/>
          <a:lstStyle/>
          <a:p>
            <a:fld id="{7A86C6F3-CE2A-2041-8843-6841550E0C07}" type="slidenum">
              <a:rPr lang="en-GB" smtClean="0"/>
              <a:pPr/>
              <a:t>‹N°›</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bg>
      <p:bgRef idx="1001">
        <a:schemeClr val="bg1"/>
      </p:bgRef>
    </p:bg>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53200" y="609600"/>
            <a:ext cx="2057400" cy="5516563"/>
          </a:xfrm>
        </p:spPr>
        <p:txBody>
          <a:bodyPr vert="eaVert"/>
          <a:lstStyle/>
          <a:p>
            <a:r>
              <a:rPr kumimoji="0" lang="fr-FR"/>
              <a:t>Cliquez et modifiez le titre</a:t>
            </a:r>
            <a:endParaRPr kumimoji="0" lang="en-US"/>
          </a:p>
        </p:txBody>
      </p:sp>
      <p:sp>
        <p:nvSpPr>
          <p:cNvPr id="3" name="Espace réservé du texte vertical 2"/>
          <p:cNvSpPr>
            <a:spLocks noGrp="1"/>
          </p:cNvSpPr>
          <p:nvPr>
            <p:ph type="body" orient="vert" idx="1"/>
          </p:nvPr>
        </p:nvSpPr>
        <p:spPr>
          <a:xfrm>
            <a:off x="457200" y="609600"/>
            <a:ext cx="5562600" cy="5516564"/>
          </a:xfrm>
        </p:spPr>
        <p:txBody>
          <a:bodyPr vert="eaVert"/>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4" name="Espace réservé de la date 3"/>
          <p:cNvSpPr>
            <a:spLocks noGrp="1"/>
          </p:cNvSpPr>
          <p:nvPr>
            <p:ph type="dt" sz="half" idx="10"/>
          </p:nvPr>
        </p:nvSpPr>
        <p:spPr>
          <a:xfrm>
            <a:off x="6553200" y="6248402"/>
            <a:ext cx="2209800" cy="365125"/>
          </a:xfrm>
          <a:prstGeom prst="rect">
            <a:avLst/>
          </a:prstGeom>
        </p:spPr>
        <p:txBody>
          <a:bodyPr/>
          <a:lstStyle/>
          <a:p>
            <a:endParaRPr lang="en-US" dirty="0"/>
          </a:p>
        </p:txBody>
      </p:sp>
      <p:sp>
        <p:nvSpPr>
          <p:cNvPr id="5" name="Espace réservé du pied de page 4"/>
          <p:cNvSpPr>
            <a:spLocks noGrp="1"/>
          </p:cNvSpPr>
          <p:nvPr>
            <p:ph type="ftr" sz="quarter" idx="11"/>
          </p:nvPr>
        </p:nvSpPr>
        <p:spPr>
          <a:xfrm>
            <a:off x="457201" y="6248207"/>
            <a:ext cx="5573483" cy="365125"/>
          </a:xfrm>
        </p:spPr>
        <p:txBody>
          <a:bodyPr/>
          <a:lstStyle/>
          <a:p>
            <a:r>
              <a:rPr lang="fr-FR"/>
              <a:t>ECUE7 - PASS - UFR Médecine, UFR Odontologie – Université Côte d'Azur - Année universitaire 2020-2021</a:t>
            </a:r>
            <a:endParaRPr lang="en-GB" dirty="0"/>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Espace réservé du numéro de diapositive 5"/>
          <p:cNvSpPr>
            <a:spLocks noGrp="1"/>
          </p:cNvSpPr>
          <p:nvPr>
            <p:ph type="sldNum" sz="quarter" idx="12"/>
          </p:nvPr>
        </p:nvSpPr>
        <p:spPr>
          <a:xfrm rot="5400000">
            <a:off x="5989638" y="144462"/>
            <a:ext cx="533400" cy="244476"/>
          </a:xfrm>
        </p:spPr>
        <p:txBody>
          <a:bodyPr/>
          <a:lstStyle/>
          <a:p>
            <a:fld id="{7A86C6F3-CE2A-2041-8843-6841550E0C07}" type="slidenum">
              <a:rPr lang="en-GB" smtClean="0"/>
              <a:pPr/>
              <a:t>‹N°›</a:t>
            </a:fld>
            <a:endParaRPr lang="en-GB"/>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Espace réservé du titre 21"/>
          <p:cNvSpPr>
            <a:spLocks noGrp="1"/>
          </p:cNvSpPr>
          <p:nvPr>
            <p:ph type="title"/>
          </p:nvPr>
        </p:nvSpPr>
        <p:spPr>
          <a:xfrm>
            <a:off x="609600" y="228600"/>
            <a:ext cx="8153400" cy="990600"/>
          </a:xfrm>
          <a:prstGeom prst="rect">
            <a:avLst/>
          </a:prstGeom>
        </p:spPr>
        <p:txBody>
          <a:bodyPr vert="horz" anchor="ctr">
            <a:normAutofit/>
          </a:bodyPr>
          <a:lstStyle/>
          <a:p>
            <a:r>
              <a:rPr kumimoji="0" lang="fr-FR"/>
              <a:t>Cliquez et modifiez le titre</a:t>
            </a:r>
            <a:endParaRPr kumimoji="0" lang="en-US"/>
          </a:p>
        </p:txBody>
      </p:sp>
      <p:sp>
        <p:nvSpPr>
          <p:cNvPr id="13" name="Espace réservé du texte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fr-FR" noProof="0" dirty="0"/>
              <a:t>Cliquez pour modifier les styles du texte du masque</a:t>
            </a:r>
          </a:p>
          <a:p>
            <a:pPr lvl="1" eaLnBrk="1" latinLnBrk="0" hangingPunct="1"/>
            <a:r>
              <a:rPr kumimoji="0" lang="fr-FR" noProof="0" dirty="0"/>
              <a:t>Deuxième niveau</a:t>
            </a:r>
          </a:p>
          <a:p>
            <a:pPr lvl="2" eaLnBrk="1" latinLnBrk="0" hangingPunct="1"/>
            <a:r>
              <a:rPr kumimoji="0" lang="fr-FR" noProof="0" dirty="0"/>
              <a:t>Troisième niveau</a:t>
            </a:r>
          </a:p>
          <a:p>
            <a:pPr lvl="3" eaLnBrk="1" latinLnBrk="0" hangingPunct="1"/>
            <a:r>
              <a:rPr kumimoji="0" lang="fr-FR" noProof="0" dirty="0"/>
              <a:t>Quatrième niveau</a:t>
            </a:r>
          </a:p>
          <a:p>
            <a:pPr lvl="4" eaLnBrk="1" latinLnBrk="0" hangingPunct="1"/>
            <a:r>
              <a:rPr kumimoji="0" lang="fr-FR" noProof="0" dirty="0"/>
              <a:t>Cinquième niveau</a:t>
            </a:r>
          </a:p>
        </p:txBody>
      </p:sp>
      <p:sp>
        <p:nvSpPr>
          <p:cNvPr id="3" name="Espace réservé du pied de page 2"/>
          <p:cNvSpPr>
            <a:spLocks noGrp="1"/>
          </p:cNvSpPr>
          <p:nvPr>
            <p:ph type="ftr" sz="quarter" idx="3"/>
          </p:nvPr>
        </p:nvSpPr>
        <p:spPr>
          <a:xfrm>
            <a:off x="609600" y="6248206"/>
            <a:ext cx="8156448" cy="365125"/>
          </a:xfrm>
          <a:prstGeom prst="rect">
            <a:avLst/>
          </a:prstGeom>
        </p:spPr>
        <p:txBody>
          <a:bodyPr vert="horz" anchor="ctr"/>
          <a:lstStyle>
            <a:lvl1pPr algn="r" eaLnBrk="1" latinLnBrk="0" hangingPunct="1">
              <a:defRPr kumimoji="0" sz="1200">
                <a:solidFill>
                  <a:schemeClr val="tx2"/>
                </a:solidFill>
              </a:defRPr>
            </a:lvl1pPr>
          </a:lstStyle>
          <a:p>
            <a:r>
              <a:rPr lang="fr-FR"/>
              <a:t>ECUE7 - PASS - UFR Médecine, UFR Odontologie – Université Côte d'Azur - Année universitaire 2020-2021</a:t>
            </a:r>
            <a:endParaRPr lang="en-GB" dirty="0"/>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Espace réservé du numéro de diapositive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7A86C6F3-CE2A-2041-8843-6841550E0C07}" type="slidenum">
              <a:rPr lang="en-GB" smtClean="0"/>
              <a:pPr/>
              <a:t>‹N°›</a:t>
            </a:fld>
            <a:endParaRPr lang="en-GB"/>
          </a:p>
        </p:txBody>
      </p:sp>
      <p:pic>
        <p:nvPicPr>
          <p:cNvPr id="10" name="Image 9" descr="ccbyncsa88x31.png"/>
          <p:cNvPicPr>
            <a:picLocks noChangeAspect="1"/>
          </p:cNvPicPr>
          <p:nvPr userDrawn="1"/>
        </p:nvPicPr>
        <p:blipFill>
          <a:blip r:embed="rId14"/>
          <a:stretch>
            <a:fillRect/>
          </a:stretch>
        </p:blipFill>
        <p:spPr>
          <a:xfrm>
            <a:off x="590550" y="6248206"/>
            <a:ext cx="1038286" cy="365760"/>
          </a:xfrm>
          <a:prstGeom prst="rect">
            <a:avLst/>
          </a:prstGeom>
        </p:spPr>
      </p:pic>
    </p:spTree>
  </p:cSld>
  <p:clrMap bg1="lt1" tx1="dk1" bg2="lt2" tx2="dk2" accent1="accent1" accent2="accent2" accent3="accent3" accent4="accent4" accent5="accent5" accent6="accent6" hlink="hlink" folHlink="folHlink"/>
  <p:sldLayoutIdLst>
    <p:sldLayoutId id="2147483681" r:id="rId1"/>
    <p:sldLayoutId id="2147483692"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Lst>
  <p:hf sldNum="0" hd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baseline="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en-GB" dirty="0" err="1"/>
              <a:t>Modèles</a:t>
            </a:r>
            <a:r>
              <a:rPr lang="en-GB" dirty="0"/>
              <a:t> de prediction :</a:t>
            </a:r>
            <a:br>
              <a:rPr lang="en-GB" dirty="0"/>
            </a:br>
            <a:r>
              <a:rPr lang="en-GB" dirty="0"/>
              <a:t>ANALYSE DE SURVIE</a:t>
            </a:r>
          </a:p>
        </p:txBody>
      </p:sp>
      <p:sp>
        <p:nvSpPr>
          <p:cNvPr id="3" name="Sous-titre 2"/>
          <p:cNvSpPr>
            <a:spLocks noGrp="1"/>
          </p:cNvSpPr>
          <p:nvPr>
            <p:ph type="subTitle" idx="1"/>
          </p:nvPr>
        </p:nvSpPr>
        <p:spPr/>
        <p:txBody>
          <a:bodyPr>
            <a:normAutofit/>
          </a:bodyPr>
          <a:lstStyle/>
          <a:p>
            <a:r>
              <a:rPr lang="fr-FR" sz="2000" dirty="0"/>
              <a:t>P Staccini</a:t>
            </a:r>
          </a:p>
        </p:txBody>
      </p:sp>
      <p:sp>
        <p:nvSpPr>
          <p:cNvPr id="14" name="Espace réservé du pied de page 12"/>
          <p:cNvSpPr txBox="1">
            <a:spLocks/>
          </p:cNvSpPr>
          <p:nvPr/>
        </p:nvSpPr>
        <p:spPr>
          <a:xfrm>
            <a:off x="0" y="2321507"/>
            <a:ext cx="9144000" cy="1425661"/>
          </a:xfrm>
          <a:prstGeom prst="rect">
            <a:avLst/>
          </a:prstGeom>
        </p:spPr>
        <p:txBody>
          <a:bodyPr vert="horz"/>
          <a:lstStyle/>
          <a:p>
            <a:pPr lvl="0" algn="ctr"/>
            <a:endParaRPr lang="fr-FR" sz="3600" dirty="0">
              <a:solidFill>
                <a:schemeClr val="bg2"/>
              </a:solidFill>
            </a:endParaRPr>
          </a:p>
        </p:txBody>
      </p:sp>
      <p:pic>
        <p:nvPicPr>
          <p:cNvPr id="5" name="Image 4" descr="Une image contenant alimentation&#10;&#10;Description générée automatiquement">
            <a:extLst>
              <a:ext uri="{FF2B5EF4-FFF2-40B4-BE49-F238E27FC236}">
                <a16:creationId xmlns:a16="http://schemas.microsoft.com/office/drawing/2014/main" id="{27AE5585-0A4A-C34F-AD7E-E945AF2CFF35}"/>
              </a:ext>
            </a:extLst>
          </p:cNvPr>
          <p:cNvPicPr>
            <a:picLocks noChangeAspect="1"/>
          </p:cNvPicPr>
          <p:nvPr/>
        </p:nvPicPr>
        <p:blipFill>
          <a:blip r:embed="rId2"/>
          <a:stretch>
            <a:fillRect/>
          </a:stretch>
        </p:blipFill>
        <p:spPr>
          <a:xfrm>
            <a:off x="3554340" y="18638"/>
            <a:ext cx="2035319" cy="1425661"/>
          </a:xfrm>
          <a:prstGeom prst="rect">
            <a:avLst/>
          </a:prstGeom>
        </p:spPr>
      </p:pic>
      <p:pic>
        <p:nvPicPr>
          <p:cNvPr id="7" name="Image 6" descr="Une image contenant dessin&#10;&#10;Description générée automatiquement">
            <a:extLst>
              <a:ext uri="{FF2B5EF4-FFF2-40B4-BE49-F238E27FC236}">
                <a16:creationId xmlns:a16="http://schemas.microsoft.com/office/drawing/2014/main" id="{8110D8FC-D579-0142-B28E-E5BE9AEBBCA0}"/>
              </a:ext>
            </a:extLst>
          </p:cNvPr>
          <p:cNvPicPr>
            <a:picLocks noChangeAspect="1"/>
          </p:cNvPicPr>
          <p:nvPr/>
        </p:nvPicPr>
        <p:blipFill rotWithShape="1">
          <a:blip r:embed="rId3"/>
          <a:srcRect r="50752"/>
          <a:stretch/>
        </p:blipFill>
        <p:spPr>
          <a:xfrm>
            <a:off x="0" y="0"/>
            <a:ext cx="2013857" cy="1565418"/>
          </a:xfrm>
          <a:prstGeom prst="rect">
            <a:avLst/>
          </a:prstGeom>
        </p:spPr>
      </p:pic>
      <p:pic>
        <p:nvPicPr>
          <p:cNvPr id="9" name="Image 8" descr="Une image contenant dessin&#10;&#10;Description générée automatiquement">
            <a:extLst>
              <a:ext uri="{FF2B5EF4-FFF2-40B4-BE49-F238E27FC236}">
                <a16:creationId xmlns:a16="http://schemas.microsoft.com/office/drawing/2014/main" id="{44FE596F-14E1-A445-AE15-17C6B4C82D8D}"/>
              </a:ext>
            </a:extLst>
          </p:cNvPr>
          <p:cNvPicPr>
            <a:picLocks noChangeAspect="1"/>
          </p:cNvPicPr>
          <p:nvPr/>
        </p:nvPicPr>
        <p:blipFill>
          <a:blip r:embed="rId4"/>
          <a:stretch>
            <a:fillRect/>
          </a:stretch>
        </p:blipFill>
        <p:spPr>
          <a:xfrm>
            <a:off x="7777475" y="1"/>
            <a:ext cx="1366524" cy="1425660"/>
          </a:xfrm>
          <a:prstGeom prst="rect">
            <a:avLst/>
          </a:prstGeom>
        </p:spPr>
      </p:pic>
    </p:spTree>
    <p:extLst>
      <p:ext uri="{BB962C8B-B14F-4D97-AF65-F5344CB8AC3E}">
        <p14:creationId xmlns:p14="http://schemas.microsoft.com/office/powerpoint/2010/main" val="18971916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a:t>Plan du cours</a:t>
            </a:r>
            <a:endParaRPr lang="en-GB" dirty="0"/>
          </a:p>
        </p:txBody>
      </p:sp>
      <p:sp>
        <p:nvSpPr>
          <p:cNvPr id="5" name="Espace réservé du contenu 4"/>
          <p:cNvSpPr>
            <a:spLocks noGrp="1"/>
          </p:cNvSpPr>
          <p:nvPr>
            <p:ph sz="quarter" idx="1"/>
          </p:nvPr>
        </p:nvSpPr>
        <p:spPr/>
        <p:txBody>
          <a:bodyPr>
            <a:normAutofit fontScale="77500" lnSpcReduction="20000"/>
          </a:bodyPr>
          <a:lstStyle/>
          <a:p>
            <a:r>
              <a:rPr lang="fr-FR" dirty="0"/>
              <a:t>Introduction</a:t>
            </a:r>
          </a:p>
          <a:p>
            <a:r>
              <a:rPr lang="fr-FR" dirty="0"/>
              <a:t>Définitions</a:t>
            </a:r>
          </a:p>
          <a:p>
            <a:pPr lvl="1"/>
            <a:r>
              <a:rPr lang="fr-FR" dirty="0"/>
              <a:t>Cohorte</a:t>
            </a:r>
          </a:p>
          <a:p>
            <a:pPr lvl="1"/>
            <a:r>
              <a:rPr lang="fr-FR" dirty="0"/>
              <a:t>Cohorte </a:t>
            </a:r>
            <a:r>
              <a:rPr lang="fr-FR" dirty="0" err="1"/>
              <a:t>incipiente</a:t>
            </a:r>
            <a:endParaRPr lang="fr-FR" dirty="0"/>
          </a:p>
          <a:p>
            <a:pPr lvl="1"/>
            <a:r>
              <a:rPr lang="fr-FR" dirty="0"/>
              <a:t>Événement d’intérêt</a:t>
            </a:r>
          </a:p>
          <a:p>
            <a:pPr lvl="1"/>
            <a:r>
              <a:rPr lang="fr-FR" dirty="0"/>
              <a:t>Durée de survie</a:t>
            </a:r>
          </a:p>
          <a:p>
            <a:pPr lvl="1"/>
            <a:r>
              <a:rPr lang="fr-FR" dirty="0"/>
              <a:t>Date d’origine</a:t>
            </a:r>
          </a:p>
          <a:p>
            <a:pPr lvl="1"/>
            <a:r>
              <a:rPr lang="fr-FR" dirty="0"/>
              <a:t>Date de point</a:t>
            </a:r>
          </a:p>
          <a:p>
            <a:pPr lvl="1"/>
            <a:r>
              <a:rPr lang="fr-FR" dirty="0"/>
              <a:t>Date des dernières nouvelles</a:t>
            </a:r>
          </a:p>
          <a:p>
            <a:pPr lvl="1"/>
            <a:r>
              <a:rPr lang="fr-FR" dirty="0"/>
              <a:t>Perdu de vue</a:t>
            </a:r>
          </a:p>
          <a:p>
            <a:pPr lvl="1"/>
            <a:r>
              <a:rPr lang="fr-FR" dirty="0"/>
              <a:t>Censure</a:t>
            </a:r>
          </a:p>
          <a:p>
            <a:pPr lvl="1"/>
            <a:r>
              <a:rPr lang="fr-FR" dirty="0"/>
              <a:t>Temps de recul</a:t>
            </a:r>
          </a:p>
          <a:p>
            <a:pPr lvl="1"/>
            <a:r>
              <a:rPr lang="fr-FR" dirty="0"/>
              <a:t>Temps de participation</a:t>
            </a:r>
          </a:p>
          <a:p>
            <a:endParaRPr lang="fr-FR" dirty="0"/>
          </a:p>
        </p:txBody>
      </p:sp>
      <p:sp>
        <p:nvSpPr>
          <p:cNvPr id="6" name="Espace réservé du contenu 5"/>
          <p:cNvSpPr>
            <a:spLocks noGrp="1"/>
          </p:cNvSpPr>
          <p:nvPr>
            <p:ph sz="quarter" idx="2"/>
          </p:nvPr>
        </p:nvSpPr>
        <p:spPr/>
        <p:txBody>
          <a:bodyPr>
            <a:normAutofit fontScale="77500" lnSpcReduction="20000"/>
          </a:bodyPr>
          <a:lstStyle/>
          <a:p>
            <a:r>
              <a:rPr lang="fr-FR" dirty="0"/>
              <a:t>Fonction de survie</a:t>
            </a:r>
          </a:p>
          <a:p>
            <a:pPr lvl="1"/>
            <a:r>
              <a:rPr lang="fr-FR" dirty="0"/>
              <a:t>Loi exponentielle</a:t>
            </a:r>
          </a:p>
          <a:p>
            <a:pPr lvl="1"/>
            <a:r>
              <a:rPr lang="fr-FR" dirty="0"/>
              <a:t>Fonction de survie</a:t>
            </a:r>
          </a:p>
          <a:p>
            <a:pPr lvl="1"/>
            <a:r>
              <a:rPr lang="fr-FR" dirty="0"/>
              <a:t>Courbe de survie</a:t>
            </a:r>
          </a:p>
          <a:p>
            <a:r>
              <a:rPr lang="fr-FR" dirty="0"/>
              <a:t>Estimation de la survie</a:t>
            </a:r>
          </a:p>
          <a:p>
            <a:pPr lvl="1"/>
            <a:r>
              <a:rPr lang="fr-FR" dirty="0"/>
              <a:t>Recueil des données</a:t>
            </a:r>
          </a:p>
          <a:p>
            <a:pPr lvl="1"/>
            <a:r>
              <a:rPr lang="fr-FR" dirty="0"/>
              <a:t>Calcul des durées de suivi</a:t>
            </a:r>
          </a:p>
          <a:p>
            <a:pPr lvl="1"/>
            <a:r>
              <a:rPr lang="fr-FR" dirty="0"/>
              <a:t>Calcul de la survie</a:t>
            </a:r>
          </a:p>
          <a:p>
            <a:pPr lvl="1"/>
            <a:r>
              <a:rPr lang="fr-FR" dirty="0"/>
              <a:t>Analyse actuarielle</a:t>
            </a:r>
          </a:p>
          <a:p>
            <a:pPr lvl="1"/>
            <a:r>
              <a:rPr lang="fr-FR" dirty="0"/>
              <a:t>Méthode de Kaplan Meier</a:t>
            </a:r>
          </a:p>
          <a:p>
            <a:pPr lvl="1"/>
            <a:r>
              <a:rPr lang="fr-FR" dirty="0"/>
              <a:t>Choix d’une valeur résumée</a:t>
            </a:r>
          </a:p>
          <a:p>
            <a:r>
              <a:rPr lang="fr-FR" dirty="0"/>
              <a:t>Comparaison de deux fonctions de survie</a:t>
            </a:r>
          </a:p>
        </p:txBody>
      </p:sp>
      <p:sp>
        <p:nvSpPr>
          <p:cNvPr id="3" name="Espace réservé du pied de page 2"/>
          <p:cNvSpPr>
            <a:spLocks noGrp="1"/>
          </p:cNvSpPr>
          <p:nvPr>
            <p:ph type="ftr" sz="quarter" idx="17"/>
          </p:nvPr>
        </p:nvSpPr>
        <p:spPr/>
        <p:txBody>
          <a:bodyPr/>
          <a:lstStyle/>
          <a:p>
            <a:r>
              <a:rPr lang="fr-FR"/>
              <a:t>ECUE7 - PASS - UFR Médecine, UFR Odontologie – Université Côte d'Azur - Année universitaire 2020-2021</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p:txBody>
          <a:bodyPr/>
          <a:lstStyle/>
          <a:p>
            <a:r>
              <a:rPr lang="fr-FR" dirty="0"/>
              <a:t>Introduction 1/6</a:t>
            </a:r>
          </a:p>
        </p:txBody>
      </p:sp>
      <p:sp>
        <p:nvSpPr>
          <p:cNvPr id="6" name="Espace réservé du pied de page 5"/>
          <p:cNvSpPr>
            <a:spLocks noGrp="1"/>
          </p:cNvSpPr>
          <p:nvPr>
            <p:ph type="ftr" sz="quarter" idx="11"/>
          </p:nvPr>
        </p:nvSpPr>
        <p:spPr/>
        <p:txBody>
          <a:bodyPr/>
          <a:lstStyle/>
          <a:p>
            <a:r>
              <a:rPr lang="fr-FR"/>
              <a:t>ECUE7 - PASS - UFR Médecine, UFR Odontologie – Université Côte d'Azur - Année universitaire 2020-2021</a:t>
            </a:r>
            <a:endParaRPr lang="en-GB"/>
          </a:p>
        </p:txBody>
      </p:sp>
      <p:sp>
        <p:nvSpPr>
          <p:cNvPr id="8" name="Espace réservé du contenu 7"/>
          <p:cNvSpPr>
            <a:spLocks noGrp="1"/>
          </p:cNvSpPr>
          <p:nvPr>
            <p:ph sz="quarter" idx="1"/>
          </p:nvPr>
        </p:nvSpPr>
        <p:spPr/>
        <p:txBody>
          <a:bodyPr>
            <a:normAutofit/>
          </a:bodyPr>
          <a:lstStyle/>
          <a:p>
            <a:r>
              <a:rPr lang="fr-FR" dirty="0"/>
              <a:t>Les méthodes d'analyse de survie sont les méthodes de références pour décrire les </a:t>
            </a:r>
            <a:r>
              <a:rPr lang="fr-FR" b="1" dirty="0"/>
              <a:t>données longitudinales </a:t>
            </a:r>
            <a:r>
              <a:rPr lang="fr-FR" dirty="0"/>
              <a:t>recueillies lors d'un </a:t>
            </a:r>
            <a:r>
              <a:rPr lang="fr-FR" b="1" dirty="0"/>
              <a:t>suivi </a:t>
            </a:r>
            <a:r>
              <a:rPr lang="fr-FR" dirty="0"/>
              <a:t>de sujets ou de groupes de sujets.</a:t>
            </a:r>
          </a:p>
          <a:p>
            <a:r>
              <a:rPr lang="fr-FR" dirty="0"/>
              <a:t>Une étude de survie est une étude :</a:t>
            </a:r>
          </a:p>
          <a:p>
            <a:pPr lvl="1"/>
            <a:r>
              <a:rPr lang="fr-FR" dirty="0"/>
              <a:t>longitudinale</a:t>
            </a:r>
          </a:p>
          <a:p>
            <a:pPr lvl="1"/>
            <a:r>
              <a:rPr lang="fr-FR" dirty="0"/>
              <a:t>prospective</a:t>
            </a:r>
          </a:p>
          <a:p>
            <a:pPr lvl="1"/>
            <a:r>
              <a:rPr lang="fr-FR" dirty="0"/>
              <a:t>observation d’un groupe de sujets : une cohorte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Introduction 2/6</a:t>
            </a:r>
          </a:p>
        </p:txBody>
      </p:sp>
      <p:sp>
        <p:nvSpPr>
          <p:cNvPr id="6" name="Espace réservé du pied de page 5"/>
          <p:cNvSpPr>
            <a:spLocks noGrp="1"/>
          </p:cNvSpPr>
          <p:nvPr>
            <p:ph type="ftr" sz="quarter" idx="11"/>
          </p:nvPr>
        </p:nvSpPr>
        <p:spPr/>
        <p:txBody>
          <a:bodyPr/>
          <a:lstStyle/>
          <a:p>
            <a:r>
              <a:rPr lang="fr-FR"/>
              <a:t>ECUE7 - PASS - UFR Médecine, UFR Odontologie – Université Côte d'Azur - Année universitaire 2020-2021</a:t>
            </a:r>
            <a:endParaRPr lang="en-GB"/>
          </a:p>
        </p:txBody>
      </p:sp>
      <p:sp>
        <p:nvSpPr>
          <p:cNvPr id="8" name="Espace réservé du contenu 7"/>
          <p:cNvSpPr>
            <a:spLocks noGrp="1"/>
          </p:cNvSpPr>
          <p:nvPr>
            <p:ph sz="quarter" idx="1"/>
          </p:nvPr>
        </p:nvSpPr>
        <p:spPr/>
        <p:txBody>
          <a:bodyPr>
            <a:normAutofit lnSpcReduction="10000"/>
          </a:bodyPr>
          <a:lstStyle/>
          <a:p>
            <a:r>
              <a:rPr lang="fr-FR" dirty="0"/>
              <a:t>On rencontre un très grand nombre de situations pratiques dans lesquelles le centre d’intérêt est la </a:t>
            </a:r>
            <a:r>
              <a:rPr lang="fr-FR" b="1" dirty="0"/>
              <a:t>survenue d’un événement.</a:t>
            </a:r>
          </a:p>
          <a:p>
            <a:r>
              <a:rPr lang="fr-FR" dirty="0"/>
              <a:t>Il peut s’agir :</a:t>
            </a:r>
          </a:p>
          <a:p>
            <a:pPr lvl="1"/>
            <a:r>
              <a:rPr lang="fr-FR" dirty="0"/>
              <a:t>d’un décès,</a:t>
            </a:r>
          </a:p>
          <a:p>
            <a:pPr lvl="1"/>
            <a:r>
              <a:rPr lang="fr-FR" dirty="0"/>
              <a:t>de la survenue d’une complication après un geste opératoire,</a:t>
            </a:r>
          </a:p>
          <a:p>
            <a:pPr lvl="1"/>
            <a:r>
              <a:rPr lang="fr-FR" dirty="0"/>
              <a:t>de la rechute d’une maladie après une période de rémission,</a:t>
            </a:r>
          </a:p>
          <a:p>
            <a:pPr lvl="1"/>
            <a:r>
              <a:rPr lang="fr-FR" dirty="0"/>
              <a:t>de la disparition de symptômes sous traitement, etc.</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Introduction 3/6</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a:bodyPr>
          <a:lstStyle/>
          <a:p>
            <a:r>
              <a:rPr lang="fr-FR" dirty="0"/>
              <a:t>La méthodologie introduite dans ce cours s’appliquera sans modification à tout type d’événement à la survenue duquel on s’intéresse.</a:t>
            </a:r>
          </a:p>
          <a:p>
            <a:r>
              <a:rPr lang="fr-FR" dirty="0"/>
              <a:t>Cependant, pour la commodité de l’expression, on parlera généralement dans la suite de survie, considérant ainsi que l’événement d’intérêt est le décès.</a:t>
            </a:r>
          </a:p>
          <a:p>
            <a:r>
              <a:rPr lang="fr-FR" b="1" dirty="0"/>
              <a:t>L’événement considéré doit être défini de la même manière pour tous les sujets.</a:t>
            </a:r>
          </a:p>
        </p:txBody>
      </p:sp>
      <p:pic>
        <p:nvPicPr>
          <p:cNvPr id="6" name="Image 5"/>
          <p:cNvPicPr>
            <a:picLocks noChangeAspect="1"/>
          </p:cNvPicPr>
          <p:nvPr/>
        </p:nvPicPr>
        <p:blipFill>
          <a:blip r:embed="rId2"/>
          <a:stretch>
            <a:fillRect/>
          </a:stretch>
        </p:blipFill>
        <p:spPr>
          <a:xfrm>
            <a:off x="252559" y="5047317"/>
            <a:ext cx="698654" cy="628286"/>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Introduction 4/6</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lstStyle/>
          <a:p>
            <a:r>
              <a:rPr lang="fr-FR" dirty="0"/>
              <a:t>S’intéresser à la survenue - dans le temps - d’un événement, c’est s’intéresser au </a:t>
            </a:r>
            <a:r>
              <a:rPr lang="fr-FR" b="1" dirty="0"/>
              <a:t>délai </a:t>
            </a:r>
            <a:r>
              <a:rPr lang="fr-FR" dirty="0"/>
              <a:t>de survenue de cet événement, délai compté à partir de </a:t>
            </a:r>
            <a:r>
              <a:rPr lang="fr-FR" b="1" dirty="0"/>
              <a:t>l’instant de référence (ou date d’origine) </a:t>
            </a:r>
            <a:r>
              <a:rPr lang="fr-FR" dirty="0"/>
              <a:t>:</a:t>
            </a:r>
          </a:p>
          <a:p>
            <a:pPr lvl="1"/>
            <a:r>
              <a:rPr lang="fr-FR" dirty="0"/>
              <a:t>en cas d’un décès pris comme évènement d’intérêt, dire d’un patient qu’il survit au moins un certain temps c’est dire que le délai de survenue du décès est supérieur à ce temps.</a:t>
            </a:r>
          </a:p>
          <a:p>
            <a:endParaRPr lang="fr-F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Introduction 5/6</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a:bodyPr>
          <a:lstStyle/>
          <a:p>
            <a:r>
              <a:rPr lang="fr-FR" dirty="0"/>
              <a:t>Les objectifs d'une analyse de survie sont </a:t>
            </a:r>
            <a:r>
              <a:rPr lang="fr-FR" b="1" dirty="0"/>
              <a:t>d'estimer </a:t>
            </a:r>
            <a:r>
              <a:rPr lang="fr-FR" dirty="0"/>
              <a:t>et </a:t>
            </a:r>
            <a:r>
              <a:rPr lang="fr-FR" b="1" dirty="0"/>
              <a:t>d'expliquer </a:t>
            </a:r>
            <a:r>
              <a:rPr lang="fr-FR" dirty="0"/>
              <a:t>la </a:t>
            </a:r>
            <a:r>
              <a:rPr lang="fr-FR" b="1" dirty="0"/>
              <a:t>durée de survie </a:t>
            </a:r>
            <a:r>
              <a:rPr lang="fr-FR" dirty="0"/>
              <a:t>en fonction de certains </a:t>
            </a:r>
            <a:r>
              <a:rPr lang="fr-FR" b="1" dirty="0"/>
              <a:t>facteurs </a:t>
            </a:r>
            <a:r>
              <a:rPr lang="fr-FR" dirty="0"/>
              <a:t>(on parle de </a:t>
            </a:r>
            <a:r>
              <a:rPr lang="fr-FR" b="1" dirty="0"/>
              <a:t>facteurs pronostiques</a:t>
            </a:r>
            <a:r>
              <a:rPr lang="fr-FR" dirty="0"/>
              <a:t>)</a:t>
            </a:r>
            <a:r>
              <a:rPr lang="fr-FR" b="1" dirty="0"/>
              <a:t> </a:t>
            </a:r>
            <a:r>
              <a:rPr lang="fr-FR" dirty="0"/>
              <a:t>et, souvent, de </a:t>
            </a:r>
            <a:r>
              <a:rPr lang="fr-FR" b="1" dirty="0"/>
              <a:t>comparer la survie </a:t>
            </a:r>
            <a:r>
              <a:rPr lang="fr-FR" dirty="0"/>
              <a:t>entre deux groupes de sujets ou plus.</a:t>
            </a:r>
          </a:p>
          <a:p>
            <a:pPr lvl="1"/>
            <a:r>
              <a:rPr lang="fr-FR" i="1" dirty="0"/>
              <a:t>Un facteur pronostique est un facteur susceptible d’expliquer la survenue du décès (ou d’un autre événement) au cours du temps</a:t>
            </a:r>
          </a:p>
        </p:txBody>
      </p:sp>
      <p:pic>
        <p:nvPicPr>
          <p:cNvPr id="8" name="Image 7"/>
          <p:cNvPicPr>
            <a:picLocks noChangeAspect="1"/>
          </p:cNvPicPr>
          <p:nvPr/>
        </p:nvPicPr>
        <p:blipFill>
          <a:blip r:embed="rId2"/>
          <a:stretch>
            <a:fillRect/>
          </a:stretch>
        </p:blipFill>
        <p:spPr>
          <a:xfrm>
            <a:off x="7178841" y="4597206"/>
            <a:ext cx="1803400" cy="16510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Introduction 6/6</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a:bodyPr>
          <a:lstStyle/>
          <a:p>
            <a:r>
              <a:rPr lang="fr-FR" dirty="0"/>
              <a:t>Au total on s’intéresse à :</a:t>
            </a:r>
          </a:p>
          <a:p>
            <a:pPr lvl="1"/>
            <a:r>
              <a:rPr lang="fr-FR" dirty="0"/>
              <a:t>la </a:t>
            </a:r>
            <a:r>
              <a:rPr lang="fr-FR" b="1" dirty="0"/>
              <a:t>probabilité de survivre au moins un certain temps t </a:t>
            </a:r>
            <a:r>
              <a:rPr lang="fr-FR" dirty="0"/>
              <a:t>à compter d’un instant de référence, ou encore à</a:t>
            </a:r>
          </a:p>
          <a:p>
            <a:pPr lvl="1"/>
            <a:r>
              <a:rPr lang="fr-FR" dirty="0"/>
              <a:t>la </a:t>
            </a:r>
            <a:r>
              <a:rPr lang="fr-FR" b="1" dirty="0"/>
              <a:t>probabilité pour que l’événement d’intérêt survienne après un délai t </a:t>
            </a:r>
            <a:r>
              <a:rPr lang="fr-FR" dirty="0"/>
              <a:t>à compter de l’instant de référence.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p:cNvSpPr>
            <a:spLocks noGrp="1"/>
          </p:cNvSpPr>
          <p:nvPr>
            <p:ph type="body" idx="1"/>
          </p:nvPr>
        </p:nvSpPr>
        <p:spPr/>
        <p:txBody>
          <a:bodyPr/>
          <a:lstStyle/>
          <a:p>
            <a:endParaRPr lang="fr-FR"/>
          </a:p>
        </p:txBody>
      </p:sp>
      <p:sp>
        <p:nvSpPr>
          <p:cNvPr id="6" name="Titre 5"/>
          <p:cNvSpPr>
            <a:spLocks noGrp="1"/>
          </p:cNvSpPr>
          <p:nvPr>
            <p:ph type="title"/>
          </p:nvPr>
        </p:nvSpPr>
        <p:spPr/>
        <p:txBody>
          <a:bodyPr/>
          <a:lstStyle/>
          <a:p>
            <a:r>
              <a:rPr lang="fr-FR" dirty="0"/>
              <a:t>DEFINITIONS</a:t>
            </a:r>
          </a:p>
        </p:txBody>
      </p:sp>
      <p:sp>
        <p:nvSpPr>
          <p:cNvPr id="3" name="Espace réservé du pied de page 2"/>
          <p:cNvSpPr>
            <a:spLocks noGrp="1"/>
          </p:cNvSpPr>
          <p:nvPr>
            <p:ph type="ftr" sz="quarter" idx="12"/>
          </p:nvPr>
        </p:nvSpPr>
        <p:spPr/>
        <p:txBody>
          <a:bodyPr/>
          <a:lstStyle/>
          <a:p>
            <a:r>
              <a:rPr lang="fr-FR"/>
              <a:t>ECUE7 - PASS - UFR Médecine, UFR Odontologie – Université Côte d'Azur - Année universitaire 2020-2021</a:t>
            </a: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Cohorte</a:t>
            </a:r>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7" name="Espace réservé du contenu 6"/>
          <p:cNvSpPr>
            <a:spLocks noGrp="1"/>
          </p:cNvSpPr>
          <p:nvPr>
            <p:ph sz="quarter" idx="1"/>
          </p:nvPr>
        </p:nvSpPr>
        <p:spPr/>
        <p:txBody>
          <a:bodyPr/>
          <a:lstStyle/>
          <a:p>
            <a:r>
              <a:rPr lang="fr-FR" dirty="0"/>
              <a:t>Une cohorte est un ensemble de sujets qui vivent les mêmes événements au même moment.</a:t>
            </a:r>
          </a:p>
          <a:p>
            <a:r>
              <a:rPr lang="fr-FR" dirty="0"/>
              <a:t>En matière de recherche médicale, c’est un ensemble de sujets inclus dans une étude au même moment, et suivis dans des conditions standardisées pendant une durée prédéfinie.</a:t>
            </a:r>
          </a:p>
        </p:txBody>
      </p:sp>
      <p:pic>
        <p:nvPicPr>
          <p:cNvPr id="8" name="Image 7"/>
          <p:cNvPicPr>
            <a:picLocks noChangeAspect="1"/>
          </p:cNvPicPr>
          <p:nvPr/>
        </p:nvPicPr>
        <p:blipFill>
          <a:blip r:embed="rId2"/>
          <a:stretch>
            <a:fillRect/>
          </a:stretch>
        </p:blipFill>
        <p:spPr>
          <a:xfrm>
            <a:off x="77864" y="1600200"/>
            <a:ext cx="911072" cy="819309"/>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Cohorte « </a:t>
            </a:r>
            <a:r>
              <a:rPr lang="fr-FR" dirty="0" err="1"/>
              <a:t>incipiente</a:t>
            </a:r>
            <a:r>
              <a:rPr lang="fr-FR" dirty="0"/>
              <a:t> »</a:t>
            </a:r>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7" name="Espace réservé du contenu 6"/>
          <p:cNvSpPr>
            <a:spLocks noGrp="1"/>
          </p:cNvSpPr>
          <p:nvPr>
            <p:ph sz="quarter" idx="1"/>
          </p:nvPr>
        </p:nvSpPr>
        <p:spPr/>
        <p:txBody>
          <a:bodyPr/>
          <a:lstStyle/>
          <a:p>
            <a:r>
              <a:rPr lang="fr-FR" dirty="0"/>
              <a:t>Néologisme inspiré de l’expression anglaise « </a:t>
            </a:r>
            <a:r>
              <a:rPr lang="fr-FR" dirty="0" err="1"/>
              <a:t>inception</a:t>
            </a:r>
            <a:r>
              <a:rPr lang="fr-FR" dirty="0"/>
              <a:t> </a:t>
            </a:r>
            <a:r>
              <a:rPr lang="fr-FR" dirty="0" err="1"/>
              <a:t>cohort</a:t>
            </a:r>
            <a:r>
              <a:rPr lang="fr-FR" dirty="0"/>
              <a:t> » qui exprime le fait que la cohorte des patients qui rentrent dans l’étude doit inclure des </a:t>
            </a:r>
            <a:r>
              <a:rPr lang="fr-FR" b="1" dirty="0"/>
              <a:t>sujets observés au début de leur affection </a:t>
            </a:r>
            <a:r>
              <a:rPr lang="fr-FR" dirty="0"/>
              <a:t>à un point uniforme de l’évolution de leur maladie (« cas incidents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Evénement d’intérêt 1/2</a:t>
            </a:r>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7" name="Espace réservé du contenu 6"/>
          <p:cNvSpPr>
            <a:spLocks noGrp="1"/>
          </p:cNvSpPr>
          <p:nvPr>
            <p:ph sz="quarter" idx="1"/>
          </p:nvPr>
        </p:nvSpPr>
        <p:spPr/>
        <p:txBody>
          <a:bodyPr>
            <a:normAutofit fontScale="92500" lnSpcReduction="10000"/>
          </a:bodyPr>
          <a:lstStyle/>
          <a:p>
            <a:r>
              <a:rPr lang="fr-FR" dirty="0"/>
              <a:t>Contrairement à ce que le terme « survie » laisse penser, l'événement d'intérêt n'est pas forcément le décès, mais peut être aussi la survenue d'une maladie, la récurrence de symptômes après traitement, ou encore, en dehors d'un contexte médical, la durée de vie de composants électroniques, etc.</a:t>
            </a:r>
          </a:p>
          <a:p>
            <a:r>
              <a:rPr lang="fr-FR" dirty="0"/>
              <a:t>En pratique, </a:t>
            </a:r>
            <a:r>
              <a:rPr lang="fr-FR" b="1" dirty="0"/>
              <a:t>les méthodes d'analyse de « survie » doivent donc être appliquées à chaque fois qu'il existe une notion de durée jusqu’à l'événement d'intérêt. </a:t>
            </a:r>
            <a:r>
              <a:rPr lang="fr-FR" dirty="0"/>
              <a:t>Dans ce cours, la terminologie « survie » sera utilisée quel que soit le type d'événement d'intérêt.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Evénement d’intérêt 2/2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92500"/>
          </a:bodyPr>
          <a:lstStyle/>
          <a:p>
            <a:r>
              <a:rPr lang="fr-FR" dirty="0"/>
              <a:t>Lorsque l'événement d'intérêt est le décès :</a:t>
            </a:r>
          </a:p>
          <a:p>
            <a:pPr lvl="1"/>
            <a:r>
              <a:rPr lang="fr-FR" dirty="0"/>
              <a:t>on peut s'intéresser au décès toutes causes et, dans ce cas, chaque décès de patient compte comme un événement.</a:t>
            </a:r>
          </a:p>
          <a:p>
            <a:pPr lvl="1"/>
            <a:r>
              <a:rPr lang="fr-FR" dirty="0"/>
              <a:t>on peut également ne s'intéresser qu'au décès pour une cause spécifique (par exemple, décès par accident coronaire) et, dans ce cas, les décès d'autres causes (par exemple, décès par cancer) ne comptent pas comme un événement, mais comme une censure (cf. ci-après). Ceci n'est possible que lorsque les « autres causes de décès » sont indépendantes du phénomène étudié.</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Durée de survie</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lstStyle/>
          <a:p>
            <a:r>
              <a:rPr lang="fr-FR" dirty="0"/>
              <a:t>La </a:t>
            </a:r>
            <a:r>
              <a:rPr lang="fr-FR" b="1" dirty="0"/>
              <a:t>durée de survie </a:t>
            </a:r>
            <a:r>
              <a:rPr lang="fr-FR" dirty="0"/>
              <a:t>est donc un </a:t>
            </a:r>
            <a:r>
              <a:rPr lang="fr-FR" b="1" dirty="0"/>
              <a:t>délai entre deux dates</a:t>
            </a:r>
            <a:r>
              <a:rPr lang="fr-FR" dirty="0"/>
              <a:t>, mais lesquelles ?</a:t>
            </a:r>
          </a:p>
          <a:p>
            <a:r>
              <a:rPr lang="fr-FR" dirty="0"/>
              <a:t>Prenons un exemple schématique : trois patients A, B et C sont inclus dans une étude de suivi longitudinal (étude de cohorte…)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Date d’origine</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a:bodyPr>
          <a:lstStyle/>
          <a:p>
            <a:r>
              <a:rPr lang="fr-FR" dirty="0"/>
              <a:t>La date d'origine est une date calendaire indiquant le </a:t>
            </a:r>
            <a:r>
              <a:rPr lang="fr-FR" b="1" dirty="0"/>
              <a:t>point de départ de la surveillance </a:t>
            </a:r>
            <a:r>
              <a:rPr lang="fr-FR" dirty="0"/>
              <a:t>: par exemple, la date de randomisation dans un essai thérapeutique.</a:t>
            </a:r>
          </a:p>
          <a:p>
            <a:r>
              <a:rPr lang="fr-FR" dirty="0"/>
              <a:t>Cette date d'origine peut être identique ou différente pour chaque sujet en fonction des modalités d'inclusion des sujets.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Date d’origine</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cxnSp>
        <p:nvCxnSpPr>
          <p:cNvPr id="7" name="Connecteur droit 6"/>
          <p:cNvCxnSpPr/>
          <p:nvPr/>
        </p:nvCxnSpPr>
        <p:spPr>
          <a:xfrm>
            <a:off x="645079" y="5068833"/>
            <a:ext cx="7350716" cy="1588"/>
          </a:xfrm>
          <a:prstGeom prst="line">
            <a:avLst/>
          </a:prstGeom>
          <a:ln w="57150" cmpd="sng">
            <a:solidFill>
              <a:schemeClr val="tx1"/>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8" name="ZoneTexte 7"/>
          <p:cNvSpPr txBox="1"/>
          <p:nvPr/>
        </p:nvSpPr>
        <p:spPr>
          <a:xfrm>
            <a:off x="639847" y="2475227"/>
            <a:ext cx="525479" cy="769441"/>
          </a:xfrm>
          <a:prstGeom prst="rect">
            <a:avLst/>
          </a:prstGeom>
          <a:noFill/>
        </p:spPr>
        <p:txBody>
          <a:bodyPr wrap="none" rtlCol="0">
            <a:spAutoFit/>
          </a:bodyPr>
          <a:lstStyle/>
          <a:p>
            <a:r>
              <a:rPr lang="fr-FR" sz="4400" dirty="0"/>
              <a:t>A</a:t>
            </a:r>
          </a:p>
        </p:txBody>
      </p:sp>
      <p:sp>
        <p:nvSpPr>
          <p:cNvPr id="9" name="ZoneTexte 8"/>
          <p:cNvSpPr txBox="1"/>
          <p:nvPr/>
        </p:nvSpPr>
        <p:spPr>
          <a:xfrm>
            <a:off x="669189" y="3217811"/>
            <a:ext cx="466794" cy="769441"/>
          </a:xfrm>
          <a:prstGeom prst="rect">
            <a:avLst/>
          </a:prstGeom>
          <a:noFill/>
        </p:spPr>
        <p:txBody>
          <a:bodyPr wrap="none" rtlCol="0">
            <a:spAutoFit/>
          </a:bodyPr>
          <a:lstStyle/>
          <a:p>
            <a:r>
              <a:rPr lang="fr-FR" sz="4400" dirty="0"/>
              <a:t>B</a:t>
            </a:r>
          </a:p>
        </p:txBody>
      </p:sp>
      <p:sp>
        <p:nvSpPr>
          <p:cNvPr id="11" name="ZoneTexte 10"/>
          <p:cNvSpPr txBox="1"/>
          <p:nvPr/>
        </p:nvSpPr>
        <p:spPr>
          <a:xfrm>
            <a:off x="639847" y="3960394"/>
            <a:ext cx="525479" cy="769441"/>
          </a:xfrm>
          <a:prstGeom prst="rect">
            <a:avLst/>
          </a:prstGeom>
          <a:noFill/>
        </p:spPr>
        <p:txBody>
          <a:bodyPr wrap="none" rtlCol="0">
            <a:spAutoFit/>
          </a:bodyPr>
          <a:lstStyle/>
          <a:p>
            <a:r>
              <a:rPr lang="fr-FR" sz="4400" dirty="0"/>
              <a:t>C</a:t>
            </a:r>
          </a:p>
        </p:txBody>
      </p:sp>
      <p:cxnSp>
        <p:nvCxnSpPr>
          <p:cNvPr id="14" name="Connecteur droit 13"/>
          <p:cNvCxnSpPr/>
          <p:nvPr/>
        </p:nvCxnSpPr>
        <p:spPr>
          <a:xfrm rot="5400000">
            <a:off x="135134" y="3804718"/>
            <a:ext cx="3195484" cy="1588"/>
          </a:xfrm>
          <a:prstGeom prst="line">
            <a:avLst/>
          </a:prstGeom>
          <a:ln w="57150" cmpd="sng">
            <a:solidFill>
              <a:schemeClr val="tx1"/>
            </a:solidFill>
            <a:prstDash val="sysDash"/>
          </a:ln>
          <a:effectLst/>
        </p:spPr>
        <p:style>
          <a:lnRef idx="2">
            <a:schemeClr val="accent1"/>
          </a:lnRef>
          <a:fillRef idx="0">
            <a:schemeClr val="accent1"/>
          </a:fillRef>
          <a:effectRef idx="1">
            <a:schemeClr val="accent1"/>
          </a:effectRef>
          <a:fontRef idx="minor">
            <a:schemeClr val="tx1"/>
          </a:fontRef>
        </p:style>
      </p:cxnSp>
      <p:sp>
        <p:nvSpPr>
          <p:cNvPr id="15" name="ZoneTexte 14"/>
          <p:cNvSpPr txBox="1"/>
          <p:nvPr/>
        </p:nvSpPr>
        <p:spPr>
          <a:xfrm>
            <a:off x="966193" y="5412556"/>
            <a:ext cx="1533367" cy="646331"/>
          </a:xfrm>
          <a:prstGeom prst="rect">
            <a:avLst/>
          </a:prstGeom>
          <a:solidFill>
            <a:schemeClr val="accent1"/>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début</a:t>
            </a:r>
          </a:p>
          <a:p>
            <a:pPr algn="ctr"/>
            <a:r>
              <a:rPr lang="fr-FR" dirty="0"/>
              <a:t>de l’étude</a:t>
            </a:r>
          </a:p>
        </p:txBody>
      </p:sp>
      <p:cxnSp>
        <p:nvCxnSpPr>
          <p:cNvPr id="17" name="Connecteur droit 16"/>
          <p:cNvCxnSpPr/>
          <p:nvPr/>
        </p:nvCxnSpPr>
        <p:spPr>
          <a:xfrm rot="5400000">
            <a:off x="5849965" y="3769519"/>
            <a:ext cx="3195484" cy="1588"/>
          </a:xfrm>
          <a:prstGeom prst="line">
            <a:avLst/>
          </a:prstGeom>
          <a:ln w="57150" cmpd="sng">
            <a:solidFill>
              <a:schemeClr val="tx1"/>
            </a:solidFill>
            <a:prstDash val="sysDash"/>
          </a:ln>
          <a:effectLst/>
        </p:spPr>
        <p:style>
          <a:lnRef idx="2">
            <a:schemeClr val="accent1"/>
          </a:lnRef>
          <a:fillRef idx="0">
            <a:schemeClr val="accent1"/>
          </a:fillRef>
          <a:effectRef idx="1">
            <a:schemeClr val="accent1"/>
          </a:effectRef>
          <a:fontRef idx="minor">
            <a:schemeClr val="tx1"/>
          </a:fontRef>
        </p:style>
      </p:cxnSp>
      <p:sp>
        <p:nvSpPr>
          <p:cNvPr id="18" name="ZoneTexte 17"/>
          <p:cNvSpPr txBox="1"/>
          <p:nvPr/>
        </p:nvSpPr>
        <p:spPr>
          <a:xfrm>
            <a:off x="6700554" y="5412556"/>
            <a:ext cx="1492716" cy="646331"/>
          </a:xfrm>
          <a:prstGeom prst="rect">
            <a:avLst/>
          </a:prstGeom>
          <a:solidFill>
            <a:schemeClr val="accent2">
              <a:lumMod val="60000"/>
              <a:lumOff val="40000"/>
            </a:schemeClr>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point</a:t>
            </a:r>
          </a:p>
          <a:p>
            <a:pPr algn="ctr"/>
            <a:r>
              <a:rPr lang="fr-FR" dirty="0"/>
              <a:t>de l’étude</a:t>
            </a:r>
          </a:p>
        </p:txBody>
      </p:sp>
      <p:cxnSp>
        <p:nvCxnSpPr>
          <p:cNvPr id="19" name="Connecteur droit 18"/>
          <p:cNvCxnSpPr/>
          <p:nvPr/>
        </p:nvCxnSpPr>
        <p:spPr>
          <a:xfrm>
            <a:off x="2273563" y="2859153"/>
            <a:ext cx="3971325"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3" name="Connecteur droit 22"/>
          <p:cNvCxnSpPr/>
          <p:nvPr/>
        </p:nvCxnSpPr>
        <p:spPr>
          <a:xfrm>
            <a:off x="2729229" y="3601737"/>
            <a:ext cx="5266566"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5" name="Connecteur droit 24"/>
          <p:cNvCxnSpPr/>
          <p:nvPr/>
        </p:nvCxnSpPr>
        <p:spPr>
          <a:xfrm>
            <a:off x="2265270" y="4344320"/>
            <a:ext cx="4435284"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7" name="Connecteur droit 26"/>
          <p:cNvCxnSpPr/>
          <p:nvPr/>
        </p:nvCxnSpPr>
        <p:spPr>
          <a:xfrm>
            <a:off x="6700554" y="4345908"/>
            <a:ext cx="1752720" cy="1588"/>
          </a:xfrm>
          <a:prstGeom prst="line">
            <a:avLst/>
          </a:prstGeom>
          <a:ln w="57150" cmpd="sng">
            <a:solidFill>
              <a:schemeClr val="accent6">
                <a:lumMod val="60000"/>
                <a:lumOff val="4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31" name="ZoneTexte 30"/>
          <p:cNvSpPr txBox="1"/>
          <p:nvPr/>
        </p:nvSpPr>
        <p:spPr>
          <a:xfrm>
            <a:off x="6032905" y="2419158"/>
            <a:ext cx="495999" cy="769441"/>
          </a:xfrm>
          <a:prstGeom prst="rect">
            <a:avLst/>
          </a:prstGeom>
          <a:noFill/>
        </p:spPr>
        <p:txBody>
          <a:bodyPr wrap="none" rtlCol="0">
            <a:spAutoFit/>
          </a:bodyPr>
          <a:lstStyle/>
          <a:p>
            <a:r>
              <a:rPr lang="fr-FR" sz="4400" dirty="0"/>
              <a:t>X</a:t>
            </a:r>
          </a:p>
        </p:txBody>
      </p:sp>
      <p:sp>
        <p:nvSpPr>
          <p:cNvPr id="32" name="ZoneTexte 31"/>
          <p:cNvSpPr txBox="1"/>
          <p:nvPr/>
        </p:nvSpPr>
        <p:spPr>
          <a:xfrm>
            <a:off x="7784144" y="3160168"/>
            <a:ext cx="495999" cy="769441"/>
          </a:xfrm>
          <a:prstGeom prst="rect">
            <a:avLst/>
          </a:prstGeom>
          <a:noFill/>
        </p:spPr>
        <p:txBody>
          <a:bodyPr wrap="none" rtlCol="0">
            <a:spAutoFit/>
          </a:bodyPr>
          <a:lstStyle/>
          <a:p>
            <a:r>
              <a:rPr lang="fr-FR" sz="4400" dirty="0"/>
              <a:t>X</a:t>
            </a:r>
          </a:p>
        </p:txBody>
      </p:sp>
      <p:sp>
        <p:nvSpPr>
          <p:cNvPr id="33" name="ZoneTexte 32"/>
          <p:cNvSpPr txBox="1"/>
          <p:nvPr/>
        </p:nvSpPr>
        <p:spPr>
          <a:xfrm>
            <a:off x="8240660" y="3911436"/>
            <a:ext cx="495999" cy="769441"/>
          </a:xfrm>
          <a:prstGeom prst="rect">
            <a:avLst/>
          </a:prstGeom>
          <a:noFill/>
        </p:spPr>
        <p:txBody>
          <a:bodyPr wrap="none" rtlCol="0">
            <a:spAutoFit/>
          </a:bodyPr>
          <a:lstStyle/>
          <a:p>
            <a:r>
              <a:rPr lang="fr-FR" sz="4400" dirty="0">
                <a:solidFill>
                  <a:schemeClr val="accent6">
                    <a:lumMod val="60000"/>
                    <a:lumOff val="40000"/>
                  </a:schemeClr>
                </a:solidFill>
              </a:rPr>
              <a:t>X</a:t>
            </a:r>
          </a:p>
        </p:txBody>
      </p:sp>
      <p:sp>
        <p:nvSpPr>
          <p:cNvPr id="34" name="ZoneTexte 33"/>
          <p:cNvSpPr txBox="1"/>
          <p:nvPr/>
        </p:nvSpPr>
        <p:spPr>
          <a:xfrm rot="5400000">
            <a:off x="6529950" y="3968298"/>
            <a:ext cx="543739" cy="769441"/>
          </a:xfrm>
          <a:prstGeom prst="rect">
            <a:avLst/>
          </a:prstGeom>
          <a:noFill/>
        </p:spPr>
        <p:txBody>
          <a:bodyPr wrap="none" rtlCol="0">
            <a:spAutoFit/>
          </a:bodyPr>
          <a:lstStyle/>
          <a:p>
            <a:r>
              <a:rPr lang="fr-FR" sz="4400" dirty="0"/>
              <a:t>V</a:t>
            </a:r>
          </a:p>
        </p:txBody>
      </p:sp>
      <p:sp>
        <p:nvSpPr>
          <p:cNvPr id="35" name="Ellipse 34"/>
          <p:cNvSpPr/>
          <p:nvPr/>
        </p:nvSpPr>
        <p:spPr>
          <a:xfrm>
            <a:off x="2158728" y="2744318"/>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6" name="Ellipse 35"/>
          <p:cNvSpPr/>
          <p:nvPr/>
        </p:nvSpPr>
        <p:spPr>
          <a:xfrm>
            <a:off x="2651960" y="3488490"/>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7" name="Ellipse 36"/>
          <p:cNvSpPr/>
          <p:nvPr/>
        </p:nvSpPr>
        <p:spPr>
          <a:xfrm>
            <a:off x="2150435" y="4229485"/>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8" name="Bulle ronde 37"/>
          <p:cNvSpPr/>
          <p:nvPr/>
        </p:nvSpPr>
        <p:spPr>
          <a:xfrm>
            <a:off x="2273563" y="1649048"/>
            <a:ext cx="2298438" cy="1095270"/>
          </a:xfrm>
          <a:prstGeom prst="wedgeEllipseCallout">
            <a:avLst>
              <a:gd name="adj1" fmla="val -26098"/>
              <a:gd name="adj2" fmla="val 124267"/>
            </a:avLst>
          </a:prstGeom>
          <a:solidFill>
            <a:schemeClr val="accent2">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fr-FR" sz="1600" b="1" dirty="0">
                <a:solidFill>
                  <a:schemeClr val="accent2">
                    <a:lumMod val="50000"/>
                  </a:schemeClr>
                </a:solidFill>
              </a:rPr>
              <a:t>Date d’origine</a:t>
            </a:r>
          </a:p>
          <a:p>
            <a:pPr algn="ctr"/>
            <a:r>
              <a:rPr lang="fr-FR" sz="1600" b="1" i="1" dirty="0">
                <a:solidFill>
                  <a:schemeClr val="accent2">
                    <a:lumMod val="50000"/>
                  </a:schemeClr>
                </a:solidFill>
              </a:rPr>
              <a:t>(diagnostic, début du traitement…)</a:t>
            </a:r>
          </a:p>
        </p:txBody>
      </p:sp>
      <p:sp>
        <p:nvSpPr>
          <p:cNvPr id="39" name="Bulle ronde 38"/>
          <p:cNvSpPr/>
          <p:nvPr/>
        </p:nvSpPr>
        <p:spPr>
          <a:xfrm>
            <a:off x="6528904" y="1624936"/>
            <a:ext cx="2408947" cy="1095270"/>
          </a:xfrm>
          <a:prstGeom prst="wedgeEllipseCallout">
            <a:avLst>
              <a:gd name="adj1" fmla="val -56770"/>
              <a:gd name="adj2" fmla="val 61966"/>
            </a:avLst>
          </a:prstGeom>
          <a:solidFill>
            <a:schemeClr val="accent1">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fr-FR" sz="1600" b="1" dirty="0">
                <a:solidFill>
                  <a:srgbClr val="355D7E"/>
                </a:solidFill>
              </a:rPr>
              <a:t>Date de survenue de l’événement </a:t>
            </a:r>
            <a:r>
              <a:rPr lang="fr-FR" sz="1600" b="1" i="1" dirty="0">
                <a:solidFill>
                  <a:srgbClr val="355D7E"/>
                </a:solidFill>
              </a:rPr>
              <a:t>(décès, rechute…)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Date de point (</a:t>
            </a:r>
            <a:r>
              <a:rPr lang="fr-FR" i="1" dirty="0" err="1"/>
              <a:t>end-point</a:t>
            </a:r>
            <a:r>
              <a:rPr lang="fr-FR" dirty="0"/>
              <a:t>) 1/2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lstStyle/>
          <a:p>
            <a:r>
              <a:rPr lang="fr-FR" dirty="0"/>
              <a:t>La date de point est une date fixe calendaire et correspond à la </a:t>
            </a:r>
            <a:r>
              <a:rPr lang="fr-FR" b="1" dirty="0"/>
              <a:t>date choisie pour faire le bilan</a:t>
            </a:r>
            <a:r>
              <a:rPr lang="fr-FR" dirty="0"/>
              <a:t>, au-delà de laquelle les informations recueillies ne sont plus considérées dans l'analyse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Date de point (</a:t>
            </a:r>
            <a:r>
              <a:rPr lang="fr-FR" i="1" dirty="0" err="1"/>
              <a:t>end-point</a:t>
            </a:r>
            <a:r>
              <a:rPr lang="fr-FR" dirty="0"/>
              <a:t>) 2/2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cxnSp>
        <p:nvCxnSpPr>
          <p:cNvPr id="7" name="Connecteur droit 6"/>
          <p:cNvCxnSpPr/>
          <p:nvPr/>
        </p:nvCxnSpPr>
        <p:spPr>
          <a:xfrm>
            <a:off x="645079" y="5068833"/>
            <a:ext cx="7350716" cy="1588"/>
          </a:xfrm>
          <a:prstGeom prst="line">
            <a:avLst/>
          </a:prstGeom>
          <a:ln w="57150" cmpd="sng">
            <a:solidFill>
              <a:schemeClr val="tx1"/>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8" name="ZoneTexte 7"/>
          <p:cNvSpPr txBox="1"/>
          <p:nvPr/>
        </p:nvSpPr>
        <p:spPr>
          <a:xfrm>
            <a:off x="639847" y="2475227"/>
            <a:ext cx="525479" cy="769441"/>
          </a:xfrm>
          <a:prstGeom prst="rect">
            <a:avLst/>
          </a:prstGeom>
          <a:noFill/>
        </p:spPr>
        <p:txBody>
          <a:bodyPr wrap="none" rtlCol="0">
            <a:spAutoFit/>
          </a:bodyPr>
          <a:lstStyle/>
          <a:p>
            <a:r>
              <a:rPr lang="fr-FR" sz="4400" dirty="0"/>
              <a:t>A</a:t>
            </a:r>
          </a:p>
        </p:txBody>
      </p:sp>
      <p:sp>
        <p:nvSpPr>
          <p:cNvPr id="9" name="ZoneTexte 8"/>
          <p:cNvSpPr txBox="1"/>
          <p:nvPr/>
        </p:nvSpPr>
        <p:spPr>
          <a:xfrm>
            <a:off x="669189" y="3217811"/>
            <a:ext cx="466794" cy="769441"/>
          </a:xfrm>
          <a:prstGeom prst="rect">
            <a:avLst/>
          </a:prstGeom>
          <a:noFill/>
        </p:spPr>
        <p:txBody>
          <a:bodyPr wrap="none" rtlCol="0">
            <a:spAutoFit/>
          </a:bodyPr>
          <a:lstStyle/>
          <a:p>
            <a:r>
              <a:rPr lang="fr-FR" sz="4400" dirty="0"/>
              <a:t>B</a:t>
            </a:r>
          </a:p>
        </p:txBody>
      </p:sp>
      <p:sp>
        <p:nvSpPr>
          <p:cNvPr id="11" name="ZoneTexte 10"/>
          <p:cNvSpPr txBox="1"/>
          <p:nvPr/>
        </p:nvSpPr>
        <p:spPr>
          <a:xfrm>
            <a:off x="639847" y="3960394"/>
            <a:ext cx="525479" cy="769441"/>
          </a:xfrm>
          <a:prstGeom prst="rect">
            <a:avLst/>
          </a:prstGeom>
          <a:noFill/>
        </p:spPr>
        <p:txBody>
          <a:bodyPr wrap="none" rtlCol="0">
            <a:spAutoFit/>
          </a:bodyPr>
          <a:lstStyle/>
          <a:p>
            <a:r>
              <a:rPr lang="fr-FR" sz="4400" dirty="0"/>
              <a:t>C</a:t>
            </a:r>
          </a:p>
        </p:txBody>
      </p:sp>
      <p:cxnSp>
        <p:nvCxnSpPr>
          <p:cNvPr id="14" name="Connecteur droit 13"/>
          <p:cNvCxnSpPr/>
          <p:nvPr/>
        </p:nvCxnSpPr>
        <p:spPr>
          <a:xfrm rot="5400000">
            <a:off x="135134" y="3804718"/>
            <a:ext cx="3195484" cy="1588"/>
          </a:xfrm>
          <a:prstGeom prst="line">
            <a:avLst/>
          </a:prstGeom>
          <a:ln w="57150" cmpd="sng">
            <a:solidFill>
              <a:schemeClr val="tx1"/>
            </a:solidFill>
            <a:prstDash val="sysDash"/>
          </a:ln>
          <a:effectLst/>
        </p:spPr>
        <p:style>
          <a:lnRef idx="2">
            <a:schemeClr val="accent1"/>
          </a:lnRef>
          <a:fillRef idx="0">
            <a:schemeClr val="accent1"/>
          </a:fillRef>
          <a:effectRef idx="1">
            <a:schemeClr val="accent1"/>
          </a:effectRef>
          <a:fontRef idx="minor">
            <a:schemeClr val="tx1"/>
          </a:fontRef>
        </p:style>
      </p:cxnSp>
      <p:sp>
        <p:nvSpPr>
          <p:cNvPr id="15" name="ZoneTexte 14"/>
          <p:cNvSpPr txBox="1"/>
          <p:nvPr/>
        </p:nvSpPr>
        <p:spPr>
          <a:xfrm>
            <a:off x="966193" y="5412556"/>
            <a:ext cx="1533367" cy="646331"/>
          </a:xfrm>
          <a:prstGeom prst="rect">
            <a:avLst/>
          </a:prstGeom>
          <a:solidFill>
            <a:schemeClr val="accent1"/>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début</a:t>
            </a:r>
          </a:p>
          <a:p>
            <a:pPr algn="ctr"/>
            <a:r>
              <a:rPr lang="fr-FR" dirty="0"/>
              <a:t>de l’étude</a:t>
            </a:r>
          </a:p>
        </p:txBody>
      </p:sp>
      <p:cxnSp>
        <p:nvCxnSpPr>
          <p:cNvPr id="17" name="Connecteur droit 16"/>
          <p:cNvCxnSpPr/>
          <p:nvPr/>
        </p:nvCxnSpPr>
        <p:spPr>
          <a:xfrm rot="5400000">
            <a:off x="5849965" y="3769519"/>
            <a:ext cx="3195484" cy="1588"/>
          </a:xfrm>
          <a:prstGeom prst="line">
            <a:avLst/>
          </a:prstGeom>
          <a:ln w="57150" cmpd="sng">
            <a:solidFill>
              <a:schemeClr val="tx1"/>
            </a:solidFill>
            <a:prstDash val="sysDash"/>
          </a:ln>
          <a:effectLst/>
        </p:spPr>
        <p:style>
          <a:lnRef idx="2">
            <a:schemeClr val="accent1"/>
          </a:lnRef>
          <a:fillRef idx="0">
            <a:schemeClr val="accent1"/>
          </a:fillRef>
          <a:effectRef idx="1">
            <a:schemeClr val="accent1"/>
          </a:effectRef>
          <a:fontRef idx="minor">
            <a:schemeClr val="tx1"/>
          </a:fontRef>
        </p:style>
      </p:cxnSp>
      <p:sp>
        <p:nvSpPr>
          <p:cNvPr id="18" name="ZoneTexte 17"/>
          <p:cNvSpPr txBox="1"/>
          <p:nvPr/>
        </p:nvSpPr>
        <p:spPr>
          <a:xfrm>
            <a:off x="6700554" y="5412556"/>
            <a:ext cx="1492716" cy="646331"/>
          </a:xfrm>
          <a:prstGeom prst="rect">
            <a:avLst/>
          </a:prstGeom>
          <a:solidFill>
            <a:schemeClr val="accent2">
              <a:lumMod val="60000"/>
              <a:lumOff val="40000"/>
            </a:schemeClr>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point</a:t>
            </a:r>
          </a:p>
          <a:p>
            <a:pPr algn="ctr"/>
            <a:r>
              <a:rPr lang="fr-FR" dirty="0"/>
              <a:t>de l’étude</a:t>
            </a:r>
          </a:p>
        </p:txBody>
      </p:sp>
      <p:sp>
        <p:nvSpPr>
          <p:cNvPr id="20" name="Bulle ronde 19"/>
          <p:cNvSpPr/>
          <p:nvPr/>
        </p:nvSpPr>
        <p:spPr>
          <a:xfrm>
            <a:off x="1387685" y="1711138"/>
            <a:ext cx="2871541" cy="2059176"/>
          </a:xfrm>
          <a:prstGeom prst="wedgeEllipseCallout">
            <a:avLst>
              <a:gd name="adj1" fmla="val -25974"/>
              <a:gd name="adj2" fmla="val 132837"/>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b="1" dirty="0">
                <a:solidFill>
                  <a:schemeClr val="accent1">
                    <a:lumMod val="50000"/>
                  </a:schemeClr>
                </a:solidFill>
              </a:rPr>
              <a:t>Date à partir de laquelle on décide de commencer l’étude</a:t>
            </a:r>
          </a:p>
        </p:txBody>
      </p:sp>
      <p:sp>
        <p:nvSpPr>
          <p:cNvPr id="21" name="Bulle ronde 20"/>
          <p:cNvSpPr/>
          <p:nvPr/>
        </p:nvSpPr>
        <p:spPr>
          <a:xfrm>
            <a:off x="5025374" y="1711137"/>
            <a:ext cx="2808985" cy="2249257"/>
          </a:xfrm>
          <a:prstGeom prst="wedgeEllipseCallout">
            <a:avLst>
              <a:gd name="adj1" fmla="val 45588"/>
              <a:gd name="adj2" fmla="val 119404"/>
            </a:avLst>
          </a:prstGeom>
          <a:solidFill>
            <a:schemeClr val="accent2">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fr-FR" b="1" dirty="0">
                <a:solidFill>
                  <a:schemeClr val="accent2">
                    <a:lumMod val="50000"/>
                  </a:schemeClr>
                </a:solidFill>
              </a:rPr>
              <a:t>Date à laquelle on « fait le point » sur le devenir des patients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Date des dernières nouvelles 1/2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lstStyle/>
          <a:p>
            <a:r>
              <a:rPr lang="fr-FR" dirty="0"/>
              <a:t>La date de dernières nouvelles est la date la plus récente à laquelle on a recueilli des informations sur le patient, notamment sur la survenue ou non de l'événement étudié.</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Date des dernières nouvelles 2/2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cxnSp>
        <p:nvCxnSpPr>
          <p:cNvPr id="7" name="Connecteur droit 6"/>
          <p:cNvCxnSpPr/>
          <p:nvPr/>
        </p:nvCxnSpPr>
        <p:spPr>
          <a:xfrm>
            <a:off x="645079" y="5068833"/>
            <a:ext cx="7350716" cy="1588"/>
          </a:xfrm>
          <a:prstGeom prst="line">
            <a:avLst/>
          </a:prstGeom>
          <a:ln w="57150" cmpd="sng">
            <a:solidFill>
              <a:schemeClr val="tx1"/>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8" name="ZoneTexte 7"/>
          <p:cNvSpPr txBox="1"/>
          <p:nvPr/>
        </p:nvSpPr>
        <p:spPr>
          <a:xfrm>
            <a:off x="639847" y="2475227"/>
            <a:ext cx="525479" cy="769441"/>
          </a:xfrm>
          <a:prstGeom prst="rect">
            <a:avLst/>
          </a:prstGeom>
          <a:noFill/>
        </p:spPr>
        <p:txBody>
          <a:bodyPr wrap="none" rtlCol="0">
            <a:spAutoFit/>
          </a:bodyPr>
          <a:lstStyle/>
          <a:p>
            <a:r>
              <a:rPr lang="fr-FR" sz="4400" dirty="0"/>
              <a:t>A</a:t>
            </a:r>
          </a:p>
        </p:txBody>
      </p:sp>
      <p:sp>
        <p:nvSpPr>
          <p:cNvPr id="9" name="ZoneTexte 8"/>
          <p:cNvSpPr txBox="1"/>
          <p:nvPr/>
        </p:nvSpPr>
        <p:spPr>
          <a:xfrm>
            <a:off x="669189" y="3217811"/>
            <a:ext cx="466794" cy="769441"/>
          </a:xfrm>
          <a:prstGeom prst="rect">
            <a:avLst/>
          </a:prstGeom>
          <a:noFill/>
        </p:spPr>
        <p:txBody>
          <a:bodyPr wrap="none" rtlCol="0">
            <a:spAutoFit/>
          </a:bodyPr>
          <a:lstStyle/>
          <a:p>
            <a:r>
              <a:rPr lang="fr-FR" sz="4400" dirty="0"/>
              <a:t>B</a:t>
            </a:r>
          </a:p>
        </p:txBody>
      </p:sp>
      <p:sp>
        <p:nvSpPr>
          <p:cNvPr id="11" name="ZoneTexte 10"/>
          <p:cNvSpPr txBox="1"/>
          <p:nvPr/>
        </p:nvSpPr>
        <p:spPr>
          <a:xfrm>
            <a:off x="639847" y="3960394"/>
            <a:ext cx="525479" cy="769441"/>
          </a:xfrm>
          <a:prstGeom prst="rect">
            <a:avLst/>
          </a:prstGeom>
          <a:noFill/>
        </p:spPr>
        <p:txBody>
          <a:bodyPr wrap="none" rtlCol="0">
            <a:spAutoFit/>
          </a:bodyPr>
          <a:lstStyle/>
          <a:p>
            <a:r>
              <a:rPr lang="fr-FR" sz="4400" dirty="0"/>
              <a:t>C</a:t>
            </a:r>
          </a:p>
        </p:txBody>
      </p:sp>
      <p:cxnSp>
        <p:nvCxnSpPr>
          <p:cNvPr id="14" name="Connecteur droit 13"/>
          <p:cNvCxnSpPr/>
          <p:nvPr/>
        </p:nvCxnSpPr>
        <p:spPr>
          <a:xfrm rot="5400000">
            <a:off x="135134" y="3804718"/>
            <a:ext cx="3195484" cy="1588"/>
          </a:xfrm>
          <a:prstGeom prst="line">
            <a:avLst/>
          </a:prstGeom>
          <a:ln w="57150" cmpd="sng">
            <a:solidFill>
              <a:schemeClr val="accent1">
                <a:lumMod val="5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15" name="ZoneTexte 14"/>
          <p:cNvSpPr txBox="1"/>
          <p:nvPr/>
        </p:nvSpPr>
        <p:spPr>
          <a:xfrm>
            <a:off x="966193" y="5412556"/>
            <a:ext cx="1533367" cy="646331"/>
          </a:xfrm>
          <a:prstGeom prst="rect">
            <a:avLst/>
          </a:prstGeom>
          <a:solidFill>
            <a:schemeClr val="accent1"/>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début</a:t>
            </a:r>
          </a:p>
          <a:p>
            <a:pPr algn="ctr"/>
            <a:r>
              <a:rPr lang="fr-FR" dirty="0"/>
              <a:t>de l’étude</a:t>
            </a:r>
          </a:p>
        </p:txBody>
      </p:sp>
      <p:cxnSp>
        <p:nvCxnSpPr>
          <p:cNvPr id="17" name="Connecteur droit 16"/>
          <p:cNvCxnSpPr/>
          <p:nvPr/>
        </p:nvCxnSpPr>
        <p:spPr>
          <a:xfrm rot="5400000">
            <a:off x="5849965" y="3769519"/>
            <a:ext cx="3195484" cy="1588"/>
          </a:xfrm>
          <a:prstGeom prst="line">
            <a:avLst/>
          </a:prstGeom>
          <a:ln w="57150" cmpd="sng">
            <a:solidFill>
              <a:schemeClr val="accent2">
                <a:lumMod val="5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18" name="ZoneTexte 17"/>
          <p:cNvSpPr txBox="1"/>
          <p:nvPr/>
        </p:nvSpPr>
        <p:spPr>
          <a:xfrm>
            <a:off x="6700554" y="5412556"/>
            <a:ext cx="1492716" cy="646331"/>
          </a:xfrm>
          <a:prstGeom prst="rect">
            <a:avLst/>
          </a:prstGeom>
          <a:solidFill>
            <a:schemeClr val="accent2">
              <a:lumMod val="60000"/>
              <a:lumOff val="40000"/>
            </a:schemeClr>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point</a:t>
            </a:r>
          </a:p>
          <a:p>
            <a:pPr algn="ctr"/>
            <a:r>
              <a:rPr lang="fr-FR" dirty="0"/>
              <a:t>de l’étude</a:t>
            </a:r>
          </a:p>
        </p:txBody>
      </p:sp>
      <p:cxnSp>
        <p:nvCxnSpPr>
          <p:cNvPr id="19" name="Connecteur droit 18"/>
          <p:cNvCxnSpPr/>
          <p:nvPr/>
        </p:nvCxnSpPr>
        <p:spPr>
          <a:xfrm>
            <a:off x="2273563" y="2859153"/>
            <a:ext cx="3971325"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3" name="Connecteur droit 22"/>
          <p:cNvCxnSpPr/>
          <p:nvPr/>
        </p:nvCxnSpPr>
        <p:spPr>
          <a:xfrm>
            <a:off x="2729229" y="3601737"/>
            <a:ext cx="5266566"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5" name="Connecteur droit 24"/>
          <p:cNvCxnSpPr/>
          <p:nvPr/>
        </p:nvCxnSpPr>
        <p:spPr>
          <a:xfrm>
            <a:off x="2265270" y="4344320"/>
            <a:ext cx="4435284"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7" name="Connecteur droit 26"/>
          <p:cNvCxnSpPr/>
          <p:nvPr/>
        </p:nvCxnSpPr>
        <p:spPr>
          <a:xfrm>
            <a:off x="6700554" y="4345908"/>
            <a:ext cx="1752720" cy="1588"/>
          </a:xfrm>
          <a:prstGeom prst="line">
            <a:avLst/>
          </a:prstGeom>
          <a:ln w="57150" cmpd="sng">
            <a:solidFill>
              <a:schemeClr val="accent6">
                <a:lumMod val="60000"/>
                <a:lumOff val="4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34" name="ZoneTexte 33"/>
          <p:cNvSpPr txBox="1"/>
          <p:nvPr/>
        </p:nvSpPr>
        <p:spPr>
          <a:xfrm rot="5400000">
            <a:off x="6529950" y="3968298"/>
            <a:ext cx="543739" cy="769441"/>
          </a:xfrm>
          <a:prstGeom prst="rect">
            <a:avLst/>
          </a:prstGeom>
          <a:noFill/>
        </p:spPr>
        <p:txBody>
          <a:bodyPr wrap="none" rtlCol="0">
            <a:spAutoFit/>
          </a:bodyPr>
          <a:lstStyle/>
          <a:p>
            <a:r>
              <a:rPr lang="fr-FR" sz="4400" dirty="0"/>
              <a:t>V</a:t>
            </a:r>
          </a:p>
        </p:txBody>
      </p:sp>
      <p:sp>
        <p:nvSpPr>
          <p:cNvPr id="35" name="Ellipse 34"/>
          <p:cNvSpPr/>
          <p:nvPr/>
        </p:nvSpPr>
        <p:spPr>
          <a:xfrm>
            <a:off x="2158728" y="2744318"/>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6" name="Ellipse 35"/>
          <p:cNvSpPr/>
          <p:nvPr/>
        </p:nvSpPr>
        <p:spPr>
          <a:xfrm>
            <a:off x="2651960" y="3488490"/>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7" name="Ellipse 36"/>
          <p:cNvSpPr/>
          <p:nvPr/>
        </p:nvSpPr>
        <p:spPr>
          <a:xfrm>
            <a:off x="2150435" y="4229485"/>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26" name="ZoneTexte 25"/>
          <p:cNvSpPr txBox="1"/>
          <p:nvPr/>
        </p:nvSpPr>
        <p:spPr>
          <a:xfrm>
            <a:off x="3064181" y="2335933"/>
            <a:ext cx="2529333" cy="523220"/>
          </a:xfrm>
          <a:prstGeom prst="rect">
            <a:avLst/>
          </a:prstGeom>
          <a:noFill/>
        </p:spPr>
        <p:txBody>
          <a:bodyPr wrap="none" rtlCol="0">
            <a:spAutoFit/>
          </a:bodyPr>
          <a:lstStyle/>
          <a:p>
            <a:pPr algn="ctr"/>
            <a:r>
              <a:rPr lang="fr-FR" sz="1400" dirty="0"/>
              <a:t>Le patient A est suivi entièrement</a:t>
            </a:r>
          </a:p>
          <a:p>
            <a:pPr algn="ctr"/>
            <a:r>
              <a:rPr lang="fr-FR" sz="1400" dirty="0"/>
              <a:t>durant la période de l’étude</a:t>
            </a:r>
          </a:p>
        </p:txBody>
      </p:sp>
      <p:sp>
        <p:nvSpPr>
          <p:cNvPr id="28" name="ZoneTexte 27"/>
          <p:cNvSpPr txBox="1"/>
          <p:nvPr/>
        </p:nvSpPr>
        <p:spPr>
          <a:xfrm>
            <a:off x="2691532" y="3078517"/>
            <a:ext cx="4756969" cy="523220"/>
          </a:xfrm>
          <a:prstGeom prst="rect">
            <a:avLst/>
          </a:prstGeom>
          <a:noFill/>
        </p:spPr>
        <p:txBody>
          <a:bodyPr wrap="none" rtlCol="0">
            <a:spAutoFit/>
          </a:bodyPr>
          <a:lstStyle/>
          <a:p>
            <a:pPr algn="ctr"/>
            <a:r>
              <a:rPr lang="fr-FR" sz="1400" dirty="0"/>
              <a:t>Le patient B est encore vivant après la date de point. Son décès</a:t>
            </a:r>
          </a:p>
          <a:p>
            <a:pPr algn="ctr"/>
            <a:r>
              <a:rPr lang="fr-FR" sz="1400" dirty="0"/>
              <a:t>surviendra peut-être plus tard, mais HORS la période d’étude</a:t>
            </a:r>
          </a:p>
        </p:txBody>
      </p:sp>
      <p:sp>
        <p:nvSpPr>
          <p:cNvPr id="29" name="ZoneTexte 28"/>
          <p:cNvSpPr txBox="1"/>
          <p:nvPr/>
        </p:nvSpPr>
        <p:spPr>
          <a:xfrm>
            <a:off x="2273563" y="3824276"/>
            <a:ext cx="4421215" cy="523220"/>
          </a:xfrm>
          <a:prstGeom prst="rect">
            <a:avLst/>
          </a:prstGeom>
          <a:noFill/>
        </p:spPr>
        <p:txBody>
          <a:bodyPr wrap="none" rtlCol="0">
            <a:spAutoFit/>
          </a:bodyPr>
          <a:lstStyle/>
          <a:p>
            <a:pPr algn="ctr"/>
            <a:r>
              <a:rPr lang="fr-FR" sz="1400" dirty="0"/>
              <a:t>Le patient C n’est pas suivi durant toute la période d’étude.</a:t>
            </a:r>
          </a:p>
          <a:p>
            <a:pPr algn="ctr"/>
            <a:r>
              <a:rPr lang="fr-FR" sz="1400" dirty="0"/>
              <a:t>Il était vivant jusqu’au moment où on l’a perdu de vue</a:t>
            </a:r>
          </a:p>
        </p:txBody>
      </p:sp>
      <p:sp>
        <p:nvSpPr>
          <p:cNvPr id="30" name="Rectangle 29"/>
          <p:cNvSpPr/>
          <p:nvPr/>
        </p:nvSpPr>
        <p:spPr>
          <a:xfrm>
            <a:off x="6244887" y="2744317"/>
            <a:ext cx="216000" cy="21600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8" name="Rectangle 37"/>
          <p:cNvSpPr/>
          <p:nvPr/>
        </p:nvSpPr>
        <p:spPr>
          <a:xfrm>
            <a:off x="7995795" y="3488490"/>
            <a:ext cx="216000" cy="21600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9" name="Rectangle 38"/>
          <p:cNvSpPr/>
          <p:nvPr/>
        </p:nvSpPr>
        <p:spPr>
          <a:xfrm>
            <a:off x="8453274" y="4243154"/>
            <a:ext cx="216000" cy="216000"/>
          </a:xfrm>
          <a:prstGeom prst="rect">
            <a:avLst/>
          </a:prstGeom>
          <a:solidFill>
            <a:schemeClr val="accent6">
              <a:lumMod val="60000"/>
              <a:lumOff val="40000"/>
            </a:schemeClr>
          </a:solidFill>
          <a:ln>
            <a:solidFill>
              <a:schemeClr val="accent6">
                <a:lumMod val="60000"/>
                <a:lumOff val="4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Cas particulier 1/2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lstStyle/>
          <a:p>
            <a:r>
              <a:rPr lang="fr-FR" dirty="0"/>
              <a:t>Dans certains cas, la date d'origine peut être antérieure à l'inclusion dans l'étude (on parle alors de cohorte « historique »).</a:t>
            </a:r>
          </a:p>
          <a:p>
            <a:r>
              <a:rPr lang="fr-FR" dirty="0"/>
              <a:t>Par exemple, il peut s'agir de la date de découverte d'une hypertension artérielle dans une étude de cohorte portant sur les facteurs de risque de mortalité cardio-vasculaire.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Cas particulier 2/2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cxnSp>
        <p:nvCxnSpPr>
          <p:cNvPr id="7" name="Connecteur droit 6"/>
          <p:cNvCxnSpPr/>
          <p:nvPr/>
        </p:nvCxnSpPr>
        <p:spPr>
          <a:xfrm>
            <a:off x="645079" y="5068833"/>
            <a:ext cx="7350716" cy="1588"/>
          </a:xfrm>
          <a:prstGeom prst="line">
            <a:avLst/>
          </a:prstGeom>
          <a:ln w="57150" cmpd="sng">
            <a:solidFill>
              <a:schemeClr val="tx1"/>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8" name="ZoneTexte 7"/>
          <p:cNvSpPr txBox="1"/>
          <p:nvPr/>
        </p:nvSpPr>
        <p:spPr>
          <a:xfrm>
            <a:off x="639847" y="2475227"/>
            <a:ext cx="525479" cy="769441"/>
          </a:xfrm>
          <a:prstGeom prst="rect">
            <a:avLst/>
          </a:prstGeom>
          <a:noFill/>
        </p:spPr>
        <p:txBody>
          <a:bodyPr wrap="none" rtlCol="0">
            <a:spAutoFit/>
          </a:bodyPr>
          <a:lstStyle/>
          <a:p>
            <a:r>
              <a:rPr lang="fr-FR" sz="4400" dirty="0"/>
              <a:t>A</a:t>
            </a:r>
          </a:p>
        </p:txBody>
      </p:sp>
      <p:sp>
        <p:nvSpPr>
          <p:cNvPr id="9" name="ZoneTexte 8"/>
          <p:cNvSpPr txBox="1"/>
          <p:nvPr/>
        </p:nvSpPr>
        <p:spPr>
          <a:xfrm>
            <a:off x="669189" y="3217811"/>
            <a:ext cx="466794" cy="769441"/>
          </a:xfrm>
          <a:prstGeom prst="rect">
            <a:avLst/>
          </a:prstGeom>
          <a:noFill/>
        </p:spPr>
        <p:txBody>
          <a:bodyPr wrap="none" rtlCol="0">
            <a:spAutoFit/>
          </a:bodyPr>
          <a:lstStyle/>
          <a:p>
            <a:r>
              <a:rPr lang="fr-FR" sz="4400" dirty="0"/>
              <a:t>B</a:t>
            </a:r>
          </a:p>
        </p:txBody>
      </p:sp>
      <p:sp>
        <p:nvSpPr>
          <p:cNvPr id="11" name="ZoneTexte 10"/>
          <p:cNvSpPr txBox="1"/>
          <p:nvPr/>
        </p:nvSpPr>
        <p:spPr>
          <a:xfrm>
            <a:off x="639847" y="3960394"/>
            <a:ext cx="525479" cy="769441"/>
          </a:xfrm>
          <a:prstGeom prst="rect">
            <a:avLst/>
          </a:prstGeom>
          <a:noFill/>
        </p:spPr>
        <p:txBody>
          <a:bodyPr wrap="none" rtlCol="0">
            <a:spAutoFit/>
          </a:bodyPr>
          <a:lstStyle/>
          <a:p>
            <a:r>
              <a:rPr lang="fr-FR" sz="4400" dirty="0"/>
              <a:t>C</a:t>
            </a:r>
          </a:p>
        </p:txBody>
      </p:sp>
      <p:cxnSp>
        <p:nvCxnSpPr>
          <p:cNvPr id="14" name="Connecteur droit 13"/>
          <p:cNvCxnSpPr/>
          <p:nvPr/>
        </p:nvCxnSpPr>
        <p:spPr>
          <a:xfrm rot="5400000">
            <a:off x="-80830" y="3590341"/>
            <a:ext cx="3625825" cy="1588"/>
          </a:xfrm>
          <a:prstGeom prst="line">
            <a:avLst/>
          </a:prstGeom>
          <a:ln w="57150" cmpd="sng">
            <a:solidFill>
              <a:schemeClr val="accent1">
                <a:lumMod val="5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15" name="ZoneTexte 14"/>
          <p:cNvSpPr txBox="1"/>
          <p:nvPr/>
        </p:nvSpPr>
        <p:spPr>
          <a:xfrm>
            <a:off x="966193" y="5412556"/>
            <a:ext cx="1533367" cy="646331"/>
          </a:xfrm>
          <a:prstGeom prst="rect">
            <a:avLst/>
          </a:prstGeom>
          <a:solidFill>
            <a:schemeClr val="accent1"/>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début</a:t>
            </a:r>
          </a:p>
          <a:p>
            <a:pPr algn="ctr"/>
            <a:r>
              <a:rPr lang="fr-FR" dirty="0"/>
              <a:t>de l’étude</a:t>
            </a:r>
          </a:p>
        </p:txBody>
      </p:sp>
      <p:cxnSp>
        <p:nvCxnSpPr>
          <p:cNvPr id="17" name="Connecteur droit 16"/>
          <p:cNvCxnSpPr/>
          <p:nvPr/>
        </p:nvCxnSpPr>
        <p:spPr>
          <a:xfrm rot="5400000">
            <a:off x="5849965" y="3769519"/>
            <a:ext cx="3195484" cy="1588"/>
          </a:xfrm>
          <a:prstGeom prst="line">
            <a:avLst/>
          </a:prstGeom>
          <a:ln w="57150" cmpd="sng">
            <a:solidFill>
              <a:schemeClr val="accent2">
                <a:lumMod val="5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18" name="ZoneTexte 17"/>
          <p:cNvSpPr txBox="1"/>
          <p:nvPr/>
        </p:nvSpPr>
        <p:spPr>
          <a:xfrm>
            <a:off x="6700554" y="5412556"/>
            <a:ext cx="1492716" cy="646331"/>
          </a:xfrm>
          <a:prstGeom prst="rect">
            <a:avLst/>
          </a:prstGeom>
          <a:solidFill>
            <a:schemeClr val="accent2">
              <a:lumMod val="60000"/>
              <a:lumOff val="40000"/>
            </a:schemeClr>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point</a:t>
            </a:r>
          </a:p>
          <a:p>
            <a:pPr algn="ctr"/>
            <a:r>
              <a:rPr lang="fr-FR" dirty="0"/>
              <a:t>de l’étude</a:t>
            </a:r>
          </a:p>
        </p:txBody>
      </p:sp>
      <p:cxnSp>
        <p:nvCxnSpPr>
          <p:cNvPr id="19" name="Connecteur droit 18"/>
          <p:cNvCxnSpPr/>
          <p:nvPr/>
        </p:nvCxnSpPr>
        <p:spPr>
          <a:xfrm>
            <a:off x="2273563" y="2859153"/>
            <a:ext cx="3971325"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3" name="Connecteur droit 22"/>
          <p:cNvCxnSpPr/>
          <p:nvPr/>
        </p:nvCxnSpPr>
        <p:spPr>
          <a:xfrm>
            <a:off x="2729229" y="3601737"/>
            <a:ext cx="5266566"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5" name="Connecteur droit 24"/>
          <p:cNvCxnSpPr/>
          <p:nvPr/>
        </p:nvCxnSpPr>
        <p:spPr>
          <a:xfrm>
            <a:off x="2265270" y="4344320"/>
            <a:ext cx="4435284"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7" name="Connecteur droit 26"/>
          <p:cNvCxnSpPr/>
          <p:nvPr/>
        </p:nvCxnSpPr>
        <p:spPr>
          <a:xfrm>
            <a:off x="6700554" y="4345908"/>
            <a:ext cx="1752720" cy="1588"/>
          </a:xfrm>
          <a:prstGeom prst="line">
            <a:avLst/>
          </a:prstGeom>
          <a:ln w="57150" cmpd="sng">
            <a:solidFill>
              <a:schemeClr val="accent6">
                <a:lumMod val="60000"/>
                <a:lumOff val="4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34" name="ZoneTexte 33"/>
          <p:cNvSpPr txBox="1"/>
          <p:nvPr/>
        </p:nvSpPr>
        <p:spPr>
          <a:xfrm rot="5400000">
            <a:off x="6529950" y="3968298"/>
            <a:ext cx="543739" cy="769441"/>
          </a:xfrm>
          <a:prstGeom prst="rect">
            <a:avLst/>
          </a:prstGeom>
          <a:noFill/>
        </p:spPr>
        <p:txBody>
          <a:bodyPr wrap="none" rtlCol="0">
            <a:spAutoFit/>
          </a:bodyPr>
          <a:lstStyle/>
          <a:p>
            <a:r>
              <a:rPr lang="fr-FR" sz="4400" dirty="0"/>
              <a:t>V</a:t>
            </a:r>
          </a:p>
        </p:txBody>
      </p:sp>
      <p:sp>
        <p:nvSpPr>
          <p:cNvPr id="35" name="Ellipse 34"/>
          <p:cNvSpPr/>
          <p:nvPr/>
        </p:nvSpPr>
        <p:spPr>
          <a:xfrm>
            <a:off x="2158728" y="2744318"/>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6" name="Ellipse 35"/>
          <p:cNvSpPr/>
          <p:nvPr/>
        </p:nvSpPr>
        <p:spPr>
          <a:xfrm>
            <a:off x="2651960" y="3488490"/>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7" name="Ellipse 36"/>
          <p:cNvSpPr/>
          <p:nvPr/>
        </p:nvSpPr>
        <p:spPr>
          <a:xfrm>
            <a:off x="2150435" y="4229485"/>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26" name="ZoneTexte 25"/>
          <p:cNvSpPr txBox="1"/>
          <p:nvPr/>
        </p:nvSpPr>
        <p:spPr>
          <a:xfrm>
            <a:off x="3064181" y="2335933"/>
            <a:ext cx="2529333" cy="523220"/>
          </a:xfrm>
          <a:prstGeom prst="rect">
            <a:avLst/>
          </a:prstGeom>
          <a:noFill/>
        </p:spPr>
        <p:txBody>
          <a:bodyPr wrap="none" rtlCol="0">
            <a:spAutoFit/>
          </a:bodyPr>
          <a:lstStyle/>
          <a:p>
            <a:pPr algn="ctr"/>
            <a:r>
              <a:rPr lang="fr-FR" sz="1400" dirty="0"/>
              <a:t>Le patient A est suivi entièrement</a:t>
            </a:r>
          </a:p>
          <a:p>
            <a:pPr algn="ctr"/>
            <a:r>
              <a:rPr lang="fr-FR" sz="1400" dirty="0"/>
              <a:t>durant la période de l’étude</a:t>
            </a:r>
          </a:p>
        </p:txBody>
      </p:sp>
      <p:sp>
        <p:nvSpPr>
          <p:cNvPr id="28" name="ZoneTexte 27"/>
          <p:cNvSpPr txBox="1"/>
          <p:nvPr/>
        </p:nvSpPr>
        <p:spPr>
          <a:xfrm>
            <a:off x="2691532" y="3078517"/>
            <a:ext cx="4756969" cy="523220"/>
          </a:xfrm>
          <a:prstGeom prst="rect">
            <a:avLst/>
          </a:prstGeom>
          <a:noFill/>
        </p:spPr>
        <p:txBody>
          <a:bodyPr wrap="none" rtlCol="0">
            <a:spAutoFit/>
          </a:bodyPr>
          <a:lstStyle/>
          <a:p>
            <a:pPr algn="ctr"/>
            <a:r>
              <a:rPr lang="fr-FR" sz="1400" dirty="0"/>
              <a:t>Le patient B est encore vivant après la date de point. Son décès</a:t>
            </a:r>
          </a:p>
          <a:p>
            <a:pPr algn="ctr"/>
            <a:r>
              <a:rPr lang="fr-FR" sz="1400" dirty="0"/>
              <a:t>surviendra peut-être plus tard, mais HORS la période d’étude</a:t>
            </a:r>
          </a:p>
        </p:txBody>
      </p:sp>
      <p:sp>
        <p:nvSpPr>
          <p:cNvPr id="29" name="ZoneTexte 28"/>
          <p:cNvSpPr txBox="1"/>
          <p:nvPr/>
        </p:nvSpPr>
        <p:spPr>
          <a:xfrm>
            <a:off x="2273563" y="3824276"/>
            <a:ext cx="4421215" cy="523220"/>
          </a:xfrm>
          <a:prstGeom prst="rect">
            <a:avLst/>
          </a:prstGeom>
          <a:noFill/>
        </p:spPr>
        <p:txBody>
          <a:bodyPr wrap="none" rtlCol="0">
            <a:spAutoFit/>
          </a:bodyPr>
          <a:lstStyle/>
          <a:p>
            <a:pPr algn="ctr"/>
            <a:r>
              <a:rPr lang="fr-FR" sz="1400" dirty="0"/>
              <a:t>Le patient C n’est pas suivi durant toute la période d’étude.</a:t>
            </a:r>
          </a:p>
          <a:p>
            <a:pPr algn="ctr"/>
            <a:r>
              <a:rPr lang="fr-FR" sz="1400" dirty="0"/>
              <a:t>Il était vivant jusqu’au moment où on l’a perdu de vue</a:t>
            </a:r>
          </a:p>
        </p:txBody>
      </p:sp>
      <p:sp>
        <p:nvSpPr>
          <p:cNvPr id="30" name="ZoneTexte 29"/>
          <p:cNvSpPr txBox="1"/>
          <p:nvPr/>
        </p:nvSpPr>
        <p:spPr>
          <a:xfrm>
            <a:off x="630817" y="1701613"/>
            <a:ext cx="466794" cy="769441"/>
          </a:xfrm>
          <a:prstGeom prst="rect">
            <a:avLst/>
          </a:prstGeom>
          <a:noFill/>
        </p:spPr>
        <p:txBody>
          <a:bodyPr wrap="none" rtlCol="0">
            <a:spAutoFit/>
          </a:bodyPr>
          <a:lstStyle/>
          <a:p>
            <a:r>
              <a:rPr lang="fr-FR" sz="4400" dirty="0">
                <a:solidFill>
                  <a:schemeClr val="bg1">
                    <a:lumMod val="65000"/>
                  </a:schemeClr>
                </a:solidFill>
              </a:rPr>
              <a:t>Z</a:t>
            </a:r>
          </a:p>
        </p:txBody>
      </p:sp>
      <p:cxnSp>
        <p:nvCxnSpPr>
          <p:cNvPr id="38" name="Connecteur droit 37"/>
          <p:cNvCxnSpPr/>
          <p:nvPr/>
        </p:nvCxnSpPr>
        <p:spPr>
          <a:xfrm>
            <a:off x="1732877" y="2162943"/>
            <a:ext cx="4003095"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sp>
        <p:nvSpPr>
          <p:cNvPr id="40" name="Ellipse 39"/>
          <p:cNvSpPr/>
          <p:nvPr/>
        </p:nvSpPr>
        <p:spPr>
          <a:xfrm>
            <a:off x="1159594" y="2046520"/>
            <a:ext cx="229669" cy="229669"/>
          </a:xfrm>
          <a:prstGeom prst="ellipse">
            <a:avLst/>
          </a:prstGeom>
          <a:solidFill>
            <a:schemeClr val="accent6">
              <a:lumMod val="60000"/>
              <a:lumOff val="40000"/>
            </a:schemeClr>
          </a:solidFill>
          <a:ln>
            <a:solidFill>
              <a:schemeClr val="accent6">
                <a:lumMod val="60000"/>
                <a:lumOff val="4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41" name="ZoneTexte 40"/>
          <p:cNvSpPr txBox="1"/>
          <p:nvPr/>
        </p:nvSpPr>
        <p:spPr>
          <a:xfrm>
            <a:off x="2382381" y="1638135"/>
            <a:ext cx="2832301" cy="523220"/>
          </a:xfrm>
          <a:prstGeom prst="rect">
            <a:avLst/>
          </a:prstGeom>
          <a:noFill/>
        </p:spPr>
        <p:txBody>
          <a:bodyPr wrap="none" rtlCol="0">
            <a:spAutoFit/>
          </a:bodyPr>
          <a:lstStyle/>
          <a:p>
            <a:pPr algn="ctr"/>
            <a:r>
              <a:rPr lang="fr-FR" sz="1400" dirty="0"/>
              <a:t>La maladie du patient Z est apparue</a:t>
            </a:r>
            <a:br>
              <a:rPr lang="fr-FR" sz="1400" dirty="0"/>
            </a:br>
            <a:r>
              <a:rPr lang="fr-FR" sz="1400" dirty="0"/>
              <a:t>avant la date de début d’étude</a:t>
            </a:r>
          </a:p>
        </p:txBody>
      </p:sp>
      <p:cxnSp>
        <p:nvCxnSpPr>
          <p:cNvPr id="45" name="Connecteur droit 44"/>
          <p:cNvCxnSpPr/>
          <p:nvPr/>
        </p:nvCxnSpPr>
        <p:spPr>
          <a:xfrm>
            <a:off x="1388910" y="2162943"/>
            <a:ext cx="343967" cy="1588"/>
          </a:xfrm>
          <a:prstGeom prst="line">
            <a:avLst/>
          </a:prstGeom>
          <a:ln w="57150" cmpd="sng">
            <a:solidFill>
              <a:schemeClr val="accent6">
                <a:lumMod val="60000"/>
                <a:lumOff val="4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43" name="Rectangle 42"/>
          <p:cNvSpPr/>
          <p:nvPr/>
        </p:nvSpPr>
        <p:spPr>
          <a:xfrm>
            <a:off x="6244887" y="2744317"/>
            <a:ext cx="216000" cy="21600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44" name="Rectangle 43"/>
          <p:cNvSpPr/>
          <p:nvPr/>
        </p:nvSpPr>
        <p:spPr>
          <a:xfrm>
            <a:off x="7995795" y="3488490"/>
            <a:ext cx="216000" cy="21600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46" name="Rectangle 45"/>
          <p:cNvSpPr/>
          <p:nvPr/>
        </p:nvSpPr>
        <p:spPr>
          <a:xfrm>
            <a:off x="8453274" y="4243154"/>
            <a:ext cx="216000" cy="216000"/>
          </a:xfrm>
          <a:prstGeom prst="rect">
            <a:avLst/>
          </a:prstGeom>
          <a:solidFill>
            <a:schemeClr val="accent6">
              <a:lumMod val="60000"/>
              <a:lumOff val="40000"/>
            </a:schemeClr>
          </a:solidFill>
          <a:ln>
            <a:solidFill>
              <a:schemeClr val="accent6">
                <a:lumMod val="60000"/>
                <a:lumOff val="4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47" name="Rectangle 46"/>
          <p:cNvSpPr/>
          <p:nvPr/>
        </p:nvSpPr>
        <p:spPr>
          <a:xfrm>
            <a:off x="5713945" y="2053355"/>
            <a:ext cx="216000" cy="21600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Perdu de vue (</a:t>
            </a:r>
            <a:r>
              <a:rPr lang="fr-FR" i="1" dirty="0" err="1"/>
              <a:t>lost</a:t>
            </a:r>
            <a:r>
              <a:rPr lang="fr-FR" i="1" dirty="0"/>
              <a:t> of </a:t>
            </a:r>
            <a:r>
              <a:rPr lang="fr-FR" i="1" dirty="0" err="1"/>
              <a:t>follow-up</a:t>
            </a:r>
            <a:r>
              <a:rPr lang="fr-FR" dirty="0"/>
              <a:t>)</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85000" lnSpcReduction="20000"/>
          </a:bodyPr>
          <a:lstStyle/>
          <a:p>
            <a:r>
              <a:rPr lang="fr-FR" dirty="0"/>
              <a:t>Un sujet est dit perdu de vue lorsque sa surveillance est interrompue avant la date de point et que l'événement ne s'est pas produit (cf. patient C)</a:t>
            </a:r>
          </a:p>
          <a:p>
            <a:r>
              <a:rPr lang="fr-FR" i="1" dirty="0"/>
              <a:t>Un cas particulier concerne les sujets inclus dans l'étude mais n'ayant fait l'objet d'aucun suivi. Ces sujets ne seront pas comptabilisés dans l'analyse. On parle alors de « perte de vue » d'emblée.</a:t>
            </a:r>
          </a:p>
          <a:p>
            <a:r>
              <a:rPr lang="fr-FR" dirty="0"/>
              <a:t>Dans tous les cas, il est d'usage de vérifier que le processus de perte de vue pour l'ensemble des sujets (perte de vue d'emblée, ou après une durée de suivi) n'est pas lié à l'événement d'intérêt, par exemple en comparant les caractéristiques de ces patients à celles des sujets ayant fait l'objet d'un suivi complet.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Censure (</a:t>
            </a:r>
            <a:r>
              <a:rPr lang="fr-FR" i="1" dirty="0" err="1"/>
              <a:t>censored</a:t>
            </a:r>
            <a:r>
              <a:rPr lang="fr-FR" i="1" dirty="0"/>
              <a:t> data</a:t>
            </a:r>
            <a:r>
              <a:rPr lang="fr-FR" dirty="0"/>
              <a:t>)</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85000" lnSpcReduction="20000"/>
          </a:bodyPr>
          <a:lstStyle/>
          <a:p>
            <a:r>
              <a:rPr lang="fr-FR" sz="3200" dirty="0"/>
              <a:t>Une durée de survie d'un individu est dite censurée lorsque l'événement d'intérêt n'a pas été observé pour cet individu.</a:t>
            </a:r>
          </a:p>
          <a:p>
            <a:r>
              <a:rPr lang="fr-FR" sz="3200" dirty="0"/>
              <a:t>Elle concerne donc :</a:t>
            </a:r>
          </a:p>
          <a:p>
            <a:pPr lvl="1"/>
            <a:r>
              <a:rPr lang="fr-FR" dirty="0"/>
              <a:t>les sujets perdus de vue (patient C)</a:t>
            </a:r>
          </a:p>
          <a:p>
            <a:pPr lvl="1"/>
            <a:r>
              <a:rPr lang="fr-FR" dirty="0"/>
              <a:t>les sujets vivant à la date de point (souvent appelés </a:t>
            </a:r>
            <a:r>
              <a:rPr lang="fr-FR" dirty="0" err="1"/>
              <a:t>exclus-vivants</a:t>
            </a:r>
            <a:r>
              <a:rPr lang="fr-FR" dirty="0"/>
              <a:t>) (patient B)</a:t>
            </a:r>
          </a:p>
          <a:p>
            <a:r>
              <a:rPr lang="fr-FR" dirty="0"/>
              <a:t>Ces deux mécanismes de censure sont de nature différente. En effet, on ne peut assimiler les perdus de vue aux </a:t>
            </a:r>
            <a:r>
              <a:rPr lang="fr-FR" dirty="0" err="1"/>
              <a:t>exclus-vivants</a:t>
            </a:r>
            <a:r>
              <a:rPr lang="fr-FR" dirty="0"/>
              <a:t>, car la raison de leur « disparition » peut être liée à l'évolution de la maladie (décès méconnu de l'investigateur par exemple).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Temps de recul 1/2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lstStyle/>
          <a:p>
            <a:r>
              <a:rPr lang="fr-FR" dirty="0"/>
              <a:t>Le recul est le délai entre la date d'origine et la date de point, c'est-à-dire le délai maximum potentiel de suivi pour un sujet.</a:t>
            </a:r>
          </a:p>
          <a:p>
            <a:r>
              <a:rPr lang="fr-FR" dirty="0"/>
              <a:t>Les reculs minimum et maximum d'une série de sujets définissent donc l'ancienneté de cette série.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Temps de recul 2/2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cxnSp>
        <p:nvCxnSpPr>
          <p:cNvPr id="7" name="Connecteur droit 6"/>
          <p:cNvCxnSpPr/>
          <p:nvPr/>
        </p:nvCxnSpPr>
        <p:spPr>
          <a:xfrm>
            <a:off x="645079" y="5068833"/>
            <a:ext cx="7350716" cy="1588"/>
          </a:xfrm>
          <a:prstGeom prst="line">
            <a:avLst/>
          </a:prstGeom>
          <a:ln w="57150" cmpd="sng">
            <a:solidFill>
              <a:schemeClr val="tx1"/>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8" name="ZoneTexte 7"/>
          <p:cNvSpPr txBox="1"/>
          <p:nvPr/>
        </p:nvSpPr>
        <p:spPr>
          <a:xfrm>
            <a:off x="639847" y="2475227"/>
            <a:ext cx="525479" cy="769441"/>
          </a:xfrm>
          <a:prstGeom prst="rect">
            <a:avLst/>
          </a:prstGeom>
          <a:noFill/>
        </p:spPr>
        <p:txBody>
          <a:bodyPr wrap="none" rtlCol="0">
            <a:spAutoFit/>
          </a:bodyPr>
          <a:lstStyle/>
          <a:p>
            <a:r>
              <a:rPr lang="fr-FR" sz="4400" dirty="0"/>
              <a:t>A</a:t>
            </a:r>
          </a:p>
        </p:txBody>
      </p:sp>
      <p:sp>
        <p:nvSpPr>
          <p:cNvPr id="9" name="ZoneTexte 8"/>
          <p:cNvSpPr txBox="1"/>
          <p:nvPr/>
        </p:nvSpPr>
        <p:spPr>
          <a:xfrm>
            <a:off x="669189" y="3217811"/>
            <a:ext cx="466794" cy="769441"/>
          </a:xfrm>
          <a:prstGeom prst="rect">
            <a:avLst/>
          </a:prstGeom>
          <a:noFill/>
        </p:spPr>
        <p:txBody>
          <a:bodyPr wrap="none" rtlCol="0">
            <a:spAutoFit/>
          </a:bodyPr>
          <a:lstStyle/>
          <a:p>
            <a:r>
              <a:rPr lang="fr-FR" sz="4400" dirty="0"/>
              <a:t>B</a:t>
            </a:r>
          </a:p>
        </p:txBody>
      </p:sp>
      <p:sp>
        <p:nvSpPr>
          <p:cNvPr id="11" name="ZoneTexte 10"/>
          <p:cNvSpPr txBox="1"/>
          <p:nvPr/>
        </p:nvSpPr>
        <p:spPr>
          <a:xfrm>
            <a:off x="639847" y="3960394"/>
            <a:ext cx="525479" cy="769441"/>
          </a:xfrm>
          <a:prstGeom prst="rect">
            <a:avLst/>
          </a:prstGeom>
          <a:noFill/>
        </p:spPr>
        <p:txBody>
          <a:bodyPr wrap="none" rtlCol="0">
            <a:spAutoFit/>
          </a:bodyPr>
          <a:lstStyle/>
          <a:p>
            <a:r>
              <a:rPr lang="fr-FR" sz="4400" dirty="0"/>
              <a:t>C</a:t>
            </a:r>
          </a:p>
        </p:txBody>
      </p:sp>
      <p:cxnSp>
        <p:nvCxnSpPr>
          <p:cNvPr id="14" name="Connecteur droit 13"/>
          <p:cNvCxnSpPr/>
          <p:nvPr/>
        </p:nvCxnSpPr>
        <p:spPr>
          <a:xfrm rot="5400000">
            <a:off x="135134" y="3804718"/>
            <a:ext cx="3195484" cy="1588"/>
          </a:xfrm>
          <a:prstGeom prst="line">
            <a:avLst/>
          </a:prstGeom>
          <a:ln w="57150" cmpd="sng">
            <a:solidFill>
              <a:schemeClr val="accent1">
                <a:lumMod val="5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15" name="ZoneTexte 14"/>
          <p:cNvSpPr txBox="1"/>
          <p:nvPr/>
        </p:nvSpPr>
        <p:spPr>
          <a:xfrm>
            <a:off x="966193" y="5412556"/>
            <a:ext cx="1533367" cy="646331"/>
          </a:xfrm>
          <a:prstGeom prst="rect">
            <a:avLst/>
          </a:prstGeom>
          <a:solidFill>
            <a:schemeClr val="accent1"/>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début</a:t>
            </a:r>
          </a:p>
          <a:p>
            <a:pPr algn="ctr"/>
            <a:r>
              <a:rPr lang="fr-FR" dirty="0"/>
              <a:t>de l’étude</a:t>
            </a:r>
          </a:p>
        </p:txBody>
      </p:sp>
      <p:cxnSp>
        <p:nvCxnSpPr>
          <p:cNvPr id="17" name="Connecteur droit 16"/>
          <p:cNvCxnSpPr/>
          <p:nvPr/>
        </p:nvCxnSpPr>
        <p:spPr>
          <a:xfrm rot="5400000">
            <a:off x="5849965" y="3769519"/>
            <a:ext cx="3195484" cy="1588"/>
          </a:xfrm>
          <a:prstGeom prst="line">
            <a:avLst/>
          </a:prstGeom>
          <a:ln w="57150" cmpd="sng">
            <a:solidFill>
              <a:schemeClr val="accent2">
                <a:lumMod val="5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18" name="ZoneTexte 17"/>
          <p:cNvSpPr txBox="1"/>
          <p:nvPr/>
        </p:nvSpPr>
        <p:spPr>
          <a:xfrm>
            <a:off x="6700554" y="5412556"/>
            <a:ext cx="1492716" cy="646331"/>
          </a:xfrm>
          <a:prstGeom prst="rect">
            <a:avLst/>
          </a:prstGeom>
          <a:solidFill>
            <a:schemeClr val="accent2">
              <a:lumMod val="60000"/>
              <a:lumOff val="40000"/>
            </a:schemeClr>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point</a:t>
            </a:r>
          </a:p>
          <a:p>
            <a:pPr algn="ctr"/>
            <a:r>
              <a:rPr lang="fr-FR" dirty="0"/>
              <a:t>de l’étude</a:t>
            </a:r>
          </a:p>
        </p:txBody>
      </p:sp>
      <p:cxnSp>
        <p:nvCxnSpPr>
          <p:cNvPr id="19" name="Connecteur droit 18"/>
          <p:cNvCxnSpPr/>
          <p:nvPr/>
        </p:nvCxnSpPr>
        <p:spPr>
          <a:xfrm>
            <a:off x="2273563" y="2859153"/>
            <a:ext cx="3971325"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3" name="Connecteur droit 22"/>
          <p:cNvCxnSpPr/>
          <p:nvPr/>
        </p:nvCxnSpPr>
        <p:spPr>
          <a:xfrm>
            <a:off x="2729229" y="3601737"/>
            <a:ext cx="5266566"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5" name="Connecteur droit 24"/>
          <p:cNvCxnSpPr/>
          <p:nvPr/>
        </p:nvCxnSpPr>
        <p:spPr>
          <a:xfrm>
            <a:off x="2265270" y="4344320"/>
            <a:ext cx="4435284"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7" name="Connecteur droit 26"/>
          <p:cNvCxnSpPr/>
          <p:nvPr/>
        </p:nvCxnSpPr>
        <p:spPr>
          <a:xfrm>
            <a:off x="6700554" y="4345908"/>
            <a:ext cx="1752720" cy="1588"/>
          </a:xfrm>
          <a:prstGeom prst="line">
            <a:avLst/>
          </a:prstGeom>
          <a:ln w="57150" cmpd="sng">
            <a:solidFill>
              <a:schemeClr val="accent6">
                <a:lumMod val="60000"/>
                <a:lumOff val="4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34" name="ZoneTexte 33"/>
          <p:cNvSpPr txBox="1"/>
          <p:nvPr/>
        </p:nvSpPr>
        <p:spPr>
          <a:xfrm rot="5400000">
            <a:off x="6529950" y="3968298"/>
            <a:ext cx="543739" cy="769441"/>
          </a:xfrm>
          <a:prstGeom prst="rect">
            <a:avLst/>
          </a:prstGeom>
          <a:noFill/>
        </p:spPr>
        <p:txBody>
          <a:bodyPr wrap="none" rtlCol="0">
            <a:spAutoFit/>
          </a:bodyPr>
          <a:lstStyle/>
          <a:p>
            <a:r>
              <a:rPr lang="fr-FR" sz="4400" dirty="0"/>
              <a:t>V</a:t>
            </a:r>
          </a:p>
        </p:txBody>
      </p:sp>
      <p:sp>
        <p:nvSpPr>
          <p:cNvPr id="35" name="Ellipse 34"/>
          <p:cNvSpPr/>
          <p:nvPr/>
        </p:nvSpPr>
        <p:spPr>
          <a:xfrm>
            <a:off x="2158728" y="2744318"/>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6" name="Ellipse 35"/>
          <p:cNvSpPr/>
          <p:nvPr/>
        </p:nvSpPr>
        <p:spPr>
          <a:xfrm>
            <a:off x="2651960" y="3488490"/>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7" name="Ellipse 36"/>
          <p:cNvSpPr/>
          <p:nvPr/>
        </p:nvSpPr>
        <p:spPr>
          <a:xfrm>
            <a:off x="2150435" y="4229485"/>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cxnSp>
        <p:nvCxnSpPr>
          <p:cNvPr id="30" name="Connecteur droit 29"/>
          <p:cNvCxnSpPr>
            <a:stCxn id="35" idx="6"/>
          </p:cNvCxnSpPr>
          <p:nvPr/>
        </p:nvCxnSpPr>
        <p:spPr>
          <a:xfrm>
            <a:off x="2388397" y="2859153"/>
            <a:ext cx="5060104" cy="3176"/>
          </a:xfrm>
          <a:prstGeom prst="line">
            <a:avLst/>
          </a:prstGeom>
          <a:ln w="28575" cmpd="sng">
            <a:solidFill>
              <a:srgbClr val="FF0000"/>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40" name="Connecteur droit 39"/>
          <p:cNvCxnSpPr>
            <a:stCxn id="36" idx="6"/>
          </p:cNvCxnSpPr>
          <p:nvPr/>
        </p:nvCxnSpPr>
        <p:spPr>
          <a:xfrm>
            <a:off x="2881629" y="3603325"/>
            <a:ext cx="4566872" cy="1588"/>
          </a:xfrm>
          <a:prstGeom prst="line">
            <a:avLst/>
          </a:prstGeom>
          <a:ln w="28575" cmpd="sng">
            <a:solidFill>
              <a:srgbClr val="FF0000"/>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43" name="Connecteur droit 42"/>
          <p:cNvCxnSpPr/>
          <p:nvPr/>
        </p:nvCxnSpPr>
        <p:spPr>
          <a:xfrm>
            <a:off x="2380104" y="4342732"/>
            <a:ext cx="5066809" cy="1588"/>
          </a:xfrm>
          <a:prstGeom prst="line">
            <a:avLst/>
          </a:prstGeom>
          <a:ln w="28575" cmpd="sng">
            <a:solidFill>
              <a:srgbClr val="FF0000"/>
            </a:solidFill>
            <a:prstDash val="solid"/>
          </a:ln>
          <a:effectLst/>
        </p:spPr>
        <p:style>
          <a:lnRef idx="2">
            <a:schemeClr val="accent1"/>
          </a:lnRef>
          <a:fillRef idx="0">
            <a:schemeClr val="accent1"/>
          </a:fillRef>
          <a:effectRef idx="1">
            <a:schemeClr val="accent1"/>
          </a:effectRef>
          <a:fontRef idx="minor">
            <a:schemeClr val="tx1"/>
          </a:fontRef>
        </p:style>
      </p:cxnSp>
      <p:sp>
        <p:nvSpPr>
          <p:cNvPr id="38" name="Rectangle 37"/>
          <p:cNvSpPr/>
          <p:nvPr/>
        </p:nvSpPr>
        <p:spPr>
          <a:xfrm>
            <a:off x="6244887" y="2744317"/>
            <a:ext cx="216000" cy="21600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9" name="Rectangle 38"/>
          <p:cNvSpPr/>
          <p:nvPr/>
        </p:nvSpPr>
        <p:spPr>
          <a:xfrm>
            <a:off x="7995795" y="3488490"/>
            <a:ext cx="216000" cy="21600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41" name="Rectangle 40"/>
          <p:cNvSpPr/>
          <p:nvPr/>
        </p:nvSpPr>
        <p:spPr>
          <a:xfrm>
            <a:off x="8453274" y="4243154"/>
            <a:ext cx="216000" cy="216000"/>
          </a:xfrm>
          <a:prstGeom prst="rect">
            <a:avLst/>
          </a:prstGeom>
          <a:solidFill>
            <a:schemeClr val="accent6">
              <a:lumMod val="60000"/>
              <a:lumOff val="40000"/>
            </a:schemeClr>
          </a:solidFill>
          <a:ln>
            <a:solidFill>
              <a:schemeClr val="accent6">
                <a:lumMod val="60000"/>
                <a:lumOff val="4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Temps de participation 1/3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Le temps de participation correspond à la durée de surveillance pour chaque sujet utilisée dans l'estimation de la survie.</a:t>
            </a:r>
          </a:p>
          <a:p>
            <a:r>
              <a:rPr lang="fr-FR" dirty="0"/>
              <a:t>Trois situations peuvent se produire :</a:t>
            </a:r>
          </a:p>
          <a:p>
            <a:pPr lvl="1"/>
            <a:r>
              <a:rPr lang="fr-FR" dirty="0"/>
              <a:t>l'événement s'est produit au cours de la surveillance : le temps de participation est le délai entre la date d'origine et la survenue de l'événement (patient A)</a:t>
            </a:r>
          </a:p>
          <a:p>
            <a:pPr lvl="1"/>
            <a:r>
              <a:rPr lang="fr-FR" dirty="0"/>
              <a:t>le sujet est vivant à la date de point : son temps de participation est le délai entre la date d'origine et la date de point (patient B)</a:t>
            </a:r>
          </a:p>
          <a:p>
            <a:pPr lvl="1"/>
            <a:r>
              <a:rPr lang="fr-FR" dirty="0"/>
              <a:t>le sujet est perdu de vue : dans ce cas, son temps de participation est défini par le délai entre la date d'origine et la date de dernières nouvelles (patient C)</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Temps de participation 2/3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cxnSp>
        <p:nvCxnSpPr>
          <p:cNvPr id="7" name="Connecteur droit 6"/>
          <p:cNvCxnSpPr/>
          <p:nvPr/>
        </p:nvCxnSpPr>
        <p:spPr>
          <a:xfrm>
            <a:off x="645079" y="5068833"/>
            <a:ext cx="7350716" cy="1588"/>
          </a:xfrm>
          <a:prstGeom prst="line">
            <a:avLst/>
          </a:prstGeom>
          <a:ln w="57150" cmpd="sng">
            <a:solidFill>
              <a:schemeClr val="tx1"/>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8" name="ZoneTexte 7"/>
          <p:cNvSpPr txBox="1"/>
          <p:nvPr/>
        </p:nvSpPr>
        <p:spPr>
          <a:xfrm>
            <a:off x="639847" y="2475227"/>
            <a:ext cx="525479" cy="769441"/>
          </a:xfrm>
          <a:prstGeom prst="rect">
            <a:avLst/>
          </a:prstGeom>
          <a:noFill/>
        </p:spPr>
        <p:txBody>
          <a:bodyPr wrap="none" rtlCol="0">
            <a:spAutoFit/>
          </a:bodyPr>
          <a:lstStyle/>
          <a:p>
            <a:r>
              <a:rPr lang="fr-FR" sz="4400" dirty="0"/>
              <a:t>A</a:t>
            </a:r>
          </a:p>
        </p:txBody>
      </p:sp>
      <p:sp>
        <p:nvSpPr>
          <p:cNvPr id="9" name="ZoneTexte 8"/>
          <p:cNvSpPr txBox="1"/>
          <p:nvPr/>
        </p:nvSpPr>
        <p:spPr>
          <a:xfrm>
            <a:off x="669189" y="3217811"/>
            <a:ext cx="466794" cy="769441"/>
          </a:xfrm>
          <a:prstGeom prst="rect">
            <a:avLst/>
          </a:prstGeom>
          <a:noFill/>
        </p:spPr>
        <p:txBody>
          <a:bodyPr wrap="none" rtlCol="0">
            <a:spAutoFit/>
          </a:bodyPr>
          <a:lstStyle/>
          <a:p>
            <a:r>
              <a:rPr lang="fr-FR" sz="4400" dirty="0"/>
              <a:t>B</a:t>
            </a:r>
          </a:p>
        </p:txBody>
      </p:sp>
      <p:sp>
        <p:nvSpPr>
          <p:cNvPr id="11" name="ZoneTexte 10"/>
          <p:cNvSpPr txBox="1"/>
          <p:nvPr/>
        </p:nvSpPr>
        <p:spPr>
          <a:xfrm>
            <a:off x="639847" y="3960394"/>
            <a:ext cx="525479" cy="769441"/>
          </a:xfrm>
          <a:prstGeom prst="rect">
            <a:avLst/>
          </a:prstGeom>
          <a:noFill/>
        </p:spPr>
        <p:txBody>
          <a:bodyPr wrap="none" rtlCol="0">
            <a:spAutoFit/>
          </a:bodyPr>
          <a:lstStyle/>
          <a:p>
            <a:r>
              <a:rPr lang="fr-FR" sz="4400" dirty="0"/>
              <a:t>C</a:t>
            </a:r>
          </a:p>
        </p:txBody>
      </p:sp>
      <p:cxnSp>
        <p:nvCxnSpPr>
          <p:cNvPr id="14" name="Connecteur droit 13"/>
          <p:cNvCxnSpPr/>
          <p:nvPr/>
        </p:nvCxnSpPr>
        <p:spPr>
          <a:xfrm rot="5400000">
            <a:off x="135134" y="3804718"/>
            <a:ext cx="3195484" cy="1588"/>
          </a:xfrm>
          <a:prstGeom prst="line">
            <a:avLst/>
          </a:prstGeom>
          <a:ln w="57150" cmpd="sng">
            <a:solidFill>
              <a:schemeClr val="accent1">
                <a:lumMod val="5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15" name="ZoneTexte 14"/>
          <p:cNvSpPr txBox="1"/>
          <p:nvPr/>
        </p:nvSpPr>
        <p:spPr>
          <a:xfrm>
            <a:off x="966193" y="5412556"/>
            <a:ext cx="1533367" cy="646331"/>
          </a:xfrm>
          <a:prstGeom prst="rect">
            <a:avLst/>
          </a:prstGeom>
          <a:solidFill>
            <a:schemeClr val="accent1"/>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début</a:t>
            </a:r>
          </a:p>
          <a:p>
            <a:pPr algn="ctr"/>
            <a:r>
              <a:rPr lang="fr-FR" dirty="0"/>
              <a:t>de l’étude</a:t>
            </a:r>
          </a:p>
        </p:txBody>
      </p:sp>
      <p:cxnSp>
        <p:nvCxnSpPr>
          <p:cNvPr id="17" name="Connecteur droit 16"/>
          <p:cNvCxnSpPr/>
          <p:nvPr/>
        </p:nvCxnSpPr>
        <p:spPr>
          <a:xfrm rot="5400000">
            <a:off x="5849965" y="3769519"/>
            <a:ext cx="3195484" cy="1588"/>
          </a:xfrm>
          <a:prstGeom prst="line">
            <a:avLst/>
          </a:prstGeom>
          <a:ln w="57150" cmpd="sng">
            <a:solidFill>
              <a:schemeClr val="accent2">
                <a:lumMod val="5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18" name="ZoneTexte 17"/>
          <p:cNvSpPr txBox="1"/>
          <p:nvPr/>
        </p:nvSpPr>
        <p:spPr>
          <a:xfrm>
            <a:off x="6700554" y="5412556"/>
            <a:ext cx="1492716" cy="646331"/>
          </a:xfrm>
          <a:prstGeom prst="rect">
            <a:avLst/>
          </a:prstGeom>
          <a:solidFill>
            <a:schemeClr val="accent2">
              <a:lumMod val="60000"/>
              <a:lumOff val="40000"/>
            </a:schemeClr>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point</a:t>
            </a:r>
          </a:p>
          <a:p>
            <a:pPr algn="ctr"/>
            <a:r>
              <a:rPr lang="fr-FR" dirty="0"/>
              <a:t>de l’étude</a:t>
            </a:r>
          </a:p>
        </p:txBody>
      </p:sp>
      <p:cxnSp>
        <p:nvCxnSpPr>
          <p:cNvPr id="19" name="Connecteur droit 18"/>
          <p:cNvCxnSpPr/>
          <p:nvPr/>
        </p:nvCxnSpPr>
        <p:spPr>
          <a:xfrm>
            <a:off x="2273563" y="2859153"/>
            <a:ext cx="3971325"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3" name="Connecteur droit 22"/>
          <p:cNvCxnSpPr/>
          <p:nvPr/>
        </p:nvCxnSpPr>
        <p:spPr>
          <a:xfrm>
            <a:off x="2729229" y="3601737"/>
            <a:ext cx="5266566"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5" name="Connecteur droit 24"/>
          <p:cNvCxnSpPr/>
          <p:nvPr/>
        </p:nvCxnSpPr>
        <p:spPr>
          <a:xfrm>
            <a:off x="2265270" y="4344320"/>
            <a:ext cx="4435284"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7" name="Connecteur droit 26"/>
          <p:cNvCxnSpPr/>
          <p:nvPr/>
        </p:nvCxnSpPr>
        <p:spPr>
          <a:xfrm>
            <a:off x="6700554" y="4345908"/>
            <a:ext cx="1752720" cy="1588"/>
          </a:xfrm>
          <a:prstGeom prst="line">
            <a:avLst/>
          </a:prstGeom>
          <a:ln w="57150" cmpd="sng">
            <a:solidFill>
              <a:schemeClr val="accent6">
                <a:lumMod val="60000"/>
                <a:lumOff val="4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34" name="ZoneTexte 33"/>
          <p:cNvSpPr txBox="1"/>
          <p:nvPr/>
        </p:nvSpPr>
        <p:spPr>
          <a:xfrm rot="5400000">
            <a:off x="6529950" y="3968298"/>
            <a:ext cx="543739" cy="769441"/>
          </a:xfrm>
          <a:prstGeom prst="rect">
            <a:avLst/>
          </a:prstGeom>
          <a:noFill/>
        </p:spPr>
        <p:txBody>
          <a:bodyPr wrap="none" rtlCol="0">
            <a:spAutoFit/>
          </a:bodyPr>
          <a:lstStyle/>
          <a:p>
            <a:r>
              <a:rPr lang="fr-FR" sz="4400" dirty="0"/>
              <a:t>V</a:t>
            </a:r>
          </a:p>
        </p:txBody>
      </p:sp>
      <p:sp>
        <p:nvSpPr>
          <p:cNvPr id="35" name="Ellipse 34"/>
          <p:cNvSpPr/>
          <p:nvPr/>
        </p:nvSpPr>
        <p:spPr>
          <a:xfrm>
            <a:off x="2158728" y="2744318"/>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6" name="Ellipse 35"/>
          <p:cNvSpPr/>
          <p:nvPr/>
        </p:nvSpPr>
        <p:spPr>
          <a:xfrm>
            <a:off x="2651960" y="3488490"/>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7" name="Ellipse 36"/>
          <p:cNvSpPr/>
          <p:nvPr/>
        </p:nvSpPr>
        <p:spPr>
          <a:xfrm>
            <a:off x="2150435" y="4229485"/>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cxnSp>
        <p:nvCxnSpPr>
          <p:cNvPr id="30" name="Connecteur droit 29"/>
          <p:cNvCxnSpPr/>
          <p:nvPr/>
        </p:nvCxnSpPr>
        <p:spPr>
          <a:xfrm>
            <a:off x="2388397" y="2859153"/>
            <a:ext cx="3856491" cy="1588"/>
          </a:xfrm>
          <a:prstGeom prst="line">
            <a:avLst/>
          </a:prstGeom>
          <a:ln w="28575" cmpd="sng">
            <a:solidFill>
              <a:srgbClr val="FF0000"/>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9" name="Connecteur droit 38"/>
          <p:cNvCxnSpPr/>
          <p:nvPr/>
        </p:nvCxnSpPr>
        <p:spPr>
          <a:xfrm>
            <a:off x="2881629" y="3600149"/>
            <a:ext cx="4565284" cy="1588"/>
          </a:xfrm>
          <a:prstGeom prst="line">
            <a:avLst/>
          </a:prstGeom>
          <a:ln w="28575" cmpd="sng">
            <a:solidFill>
              <a:srgbClr val="FF0000"/>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41" name="Connecteur droit 40"/>
          <p:cNvCxnSpPr/>
          <p:nvPr/>
        </p:nvCxnSpPr>
        <p:spPr>
          <a:xfrm>
            <a:off x="2388397" y="4347496"/>
            <a:ext cx="4241003" cy="1588"/>
          </a:xfrm>
          <a:prstGeom prst="line">
            <a:avLst/>
          </a:prstGeom>
          <a:ln w="28575" cmpd="sng">
            <a:solidFill>
              <a:srgbClr val="FF0000"/>
            </a:solidFill>
            <a:prstDash val="solid"/>
          </a:ln>
          <a:effectLst/>
        </p:spPr>
        <p:style>
          <a:lnRef idx="2">
            <a:schemeClr val="accent1"/>
          </a:lnRef>
          <a:fillRef idx="0">
            <a:schemeClr val="accent1"/>
          </a:fillRef>
          <a:effectRef idx="1">
            <a:schemeClr val="accent1"/>
          </a:effectRef>
          <a:fontRef idx="minor">
            <a:schemeClr val="tx1"/>
          </a:fontRef>
        </p:style>
      </p:cxnSp>
      <p:sp>
        <p:nvSpPr>
          <p:cNvPr id="28" name="Rectangle 27"/>
          <p:cNvSpPr/>
          <p:nvPr/>
        </p:nvSpPr>
        <p:spPr>
          <a:xfrm>
            <a:off x="6244887" y="2744317"/>
            <a:ext cx="216000" cy="21600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29" name="Rectangle 28"/>
          <p:cNvSpPr/>
          <p:nvPr/>
        </p:nvSpPr>
        <p:spPr>
          <a:xfrm>
            <a:off x="7995795" y="3488490"/>
            <a:ext cx="216000" cy="21600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8" name="Rectangle 37"/>
          <p:cNvSpPr/>
          <p:nvPr/>
        </p:nvSpPr>
        <p:spPr>
          <a:xfrm>
            <a:off x="8453274" y="4243154"/>
            <a:ext cx="216000" cy="216000"/>
          </a:xfrm>
          <a:prstGeom prst="rect">
            <a:avLst/>
          </a:prstGeom>
          <a:solidFill>
            <a:schemeClr val="accent6">
              <a:lumMod val="60000"/>
              <a:lumOff val="40000"/>
            </a:schemeClr>
          </a:solidFill>
          <a:ln>
            <a:solidFill>
              <a:schemeClr val="accent6">
                <a:lumMod val="60000"/>
                <a:lumOff val="4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Temps de participation 3/3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cxnSp>
        <p:nvCxnSpPr>
          <p:cNvPr id="7" name="Connecteur droit 6"/>
          <p:cNvCxnSpPr/>
          <p:nvPr/>
        </p:nvCxnSpPr>
        <p:spPr>
          <a:xfrm>
            <a:off x="645079" y="5068833"/>
            <a:ext cx="7350716" cy="1588"/>
          </a:xfrm>
          <a:prstGeom prst="line">
            <a:avLst/>
          </a:prstGeom>
          <a:ln w="57150" cmpd="sng">
            <a:solidFill>
              <a:schemeClr val="tx1"/>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8" name="ZoneTexte 7"/>
          <p:cNvSpPr txBox="1"/>
          <p:nvPr/>
        </p:nvSpPr>
        <p:spPr>
          <a:xfrm>
            <a:off x="654518" y="2475227"/>
            <a:ext cx="525479" cy="769441"/>
          </a:xfrm>
          <a:prstGeom prst="rect">
            <a:avLst/>
          </a:prstGeom>
          <a:noFill/>
        </p:spPr>
        <p:txBody>
          <a:bodyPr wrap="none" rtlCol="0">
            <a:spAutoFit/>
          </a:bodyPr>
          <a:lstStyle/>
          <a:p>
            <a:r>
              <a:rPr lang="fr-FR" sz="4400" dirty="0"/>
              <a:t>A</a:t>
            </a:r>
          </a:p>
        </p:txBody>
      </p:sp>
      <p:sp>
        <p:nvSpPr>
          <p:cNvPr id="9" name="ZoneTexte 8"/>
          <p:cNvSpPr txBox="1"/>
          <p:nvPr/>
        </p:nvSpPr>
        <p:spPr>
          <a:xfrm>
            <a:off x="654518" y="3217811"/>
            <a:ext cx="525479" cy="769441"/>
          </a:xfrm>
          <a:prstGeom prst="rect">
            <a:avLst/>
          </a:prstGeom>
          <a:noFill/>
        </p:spPr>
        <p:txBody>
          <a:bodyPr wrap="none" rtlCol="0">
            <a:spAutoFit/>
          </a:bodyPr>
          <a:lstStyle/>
          <a:p>
            <a:r>
              <a:rPr lang="fr-FR" sz="4400" dirty="0"/>
              <a:t>C</a:t>
            </a:r>
          </a:p>
        </p:txBody>
      </p:sp>
      <p:sp>
        <p:nvSpPr>
          <p:cNvPr id="11" name="ZoneTexte 10"/>
          <p:cNvSpPr txBox="1"/>
          <p:nvPr/>
        </p:nvSpPr>
        <p:spPr>
          <a:xfrm>
            <a:off x="683860" y="3960394"/>
            <a:ext cx="466794" cy="769441"/>
          </a:xfrm>
          <a:prstGeom prst="rect">
            <a:avLst/>
          </a:prstGeom>
          <a:noFill/>
        </p:spPr>
        <p:txBody>
          <a:bodyPr wrap="none" rtlCol="0">
            <a:spAutoFit/>
          </a:bodyPr>
          <a:lstStyle/>
          <a:p>
            <a:r>
              <a:rPr lang="fr-FR" sz="4400" dirty="0"/>
              <a:t>B</a:t>
            </a:r>
          </a:p>
        </p:txBody>
      </p:sp>
      <p:cxnSp>
        <p:nvCxnSpPr>
          <p:cNvPr id="14" name="Connecteur droit 13"/>
          <p:cNvCxnSpPr/>
          <p:nvPr/>
        </p:nvCxnSpPr>
        <p:spPr>
          <a:xfrm rot="5400000">
            <a:off x="135134" y="3804718"/>
            <a:ext cx="3195484" cy="1588"/>
          </a:xfrm>
          <a:prstGeom prst="line">
            <a:avLst/>
          </a:prstGeom>
          <a:ln w="57150" cmpd="sng">
            <a:solidFill>
              <a:schemeClr val="accent1">
                <a:lumMod val="5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32" name="ZoneTexte 31"/>
          <p:cNvSpPr txBox="1"/>
          <p:nvPr/>
        </p:nvSpPr>
        <p:spPr>
          <a:xfrm>
            <a:off x="6169844" y="4010366"/>
            <a:ext cx="561021" cy="769441"/>
          </a:xfrm>
          <a:prstGeom prst="rect">
            <a:avLst/>
          </a:prstGeom>
          <a:noFill/>
        </p:spPr>
        <p:txBody>
          <a:bodyPr wrap="none" rtlCol="0">
            <a:spAutoFit/>
          </a:bodyPr>
          <a:lstStyle/>
          <a:p>
            <a:r>
              <a:rPr lang="fr-FR" sz="4400" dirty="0"/>
              <a:t>+</a:t>
            </a:r>
          </a:p>
        </p:txBody>
      </p:sp>
      <p:sp>
        <p:nvSpPr>
          <p:cNvPr id="34" name="ZoneTexte 33"/>
          <p:cNvSpPr txBox="1"/>
          <p:nvPr/>
        </p:nvSpPr>
        <p:spPr>
          <a:xfrm rot="5400000">
            <a:off x="5991850" y="3268768"/>
            <a:ext cx="543739" cy="769441"/>
          </a:xfrm>
          <a:prstGeom prst="rect">
            <a:avLst/>
          </a:prstGeom>
          <a:noFill/>
        </p:spPr>
        <p:txBody>
          <a:bodyPr wrap="none" rtlCol="0">
            <a:spAutoFit/>
          </a:bodyPr>
          <a:lstStyle/>
          <a:p>
            <a:r>
              <a:rPr lang="fr-FR" sz="4400" dirty="0"/>
              <a:t>V</a:t>
            </a:r>
          </a:p>
        </p:txBody>
      </p:sp>
      <p:sp>
        <p:nvSpPr>
          <p:cNvPr id="35" name="Ellipse 34"/>
          <p:cNvSpPr/>
          <p:nvPr/>
        </p:nvSpPr>
        <p:spPr>
          <a:xfrm>
            <a:off x="1620628" y="2744318"/>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6" name="Ellipse 35"/>
          <p:cNvSpPr/>
          <p:nvPr/>
        </p:nvSpPr>
        <p:spPr>
          <a:xfrm>
            <a:off x="1629570" y="4327926"/>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7" name="Ellipse 36"/>
          <p:cNvSpPr/>
          <p:nvPr/>
        </p:nvSpPr>
        <p:spPr>
          <a:xfrm>
            <a:off x="1612335" y="3519193"/>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cxnSp>
        <p:nvCxnSpPr>
          <p:cNvPr id="30" name="Connecteur droit 29"/>
          <p:cNvCxnSpPr/>
          <p:nvPr/>
        </p:nvCxnSpPr>
        <p:spPr>
          <a:xfrm>
            <a:off x="1850297" y="2848391"/>
            <a:ext cx="3856491" cy="1588"/>
          </a:xfrm>
          <a:prstGeom prst="line">
            <a:avLst/>
          </a:prstGeom>
          <a:ln w="57150" cmpd="sng">
            <a:solidFill>
              <a:srgbClr val="FF0000"/>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9" name="Connecteur droit 38"/>
          <p:cNvCxnSpPr/>
          <p:nvPr/>
        </p:nvCxnSpPr>
        <p:spPr>
          <a:xfrm>
            <a:off x="1859239" y="4439585"/>
            <a:ext cx="4565284" cy="1588"/>
          </a:xfrm>
          <a:prstGeom prst="line">
            <a:avLst/>
          </a:prstGeom>
          <a:ln w="57150" cmpd="sng">
            <a:solidFill>
              <a:srgbClr val="FF0000"/>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41" name="Connecteur droit 40"/>
          <p:cNvCxnSpPr/>
          <p:nvPr/>
        </p:nvCxnSpPr>
        <p:spPr>
          <a:xfrm>
            <a:off x="1850297" y="3637204"/>
            <a:ext cx="4241003" cy="1588"/>
          </a:xfrm>
          <a:prstGeom prst="line">
            <a:avLst/>
          </a:prstGeom>
          <a:ln w="57150" cmpd="sng">
            <a:solidFill>
              <a:srgbClr val="FF0000"/>
            </a:solidFill>
            <a:prstDash val="solid"/>
          </a:ln>
          <a:effectLst/>
        </p:spPr>
        <p:style>
          <a:lnRef idx="2">
            <a:schemeClr val="accent1"/>
          </a:lnRef>
          <a:fillRef idx="0">
            <a:schemeClr val="accent1"/>
          </a:fillRef>
          <a:effectRef idx="1">
            <a:schemeClr val="accent1"/>
          </a:effectRef>
          <a:fontRef idx="minor">
            <a:schemeClr val="tx1"/>
          </a:fontRef>
        </p:style>
      </p:cxnSp>
      <p:sp>
        <p:nvSpPr>
          <p:cNvPr id="19" name="Rectangle 18"/>
          <p:cNvSpPr/>
          <p:nvPr/>
        </p:nvSpPr>
        <p:spPr>
          <a:xfrm>
            <a:off x="5698787" y="2744317"/>
            <a:ext cx="216000" cy="21600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pic>
        <p:nvPicPr>
          <p:cNvPr id="6" name="Image 5" descr="screen-capture-528.png"/>
          <p:cNvPicPr>
            <a:picLocks noChangeAspect="1"/>
          </p:cNvPicPr>
          <p:nvPr/>
        </p:nvPicPr>
        <p:blipFill>
          <a:blip r:embed="rId2"/>
          <a:stretch>
            <a:fillRect/>
          </a:stretch>
        </p:blipFill>
        <p:spPr>
          <a:xfrm>
            <a:off x="986821" y="0"/>
            <a:ext cx="7170358" cy="6277395"/>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p:cNvSpPr>
            <a:spLocks noGrp="1"/>
          </p:cNvSpPr>
          <p:nvPr>
            <p:ph type="body" idx="1"/>
          </p:nvPr>
        </p:nvSpPr>
        <p:spPr/>
        <p:txBody>
          <a:bodyPr/>
          <a:lstStyle/>
          <a:p>
            <a:r>
              <a:rPr lang="fr-FR" dirty="0"/>
              <a:t>Comprendre une fonction de survie</a:t>
            </a:r>
          </a:p>
        </p:txBody>
      </p:sp>
      <p:sp>
        <p:nvSpPr>
          <p:cNvPr id="6" name="Titre 5"/>
          <p:cNvSpPr>
            <a:spLocks noGrp="1"/>
          </p:cNvSpPr>
          <p:nvPr>
            <p:ph type="title"/>
          </p:nvPr>
        </p:nvSpPr>
        <p:spPr/>
        <p:txBody>
          <a:bodyPr/>
          <a:lstStyle/>
          <a:p>
            <a:r>
              <a:rPr lang="fr-FR" dirty="0"/>
              <a:t>FONCTION DE SURVIE</a:t>
            </a:r>
          </a:p>
        </p:txBody>
      </p:sp>
      <p:sp>
        <p:nvSpPr>
          <p:cNvPr id="3" name="Espace réservé du pied de page 2"/>
          <p:cNvSpPr>
            <a:spLocks noGrp="1"/>
          </p:cNvSpPr>
          <p:nvPr>
            <p:ph type="ftr" sz="quarter" idx="12"/>
          </p:nvPr>
        </p:nvSpPr>
        <p:spPr/>
        <p:txBody>
          <a:bodyPr/>
          <a:lstStyle/>
          <a:p>
            <a:r>
              <a:rPr lang="fr-FR"/>
              <a:t>ECUE7 - PASS - UFR Médecine, UFR Odontologie – Université Côte d'Azur - Année universitaire 2020-2021</a:t>
            </a:r>
            <a:endParaRPr lang="en-GB"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Loi exponentielle 1/3</a:t>
            </a:r>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7" name="Espace réservé du contenu 6"/>
          <p:cNvSpPr>
            <a:spLocks noGrp="1"/>
          </p:cNvSpPr>
          <p:nvPr>
            <p:ph sz="quarter" idx="1"/>
          </p:nvPr>
        </p:nvSpPr>
        <p:spPr/>
        <p:txBody>
          <a:bodyPr>
            <a:normAutofit fontScale="92500"/>
          </a:bodyPr>
          <a:lstStyle/>
          <a:p>
            <a:r>
              <a:rPr lang="fr-FR" dirty="0"/>
              <a:t>Rappel du cours sur les distributions de probabilité : loi de Poisson qui régit la survenue d’un événement par unité de mesure (temps, volume, surface…)</a:t>
            </a:r>
          </a:p>
          <a:p>
            <a:r>
              <a:rPr lang="fr-FR" dirty="0"/>
              <a:t>On démontre que si un événement se réalise selon une loi de Poisson (de paramètre </a:t>
            </a:r>
            <a:r>
              <a:rPr lang="fr-FR" dirty="0" err="1"/>
              <a:t>λ</a:t>
            </a:r>
            <a:r>
              <a:rPr lang="fr-FR" dirty="0"/>
              <a:t>=</a:t>
            </a:r>
            <a:r>
              <a:rPr lang="fr-FR" dirty="0" err="1"/>
              <a:t>μ</a:t>
            </a:r>
            <a:r>
              <a:rPr lang="fr-FR" dirty="0"/>
              <a:t>=σ</a:t>
            </a:r>
            <a:r>
              <a:rPr lang="fr-FR" baseline="30000" dirty="0"/>
              <a:t>2</a:t>
            </a:r>
            <a:r>
              <a:rPr lang="fr-FR" dirty="0"/>
              <a:t>), le temps entre deux réalisations consécutives de l’événement considéré est distribué selon une loi exponentielle d’espérance 1/λ (</a:t>
            </a:r>
            <a:r>
              <a:rPr lang="fr-FR" dirty="0" err="1"/>
              <a:t>λ</a:t>
            </a:r>
            <a:r>
              <a:rPr lang="fr-FR" dirty="0"/>
              <a:t> est appelé le taux de défaillance instantané)</a:t>
            </a:r>
          </a:p>
          <a:p>
            <a:r>
              <a:rPr lang="fr-FR" dirty="0"/>
              <a:t>Fonction de densité de la loi exponentielle :</a:t>
            </a:r>
          </a:p>
          <a:p>
            <a:pPr lvl="1"/>
            <a:r>
              <a:rPr lang="fr-FR" dirty="0"/>
              <a:t>pour tout x≥0, f(x) = </a:t>
            </a:r>
            <a:r>
              <a:rPr lang="fr-FR" dirty="0" err="1"/>
              <a:t>λe</a:t>
            </a:r>
            <a:r>
              <a:rPr lang="fr-FR" baseline="30000" dirty="0" err="1"/>
              <a:t>-λx</a:t>
            </a:r>
            <a:endParaRPr lang="fr-FR" baseline="300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Loi exponentielle 2/3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lstStyle/>
          <a:p>
            <a:r>
              <a:rPr lang="fr-FR" dirty="0"/>
              <a:t>La loi exponentielle est utilisée couramment pour représenter la durée de vie de composants ou d’équipements pour lesquels l’hypothèse d’un taux de défaillance constant au cours du temps peut être justifiée.</a:t>
            </a:r>
          </a:p>
          <a:p>
            <a:r>
              <a:rPr lang="fr-FR" dirty="0"/>
              <a:t>Cela implique que les défaillances sont dues uniquement au hasard et qu’elles se produisent selon un processus de Poisson.</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Loi exponentielle 3/3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pic>
        <p:nvPicPr>
          <p:cNvPr id="9" name="Image 8"/>
          <p:cNvPicPr>
            <a:picLocks noChangeAspect="1"/>
          </p:cNvPicPr>
          <p:nvPr/>
        </p:nvPicPr>
        <p:blipFill>
          <a:blip r:embed="rId2"/>
          <a:stretch>
            <a:fillRect/>
          </a:stretch>
        </p:blipFill>
        <p:spPr>
          <a:xfrm>
            <a:off x="251777" y="1919288"/>
            <a:ext cx="8640445" cy="3702050"/>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re 10"/>
          <p:cNvSpPr>
            <a:spLocks noGrp="1"/>
          </p:cNvSpPr>
          <p:nvPr>
            <p:ph type="title"/>
          </p:nvPr>
        </p:nvSpPr>
        <p:spPr/>
        <p:txBody>
          <a:bodyPr/>
          <a:lstStyle/>
          <a:p>
            <a:r>
              <a:rPr lang="fr-FR" dirty="0"/>
              <a:t>Fonction de survie 1/5</a:t>
            </a:r>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7" name="Espace réservé du contenu 6"/>
          <p:cNvSpPr>
            <a:spLocks noGrp="1"/>
          </p:cNvSpPr>
          <p:nvPr>
            <p:ph sz="quarter" idx="1"/>
          </p:nvPr>
        </p:nvSpPr>
        <p:spPr/>
        <p:txBody>
          <a:bodyPr>
            <a:normAutofit fontScale="77500" lnSpcReduction="20000"/>
          </a:bodyPr>
          <a:lstStyle/>
          <a:p>
            <a:r>
              <a:rPr lang="fr-FR" dirty="0"/>
              <a:t>En épidémiologie clinique, la durée résiduelle de vie d’un patient, à compter de l’instant de référence (date d’origine), est une caractéristique variable d’un patient à l’autre ; c’est donc une variable aléatoire, que nous noterons T.</a:t>
            </a:r>
          </a:p>
          <a:p>
            <a:r>
              <a:rPr lang="fr-FR" dirty="0"/>
              <a:t>De façon analogue à la présentation de la loi exponentielle, la probabilité pour que le décès (« la défaillance ») intervienne après un délai supérieur à t est donc la probabilité pour que T soit supérieure à t :</a:t>
            </a:r>
          </a:p>
          <a:p>
            <a:pPr lvl="1"/>
            <a:r>
              <a:rPr lang="fr-FR" dirty="0"/>
              <a:t>S(t) = Pr(T&gt;t) = 1-F(t)</a:t>
            </a:r>
          </a:p>
          <a:p>
            <a:pPr lvl="1"/>
            <a:r>
              <a:rPr lang="fr-FR" dirty="0"/>
              <a:t>où </a:t>
            </a:r>
            <a:r>
              <a:rPr lang="fr-FR" i="1" dirty="0"/>
              <a:t>F est la fonction de répartition de la durée de vie résiduelle</a:t>
            </a:r>
            <a:r>
              <a:rPr lang="fr-FR" dirty="0"/>
              <a:t>.</a:t>
            </a:r>
          </a:p>
          <a:p>
            <a:r>
              <a:rPr lang="fr-FR" dirty="0"/>
              <a:t>En épidémiologie clinique, la fonction de survie est donc une fonction de répartition. On la note également S(t). Elle représente :</a:t>
            </a:r>
          </a:p>
          <a:p>
            <a:pPr lvl="1"/>
            <a:r>
              <a:rPr lang="fr-FR" dirty="0"/>
              <a:t>la probabilité pour qu’un patient soit encore vivant après un délai t</a:t>
            </a:r>
          </a:p>
          <a:p>
            <a:pPr lvl="1"/>
            <a:r>
              <a:rPr lang="fr-FR" dirty="0"/>
              <a:t>ou encore la proportion « vraie » des survivants après un délai t.</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Fonction de survie 2/5</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La fonction de survie, S(t), est la probabilité que l'événement d'intérêt ne survienne pas avant la date t.</a:t>
            </a:r>
          </a:p>
          <a:p>
            <a:pPr lvl="1"/>
            <a:r>
              <a:rPr lang="fr-FR" i="1" dirty="0"/>
              <a:t>S(t) = Pr (délai de survenue de l’événement d’intérêt à compter de l’instant de référence &gt; t)</a:t>
            </a:r>
            <a:endParaRPr lang="fr-FR" dirty="0"/>
          </a:p>
          <a:p>
            <a:r>
              <a:rPr lang="fr-FR" dirty="0"/>
              <a:t>Si l'événement d'intérêt est le décès, c'est la probabilité de survivre au moins jusqu'à la date t.</a:t>
            </a:r>
          </a:p>
          <a:p>
            <a:r>
              <a:rPr lang="fr-FR" dirty="0"/>
              <a:t>Si l'événement d'intérêt est la récurrence de symptômes après traitement, c'est la probabilité de survivre sans symptômes jusqu'à la date t (on parle alors de </a:t>
            </a:r>
            <a:r>
              <a:rPr lang="fr-FR" i="1" dirty="0" err="1"/>
              <a:t>disease</a:t>
            </a:r>
            <a:r>
              <a:rPr lang="fr-FR" i="1" dirty="0"/>
              <a:t> free </a:t>
            </a:r>
            <a:r>
              <a:rPr lang="fr-FR" i="1" dirty="0" err="1"/>
              <a:t>survival</a:t>
            </a:r>
            <a:r>
              <a:rPr lang="fr-FR" i="1" dirty="0"/>
              <a:t>).</a:t>
            </a:r>
          </a:p>
          <a:p>
            <a:r>
              <a:rPr lang="fr-FR" dirty="0"/>
              <a:t>La fonction de survie est représentée graphiquement par une </a:t>
            </a:r>
            <a:r>
              <a:rPr lang="fr-FR" b="1" dirty="0"/>
              <a:t>courbe de survie</a:t>
            </a:r>
            <a:r>
              <a:rPr lang="fr-FR" dirty="0"/>
              <a:t>.</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Courbe de survie</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pic>
        <p:nvPicPr>
          <p:cNvPr id="6" name="Espace réservé du contenu 5" descr="screen-capture-527.png"/>
          <p:cNvPicPr>
            <a:picLocks noGrp="1" noChangeAspect="1"/>
          </p:cNvPicPr>
          <p:nvPr>
            <p:ph sz="quarter" idx="1"/>
          </p:nvPr>
        </p:nvPicPr>
        <p:blipFill>
          <a:blip r:embed="rId2"/>
          <a:srcRect t="-6456" b="-6456"/>
          <a:stretch>
            <a:fillRect/>
          </a:stretch>
        </p:blipFill>
        <p:spPr/>
      </p:pic>
      <p:sp>
        <p:nvSpPr>
          <p:cNvPr id="7" name="ZoneTexte 6"/>
          <p:cNvSpPr txBox="1"/>
          <p:nvPr/>
        </p:nvSpPr>
        <p:spPr>
          <a:xfrm rot="16200000">
            <a:off x="-640609" y="3716162"/>
            <a:ext cx="2100981" cy="369332"/>
          </a:xfrm>
          <a:prstGeom prst="rect">
            <a:avLst/>
          </a:prstGeom>
          <a:noFill/>
        </p:spPr>
        <p:txBody>
          <a:bodyPr wrap="none" rtlCol="0">
            <a:spAutoFit/>
          </a:bodyPr>
          <a:lstStyle/>
          <a:p>
            <a:r>
              <a:rPr lang="fr-FR" dirty="0"/>
              <a:t>Probabilité de survie</a:t>
            </a:r>
          </a:p>
        </p:txBody>
      </p:sp>
      <p:sp>
        <p:nvSpPr>
          <p:cNvPr id="8" name="ZoneTexte 7"/>
          <p:cNvSpPr txBox="1"/>
          <p:nvPr/>
        </p:nvSpPr>
        <p:spPr>
          <a:xfrm>
            <a:off x="2621919" y="5694208"/>
            <a:ext cx="3609507" cy="369332"/>
          </a:xfrm>
          <a:prstGeom prst="rect">
            <a:avLst/>
          </a:prstGeom>
          <a:noFill/>
        </p:spPr>
        <p:txBody>
          <a:bodyPr wrap="none" rtlCol="0">
            <a:spAutoFit/>
          </a:bodyPr>
          <a:lstStyle/>
          <a:p>
            <a:r>
              <a:rPr lang="fr-FR" dirty="0"/>
              <a:t>Temps (unité en jours, mois, années…)</a:t>
            </a:r>
          </a:p>
        </p:txBody>
      </p:sp>
      <p:cxnSp>
        <p:nvCxnSpPr>
          <p:cNvPr id="10" name="Connecteur droit 9"/>
          <p:cNvCxnSpPr/>
          <p:nvPr/>
        </p:nvCxnSpPr>
        <p:spPr>
          <a:xfrm rot="5400000" flipH="1" flipV="1">
            <a:off x="3094221" y="4600698"/>
            <a:ext cx="1323710" cy="1588"/>
          </a:xfrm>
          <a:prstGeom prst="line">
            <a:avLst/>
          </a:prstGeom>
          <a:ln w="38100" cmpd="sng">
            <a:solidFill>
              <a:srgbClr val="FF0000"/>
            </a:solidFill>
            <a:tailEnd type="stealth" w="lg" len="lg"/>
          </a:ln>
          <a:effectLst/>
        </p:spPr>
        <p:style>
          <a:lnRef idx="2">
            <a:schemeClr val="accent1"/>
          </a:lnRef>
          <a:fillRef idx="0">
            <a:schemeClr val="accent1"/>
          </a:fillRef>
          <a:effectRef idx="1">
            <a:schemeClr val="accent1"/>
          </a:effectRef>
          <a:fontRef idx="minor">
            <a:schemeClr val="tx1"/>
          </a:fontRef>
        </p:style>
      </p:cxnSp>
      <p:cxnSp>
        <p:nvCxnSpPr>
          <p:cNvPr id="11" name="Connecteur droit 10"/>
          <p:cNvCxnSpPr/>
          <p:nvPr/>
        </p:nvCxnSpPr>
        <p:spPr>
          <a:xfrm rot="10800000">
            <a:off x="1302251" y="3941225"/>
            <a:ext cx="2454621" cy="1588"/>
          </a:xfrm>
          <a:prstGeom prst="line">
            <a:avLst/>
          </a:prstGeom>
          <a:ln w="38100" cmpd="sng">
            <a:solidFill>
              <a:srgbClr val="FF0000"/>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14" name="ZoneTexte 13"/>
          <p:cNvSpPr txBox="1"/>
          <p:nvPr/>
        </p:nvSpPr>
        <p:spPr>
          <a:xfrm>
            <a:off x="3598603" y="5120931"/>
            <a:ext cx="437072" cy="584776"/>
          </a:xfrm>
          <a:prstGeom prst="rect">
            <a:avLst/>
          </a:prstGeom>
          <a:noFill/>
        </p:spPr>
        <p:txBody>
          <a:bodyPr wrap="none" rtlCol="0">
            <a:spAutoFit/>
          </a:bodyPr>
          <a:lstStyle/>
          <a:p>
            <a:r>
              <a:rPr lang="fr-FR" sz="3200" i="1" dirty="0">
                <a:latin typeface="Times New Roman"/>
                <a:cs typeface="Times New Roman"/>
              </a:rPr>
              <a:t>t</a:t>
            </a:r>
          </a:p>
        </p:txBody>
      </p:sp>
      <p:sp>
        <p:nvSpPr>
          <p:cNvPr id="15" name="ZoneTexte 14"/>
          <p:cNvSpPr txBox="1"/>
          <p:nvPr/>
        </p:nvSpPr>
        <p:spPr>
          <a:xfrm>
            <a:off x="574604" y="3582677"/>
            <a:ext cx="915569" cy="584776"/>
          </a:xfrm>
          <a:prstGeom prst="rect">
            <a:avLst/>
          </a:prstGeom>
          <a:noFill/>
        </p:spPr>
        <p:txBody>
          <a:bodyPr wrap="none" rtlCol="0">
            <a:spAutoFit/>
          </a:bodyPr>
          <a:lstStyle/>
          <a:p>
            <a:r>
              <a:rPr lang="fr-FR" sz="3200" i="1" dirty="0">
                <a:latin typeface="Times New Roman"/>
                <a:cs typeface="Times New Roman"/>
              </a:rPr>
              <a:t>S(t)</a:t>
            </a:r>
          </a:p>
        </p:txBody>
      </p:sp>
      <p:sp>
        <p:nvSpPr>
          <p:cNvPr id="16" name="Bulle ronde 15"/>
          <p:cNvSpPr/>
          <p:nvPr/>
        </p:nvSpPr>
        <p:spPr>
          <a:xfrm>
            <a:off x="3261005" y="2001707"/>
            <a:ext cx="2970421" cy="1088778"/>
          </a:xfrm>
          <a:prstGeom prst="wedgeEllipseCallout">
            <a:avLst>
              <a:gd name="adj1" fmla="val -114463"/>
              <a:gd name="adj2" fmla="val 126794"/>
            </a:avLst>
          </a:prstGeom>
          <a:solidFill>
            <a:schemeClr val="accent2">
              <a:lumMod val="60000"/>
              <a:lumOff val="40000"/>
            </a:schemeClr>
          </a:solidFill>
          <a:ln>
            <a:solidFill>
              <a:schemeClr val="accent2">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a:t>Probabilité de survie après un délai t</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Fonction de survie 3/5</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pic>
        <p:nvPicPr>
          <p:cNvPr id="6" name="Image 5"/>
          <p:cNvPicPr>
            <a:picLocks noChangeAspect="1"/>
          </p:cNvPicPr>
          <p:nvPr/>
        </p:nvPicPr>
        <p:blipFill>
          <a:blip r:embed="rId2"/>
          <a:stretch>
            <a:fillRect/>
          </a:stretch>
        </p:blipFill>
        <p:spPr>
          <a:xfrm>
            <a:off x="258762" y="2893695"/>
            <a:ext cx="8626475" cy="1753235"/>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Fonction de survie 4/5</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a:p>
        </p:txBody>
      </p:sp>
      <p:pic>
        <p:nvPicPr>
          <p:cNvPr id="7" name="Image 6"/>
          <p:cNvPicPr>
            <a:picLocks noChangeAspect="1"/>
          </p:cNvPicPr>
          <p:nvPr/>
        </p:nvPicPr>
        <p:blipFill>
          <a:blip r:embed="rId2"/>
          <a:stretch>
            <a:fillRect/>
          </a:stretch>
        </p:blipFill>
        <p:spPr>
          <a:xfrm>
            <a:off x="231616" y="1690803"/>
            <a:ext cx="8680767" cy="4557403"/>
          </a:xfrm>
          <a:prstGeom prst="rect">
            <a:avLst/>
          </a:prstGeom>
        </p:spPr>
      </p:pic>
      <p:cxnSp>
        <p:nvCxnSpPr>
          <p:cNvPr id="8" name="Connecteur droit 7"/>
          <p:cNvCxnSpPr/>
          <p:nvPr/>
        </p:nvCxnSpPr>
        <p:spPr>
          <a:xfrm>
            <a:off x="6141810" y="3478181"/>
            <a:ext cx="2289456" cy="1588"/>
          </a:xfrm>
          <a:prstGeom prst="line">
            <a:avLst/>
          </a:prstGeom>
        </p:spPr>
        <p:style>
          <a:lnRef idx="2">
            <a:schemeClr val="accent1"/>
          </a:lnRef>
          <a:fillRef idx="0">
            <a:schemeClr val="accent1"/>
          </a:fillRef>
          <a:effectRef idx="1">
            <a:schemeClr val="accent1"/>
          </a:effectRef>
          <a:fontRef idx="minor">
            <a:schemeClr val="tx1"/>
          </a:fontRef>
        </p:style>
      </p:cxnSp>
      <p:sp>
        <p:nvSpPr>
          <p:cNvPr id="9" name="ZoneTexte 8"/>
          <p:cNvSpPr txBox="1"/>
          <p:nvPr/>
        </p:nvSpPr>
        <p:spPr>
          <a:xfrm>
            <a:off x="6520935" y="3677204"/>
            <a:ext cx="415498" cy="369332"/>
          </a:xfrm>
          <a:prstGeom prst="rect">
            <a:avLst/>
          </a:prstGeom>
          <a:noFill/>
        </p:spPr>
        <p:txBody>
          <a:bodyPr wrap="none" rtlCol="0">
            <a:spAutoFit/>
          </a:bodyPr>
          <a:lstStyle/>
          <a:p>
            <a:r>
              <a:rPr lang="fr-FR" dirty="0" err="1"/>
              <a:t>τ</a:t>
            </a:r>
            <a:endParaRPr lang="fr-FR" dirty="0"/>
          </a:p>
        </p:txBody>
      </p:sp>
      <p:sp>
        <p:nvSpPr>
          <p:cNvPr id="10" name="ZoneTexte 9"/>
          <p:cNvSpPr txBox="1"/>
          <p:nvPr/>
        </p:nvSpPr>
        <p:spPr>
          <a:xfrm>
            <a:off x="7608561" y="3644938"/>
            <a:ext cx="248786" cy="369332"/>
          </a:xfrm>
          <a:prstGeom prst="rect">
            <a:avLst/>
          </a:prstGeom>
          <a:noFill/>
        </p:spPr>
        <p:txBody>
          <a:bodyPr wrap="none" rtlCol="0">
            <a:spAutoFit/>
          </a:bodyPr>
          <a:lstStyle/>
          <a:p>
            <a:r>
              <a:rPr lang="fr-FR" dirty="0" err="1"/>
              <a:t>t</a:t>
            </a:r>
            <a:endParaRPr lang="fr-FR" dirty="0"/>
          </a:p>
        </p:txBody>
      </p:sp>
      <p:cxnSp>
        <p:nvCxnSpPr>
          <p:cNvPr id="12" name="Connecteur droit 11"/>
          <p:cNvCxnSpPr/>
          <p:nvPr/>
        </p:nvCxnSpPr>
        <p:spPr>
          <a:xfrm rot="5400000">
            <a:off x="6627119" y="3495220"/>
            <a:ext cx="166757" cy="1588"/>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Connecteur droit 12"/>
          <p:cNvCxnSpPr/>
          <p:nvPr/>
        </p:nvCxnSpPr>
        <p:spPr>
          <a:xfrm rot="5400000">
            <a:off x="7642070" y="3495221"/>
            <a:ext cx="166757" cy="1588"/>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Fonction de survie 5/5</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a:p>
        </p:txBody>
      </p:sp>
      <p:pic>
        <p:nvPicPr>
          <p:cNvPr id="6" name="Image 5"/>
          <p:cNvPicPr>
            <a:picLocks noChangeAspect="1"/>
          </p:cNvPicPr>
          <p:nvPr/>
        </p:nvPicPr>
        <p:blipFill>
          <a:blip r:embed="rId2"/>
          <a:stretch>
            <a:fillRect/>
          </a:stretch>
        </p:blipFill>
        <p:spPr>
          <a:xfrm>
            <a:off x="1037272" y="1844222"/>
            <a:ext cx="7069455" cy="4217670"/>
          </a:xfrm>
          <a:prstGeom prst="rect">
            <a:avLst/>
          </a:prstGeom>
        </p:spPr>
      </p:pic>
      <p:pic>
        <p:nvPicPr>
          <p:cNvPr id="7" name="Image 6"/>
          <p:cNvPicPr>
            <a:picLocks noChangeAspect="1"/>
          </p:cNvPicPr>
          <p:nvPr/>
        </p:nvPicPr>
        <p:blipFill>
          <a:blip r:embed="rId3"/>
          <a:stretch>
            <a:fillRect/>
          </a:stretch>
        </p:blipFill>
        <p:spPr>
          <a:xfrm>
            <a:off x="2499186" y="2397770"/>
            <a:ext cx="4145628" cy="2518690"/>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texte 5"/>
          <p:cNvSpPr>
            <a:spLocks noGrp="1"/>
          </p:cNvSpPr>
          <p:nvPr>
            <p:ph type="body" idx="1"/>
          </p:nvPr>
        </p:nvSpPr>
        <p:spPr/>
        <p:txBody>
          <a:bodyPr>
            <a:normAutofit fontScale="92500" lnSpcReduction="20000"/>
          </a:bodyPr>
          <a:lstStyle/>
          <a:p>
            <a:r>
              <a:rPr lang="fr-FR" dirty="0"/>
              <a:t>Estimation à partir de données d’observation : on parle de méthodes non paramétriques</a:t>
            </a:r>
          </a:p>
          <a:p>
            <a:r>
              <a:rPr lang="fr-FR" dirty="0"/>
              <a:t>Méthode actuarielle</a:t>
            </a:r>
          </a:p>
          <a:p>
            <a:r>
              <a:rPr lang="fr-FR" dirty="0"/>
              <a:t>Méthode de </a:t>
            </a:r>
            <a:r>
              <a:rPr lang="fr-FR" dirty="0" err="1"/>
              <a:t>Kaplan-Meier</a:t>
            </a:r>
            <a:endParaRPr lang="fr-FR" dirty="0"/>
          </a:p>
        </p:txBody>
      </p:sp>
      <p:sp>
        <p:nvSpPr>
          <p:cNvPr id="2" name="Titre 1"/>
          <p:cNvSpPr>
            <a:spLocks noGrp="1"/>
          </p:cNvSpPr>
          <p:nvPr>
            <p:ph type="title"/>
          </p:nvPr>
        </p:nvSpPr>
        <p:spPr/>
        <p:txBody>
          <a:bodyPr/>
          <a:lstStyle/>
          <a:p>
            <a:r>
              <a:rPr lang="fr-FR" dirty="0"/>
              <a:t>ESTIMATION DE LA SURVIE</a:t>
            </a:r>
          </a:p>
        </p:txBody>
      </p:sp>
      <p:sp>
        <p:nvSpPr>
          <p:cNvPr id="3" name="Espace réservé du pied de page 2"/>
          <p:cNvSpPr>
            <a:spLocks noGrp="1"/>
          </p:cNvSpPr>
          <p:nvPr>
            <p:ph type="ftr" sz="quarter" idx="12"/>
          </p:nvPr>
        </p:nvSpPr>
        <p:spPr/>
        <p:txBody>
          <a:bodyPr/>
          <a:lstStyle/>
          <a:p>
            <a:r>
              <a:rPr lang="fr-FR"/>
              <a:t>ECUE7 - PASS - UFR Médecine, UFR Odontologie – Université Côte d'Azur - Année universitaire 2020-2021</a:t>
            </a:r>
            <a:endParaRPr lang="en-GB"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Recueil des données 1/2</a:t>
            </a:r>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7" name="Espace réservé du contenu 6"/>
          <p:cNvSpPr>
            <a:spLocks noGrp="1"/>
          </p:cNvSpPr>
          <p:nvPr>
            <p:ph sz="quarter" idx="1"/>
          </p:nvPr>
        </p:nvSpPr>
        <p:spPr/>
        <p:txBody>
          <a:bodyPr>
            <a:normAutofit lnSpcReduction="10000"/>
          </a:bodyPr>
          <a:lstStyle/>
          <a:p>
            <a:r>
              <a:rPr lang="fr-FR" b="1" dirty="0"/>
              <a:t>une date origine</a:t>
            </a:r>
            <a:r>
              <a:rPr lang="fr-FR" dirty="0"/>
              <a:t>, c’est-à-dire la date à laquelle a débuté l’observation</a:t>
            </a:r>
          </a:p>
          <a:p>
            <a:pPr lvl="1"/>
            <a:r>
              <a:rPr lang="fr-FR" dirty="0"/>
              <a:t>par exemple : la date de diagnostic du cancer broncho-pulmonaire. Cette date doit avoir un sens clinique, afin que la « survie » analysée puisse être interprétée facilement par les lecteurs ;</a:t>
            </a:r>
          </a:p>
          <a:p>
            <a:r>
              <a:rPr lang="fr-FR" b="1" dirty="0"/>
              <a:t>la date des dernières nouvelles</a:t>
            </a:r>
            <a:r>
              <a:rPr lang="fr-FR" dirty="0"/>
              <a:t>, c’est-à-dire :</a:t>
            </a:r>
          </a:p>
          <a:p>
            <a:pPr lvl="1"/>
            <a:r>
              <a:rPr lang="fr-FR" dirty="0"/>
              <a:t>la date de décès pour les patients décédés</a:t>
            </a:r>
          </a:p>
          <a:p>
            <a:pPr lvl="1"/>
            <a:r>
              <a:rPr lang="fr-FR" dirty="0"/>
              <a:t>ou la date à laquelle on dispose des dernières données relatives à l’état du patient sachant qu’il n’est pas décédé ;</a:t>
            </a:r>
          </a:p>
        </p:txBody>
      </p:sp>
      <p:pic>
        <p:nvPicPr>
          <p:cNvPr id="9" name="Image 8"/>
          <p:cNvPicPr>
            <a:picLocks noChangeAspect="1"/>
          </p:cNvPicPr>
          <p:nvPr/>
        </p:nvPicPr>
        <p:blipFill>
          <a:blip r:embed="rId2"/>
          <a:stretch>
            <a:fillRect/>
          </a:stretch>
        </p:blipFill>
        <p:spPr>
          <a:xfrm>
            <a:off x="77864" y="1600200"/>
            <a:ext cx="911072" cy="819309"/>
          </a:xfrm>
          <a:prstGeom prst="rect">
            <a:avLst/>
          </a:prstGeom>
        </p:spPr>
      </p:pic>
      <p:pic>
        <p:nvPicPr>
          <p:cNvPr id="10" name="Image 9"/>
          <p:cNvPicPr>
            <a:picLocks noChangeAspect="1"/>
          </p:cNvPicPr>
          <p:nvPr/>
        </p:nvPicPr>
        <p:blipFill>
          <a:blip r:embed="rId2"/>
          <a:stretch>
            <a:fillRect/>
          </a:stretch>
        </p:blipFill>
        <p:spPr>
          <a:xfrm>
            <a:off x="77864" y="3991068"/>
            <a:ext cx="911072" cy="819309"/>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Recueil des données 2/2</a:t>
            </a:r>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7" name="Espace réservé du contenu 6"/>
          <p:cNvSpPr>
            <a:spLocks noGrp="1"/>
          </p:cNvSpPr>
          <p:nvPr>
            <p:ph sz="quarter" idx="1"/>
          </p:nvPr>
        </p:nvSpPr>
        <p:spPr/>
        <p:txBody>
          <a:bodyPr>
            <a:normAutofit fontScale="85000" lnSpcReduction="10000"/>
          </a:bodyPr>
          <a:lstStyle/>
          <a:p>
            <a:r>
              <a:rPr lang="fr-FR" b="1" dirty="0"/>
              <a:t>la date de point</a:t>
            </a:r>
            <a:r>
              <a:rPr lang="fr-FR" dirty="0"/>
              <a:t>, c’est-à-dire la date à laquelle on fait le point ou date de fin d’observation.</a:t>
            </a:r>
          </a:p>
          <a:p>
            <a:pPr lvl="1"/>
            <a:r>
              <a:rPr lang="fr-FR" dirty="0"/>
              <a:t>Tout patient chez qui l’événement d’intérêt n’a pas été observé à la date de point est censuré à cette date. Un sujet perdu de vue à la date de point sera censuré à la date de dernières nouvelles.</a:t>
            </a:r>
          </a:p>
          <a:p>
            <a:r>
              <a:rPr lang="fr-FR" b="1" dirty="0"/>
              <a:t>un événement « en tout ou rien » (binaire) </a:t>
            </a:r>
            <a:r>
              <a:rPr lang="fr-FR" dirty="0"/>
              <a:t>correspondant à l’état du patient en deux éventualités (vivant ou décédé) à la date des dernières nouvelles</a:t>
            </a:r>
          </a:p>
          <a:p>
            <a:pPr lvl="1"/>
            <a:r>
              <a:rPr lang="fr-FR" dirty="0"/>
              <a:t> Tout événement binaire autre que le décès associé à un délai de survenue peut être analysé en délai de survie. Par exemple on peut étudier la survenue de la rechute ou de la récidive tumorale après traitement ou la survenue de métastases.</a:t>
            </a:r>
          </a:p>
        </p:txBody>
      </p:sp>
      <p:pic>
        <p:nvPicPr>
          <p:cNvPr id="8" name="Image 7"/>
          <p:cNvPicPr>
            <a:picLocks noChangeAspect="1"/>
          </p:cNvPicPr>
          <p:nvPr/>
        </p:nvPicPr>
        <p:blipFill>
          <a:blip r:embed="rId2"/>
          <a:stretch>
            <a:fillRect/>
          </a:stretch>
        </p:blipFill>
        <p:spPr>
          <a:xfrm>
            <a:off x="77864" y="1600200"/>
            <a:ext cx="911072" cy="819309"/>
          </a:xfrm>
          <a:prstGeom prst="rect">
            <a:avLst/>
          </a:prstGeom>
        </p:spPr>
      </p:pic>
      <p:pic>
        <p:nvPicPr>
          <p:cNvPr id="9" name="Image 8"/>
          <p:cNvPicPr>
            <a:picLocks noChangeAspect="1"/>
          </p:cNvPicPr>
          <p:nvPr/>
        </p:nvPicPr>
        <p:blipFill>
          <a:blip r:embed="rId2"/>
          <a:stretch>
            <a:fillRect/>
          </a:stretch>
        </p:blipFill>
        <p:spPr>
          <a:xfrm>
            <a:off x="77864" y="3360658"/>
            <a:ext cx="911072" cy="819309"/>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Calcul des durées de suivi</a:t>
            </a:r>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7" name="Espace réservé du contenu 6"/>
          <p:cNvSpPr>
            <a:spLocks noGrp="1"/>
          </p:cNvSpPr>
          <p:nvPr>
            <p:ph sz="quarter" idx="1"/>
          </p:nvPr>
        </p:nvSpPr>
        <p:spPr/>
        <p:txBody>
          <a:bodyPr>
            <a:normAutofit lnSpcReduction="10000"/>
          </a:bodyPr>
          <a:lstStyle/>
          <a:p>
            <a:r>
              <a:rPr lang="fr-FR" dirty="0"/>
              <a:t>À partir de ces données, les durées de suivi (ou temps de participation) de chaque patient sont calculées par différence.</a:t>
            </a:r>
          </a:p>
          <a:p>
            <a:r>
              <a:rPr lang="fr-FR" dirty="0"/>
              <a:t>Elles correspondent au délai entre la date d’origine et la date des dernières nouvelles qui sera :</a:t>
            </a:r>
          </a:p>
          <a:p>
            <a:pPr lvl="1"/>
            <a:r>
              <a:rPr lang="fr-FR" dirty="0"/>
              <a:t>la date de décès en cas de décès,</a:t>
            </a:r>
          </a:p>
          <a:p>
            <a:pPr lvl="1"/>
            <a:r>
              <a:rPr lang="fr-FR" dirty="0"/>
              <a:t>la date de point pour les patients vivants pour lesquels le suivi est assuré</a:t>
            </a:r>
          </a:p>
          <a:p>
            <a:pPr lvl="1"/>
            <a:r>
              <a:rPr lang="fr-FR" dirty="0"/>
              <a:t>ou la date de perte de vue pour les patients vivants n’étant plus suivi dans la cohorte à la date de point.</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p:txBody>
          <a:bodyPr/>
          <a:lstStyle/>
          <a:p>
            <a:r>
              <a:rPr lang="fr-FR" dirty="0"/>
              <a:t>Exemple</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cxnSp>
        <p:nvCxnSpPr>
          <p:cNvPr id="9" name="Connecteur droit 8"/>
          <p:cNvCxnSpPr/>
          <p:nvPr/>
        </p:nvCxnSpPr>
        <p:spPr>
          <a:xfrm rot="5400000">
            <a:off x="-489646" y="2685076"/>
            <a:ext cx="1732660"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0" name="Connecteur droit 9"/>
          <p:cNvCxnSpPr/>
          <p:nvPr/>
        </p:nvCxnSpPr>
        <p:spPr>
          <a:xfrm rot="10800000">
            <a:off x="496005" y="3660943"/>
            <a:ext cx="3765906"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4" name="Connecteur droit 13"/>
          <p:cNvCxnSpPr/>
          <p:nvPr/>
        </p:nvCxnSpPr>
        <p:spPr>
          <a:xfrm rot="10800000">
            <a:off x="496005" y="3205439"/>
            <a:ext cx="2366793"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7" name="Connecteur droit 16"/>
          <p:cNvCxnSpPr/>
          <p:nvPr/>
        </p:nvCxnSpPr>
        <p:spPr>
          <a:xfrm rot="10800000">
            <a:off x="762001" y="2861212"/>
            <a:ext cx="3359996"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9" name="Connecteur droit 18"/>
          <p:cNvCxnSpPr/>
          <p:nvPr/>
        </p:nvCxnSpPr>
        <p:spPr>
          <a:xfrm rot="10800000">
            <a:off x="978973" y="2516678"/>
            <a:ext cx="3359996"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0" name="Connecteur droit 19"/>
          <p:cNvCxnSpPr/>
          <p:nvPr/>
        </p:nvCxnSpPr>
        <p:spPr>
          <a:xfrm rot="10800000">
            <a:off x="1143000" y="2175412"/>
            <a:ext cx="1600200"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2" name="Connecteur droit 21"/>
          <p:cNvCxnSpPr/>
          <p:nvPr/>
        </p:nvCxnSpPr>
        <p:spPr>
          <a:xfrm rot="10800000">
            <a:off x="5094538" y="2166239"/>
            <a:ext cx="1503113"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4" name="Connecteur droit 23"/>
          <p:cNvCxnSpPr/>
          <p:nvPr/>
        </p:nvCxnSpPr>
        <p:spPr>
          <a:xfrm rot="10800000">
            <a:off x="5096272" y="2501593"/>
            <a:ext cx="2638029"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6" name="Connecteur droit 25"/>
          <p:cNvCxnSpPr/>
          <p:nvPr/>
        </p:nvCxnSpPr>
        <p:spPr>
          <a:xfrm rot="10800000">
            <a:off x="5108768" y="2854059"/>
            <a:ext cx="3324033"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8" name="Connecteur droit 27"/>
          <p:cNvCxnSpPr/>
          <p:nvPr/>
        </p:nvCxnSpPr>
        <p:spPr>
          <a:xfrm rot="10800000" flipV="1">
            <a:off x="5099745" y="3193618"/>
            <a:ext cx="3513048" cy="25606"/>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2" name="Connecteur droit 31"/>
          <p:cNvCxnSpPr/>
          <p:nvPr/>
        </p:nvCxnSpPr>
        <p:spPr>
          <a:xfrm rot="5400000">
            <a:off x="4095928" y="2685076"/>
            <a:ext cx="1732660"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3" name="Connecteur droit 32"/>
          <p:cNvCxnSpPr/>
          <p:nvPr/>
        </p:nvCxnSpPr>
        <p:spPr>
          <a:xfrm rot="10800000">
            <a:off x="5094536" y="3664729"/>
            <a:ext cx="3862140"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4" name="Connecteur droit 33"/>
          <p:cNvCxnSpPr/>
          <p:nvPr/>
        </p:nvCxnSpPr>
        <p:spPr>
          <a:xfrm rot="5400000">
            <a:off x="2965877" y="2796016"/>
            <a:ext cx="1732660" cy="1588"/>
          </a:xfrm>
          <a:prstGeom prst="line">
            <a:avLst/>
          </a:prstGeom>
          <a:ln>
            <a:solidFill>
              <a:schemeClr val="accent6">
                <a:lumMod val="60000"/>
                <a:lumOff val="4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35" name="Ellipse 34"/>
          <p:cNvSpPr/>
          <p:nvPr/>
        </p:nvSpPr>
        <p:spPr>
          <a:xfrm>
            <a:off x="1095375" y="2118613"/>
            <a:ext cx="95250" cy="95250"/>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6" name="Ellipse 35"/>
          <p:cNvSpPr/>
          <p:nvPr/>
        </p:nvSpPr>
        <p:spPr>
          <a:xfrm>
            <a:off x="931348" y="2469053"/>
            <a:ext cx="95250" cy="95250"/>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7" name="Ellipse 36"/>
          <p:cNvSpPr/>
          <p:nvPr/>
        </p:nvSpPr>
        <p:spPr>
          <a:xfrm>
            <a:off x="762000" y="2813587"/>
            <a:ext cx="95250" cy="95250"/>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8" name="Ellipse 37"/>
          <p:cNvSpPr/>
          <p:nvPr/>
        </p:nvSpPr>
        <p:spPr>
          <a:xfrm>
            <a:off x="448380" y="3162074"/>
            <a:ext cx="95250" cy="95250"/>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9" name="Rectangle 38"/>
          <p:cNvSpPr/>
          <p:nvPr/>
        </p:nvSpPr>
        <p:spPr>
          <a:xfrm>
            <a:off x="2834223" y="3166011"/>
            <a:ext cx="82550" cy="8255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41" name="Rectangle 40"/>
          <p:cNvSpPr/>
          <p:nvPr/>
        </p:nvSpPr>
        <p:spPr>
          <a:xfrm>
            <a:off x="4115647" y="2819937"/>
            <a:ext cx="82550" cy="8255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42" name="ZoneTexte 41"/>
          <p:cNvSpPr txBox="1"/>
          <p:nvPr/>
        </p:nvSpPr>
        <p:spPr>
          <a:xfrm>
            <a:off x="2617283" y="1978397"/>
            <a:ext cx="338629" cy="369332"/>
          </a:xfrm>
          <a:prstGeom prst="rect">
            <a:avLst/>
          </a:prstGeom>
          <a:noFill/>
        </p:spPr>
        <p:txBody>
          <a:bodyPr wrap="none" rtlCol="0">
            <a:spAutoFit/>
          </a:bodyPr>
          <a:lstStyle/>
          <a:p>
            <a:r>
              <a:rPr lang="fr-FR" dirty="0"/>
              <a:t>&lt;</a:t>
            </a:r>
          </a:p>
        </p:txBody>
      </p:sp>
      <p:sp>
        <p:nvSpPr>
          <p:cNvPr id="44" name="ZoneTexte 43"/>
          <p:cNvSpPr txBox="1"/>
          <p:nvPr/>
        </p:nvSpPr>
        <p:spPr>
          <a:xfrm>
            <a:off x="4163304" y="2316926"/>
            <a:ext cx="338629" cy="369332"/>
          </a:xfrm>
          <a:prstGeom prst="rect">
            <a:avLst/>
          </a:prstGeom>
          <a:noFill/>
        </p:spPr>
        <p:txBody>
          <a:bodyPr wrap="none" rtlCol="0">
            <a:spAutoFit/>
          </a:bodyPr>
          <a:lstStyle/>
          <a:p>
            <a:r>
              <a:rPr lang="fr-FR" dirty="0"/>
              <a:t>+</a:t>
            </a:r>
          </a:p>
        </p:txBody>
      </p:sp>
      <p:sp>
        <p:nvSpPr>
          <p:cNvPr id="45" name="ZoneTexte 44"/>
          <p:cNvSpPr txBox="1"/>
          <p:nvPr/>
        </p:nvSpPr>
        <p:spPr>
          <a:xfrm>
            <a:off x="6491304" y="1964750"/>
            <a:ext cx="338629" cy="369332"/>
          </a:xfrm>
          <a:prstGeom prst="rect">
            <a:avLst/>
          </a:prstGeom>
          <a:noFill/>
        </p:spPr>
        <p:txBody>
          <a:bodyPr wrap="none" rtlCol="0">
            <a:spAutoFit/>
          </a:bodyPr>
          <a:lstStyle/>
          <a:p>
            <a:r>
              <a:rPr lang="fr-FR" dirty="0"/>
              <a:t>&lt;</a:t>
            </a:r>
          </a:p>
        </p:txBody>
      </p:sp>
      <p:cxnSp>
        <p:nvCxnSpPr>
          <p:cNvPr id="53" name="Connecteur droit 52"/>
          <p:cNvCxnSpPr/>
          <p:nvPr/>
        </p:nvCxnSpPr>
        <p:spPr>
          <a:xfrm rot="5400000">
            <a:off x="422185" y="3660943"/>
            <a:ext cx="146050"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54" name="Connecteur droit 53"/>
          <p:cNvCxnSpPr/>
          <p:nvPr/>
        </p:nvCxnSpPr>
        <p:spPr>
          <a:xfrm rot="5400000">
            <a:off x="905154" y="3660943"/>
            <a:ext cx="146050"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55" name="Connecteur droit 54"/>
          <p:cNvCxnSpPr/>
          <p:nvPr/>
        </p:nvCxnSpPr>
        <p:spPr>
          <a:xfrm rot="5400000">
            <a:off x="1375569" y="3660943"/>
            <a:ext cx="146050"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56" name="Connecteur droit 55"/>
          <p:cNvCxnSpPr/>
          <p:nvPr/>
        </p:nvCxnSpPr>
        <p:spPr>
          <a:xfrm rot="5400000">
            <a:off x="1851025" y="3660943"/>
            <a:ext cx="146050"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57" name="Connecteur droit 56"/>
          <p:cNvCxnSpPr/>
          <p:nvPr/>
        </p:nvCxnSpPr>
        <p:spPr>
          <a:xfrm rot="5400000">
            <a:off x="2333625" y="3660943"/>
            <a:ext cx="146050"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58" name="Connecteur droit 57"/>
          <p:cNvCxnSpPr/>
          <p:nvPr/>
        </p:nvCxnSpPr>
        <p:spPr>
          <a:xfrm rot="5400000">
            <a:off x="2790567" y="3660943"/>
            <a:ext cx="146050"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59" name="Connecteur droit 58"/>
          <p:cNvCxnSpPr/>
          <p:nvPr/>
        </p:nvCxnSpPr>
        <p:spPr>
          <a:xfrm rot="5400000">
            <a:off x="3286919" y="3660943"/>
            <a:ext cx="146050"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60" name="ZoneTexte 59"/>
          <p:cNvSpPr txBox="1"/>
          <p:nvPr/>
        </p:nvSpPr>
        <p:spPr>
          <a:xfrm>
            <a:off x="82786" y="1972047"/>
            <a:ext cx="324854" cy="1431161"/>
          </a:xfrm>
          <a:prstGeom prst="rect">
            <a:avLst/>
          </a:prstGeom>
          <a:noFill/>
        </p:spPr>
        <p:txBody>
          <a:bodyPr wrap="none" rtlCol="0">
            <a:spAutoFit/>
          </a:bodyPr>
          <a:lstStyle/>
          <a:p>
            <a:pPr>
              <a:spcAft>
                <a:spcPts val="600"/>
              </a:spcAft>
            </a:pPr>
            <a:r>
              <a:rPr lang="fr-FR" dirty="0"/>
              <a:t>4</a:t>
            </a:r>
          </a:p>
          <a:p>
            <a:pPr>
              <a:spcAft>
                <a:spcPts val="600"/>
              </a:spcAft>
            </a:pPr>
            <a:r>
              <a:rPr lang="fr-FR" dirty="0"/>
              <a:t>3</a:t>
            </a:r>
          </a:p>
          <a:p>
            <a:pPr>
              <a:spcAft>
                <a:spcPts val="600"/>
              </a:spcAft>
            </a:pPr>
            <a:r>
              <a:rPr lang="fr-FR" dirty="0"/>
              <a:t>2</a:t>
            </a:r>
          </a:p>
          <a:p>
            <a:pPr>
              <a:spcAft>
                <a:spcPts val="600"/>
              </a:spcAft>
            </a:pPr>
            <a:r>
              <a:rPr lang="fr-FR" dirty="0"/>
              <a:t>1</a:t>
            </a:r>
          </a:p>
        </p:txBody>
      </p:sp>
      <p:sp>
        <p:nvSpPr>
          <p:cNvPr id="61" name="ZoneTexte 60"/>
          <p:cNvSpPr txBox="1"/>
          <p:nvPr/>
        </p:nvSpPr>
        <p:spPr>
          <a:xfrm>
            <a:off x="4681060" y="1978397"/>
            <a:ext cx="324854" cy="1431161"/>
          </a:xfrm>
          <a:prstGeom prst="rect">
            <a:avLst/>
          </a:prstGeom>
          <a:noFill/>
        </p:spPr>
        <p:txBody>
          <a:bodyPr wrap="none" rtlCol="0">
            <a:spAutoFit/>
          </a:bodyPr>
          <a:lstStyle/>
          <a:p>
            <a:pPr>
              <a:spcAft>
                <a:spcPts val="600"/>
              </a:spcAft>
            </a:pPr>
            <a:r>
              <a:rPr lang="fr-FR" dirty="0"/>
              <a:t>4</a:t>
            </a:r>
          </a:p>
          <a:p>
            <a:pPr>
              <a:spcAft>
                <a:spcPts val="600"/>
              </a:spcAft>
            </a:pPr>
            <a:r>
              <a:rPr lang="fr-FR" dirty="0"/>
              <a:t>1</a:t>
            </a:r>
          </a:p>
          <a:p>
            <a:pPr>
              <a:spcAft>
                <a:spcPts val="600"/>
              </a:spcAft>
            </a:pPr>
            <a:r>
              <a:rPr lang="fr-FR" dirty="0"/>
              <a:t>3</a:t>
            </a:r>
          </a:p>
          <a:p>
            <a:pPr>
              <a:spcAft>
                <a:spcPts val="600"/>
              </a:spcAft>
            </a:pPr>
            <a:r>
              <a:rPr lang="fr-FR" dirty="0"/>
              <a:t>2</a:t>
            </a:r>
          </a:p>
        </p:txBody>
      </p:sp>
      <p:sp>
        <p:nvSpPr>
          <p:cNvPr id="62" name="ZoneTexte 61"/>
          <p:cNvSpPr txBox="1"/>
          <p:nvPr/>
        </p:nvSpPr>
        <p:spPr>
          <a:xfrm>
            <a:off x="4967565" y="3666318"/>
            <a:ext cx="3936184" cy="261610"/>
          </a:xfrm>
          <a:prstGeom prst="rect">
            <a:avLst/>
          </a:prstGeom>
          <a:noFill/>
        </p:spPr>
        <p:txBody>
          <a:bodyPr wrap="none" rtlCol="0">
            <a:spAutoFit/>
          </a:bodyPr>
          <a:lstStyle/>
          <a:p>
            <a:r>
              <a:rPr lang="fr-FR" sz="1100" kern="0" spc="100" dirty="0"/>
              <a:t>0 1 2 3 4 5 6 7 8 9 10 11 12 13 14 15 16 17 18 19</a:t>
            </a:r>
          </a:p>
        </p:txBody>
      </p:sp>
      <p:cxnSp>
        <p:nvCxnSpPr>
          <p:cNvPr id="63" name="Connecteur droit 62"/>
          <p:cNvCxnSpPr/>
          <p:nvPr/>
        </p:nvCxnSpPr>
        <p:spPr>
          <a:xfrm rot="5400000">
            <a:off x="5854527" y="2915791"/>
            <a:ext cx="1502650" cy="1588"/>
          </a:xfrm>
          <a:prstGeom prst="line">
            <a:avLst/>
          </a:prstGeom>
          <a:ln>
            <a:solidFill>
              <a:schemeClr val="accent6">
                <a:lumMod val="60000"/>
                <a:lumOff val="4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64" name="Connecteur droit 63"/>
          <p:cNvCxnSpPr/>
          <p:nvPr/>
        </p:nvCxnSpPr>
        <p:spPr>
          <a:xfrm rot="5400000">
            <a:off x="7158351" y="3088014"/>
            <a:ext cx="1145857" cy="1588"/>
          </a:xfrm>
          <a:prstGeom prst="line">
            <a:avLst/>
          </a:prstGeom>
          <a:ln>
            <a:solidFill>
              <a:schemeClr val="accent6">
                <a:lumMod val="60000"/>
                <a:lumOff val="4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67" name="Connecteur droit 66"/>
          <p:cNvCxnSpPr/>
          <p:nvPr/>
        </p:nvCxnSpPr>
        <p:spPr>
          <a:xfrm rot="5400000">
            <a:off x="8038185" y="3263766"/>
            <a:ext cx="805108" cy="1588"/>
          </a:xfrm>
          <a:prstGeom prst="line">
            <a:avLst/>
          </a:prstGeom>
          <a:ln>
            <a:solidFill>
              <a:schemeClr val="accent6">
                <a:lumMod val="60000"/>
                <a:lumOff val="4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69" name="Connecteur droit 68"/>
          <p:cNvCxnSpPr/>
          <p:nvPr/>
        </p:nvCxnSpPr>
        <p:spPr>
          <a:xfrm rot="5400000">
            <a:off x="8423459" y="3454753"/>
            <a:ext cx="412384" cy="1588"/>
          </a:xfrm>
          <a:prstGeom prst="line">
            <a:avLst/>
          </a:prstGeom>
          <a:ln>
            <a:solidFill>
              <a:schemeClr val="accent6">
                <a:lumMod val="60000"/>
                <a:lumOff val="4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71" name="ZoneTexte 70"/>
          <p:cNvSpPr txBox="1"/>
          <p:nvPr/>
        </p:nvSpPr>
        <p:spPr>
          <a:xfrm>
            <a:off x="5690699" y="3839028"/>
            <a:ext cx="2869896" cy="369332"/>
          </a:xfrm>
          <a:prstGeom prst="rect">
            <a:avLst/>
          </a:prstGeom>
          <a:noFill/>
        </p:spPr>
        <p:txBody>
          <a:bodyPr wrap="none" rtlCol="0">
            <a:spAutoFit/>
          </a:bodyPr>
          <a:lstStyle/>
          <a:p>
            <a:r>
              <a:rPr lang="fr-FR" dirty="0"/>
              <a:t>Temps de participation (mois)</a:t>
            </a:r>
          </a:p>
        </p:txBody>
      </p:sp>
      <p:sp>
        <p:nvSpPr>
          <p:cNvPr id="72" name="ZoneTexte 71"/>
          <p:cNvSpPr txBox="1"/>
          <p:nvPr/>
        </p:nvSpPr>
        <p:spPr>
          <a:xfrm>
            <a:off x="3103107" y="3839028"/>
            <a:ext cx="1456611" cy="369332"/>
          </a:xfrm>
          <a:prstGeom prst="rect">
            <a:avLst/>
          </a:prstGeom>
          <a:noFill/>
        </p:spPr>
        <p:txBody>
          <a:bodyPr wrap="none" rtlCol="0">
            <a:spAutoFit/>
          </a:bodyPr>
          <a:lstStyle/>
          <a:p>
            <a:r>
              <a:rPr lang="fr-FR" dirty="0"/>
              <a:t>Date de point</a:t>
            </a:r>
          </a:p>
        </p:txBody>
      </p:sp>
      <p:sp>
        <p:nvSpPr>
          <p:cNvPr id="73" name="ZoneTexte 72"/>
          <p:cNvSpPr txBox="1"/>
          <p:nvPr/>
        </p:nvSpPr>
        <p:spPr>
          <a:xfrm>
            <a:off x="1571084" y="3839028"/>
            <a:ext cx="1172116" cy="369332"/>
          </a:xfrm>
          <a:prstGeom prst="rect">
            <a:avLst/>
          </a:prstGeom>
          <a:noFill/>
        </p:spPr>
        <p:txBody>
          <a:bodyPr wrap="none" rtlCol="0">
            <a:spAutoFit/>
          </a:bodyPr>
          <a:lstStyle/>
          <a:p>
            <a:r>
              <a:rPr lang="fr-FR" dirty="0"/>
              <a:t>Calendrier</a:t>
            </a:r>
          </a:p>
        </p:txBody>
      </p:sp>
      <p:sp>
        <p:nvSpPr>
          <p:cNvPr id="74" name="ZoneTexte 73"/>
          <p:cNvSpPr txBox="1"/>
          <p:nvPr/>
        </p:nvSpPr>
        <p:spPr>
          <a:xfrm>
            <a:off x="346677" y="4290046"/>
            <a:ext cx="5716059" cy="253916"/>
          </a:xfrm>
          <a:prstGeom prst="rect">
            <a:avLst/>
          </a:prstGeom>
          <a:noFill/>
        </p:spPr>
        <p:txBody>
          <a:bodyPr wrap="none" rtlCol="0">
            <a:spAutoFit/>
          </a:bodyPr>
          <a:lstStyle/>
          <a:p>
            <a:r>
              <a:rPr lang="fr-FR" sz="1050" dirty="0"/>
              <a:t>Date d’origine          Patient décédé          Patient vivant (censuré)          Patient perdu de vue (censuré)</a:t>
            </a:r>
          </a:p>
        </p:txBody>
      </p:sp>
      <p:sp>
        <p:nvSpPr>
          <p:cNvPr id="75" name="Ellipse 74"/>
          <p:cNvSpPr/>
          <p:nvPr/>
        </p:nvSpPr>
        <p:spPr>
          <a:xfrm>
            <a:off x="280640" y="4371049"/>
            <a:ext cx="95250" cy="95250"/>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76" name="Rectangle 75"/>
          <p:cNvSpPr/>
          <p:nvPr/>
        </p:nvSpPr>
        <p:spPr>
          <a:xfrm>
            <a:off x="1449388" y="4383749"/>
            <a:ext cx="82550" cy="8255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77" name="ZoneTexte 76"/>
          <p:cNvSpPr txBox="1"/>
          <p:nvPr/>
        </p:nvSpPr>
        <p:spPr>
          <a:xfrm>
            <a:off x="4032090" y="4230833"/>
            <a:ext cx="338629" cy="369332"/>
          </a:xfrm>
          <a:prstGeom prst="rect">
            <a:avLst/>
          </a:prstGeom>
          <a:noFill/>
        </p:spPr>
        <p:txBody>
          <a:bodyPr wrap="none" rtlCol="0">
            <a:spAutoFit/>
          </a:bodyPr>
          <a:lstStyle/>
          <a:p>
            <a:r>
              <a:rPr lang="fr-FR" b="1" dirty="0"/>
              <a:t>&lt;</a:t>
            </a:r>
          </a:p>
        </p:txBody>
      </p:sp>
      <p:sp>
        <p:nvSpPr>
          <p:cNvPr id="78" name="ZoneTexte 77"/>
          <p:cNvSpPr txBox="1"/>
          <p:nvPr/>
        </p:nvSpPr>
        <p:spPr>
          <a:xfrm>
            <a:off x="2445544" y="4230833"/>
            <a:ext cx="338629" cy="369332"/>
          </a:xfrm>
          <a:prstGeom prst="rect">
            <a:avLst/>
          </a:prstGeom>
          <a:noFill/>
        </p:spPr>
        <p:txBody>
          <a:bodyPr wrap="none" rtlCol="0">
            <a:spAutoFit/>
          </a:bodyPr>
          <a:lstStyle/>
          <a:p>
            <a:r>
              <a:rPr lang="fr-FR" b="1" dirty="0"/>
              <a:t>+</a:t>
            </a:r>
          </a:p>
        </p:txBody>
      </p:sp>
      <p:sp>
        <p:nvSpPr>
          <p:cNvPr id="79" name="ZoneTexte 78"/>
          <p:cNvSpPr txBox="1"/>
          <p:nvPr/>
        </p:nvSpPr>
        <p:spPr>
          <a:xfrm>
            <a:off x="334860" y="3687913"/>
            <a:ext cx="3764973" cy="215444"/>
          </a:xfrm>
          <a:prstGeom prst="rect">
            <a:avLst/>
          </a:prstGeom>
          <a:noFill/>
        </p:spPr>
        <p:txBody>
          <a:bodyPr wrap="none" rtlCol="0">
            <a:spAutoFit/>
          </a:bodyPr>
          <a:lstStyle/>
          <a:p>
            <a:r>
              <a:rPr lang="fr-FR" sz="800" dirty="0"/>
              <a:t>04/96     07/96       10/96      91/97         04/97       07/97       10/97       01/98</a:t>
            </a:r>
          </a:p>
        </p:txBody>
      </p:sp>
      <p:sp>
        <p:nvSpPr>
          <p:cNvPr id="80" name="ZoneTexte 79"/>
          <p:cNvSpPr txBox="1"/>
          <p:nvPr/>
        </p:nvSpPr>
        <p:spPr>
          <a:xfrm>
            <a:off x="377478" y="1561148"/>
            <a:ext cx="813043" cy="369332"/>
          </a:xfrm>
          <a:prstGeom prst="rect">
            <a:avLst/>
          </a:prstGeom>
          <a:noFill/>
        </p:spPr>
        <p:txBody>
          <a:bodyPr wrap="none" rtlCol="0">
            <a:spAutoFit/>
          </a:bodyPr>
          <a:lstStyle/>
          <a:p>
            <a:r>
              <a:rPr lang="fr-FR" dirty="0"/>
              <a:t>Patient</a:t>
            </a:r>
          </a:p>
        </p:txBody>
      </p:sp>
      <p:sp>
        <p:nvSpPr>
          <p:cNvPr id="81" name="ZoneTexte 80"/>
          <p:cNvSpPr txBox="1"/>
          <p:nvPr/>
        </p:nvSpPr>
        <p:spPr>
          <a:xfrm>
            <a:off x="5005914" y="1561148"/>
            <a:ext cx="813043" cy="369332"/>
          </a:xfrm>
          <a:prstGeom prst="rect">
            <a:avLst/>
          </a:prstGeom>
          <a:noFill/>
        </p:spPr>
        <p:txBody>
          <a:bodyPr wrap="none" rtlCol="0">
            <a:spAutoFit/>
          </a:bodyPr>
          <a:lstStyle/>
          <a:p>
            <a:r>
              <a:rPr lang="fr-FR" dirty="0"/>
              <a:t>Patient</a:t>
            </a:r>
          </a:p>
        </p:txBody>
      </p:sp>
      <p:sp>
        <p:nvSpPr>
          <p:cNvPr id="46" name="ZoneTexte 45"/>
          <p:cNvSpPr txBox="1"/>
          <p:nvPr/>
        </p:nvSpPr>
        <p:spPr>
          <a:xfrm>
            <a:off x="8274163" y="2654321"/>
            <a:ext cx="338629" cy="369332"/>
          </a:xfrm>
          <a:prstGeom prst="rect">
            <a:avLst/>
          </a:prstGeom>
          <a:noFill/>
        </p:spPr>
        <p:txBody>
          <a:bodyPr wrap="none" rtlCol="0">
            <a:spAutoFit/>
          </a:bodyPr>
          <a:lstStyle/>
          <a:p>
            <a:r>
              <a:rPr lang="fr-FR" dirty="0"/>
              <a:t>+</a:t>
            </a:r>
          </a:p>
        </p:txBody>
      </p:sp>
      <p:sp>
        <p:nvSpPr>
          <p:cNvPr id="48" name="Rectangle 47"/>
          <p:cNvSpPr/>
          <p:nvPr/>
        </p:nvSpPr>
        <p:spPr>
          <a:xfrm>
            <a:off x="7697147" y="2456353"/>
            <a:ext cx="82550" cy="8255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91" name="ZoneTexte 90"/>
          <p:cNvSpPr txBox="1"/>
          <p:nvPr/>
        </p:nvSpPr>
        <p:spPr>
          <a:xfrm>
            <a:off x="8464663" y="2990871"/>
            <a:ext cx="338629" cy="369332"/>
          </a:xfrm>
          <a:prstGeom prst="rect">
            <a:avLst/>
          </a:prstGeom>
          <a:noFill/>
        </p:spPr>
        <p:txBody>
          <a:bodyPr wrap="none" rtlCol="0">
            <a:spAutoFit/>
          </a:bodyPr>
          <a:lstStyle/>
          <a:p>
            <a:r>
              <a:rPr lang="fr-FR" dirty="0"/>
              <a:t>+</a:t>
            </a:r>
          </a:p>
        </p:txBody>
      </p:sp>
      <p:graphicFrame>
        <p:nvGraphicFramePr>
          <p:cNvPr id="93" name="Espace réservé du contenu 5"/>
          <p:cNvGraphicFramePr>
            <a:graphicFrameLocks/>
          </p:cNvGraphicFramePr>
          <p:nvPr/>
        </p:nvGraphicFramePr>
        <p:xfrm>
          <a:off x="407639" y="4600165"/>
          <a:ext cx="8355361" cy="1574928"/>
        </p:xfrm>
        <a:graphic>
          <a:graphicData uri="http://schemas.openxmlformats.org/drawingml/2006/table">
            <a:tbl>
              <a:tblPr firstRow="1" bandRow="1">
                <a:tableStyleId>{5C22544A-7EE6-4342-B048-85BDC9FD1C3A}</a:tableStyleId>
              </a:tblPr>
              <a:tblGrid>
                <a:gridCol w="966076">
                  <a:extLst>
                    <a:ext uri="{9D8B030D-6E8A-4147-A177-3AD203B41FA5}">
                      <a16:colId xmlns:a16="http://schemas.microsoft.com/office/drawing/2014/main" val="20000"/>
                    </a:ext>
                  </a:extLst>
                </a:gridCol>
                <a:gridCol w="1266531">
                  <a:extLst>
                    <a:ext uri="{9D8B030D-6E8A-4147-A177-3AD203B41FA5}">
                      <a16:colId xmlns:a16="http://schemas.microsoft.com/office/drawing/2014/main" val="20001"/>
                    </a:ext>
                  </a:extLst>
                </a:gridCol>
                <a:gridCol w="1194729">
                  <a:extLst>
                    <a:ext uri="{9D8B030D-6E8A-4147-A177-3AD203B41FA5}">
                      <a16:colId xmlns:a16="http://schemas.microsoft.com/office/drawing/2014/main" val="20002"/>
                    </a:ext>
                  </a:extLst>
                </a:gridCol>
                <a:gridCol w="1628514">
                  <a:extLst>
                    <a:ext uri="{9D8B030D-6E8A-4147-A177-3AD203B41FA5}">
                      <a16:colId xmlns:a16="http://schemas.microsoft.com/office/drawing/2014/main" val="20003"/>
                    </a:ext>
                  </a:extLst>
                </a:gridCol>
                <a:gridCol w="1175363">
                  <a:extLst>
                    <a:ext uri="{9D8B030D-6E8A-4147-A177-3AD203B41FA5}">
                      <a16:colId xmlns:a16="http://schemas.microsoft.com/office/drawing/2014/main" val="20004"/>
                    </a:ext>
                  </a:extLst>
                </a:gridCol>
                <a:gridCol w="1203683">
                  <a:extLst>
                    <a:ext uri="{9D8B030D-6E8A-4147-A177-3AD203B41FA5}">
                      <a16:colId xmlns:a16="http://schemas.microsoft.com/office/drawing/2014/main" val="20005"/>
                    </a:ext>
                  </a:extLst>
                </a:gridCol>
                <a:gridCol w="920465">
                  <a:extLst>
                    <a:ext uri="{9D8B030D-6E8A-4147-A177-3AD203B41FA5}">
                      <a16:colId xmlns:a16="http://schemas.microsoft.com/office/drawing/2014/main" val="20006"/>
                    </a:ext>
                  </a:extLst>
                </a:gridCol>
              </a:tblGrid>
              <a:tr h="600608">
                <a:tc>
                  <a:txBody>
                    <a:bodyPr/>
                    <a:lstStyle/>
                    <a:p>
                      <a:pPr algn="ctr"/>
                      <a:r>
                        <a:rPr lang="fr-FR" sz="1200" dirty="0"/>
                        <a:t>Patient</a:t>
                      </a:r>
                    </a:p>
                  </a:txBody>
                  <a:tcPr marL="0" marR="0" marT="0" marB="0" anchor="ctr"/>
                </a:tc>
                <a:tc>
                  <a:txBody>
                    <a:bodyPr/>
                    <a:lstStyle/>
                    <a:p>
                      <a:pPr algn="ctr"/>
                      <a:r>
                        <a:rPr lang="fr-FR" sz="1200" dirty="0"/>
                        <a:t>Date d’origine</a:t>
                      </a:r>
                    </a:p>
                  </a:txBody>
                  <a:tcPr marL="0" marR="0" marT="0" marB="0" anchor="ctr"/>
                </a:tc>
                <a:tc>
                  <a:txBody>
                    <a:bodyPr/>
                    <a:lstStyle/>
                    <a:p>
                      <a:pPr algn="ctr"/>
                      <a:r>
                        <a:rPr lang="fr-FR" sz="1200" dirty="0"/>
                        <a:t>Date événement ou DDN</a:t>
                      </a:r>
                    </a:p>
                  </a:txBody>
                  <a:tcPr marL="0" marR="0" marT="0" marB="0" anchor="ctr"/>
                </a:tc>
                <a:tc>
                  <a:txBody>
                    <a:bodyPr/>
                    <a:lstStyle/>
                    <a:p>
                      <a:pPr algn="ctr"/>
                      <a:r>
                        <a:rPr lang="fr-FR" sz="1200" dirty="0"/>
                        <a:t>Etat aux</a:t>
                      </a:r>
                      <a:r>
                        <a:rPr lang="fr-FR" sz="1200" baseline="0" dirty="0"/>
                        <a:t> dernières nouvelles</a:t>
                      </a:r>
                      <a:endParaRPr lang="fr-FR" sz="1200" dirty="0"/>
                    </a:p>
                  </a:txBody>
                  <a:tcPr marL="0" marR="0" marT="0" marB="0" anchor="ctr"/>
                </a:tc>
                <a:tc>
                  <a:txBody>
                    <a:bodyPr/>
                    <a:lstStyle/>
                    <a:p>
                      <a:pPr algn="ctr"/>
                      <a:r>
                        <a:rPr lang="fr-FR" sz="1200" dirty="0"/>
                        <a:t>Etat à la date de point</a:t>
                      </a:r>
                    </a:p>
                  </a:txBody>
                  <a:tcPr marL="0" marR="0" marT="0" marB="0" anchor="ctr"/>
                </a:tc>
                <a:tc>
                  <a:txBody>
                    <a:bodyPr/>
                    <a:lstStyle/>
                    <a:p>
                      <a:pPr algn="ctr"/>
                      <a:r>
                        <a:rPr lang="fr-FR" sz="1200" dirty="0"/>
                        <a:t>Temps de participation</a:t>
                      </a:r>
                    </a:p>
                  </a:txBody>
                  <a:tcPr marL="0" marR="0" marT="0" marB="0" anchor="ctr"/>
                </a:tc>
                <a:tc>
                  <a:txBody>
                    <a:bodyPr/>
                    <a:lstStyle/>
                    <a:p>
                      <a:pPr algn="ctr"/>
                      <a:r>
                        <a:rPr lang="fr-FR" sz="1200" dirty="0"/>
                        <a:t>Temps de recul</a:t>
                      </a:r>
                    </a:p>
                  </a:txBody>
                  <a:tcPr marL="0" marR="0" marT="0" marB="0" anchor="ctr"/>
                </a:tc>
                <a:extLst>
                  <a:ext uri="{0D108BD9-81ED-4DB2-BD59-A6C34878D82A}">
                    <a16:rowId xmlns:a16="http://schemas.microsoft.com/office/drawing/2014/main" val="10000"/>
                  </a:ext>
                </a:extLst>
              </a:tr>
              <a:tr h="243580">
                <a:tc>
                  <a:txBody>
                    <a:bodyPr/>
                    <a:lstStyle/>
                    <a:p>
                      <a:pPr algn="ctr"/>
                      <a:r>
                        <a:rPr lang="fr-FR" sz="1200" dirty="0"/>
                        <a:t>1</a:t>
                      </a:r>
                    </a:p>
                  </a:txBody>
                  <a:tcPr marL="0" marR="0" marT="0" marB="0" anchor="ctr"/>
                </a:tc>
                <a:tc>
                  <a:txBody>
                    <a:bodyPr/>
                    <a:lstStyle/>
                    <a:p>
                      <a:pPr algn="ctr"/>
                      <a:r>
                        <a:rPr lang="fr-FR" sz="1200" dirty="0"/>
                        <a:t>04/96</a:t>
                      </a:r>
                    </a:p>
                  </a:txBody>
                  <a:tcPr marL="0" marR="0" marT="0" marB="0" anchor="ctr"/>
                </a:tc>
                <a:tc>
                  <a:txBody>
                    <a:bodyPr/>
                    <a:lstStyle/>
                    <a:p>
                      <a:pPr algn="ctr"/>
                      <a:r>
                        <a:rPr lang="fr-FR" sz="1200" dirty="0"/>
                        <a:t>07/97</a:t>
                      </a:r>
                    </a:p>
                  </a:txBody>
                  <a:tcPr marL="0" marR="0" marT="0" marB="0" anchor="ctr"/>
                </a:tc>
                <a:tc>
                  <a:txBody>
                    <a:bodyPr/>
                    <a:lstStyle/>
                    <a:p>
                      <a:pPr algn="ctr"/>
                      <a:r>
                        <a:rPr lang="fr-FR" sz="1200" dirty="0"/>
                        <a:t>Décédé</a:t>
                      </a:r>
                    </a:p>
                  </a:txBody>
                  <a:tcPr marL="0" marR="0" marT="0" marB="0" anchor="ctr"/>
                </a:tc>
                <a:tc>
                  <a:txBody>
                    <a:bodyPr/>
                    <a:lstStyle/>
                    <a:p>
                      <a:pPr algn="ctr"/>
                      <a:r>
                        <a:rPr lang="fr-FR" sz="1200" dirty="0"/>
                        <a:t>Décédé</a:t>
                      </a:r>
                    </a:p>
                  </a:txBody>
                  <a:tcPr marL="0" marR="0" marT="0" marB="0" anchor="ctr"/>
                </a:tc>
                <a:tc>
                  <a:txBody>
                    <a:bodyPr/>
                    <a:lstStyle/>
                    <a:p>
                      <a:pPr algn="ctr"/>
                      <a:r>
                        <a:rPr lang="fr-FR" sz="1200" dirty="0"/>
                        <a:t>15</a:t>
                      </a:r>
                    </a:p>
                  </a:txBody>
                  <a:tcPr marL="0" marR="0" marT="0" marB="0" anchor="ctr"/>
                </a:tc>
                <a:tc>
                  <a:txBody>
                    <a:bodyPr/>
                    <a:lstStyle/>
                    <a:p>
                      <a:pPr algn="ctr"/>
                      <a:r>
                        <a:rPr lang="fr-FR" sz="1200" dirty="0"/>
                        <a:t>21</a:t>
                      </a:r>
                    </a:p>
                  </a:txBody>
                  <a:tcPr marL="0" marR="0" marT="0" marB="0" anchor="ctr"/>
                </a:tc>
                <a:extLst>
                  <a:ext uri="{0D108BD9-81ED-4DB2-BD59-A6C34878D82A}">
                    <a16:rowId xmlns:a16="http://schemas.microsoft.com/office/drawing/2014/main" val="10001"/>
                  </a:ext>
                </a:extLst>
              </a:tr>
              <a:tr h="243580">
                <a:tc>
                  <a:txBody>
                    <a:bodyPr/>
                    <a:lstStyle/>
                    <a:p>
                      <a:pPr algn="ctr"/>
                      <a:r>
                        <a:rPr lang="fr-FR" sz="1200" dirty="0"/>
                        <a:t>2</a:t>
                      </a:r>
                    </a:p>
                  </a:txBody>
                  <a:tcPr marL="0" marR="0" marT="0" marB="0" anchor="ctr"/>
                </a:tc>
                <a:tc>
                  <a:txBody>
                    <a:bodyPr/>
                    <a:lstStyle/>
                    <a:p>
                      <a:pPr algn="ctr"/>
                      <a:r>
                        <a:rPr lang="fr-FR" sz="1200" dirty="0"/>
                        <a:t>06/96</a:t>
                      </a:r>
                    </a:p>
                  </a:txBody>
                  <a:tcPr marL="0" marR="0" marT="0" marB="0" anchor="ctr"/>
                </a:tc>
                <a:tc>
                  <a:txBody>
                    <a:bodyPr/>
                    <a:lstStyle/>
                    <a:p>
                      <a:pPr algn="ctr"/>
                      <a:r>
                        <a:rPr lang="fr-FR" sz="1200" dirty="0"/>
                        <a:t>03/98</a:t>
                      </a:r>
                    </a:p>
                  </a:txBody>
                  <a:tcPr marL="0" marR="0" marT="0" marB="0" anchor="ctr"/>
                </a:tc>
                <a:tc>
                  <a:txBody>
                    <a:bodyPr/>
                    <a:lstStyle/>
                    <a:p>
                      <a:pPr algn="ctr"/>
                      <a:r>
                        <a:rPr lang="fr-FR" sz="1200" dirty="0"/>
                        <a:t>Décédé</a:t>
                      </a:r>
                    </a:p>
                  </a:txBody>
                  <a:tcPr marL="0" marR="0" marT="0" marB="0" anchor="ctr"/>
                </a:tc>
                <a:tc>
                  <a:txBody>
                    <a:bodyPr/>
                    <a:lstStyle/>
                    <a:p>
                      <a:pPr algn="ctr"/>
                      <a:r>
                        <a:rPr lang="fr-FR" sz="1200" dirty="0"/>
                        <a:t>Vivant</a:t>
                      </a:r>
                    </a:p>
                  </a:txBody>
                  <a:tcPr marL="0" marR="0" marT="0" marB="0" anchor="ctr"/>
                </a:tc>
                <a:tc>
                  <a:txBody>
                    <a:bodyPr/>
                    <a:lstStyle/>
                    <a:p>
                      <a:pPr algn="ctr"/>
                      <a:r>
                        <a:rPr lang="fr-FR" sz="1200" dirty="0"/>
                        <a:t>19</a:t>
                      </a:r>
                    </a:p>
                  </a:txBody>
                  <a:tcPr marL="0" marR="0" marT="0" marB="0" anchor="ctr"/>
                </a:tc>
                <a:tc>
                  <a:txBody>
                    <a:bodyPr/>
                    <a:lstStyle/>
                    <a:p>
                      <a:pPr algn="ctr"/>
                      <a:r>
                        <a:rPr lang="fr-FR" sz="1200" dirty="0"/>
                        <a:t>19</a:t>
                      </a:r>
                    </a:p>
                  </a:txBody>
                  <a:tcPr marL="0" marR="0" marT="0" marB="0" anchor="ctr"/>
                </a:tc>
                <a:extLst>
                  <a:ext uri="{0D108BD9-81ED-4DB2-BD59-A6C34878D82A}">
                    <a16:rowId xmlns:a16="http://schemas.microsoft.com/office/drawing/2014/main" val="10002"/>
                  </a:ext>
                </a:extLst>
              </a:tr>
              <a:tr h="243580">
                <a:tc>
                  <a:txBody>
                    <a:bodyPr/>
                    <a:lstStyle/>
                    <a:p>
                      <a:pPr algn="ctr"/>
                      <a:r>
                        <a:rPr lang="fr-FR" sz="1200" dirty="0"/>
                        <a:t>3</a:t>
                      </a:r>
                    </a:p>
                  </a:txBody>
                  <a:tcPr marL="0" marR="0" marT="0" marB="0" anchor="ctr"/>
                </a:tc>
                <a:tc>
                  <a:txBody>
                    <a:bodyPr/>
                    <a:lstStyle/>
                    <a:p>
                      <a:pPr algn="ctr"/>
                      <a:r>
                        <a:rPr lang="fr-FR" sz="1200" dirty="0"/>
                        <a:t>07/96</a:t>
                      </a:r>
                    </a:p>
                  </a:txBody>
                  <a:tcPr marL="0" marR="0" marT="0" marB="0" anchor="ctr"/>
                </a:tc>
                <a:tc>
                  <a:txBody>
                    <a:bodyPr/>
                    <a:lstStyle/>
                    <a:p>
                      <a:pPr algn="ctr"/>
                      <a:r>
                        <a:rPr lang="fr-FR" sz="1200" dirty="0"/>
                        <a:t>04/98</a:t>
                      </a:r>
                    </a:p>
                  </a:txBody>
                  <a:tcPr marL="0" marR="0" marT="0" marB="0" anchor="ctr"/>
                </a:tc>
                <a:tc>
                  <a:txBody>
                    <a:bodyPr/>
                    <a:lstStyle/>
                    <a:p>
                      <a:pPr algn="ctr"/>
                      <a:r>
                        <a:rPr lang="fr-FR" sz="1200" dirty="0"/>
                        <a:t>Vivant</a:t>
                      </a:r>
                    </a:p>
                  </a:txBody>
                  <a:tcPr marL="0" marR="0" marT="0" marB="0" anchor="ctr"/>
                </a:tc>
                <a:tc>
                  <a:txBody>
                    <a:bodyPr/>
                    <a:lstStyle/>
                    <a:p>
                      <a:pPr algn="ctr"/>
                      <a:r>
                        <a:rPr lang="fr-FR" sz="1200" dirty="0"/>
                        <a:t>Vivant</a:t>
                      </a:r>
                    </a:p>
                  </a:txBody>
                  <a:tcPr marL="0" marR="0" marT="0" marB="0" anchor="ctr"/>
                </a:tc>
                <a:tc>
                  <a:txBody>
                    <a:bodyPr/>
                    <a:lstStyle/>
                    <a:p>
                      <a:pPr algn="ctr"/>
                      <a:r>
                        <a:rPr lang="fr-FR" sz="1200" dirty="0"/>
                        <a:t>18</a:t>
                      </a:r>
                    </a:p>
                  </a:txBody>
                  <a:tcPr marL="0" marR="0" marT="0" marB="0" anchor="ctr"/>
                </a:tc>
                <a:tc>
                  <a:txBody>
                    <a:bodyPr/>
                    <a:lstStyle/>
                    <a:p>
                      <a:pPr algn="ctr"/>
                      <a:r>
                        <a:rPr lang="fr-FR" sz="1200" dirty="0"/>
                        <a:t>18</a:t>
                      </a:r>
                    </a:p>
                  </a:txBody>
                  <a:tcPr marL="0" marR="0" marT="0" marB="0" anchor="ctr"/>
                </a:tc>
                <a:extLst>
                  <a:ext uri="{0D108BD9-81ED-4DB2-BD59-A6C34878D82A}">
                    <a16:rowId xmlns:a16="http://schemas.microsoft.com/office/drawing/2014/main" val="10003"/>
                  </a:ext>
                </a:extLst>
              </a:tr>
              <a:tr h="243580">
                <a:tc>
                  <a:txBody>
                    <a:bodyPr/>
                    <a:lstStyle/>
                    <a:p>
                      <a:pPr algn="ctr"/>
                      <a:r>
                        <a:rPr lang="fr-FR" sz="1200" dirty="0"/>
                        <a:t>4</a:t>
                      </a:r>
                    </a:p>
                  </a:txBody>
                  <a:tcPr marL="0" marR="0" marT="0" marB="0" anchor="ctr"/>
                </a:tc>
                <a:tc>
                  <a:txBody>
                    <a:bodyPr/>
                    <a:lstStyle/>
                    <a:p>
                      <a:pPr algn="ctr"/>
                      <a:r>
                        <a:rPr lang="fr-FR" sz="1200" dirty="0"/>
                        <a:t>08/96</a:t>
                      </a:r>
                    </a:p>
                  </a:txBody>
                  <a:tcPr marL="0" marR="0" marT="0" marB="0" anchor="ctr"/>
                </a:tc>
                <a:tc>
                  <a:txBody>
                    <a:bodyPr/>
                    <a:lstStyle/>
                    <a:p>
                      <a:pPr algn="ctr"/>
                      <a:r>
                        <a:rPr lang="fr-FR" sz="1200" dirty="0"/>
                        <a:t>06/97</a:t>
                      </a:r>
                    </a:p>
                  </a:txBody>
                  <a:tcPr marL="0" marR="0" marT="0" marB="0" anchor="ctr"/>
                </a:tc>
                <a:tc>
                  <a:txBody>
                    <a:bodyPr/>
                    <a:lstStyle/>
                    <a:p>
                      <a:pPr algn="ctr"/>
                      <a:r>
                        <a:rPr lang="fr-FR" sz="1200" dirty="0"/>
                        <a:t>Vivant</a:t>
                      </a:r>
                    </a:p>
                  </a:txBody>
                  <a:tcPr marL="0" marR="0" marT="0" marB="0" anchor="ctr"/>
                </a:tc>
                <a:tc>
                  <a:txBody>
                    <a:bodyPr/>
                    <a:lstStyle/>
                    <a:p>
                      <a:pPr algn="ctr"/>
                      <a:r>
                        <a:rPr lang="fr-FR" sz="1200" dirty="0"/>
                        <a:t>?</a:t>
                      </a:r>
                    </a:p>
                  </a:txBody>
                  <a:tcPr marL="0" marR="0" marT="0" marB="0" anchor="ctr"/>
                </a:tc>
                <a:tc>
                  <a:txBody>
                    <a:bodyPr/>
                    <a:lstStyle/>
                    <a:p>
                      <a:pPr algn="ctr"/>
                      <a:r>
                        <a:rPr lang="fr-FR" sz="1200" dirty="0"/>
                        <a:t>10</a:t>
                      </a:r>
                    </a:p>
                  </a:txBody>
                  <a:tcPr marL="0" marR="0" marT="0" marB="0" anchor="ctr"/>
                </a:tc>
                <a:tc>
                  <a:txBody>
                    <a:bodyPr/>
                    <a:lstStyle/>
                    <a:p>
                      <a:pPr algn="ctr"/>
                      <a:r>
                        <a:rPr lang="fr-FR" sz="1200" dirty="0"/>
                        <a:t>17</a:t>
                      </a:r>
                    </a:p>
                  </a:txBody>
                  <a:tcPr marL="0" marR="0" marT="0" marB="0" anchor="ctr"/>
                </a:tc>
                <a:extLst>
                  <a:ext uri="{0D108BD9-81ED-4DB2-BD59-A6C34878D82A}">
                    <a16:rowId xmlns:a16="http://schemas.microsoft.com/office/drawing/2014/main" val="10004"/>
                  </a:ext>
                </a:extLst>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Calcul de la survie 1/3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11" name="Espace réservé du contenu 10"/>
          <p:cNvSpPr>
            <a:spLocks noGrp="1"/>
          </p:cNvSpPr>
          <p:nvPr>
            <p:ph sz="quarter" idx="1"/>
          </p:nvPr>
        </p:nvSpPr>
        <p:spPr/>
        <p:txBody>
          <a:bodyPr/>
          <a:lstStyle/>
          <a:p>
            <a:r>
              <a:rPr lang="fr-FR" dirty="0"/>
              <a:t>Si aucune variable n'est censurée, la fonction de survie se calcule par le pourcentage de survivants en fonction du temps.</a:t>
            </a:r>
          </a:p>
          <a:p>
            <a:r>
              <a:rPr lang="fr-FR" dirty="0"/>
              <a:t>Cependant, cela ne se produit jamais, car un certain nombre de sujets seront perdus de vue, et un certain nombre seront encore vivants à la date de point.</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Calcul de la survie 2/3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Deux méthodes d'analyse de survie sont de préférence utilisées : l'analyse actuarielle et la méthode de </a:t>
            </a:r>
            <a:r>
              <a:rPr lang="fr-FR" dirty="0" err="1"/>
              <a:t>Kaplan-Meïer</a:t>
            </a:r>
            <a:r>
              <a:rPr lang="fr-FR" dirty="0"/>
              <a:t>, qui sont deux </a:t>
            </a:r>
            <a:r>
              <a:rPr lang="fr-FR" b="1" dirty="0"/>
              <a:t>méthodes non paramétriques </a:t>
            </a:r>
            <a:r>
              <a:rPr lang="fr-FR" dirty="0"/>
              <a:t>(</a:t>
            </a:r>
            <a:r>
              <a:rPr lang="fr-FR" i="1" dirty="0" err="1"/>
              <a:t>non-parametric</a:t>
            </a:r>
            <a:r>
              <a:rPr lang="fr-FR" i="1" dirty="0"/>
              <a:t> </a:t>
            </a:r>
            <a:r>
              <a:rPr lang="fr-FR" dirty="0"/>
              <a:t>ou </a:t>
            </a:r>
            <a:r>
              <a:rPr lang="fr-FR" i="1" dirty="0" err="1"/>
              <a:t>distribution-free</a:t>
            </a:r>
            <a:r>
              <a:rPr lang="fr-FR" dirty="0"/>
              <a:t>), puisqu'elles ne nécessitent aucune hypothèse sur la distribution des temps de survie.</a:t>
            </a:r>
          </a:p>
          <a:p>
            <a:r>
              <a:rPr lang="fr-FR" b="1" dirty="0"/>
              <a:t>L'analyse actuarielle </a:t>
            </a:r>
            <a:r>
              <a:rPr lang="fr-FR" dirty="0"/>
              <a:t>est moins utilisée que la méthode de </a:t>
            </a:r>
            <a:r>
              <a:rPr lang="fr-FR" dirty="0" err="1"/>
              <a:t>Kaplan-Meïer</a:t>
            </a:r>
            <a:r>
              <a:rPr lang="fr-FR" dirty="0"/>
              <a:t>, et s'applique principalement lorsqu'il y a un </a:t>
            </a:r>
            <a:r>
              <a:rPr lang="fr-FR" i="1" dirty="0"/>
              <a:t>grand nombre de sujets </a:t>
            </a:r>
            <a:r>
              <a:rPr lang="fr-FR" dirty="0"/>
              <a:t>(plus de 200 par groupe) et de nombreux événements.</a:t>
            </a:r>
          </a:p>
          <a:p>
            <a:r>
              <a:rPr lang="fr-FR" b="1" dirty="0"/>
              <a:t>La méthode de </a:t>
            </a:r>
            <a:r>
              <a:rPr lang="fr-FR" b="1" dirty="0" err="1"/>
              <a:t>Kaplan-Meïer</a:t>
            </a:r>
            <a:r>
              <a:rPr lang="fr-FR" b="1" dirty="0"/>
              <a:t> </a:t>
            </a:r>
            <a:r>
              <a:rPr lang="fr-FR" dirty="0"/>
              <a:t>est donc la méthode de choix pour les </a:t>
            </a:r>
            <a:r>
              <a:rPr lang="fr-FR" i="1" dirty="0"/>
              <a:t>échantillons de taille plus réduite</a:t>
            </a:r>
            <a:r>
              <a:rPr lang="fr-FR" dirty="0"/>
              <a:t>.</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Calcul de la survie 3/3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85000" lnSpcReduction="20000"/>
          </a:bodyPr>
          <a:lstStyle/>
          <a:p>
            <a:r>
              <a:rPr lang="fr-FR" dirty="0"/>
              <a:t>Ces deux méthodes supposent une hypothèse forte : les probabilités de survie sont supposées indépendantes du calendrier. Ceci revient à supposer, par exemple, que la survie à 1 an d'un groupe de patients inclus en 1970 est identique à celle d'un groupe de patients inclus en 1990. Cette hypothèse n'est pas forcément vérifiée pour les études disposant d'un recul maximum très important, notamment en raison des progrès thérapeutiques vis-à-vis de la maladie étudiée.</a:t>
            </a:r>
          </a:p>
          <a:p>
            <a:r>
              <a:rPr lang="fr-FR" dirty="0"/>
              <a:t>La fonction de survie estimée peut être résumée soit par le taux de survie à un délai fixé (1 an, 5 ans, etc.), soit par une valeur de durée : médiane de survie (</a:t>
            </a:r>
            <a:r>
              <a:rPr lang="fr-FR" i="1" dirty="0" err="1"/>
              <a:t>median</a:t>
            </a:r>
            <a:r>
              <a:rPr lang="fr-FR" i="1" dirty="0"/>
              <a:t> </a:t>
            </a:r>
            <a:r>
              <a:rPr lang="fr-FR" i="1" dirty="0" err="1"/>
              <a:t>survival</a:t>
            </a:r>
            <a:r>
              <a:rPr lang="fr-FR" i="1" dirty="0"/>
              <a:t> time</a:t>
            </a:r>
            <a:r>
              <a:rPr lang="fr-FR" dirty="0"/>
              <a:t>) et quantiles (percentiles).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Analyse actuarielle 1/5</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La fonction de survie est calculée sur des </a:t>
            </a:r>
            <a:r>
              <a:rPr lang="fr-FR" b="1" dirty="0"/>
              <a:t>intervalles de temps fixés a priori </a:t>
            </a:r>
            <a:r>
              <a:rPr lang="fr-FR" dirty="0"/>
              <a:t>(mois, trimestre, semestre, année...).</a:t>
            </a:r>
          </a:p>
          <a:p>
            <a:r>
              <a:rPr lang="fr-FR" dirty="0"/>
              <a:t>Schématiquement, le mode de calcul est le suivant.</a:t>
            </a:r>
          </a:p>
          <a:p>
            <a:r>
              <a:rPr lang="fr-FR" dirty="0"/>
              <a:t>Pour chaque intervalle de temps (par exemple [0,1an], [1,2ans], etc.), on définit :</a:t>
            </a:r>
          </a:p>
          <a:p>
            <a:pPr lvl="1"/>
            <a:r>
              <a:rPr lang="fr-FR" dirty="0"/>
              <a:t>le nombre de sujets vivants au début de l'intervalle, V ;</a:t>
            </a:r>
          </a:p>
          <a:p>
            <a:pPr lvl="1"/>
            <a:r>
              <a:rPr lang="fr-FR" dirty="0"/>
              <a:t>le nombre de sujets décédés dans l'intervalle, D ;</a:t>
            </a:r>
          </a:p>
          <a:p>
            <a:pPr lvl="1"/>
            <a:r>
              <a:rPr lang="fr-FR" dirty="0"/>
              <a:t>le nombre de sujets vivants aux dernières nouvelles, dont le temps de participation s'arrête dans l'intervalle (censure), C.</a:t>
            </a:r>
          </a:p>
          <a:p>
            <a:pPr lvl="2"/>
            <a:r>
              <a:rPr lang="fr-FR" dirty="0"/>
              <a:t>l'hypothèse actuarielle (</a:t>
            </a:r>
            <a:r>
              <a:rPr lang="fr-FR" i="1" dirty="0" err="1"/>
              <a:t>actuarial</a:t>
            </a:r>
            <a:r>
              <a:rPr lang="fr-FR" i="1" dirty="0"/>
              <a:t> </a:t>
            </a:r>
            <a:r>
              <a:rPr lang="fr-FR" i="1" dirty="0" err="1"/>
              <a:t>assumption</a:t>
            </a:r>
            <a:r>
              <a:rPr lang="fr-FR" dirty="0"/>
              <a:t>) suppose que ces sujets sont exposés au risque d'événement sur la moitié de l'intervalle (6 mois dans notre exemple).</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Analyse actuarielle 2/5</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85000" lnSpcReduction="20000"/>
          </a:bodyPr>
          <a:lstStyle/>
          <a:p>
            <a:r>
              <a:rPr lang="fr-FR" dirty="0"/>
              <a:t>Le nombre de sujets exposés au risque d'événement sur l'intervalle est : N = V - (C/2)</a:t>
            </a:r>
          </a:p>
          <a:p>
            <a:r>
              <a:rPr lang="fr-FR" dirty="0"/>
              <a:t>La probabilité d'événements durant l'intervalle est simplement estimée par le rapport du nombre d'événements sur le nombre de sujets à risque : D / N</a:t>
            </a:r>
          </a:p>
          <a:p>
            <a:r>
              <a:rPr lang="fr-FR" dirty="0"/>
              <a:t>La survie sur cet intervalle est : (N - D ) / N</a:t>
            </a:r>
          </a:p>
          <a:p>
            <a:pPr lvl="1"/>
            <a:r>
              <a:rPr lang="fr-FR" dirty="0"/>
              <a:t>cette probabilité est appelée </a:t>
            </a:r>
            <a:r>
              <a:rPr lang="fr-FR" b="1" dirty="0"/>
              <a:t>survie instantanée</a:t>
            </a:r>
            <a:r>
              <a:rPr lang="fr-FR" dirty="0"/>
              <a:t>.</a:t>
            </a:r>
          </a:p>
          <a:p>
            <a:r>
              <a:rPr lang="fr-FR" dirty="0"/>
              <a:t>La fonction de survie est obtenue en faisant le </a:t>
            </a:r>
            <a:r>
              <a:rPr lang="fr-FR" b="1" dirty="0"/>
              <a:t>produit des survies instantanées sur l'ensemble des intervalles </a:t>
            </a:r>
            <a:r>
              <a:rPr lang="fr-FR" dirty="0"/>
              <a:t>: par exemple, la survie à 3 ans = (survie instantanée entre 2 et 3 ans) x (survie instantanée entre 1 et 2 ans) x (survie instantanée entre 0 et 1 an) (cf. diapo 39)</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Analyse actuarielle 3/5</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graphicFrame>
        <p:nvGraphicFramePr>
          <p:cNvPr id="6" name="Espace réservé du contenu 5"/>
          <p:cNvGraphicFramePr>
            <a:graphicFrameLocks noGrp="1"/>
          </p:cNvGraphicFramePr>
          <p:nvPr>
            <p:ph sz="quarter" idx="1"/>
          </p:nvPr>
        </p:nvGraphicFramePr>
        <p:xfrm>
          <a:off x="794488" y="1668587"/>
          <a:ext cx="7971560" cy="3708400"/>
        </p:xfrm>
        <a:graphic>
          <a:graphicData uri="http://schemas.openxmlformats.org/drawingml/2006/table">
            <a:tbl>
              <a:tblPr firstRow="1" bandRow="1">
                <a:tableStyleId>{5C22544A-7EE6-4342-B048-85BDC9FD1C3A}</a:tableStyleId>
              </a:tblPr>
              <a:tblGrid>
                <a:gridCol w="755781">
                  <a:extLst>
                    <a:ext uri="{9D8B030D-6E8A-4147-A177-3AD203B41FA5}">
                      <a16:colId xmlns:a16="http://schemas.microsoft.com/office/drawing/2014/main" val="20000"/>
                    </a:ext>
                  </a:extLst>
                </a:gridCol>
                <a:gridCol w="477188">
                  <a:extLst>
                    <a:ext uri="{9D8B030D-6E8A-4147-A177-3AD203B41FA5}">
                      <a16:colId xmlns:a16="http://schemas.microsoft.com/office/drawing/2014/main" val="20001"/>
                    </a:ext>
                  </a:extLst>
                </a:gridCol>
                <a:gridCol w="853016">
                  <a:extLst>
                    <a:ext uri="{9D8B030D-6E8A-4147-A177-3AD203B41FA5}">
                      <a16:colId xmlns:a16="http://schemas.microsoft.com/office/drawing/2014/main" val="20002"/>
                    </a:ext>
                  </a:extLst>
                </a:gridCol>
                <a:gridCol w="793286">
                  <a:extLst>
                    <a:ext uri="{9D8B030D-6E8A-4147-A177-3AD203B41FA5}">
                      <a16:colId xmlns:a16="http://schemas.microsoft.com/office/drawing/2014/main" val="20003"/>
                    </a:ext>
                  </a:extLst>
                </a:gridCol>
                <a:gridCol w="1351280">
                  <a:extLst>
                    <a:ext uri="{9D8B030D-6E8A-4147-A177-3AD203B41FA5}">
                      <a16:colId xmlns:a16="http://schemas.microsoft.com/office/drawing/2014/main" val="20004"/>
                    </a:ext>
                  </a:extLst>
                </a:gridCol>
                <a:gridCol w="1860260">
                  <a:extLst>
                    <a:ext uri="{9D8B030D-6E8A-4147-A177-3AD203B41FA5}">
                      <a16:colId xmlns:a16="http://schemas.microsoft.com/office/drawing/2014/main" val="20005"/>
                    </a:ext>
                  </a:extLst>
                </a:gridCol>
                <a:gridCol w="1880749">
                  <a:extLst>
                    <a:ext uri="{9D8B030D-6E8A-4147-A177-3AD203B41FA5}">
                      <a16:colId xmlns:a16="http://schemas.microsoft.com/office/drawing/2014/main" val="20006"/>
                    </a:ext>
                  </a:extLst>
                </a:gridCol>
              </a:tblGrid>
              <a:tr h="370840">
                <a:tc>
                  <a:txBody>
                    <a:bodyPr/>
                    <a:lstStyle/>
                    <a:p>
                      <a:pPr algn="ctr"/>
                      <a:r>
                        <a:rPr lang="fr-FR" sz="1400" dirty="0"/>
                        <a:t>Instants</a:t>
                      </a:r>
                    </a:p>
                  </a:txBody>
                  <a:tcPr/>
                </a:tc>
                <a:tc>
                  <a:txBody>
                    <a:bodyPr/>
                    <a:lstStyle/>
                    <a:p>
                      <a:pPr algn="ctr"/>
                      <a:r>
                        <a:rPr lang="fr-FR" sz="1400" dirty="0"/>
                        <a:t>V</a:t>
                      </a:r>
                    </a:p>
                  </a:txBody>
                  <a:tcPr/>
                </a:tc>
                <a:tc>
                  <a:txBody>
                    <a:bodyPr/>
                    <a:lstStyle/>
                    <a:p>
                      <a:pPr algn="ctr"/>
                      <a:r>
                        <a:rPr lang="fr-FR" sz="1400" dirty="0"/>
                        <a:t>C</a:t>
                      </a:r>
                    </a:p>
                  </a:txBody>
                  <a:tcPr/>
                </a:tc>
                <a:tc>
                  <a:txBody>
                    <a:bodyPr/>
                    <a:lstStyle/>
                    <a:p>
                      <a:pPr algn="ctr"/>
                      <a:r>
                        <a:rPr lang="fr-FR" sz="1400" dirty="0"/>
                        <a:t>D</a:t>
                      </a:r>
                    </a:p>
                  </a:txBody>
                  <a:tcPr/>
                </a:tc>
                <a:tc>
                  <a:txBody>
                    <a:bodyPr/>
                    <a:lstStyle/>
                    <a:p>
                      <a:pPr algn="ctr"/>
                      <a:r>
                        <a:rPr lang="fr-FR" sz="1400" dirty="0"/>
                        <a:t>N = V – C/2</a:t>
                      </a:r>
                    </a:p>
                  </a:txBody>
                  <a:tcPr/>
                </a:tc>
                <a:tc>
                  <a:txBody>
                    <a:bodyPr/>
                    <a:lstStyle/>
                    <a:p>
                      <a:pPr algn="ctr"/>
                      <a:r>
                        <a:rPr lang="fr-FR" sz="1400" dirty="0"/>
                        <a:t>(N - D) / N</a:t>
                      </a:r>
                    </a:p>
                  </a:txBody>
                  <a:tcPr/>
                </a:tc>
                <a:tc>
                  <a:txBody>
                    <a:bodyPr/>
                    <a:lstStyle/>
                    <a:p>
                      <a:pPr algn="ctr"/>
                      <a:r>
                        <a:rPr lang="fr-FR" sz="1400" dirty="0"/>
                        <a:t>S(t)</a:t>
                      </a:r>
                    </a:p>
                  </a:txBody>
                  <a:tcPr/>
                </a:tc>
                <a:extLst>
                  <a:ext uri="{0D108BD9-81ED-4DB2-BD59-A6C34878D82A}">
                    <a16:rowId xmlns:a16="http://schemas.microsoft.com/office/drawing/2014/main" val="10000"/>
                  </a:ext>
                </a:extLst>
              </a:tr>
              <a:tr h="370840">
                <a:tc>
                  <a:txBody>
                    <a:bodyPr/>
                    <a:lstStyle/>
                    <a:p>
                      <a:pPr algn="ctr"/>
                      <a:r>
                        <a:rPr lang="fr-FR" sz="1400" dirty="0"/>
                        <a:t>0</a:t>
                      </a:r>
                    </a:p>
                  </a:txBody>
                  <a:tcPr/>
                </a:tc>
                <a:tc>
                  <a:txBody>
                    <a:bodyPr/>
                    <a:lstStyle/>
                    <a:p>
                      <a:pPr algn="ctr"/>
                      <a:r>
                        <a:rPr lang="fr-FR" sz="1400" dirty="0"/>
                        <a:t>-</a:t>
                      </a:r>
                    </a:p>
                  </a:txBody>
                  <a:tcPr/>
                </a:tc>
                <a:tc>
                  <a:txBody>
                    <a:bodyPr/>
                    <a:lstStyle/>
                    <a:p>
                      <a:pPr algn="ctr"/>
                      <a:r>
                        <a:rPr lang="fr-FR" sz="1400" dirty="0"/>
                        <a:t>-</a:t>
                      </a:r>
                    </a:p>
                  </a:txBody>
                  <a:tcPr/>
                </a:tc>
                <a:tc>
                  <a:txBody>
                    <a:bodyPr/>
                    <a:lstStyle/>
                    <a:p>
                      <a:pPr algn="ctr"/>
                      <a:r>
                        <a:rPr lang="fr-FR" sz="1400" dirty="0"/>
                        <a:t>-</a:t>
                      </a:r>
                    </a:p>
                  </a:txBody>
                  <a:tcPr/>
                </a:tc>
                <a:tc>
                  <a:txBody>
                    <a:bodyPr/>
                    <a:lstStyle/>
                    <a:p>
                      <a:pPr algn="ctr"/>
                      <a:r>
                        <a:rPr lang="fr-FR" sz="1400" dirty="0"/>
                        <a:t>-</a:t>
                      </a:r>
                    </a:p>
                  </a:txBody>
                  <a:tcPr/>
                </a:tc>
                <a:tc>
                  <a:txBody>
                    <a:bodyPr/>
                    <a:lstStyle/>
                    <a:p>
                      <a:pPr algn="ctr"/>
                      <a:r>
                        <a:rPr lang="fr-FR" sz="1400" dirty="0"/>
                        <a:t>-</a:t>
                      </a:r>
                    </a:p>
                  </a:txBody>
                  <a:tcPr/>
                </a:tc>
                <a:tc>
                  <a:txBody>
                    <a:bodyPr/>
                    <a:lstStyle/>
                    <a:p>
                      <a:pPr algn="ctr"/>
                      <a:r>
                        <a:rPr lang="fr-FR" sz="1400" dirty="0"/>
                        <a:t>1</a:t>
                      </a:r>
                    </a:p>
                  </a:txBody>
                  <a:tcPr/>
                </a:tc>
                <a:extLst>
                  <a:ext uri="{0D108BD9-81ED-4DB2-BD59-A6C34878D82A}">
                    <a16:rowId xmlns:a16="http://schemas.microsoft.com/office/drawing/2014/main" val="10001"/>
                  </a:ext>
                </a:extLst>
              </a:tr>
              <a:tr h="370840">
                <a:tc>
                  <a:txBody>
                    <a:bodyPr/>
                    <a:lstStyle/>
                    <a:p>
                      <a:pPr algn="ctr"/>
                      <a:r>
                        <a:rPr lang="fr-FR" sz="1400" dirty="0"/>
                        <a:t>3</a:t>
                      </a:r>
                    </a:p>
                  </a:txBody>
                  <a:tcPr/>
                </a:tc>
                <a:tc>
                  <a:txBody>
                    <a:bodyPr/>
                    <a:lstStyle/>
                    <a:p>
                      <a:pPr algn="ctr"/>
                      <a:r>
                        <a:rPr lang="fr-FR" sz="1400" dirty="0"/>
                        <a:t>210</a:t>
                      </a:r>
                    </a:p>
                  </a:txBody>
                  <a:tcPr/>
                </a:tc>
                <a:tc>
                  <a:txBody>
                    <a:bodyPr/>
                    <a:lstStyle/>
                    <a:p>
                      <a:pPr algn="ctr"/>
                      <a:r>
                        <a:rPr lang="fr-FR" sz="1400" dirty="0"/>
                        <a:t>0</a:t>
                      </a:r>
                    </a:p>
                  </a:txBody>
                  <a:tcPr/>
                </a:tc>
                <a:tc>
                  <a:txBody>
                    <a:bodyPr/>
                    <a:lstStyle/>
                    <a:p>
                      <a:pPr algn="ctr"/>
                      <a:r>
                        <a:rPr lang="fr-FR" sz="1400" dirty="0"/>
                        <a:t>0</a:t>
                      </a:r>
                    </a:p>
                  </a:txBody>
                  <a:tcPr/>
                </a:tc>
                <a:tc>
                  <a:txBody>
                    <a:bodyPr/>
                    <a:lstStyle/>
                    <a:p>
                      <a:pPr algn="ctr"/>
                      <a:r>
                        <a:rPr lang="fr-FR" sz="1400" dirty="0"/>
                        <a:t>210</a:t>
                      </a:r>
                    </a:p>
                  </a:txBody>
                  <a:tcPr/>
                </a:tc>
                <a:tc>
                  <a:txBody>
                    <a:bodyPr/>
                    <a:lstStyle/>
                    <a:p>
                      <a:pPr algn="ctr"/>
                      <a:r>
                        <a:rPr lang="fr-FR" sz="1400" b="1" dirty="0"/>
                        <a:t>1</a:t>
                      </a:r>
                    </a:p>
                  </a:txBody>
                  <a:tcPr/>
                </a:tc>
                <a:tc>
                  <a:txBody>
                    <a:bodyPr/>
                    <a:lstStyle/>
                    <a:p>
                      <a:pPr algn="ctr"/>
                      <a:r>
                        <a:rPr lang="fr-FR" sz="1400" dirty="0"/>
                        <a:t>1x1 = </a:t>
                      </a:r>
                      <a:r>
                        <a:rPr lang="fr-FR" sz="1400" b="1" dirty="0"/>
                        <a:t>1</a:t>
                      </a:r>
                    </a:p>
                  </a:txBody>
                  <a:tcPr/>
                </a:tc>
                <a:extLst>
                  <a:ext uri="{0D108BD9-81ED-4DB2-BD59-A6C34878D82A}">
                    <a16:rowId xmlns:a16="http://schemas.microsoft.com/office/drawing/2014/main" val="10002"/>
                  </a:ext>
                </a:extLst>
              </a:tr>
              <a:tr h="370840">
                <a:tc>
                  <a:txBody>
                    <a:bodyPr/>
                    <a:lstStyle/>
                    <a:p>
                      <a:pPr algn="ctr"/>
                      <a:r>
                        <a:rPr lang="fr-FR" sz="1400" dirty="0"/>
                        <a:t>6</a:t>
                      </a:r>
                    </a:p>
                  </a:txBody>
                  <a:tcPr/>
                </a:tc>
                <a:tc>
                  <a:txBody>
                    <a:bodyPr/>
                    <a:lstStyle/>
                    <a:p>
                      <a:pPr algn="ctr"/>
                      <a:r>
                        <a:rPr lang="fr-FR" sz="1400" dirty="0"/>
                        <a:t>210</a:t>
                      </a:r>
                    </a:p>
                  </a:txBody>
                  <a:tcPr/>
                </a:tc>
                <a:tc>
                  <a:txBody>
                    <a:bodyPr/>
                    <a:lstStyle/>
                    <a:p>
                      <a:pPr algn="ctr"/>
                      <a:r>
                        <a:rPr lang="fr-FR" sz="1400" dirty="0"/>
                        <a:t>10</a:t>
                      </a:r>
                    </a:p>
                  </a:txBody>
                  <a:tcPr/>
                </a:tc>
                <a:tc>
                  <a:txBody>
                    <a:bodyPr/>
                    <a:lstStyle/>
                    <a:p>
                      <a:pPr algn="ctr"/>
                      <a:r>
                        <a:rPr lang="fr-FR" sz="1400" dirty="0"/>
                        <a:t>40</a:t>
                      </a:r>
                    </a:p>
                  </a:txBody>
                  <a:tcPr/>
                </a:tc>
                <a:tc>
                  <a:txBody>
                    <a:bodyPr/>
                    <a:lstStyle/>
                    <a:p>
                      <a:pPr algn="ctr"/>
                      <a:r>
                        <a:rPr lang="fr-FR" sz="1400" dirty="0"/>
                        <a:t>210 - 5</a:t>
                      </a:r>
                      <a:r>
                        <a:rPr lang="fr-FR" sz="1400" baseline="0" dirty="0"/>
                        <a:t> = 205</a:t>
                      </a:r>
                      <a:endParaRPr lang="fr-FR" sz="1400" dirty="0"/>
                    </a:p>
                  </a:txBody>
                  <a:tcPr/>
                </a:tc>
                <a:tc>
                  <a:txBody>
                    <a:bodyPr/>
                    <a:lstStyle/>
                    <a:p>
                      <a:pPr algn="ctr"/>
                      <a:r>
                        <a:rPr lang="fr-FR" sz="1400" dirty="0"/>
                        <a:t>(205-40)/205 = </a:t>
                      </a:r>
                      <a:r>
                        <a:rPr lang="fr-FR" sz="1400" b="1" dirty="0"/>
                        <a:t>0,805</a:t>
                      </a:r>
                    </a:p>
                  </a:txBody>
                  <a:tcPr/>
                </a:tc>
                <a:tc>
                  <a:txBody>
                    <a:bodyPr/>
                    <a:lstStyle/>
                    <a:p>
                      <a:pPr algn="ctr"/>
                      <a:r>
                        <a:rPr lang="fr-FR" sz="1400" dirty="0"/>
                        <a:t>0,805 x 1 = </a:t>
                      </a:r>
                      <a:r>
                        <a:rPr lang="fr-FR" sz="1400" b="1" dirty="0"/>
                        <a:t>0,805</a:t>
                      </a:r>
                    </a:p>
                  </a:txBody>
                  <a:tcPr/>
                </a:tc>
                <a:extLst>
                  <a:ext uri="{0D108BD9-81ED-4DB2-BD59-A6C34878D82A}">
                    <a16:rowId xmlns:a16="http://schemas.microsoft.com/office/drawing/2014/main" val="10003"/>
                  </a:ext>
                </a:extLst>
              </a:tr>
              <a:tr h="370840">
                <a:tc>
                  <a:txBody>
                    <a:bodyPr/>
                    <a:lstStyle/>
                    <a:p>
                      <a:pPr algn="ctr"/>
                      <a:r>
                        <a:rPr lang="fr-FR" sz="1400" dirty="0"/>
                        <a:t>9</a:t>
                      </a:r>
                    </a:p>
                  </a:txBody>
                  <a:tcPr/>
                </a:tc>
                <a:tc>
                  <a:txBody>
                    <a:bodyPr/>
                    <a:lstStyle/>
                    <a:p>
                      <a:pPr algn="ctr"/>
                      <a:r>
                        <a:rPr lang="fr-FR" sz="1400" dirty="0"/>
                        <a:t>160</a:t>
                      </a:r>
                    </a:p>
                  </a:txBody>
                  <a:tcPr/>
                </a:tc>
                <a:tc>
                  <a:txBody>
                    <a:bodyPr/>
                    <a:lstStyle/>
                    <a:p>
                      <a:pPr algn="ctr"/>
                      <a:r>
                        <a:rPr lang="fr-FR" sz="1400" dirty="0"/>
                        <a:t>30</a:t>
                      </a:r>
                    </a:p>
                  </a:txBody>
                  <a:tcPr/>
                </a:tc>
                <a:tc>
                  <a:txBody>
                    <a:bodyPr/>
                    <a:lstStyle/>
                    <a:p>
                      <a:pPr algn="ctr"/>
                      <a:r>
                        <a:rPr lang="fr-FR" sz="1400" dirty="0"/>
                        <a:t>10</a:t>
                      </a:r>
                    </a:p>
                  </a:txBody>
                  <a:tcPr/>
                </a:tc>
                <a:tc>
                  <a:txBody>
                    <a:bodyPr/>
                    <a:lstStyle/>
                    <a:p>
                      <a:pPr algn="ctr"/>
                      <a:r>
                        <a:rPr lang="fr-FR" sz="1400" dirty="0"/>
                        <a:t>160 - 15 = 145</a:t>
                      </a:r>
                    </a:p>
                  </a:txBody>
                  <a:tcPr/>
                </a:tc>
                <a:tc>
                  <a:txBody>
                    <a:bodyPr/>
                    <a:lstStyle/>
                    <a:p>
                      <a:pPr algn="ctr"/>
                      <a:r>
                        <a:rPr lang="fr-FR" sz="1400" dirty="0"/>
                        <a:t>(145-10)/145 = </a:t>
                      </a:r>
                      <a:r>
                        <a:rPr lang="fr-FR" sz="1400" b="1" dirty="0"/>
                        <a:t>0,931</a:t>
                      </a:r>
                    </a:p>
                  </a:txBody>
                  <a:tcPr/>
                </a:tc>
                <a:tc>
                  <a:txBody>
                    <a:bodyPr/>
                    <a:lstStyle/>
                    <a:p>
                      <a:pPr algn="ctr"/>
                      <a:r>
                        <a:rPr lang="fr-FR" sz="1400" dirty="0"/>
                        <a:t>0,931</a:t>
                      </a:r>
                      <a:r>
                        <a:rPr lang="fr-FR" sz="1400" baseline="0" dirty="0"/>
                        <a:t> x 0,805 = </a:t>
                      </a:r>
                      <a:r>
                        <a:rPr lang="fr-FR" sz="1400" b="1" baseline="0" dirty="0"/>
                        <a:t>0,749</a:t>
                      </a:r>
                      <a:endParaRPr lang="fr-FR" sz="1400" b="1" dirty="0"/>
                    </a:p>
                  </a:txBody>
                  <a:tcPr/>
                </a:tc>
                <a:extLst>
                  <a:ext uri="{0D108BD9-81ED-4DB2-BD59-A6C34878D82A}">
                    <a16:rowId xmlns:a16="http://schemas.microsoft.com/office/drawing/2014/main" val="10004"/>
                  </a:ext>
                </a:extLst>
              </a:tr>
              <a:tr h="370840">
                <a:tc>
                  <a:txBody>
                    <a:bodyPr/>
                    <a:lstStyle/>
                    <a:p>
                      <a:pPr algn="ctr"/>
                      <a:r>
                        <a:rPr lang="fr-FR" sz="1400" dirty="0"/>
                        <a:t>12</a:t>
                      </a:r>
                    </a:p>
                  </a:txBody>
                  <a:tcPr/>
                </a:tc>
                <a:tc>
                  <a:txBody>
                    <a:bodyPr/>
                    <a:lstStyle/>
                    <a:p>
                      <a:pPr algn="ctr"/>
                      <a:r>
                        <a:rPr lang="fr-FR" sz="1400" dirty="0"/>
                        <a:t>120</a:t>
                      </a:r>
                    </a:p>
                  </a:txBody>
                  <a:tcPr/>
                </a:tc>
                <a:tc>
                  <a:txBody>
                    <a:bodyPr/>
                    <a:lstStyle/>
                    <a:p>
                      <a:pPr algn="ctr"/>
                      <a:r>
                        <a:rPr lang="fr-FR" sz="1400" dirty="0"/>
                        <a:t>10</a:t>
                      </a:r>
                    </a:p>
                  </a:txBody>
                  <a:tcPr/>
                </a:tc>
                <a:tc>
                  <a:txBody>
                    <a:bodyPr/>
                    <a:lstStyle/>
                    <a:p>
                      <a:pPr algn="ctr"/>
                      <a:r>
                        <a:rPr lang="fr-FR" sz="1400" dirty="0"/>
                        <a:t>20</a:t>
                      </a:r>
                    </a:p>
                  </a:txBody>
                  <a:tcPr/>
                </a:tc>
                <a:tc>
                  <a:txBody>
                    <a:bodyPr/>
                    <a:lstStyle/>
                    <a:p>
                      <a:pPr algn="ctr"/>
                      <a:r>
                        <a:rPr lang="fr-FR" sz="1400" dirty="0"/>
                        <a:t>120 – 5 = 115</a:t>
                      </a:r>
                    </a:p>
                  </a:txBody>
                  <a:tcPr/>
                </a:tc>
                <a:tc>
                  <a:txBody>
                    <a:bodyPr/>
                    <a:lstStyle/>
                    <a:p>
                      <a:pPr algn="ctr"/>
                      <a:r>
                        <a:rPr lang="fr-FR" sz="1400" dirty="0"/>
                        <a:t>(115-20)/115 = </a:t>
                      </a:r>
                      <a:r>
                        <a:rPr lang="fr-FR" sz="1400" b="1" dirty="0"/>
                        <a:t>0,826</a:t>
                      </a:r>
                    </a:p>
                  </a:txBody>
                  <a:tcPr/>
                </a:tc>
                <a:tc>
                  <a:txBody>
                    <a:bodyPr/>
                    <a:lstStyle/>
                    <a:p>
                      <a:pPr algn="ctr"/>
                      <a:r>
                        <a:rPr lang="fr-FR" sz="1400" dirty="0"/>
                        <a:t>0,826 x 0,749 = </a:t>
                      </a:r>
                      <a:r>
                        <a:rPr lang="fr-FR" sz="1400" b="1" dirty="0"/>
                        <a:t>0,619</a:t>
                      </a:r>
                    </a:p>
                  </a:txBody>
                  <a:tcPr/>
                </a:tc>
                <a:extLst>
                  <a:ext uri="{0D108BD9-81ED-4DB2-BD59-A6C34878D82A}">
                    <a16:rowId xmlns:a16="http://schemas.microsoft.com/office/drawing/2014/main" val="10005"/>
                  </a:ext>
                </a:extLst>
              </a:tr>
              <a:tr h="370840">
                <a:tc>
                  <a:txBody>
                    <a:bodyPr/>
                    <a:lstStyle/>
                    <a:p>
                      <a:pPr algn="ctr"/>
                      <a:r>
                        <a:rPr lang="fr-FR" sz="1400" dirty="0"/>
                        <a:t>15</a:t>
                      </a:r>
                    </a:p>
                  </a:txBody>
                  <a:tcPr/>
                </a:tc>
                <a:tc>
                  <a:txBody>
                    <a:bodyPr/>
                    <a:lstStyle/>
                    <a:p>
                      <a:pPr algn="ctr"/>
                      <a:r>
                        <a:rPr lang="fr-FR" sz="1400" dirty="0"/>
                        <a:t>90</a:t>
                      </a:r>
                    </a:p>
                  </a:txBody>
                  <a:tcPr/>
                </a:tc>
                <a:tc>
                  <a:txBody>
                    <a:bodyPr/>
                    <a:lstStyle/>
                    <a:p>
                      <a:pPr algn="ctr"/>
                      <a:r>
                        <a:rPr lang="fr-FR" sz="1400" dirty="0"/>
                        <a:t>20</a:t>
                      </a:r>
                    </a:p>
                  </a:txBody>
                  <a:tcPr/>
                </a:tc>
                <a:tc>
                  <a:txBody>
                    <a:bodyPr/>
                    <a:lstStyle/>
                    <a:p>
                      <a:pPr algn="ctr"/>
                      <a:r>
                        <a:rPr lang="fr-FR" sz="1400" dirty="0"/>
                        <a:t>0</a:t>
                      </a:r>
                    </a:p>
                  </a:txBody>
                  <a:tcPr/>
                </a:tc>
                <a:tc>
                  <a:txBody>
                    <a:bodyPr/>
                    <a:lstStyle/>
                    <a:p>
                      <a:pPr algn="ctr"/>
                      <a:r>
                        <a:rPr lang="fr-FR" sz="1400" dirty="0"/>
                        <a:t>90 – 10 = 80</a:t>
                      </a:r>
                    </a:p>
                  </a:txBody>
                  <a:tcPr/>
                </a:tc>
                <a:tc>
                  <a:txBody>
                    <a:bodyPr/>
                    <a:lstStyle/>
                    <a:p>
                      <a:pPr algn="ctr"/>
                      <a:r>
                        <a:rPr lang="fr-FR" sz="1400" b="1" dirty="0"/>
                        <a:t>1</a:t>
                      </a:r>
                    </a:p>
                  </a:txBody>
                  <a:tcPr/>
                </a:tc>
                <a:tc>
                  <a:txBody>
                    <a:bodyPr/>
                    <a:lstStyle/>
                    <a:p>
                      <a:pPr algn="ctr"/>
                      <a:r>
                        <a:rPr lang="fr-FR" sz="1400" dirty="0"/>
                        <a:t>1</a:t>
                      </a:r>
                      <a:r>
                        <a:rPr lang="fr-FR" sz="1400" baseline="0" dirty="0"/>
                        <a:t> x 0,619 = </a:t>
                      </a:r>
                      <a:r>
                        <a:rPr lang="fr-FR" sz="1400" b="1" baseline="0" dirty="0"/>
                        <a:t>0,619</a:t>
                      </a:r>
                      <a:endParaRPr lang="fr-FR" sz="1400" b="1" dirty="0"/>
                    </a:p>
                  </a:txBody>
                  <a:tcPr/>
                </a:tc>
                <a:extLst>
                  <a:ext uri="{0D108BD9-81ED-4DB2-BD59-A6C34878D82A}">
                    <a16:rowId xmlns:a16="http://schemas.microsoft.com/office/drawing/2014/main" val="10006"/>
                  </a:ext>
                </a:extLst>
              </a:tr>
              <a:tr h="370840">
                <a:tc>
                  <a:txBody>
                    <a:bodyPr/>
                    <a:lstStyle/>
                    <a:p>
                      <a:pPr algn="ctr"/>
                      <a:r>
                        <a:rPr lang="fr-FR" sz="1400" dirty="0"/>
                        <a:t>18</a:t>
                      </a:r>
                    </a:p>
                  </a:txBody>
                  <a:tcPr/>
                </a:tc>
                <a:tc>
                  <a:txBody>
                    <a:bodyPr/>
                    <a:lstStyle/>
                    <a:p>
                      <a:pPr algn="ctr"/>
                      <a:r>
                        <a:rPr lang="fr-FR" sz="1400" dirty="0"/>
                        <a:t>70</a:t>
                      </a:r>
                    </a:p>
                  </a:txBody>
                  <a:tcPr/>
                </a:tc>
                <a:tc>
                  <a:txBody>
                    <a:bodyPr/>
                    <a:lstStyle/>
                    <a:p>
                      <a:pPr algn="ctr"/>
                      <a:r>
                        <a:rPr lang="fr-FR" sz="1400" dirty="0"/>
                        <a:t>0</a:t>
                      </a:r>
                    </a:p>
                  </a:txBody>
                  <a:tcPr/>
                </a:tc>
                <a:tc>
                  <a:txBody>
                    <a:bodyPr/>
                    <a:lstStyle/>
                    <a:p>
                      <a:pPr algn="ctr"/>
                      <a:r>
                        <a:rPr lang="fr-FR" sz="1400" dirty="0"/>
                        <a:t>20</a:t>
                      </a:r>
                    </a:p>
                  </a:txBody>
                  <a:tcPr/>
                </a:tc>
                <a:tc>
                  <a:txBody>
                    <a:bodyPr/>
                    <a:lstStyle/>
                    <a:p>
                      <a:pPr algn="ctr"/>
                      <a:r>
                        <a:rPr lang="fr-FR" sz="1400" dirty="0"/>
                        <a:t>70</a:t>
                      </a:r>
                    </a:p>
                  </a:txBody>
                  <a:tcPr/>
                </a:tc>
                <a:tc>
                  <a:txBody>
                    <a:bodyPr/>
                    <a:lstStyle/>
                    <a:p>
                      <a:pPr algn="ctr"/>
                      <a:r>
                        <a:rPr lang="fr-FR" sz="1400" dirty="0"/>
                        <a:t>(70-20)/70 = </a:t>
                      </a:r>
                      <a:r>
                        <a:rPr lang="fr-FR" sz="1400" b="1" dirty="0"/>
                        <a:t>0,714</a:t>
                      </a:r>
                    </a:p>
                  </a:txBody>
                  <a:tcPr/>
                </a:tc>
                <a:tc>
                  <a:txBody>
                    <a:bodyPr/>
                    <a:lstStyle/>
                    <a:p>
                      <a:pPr algn="ctr"/>
                      <a:r>
                        <a:rPr lang="fr-FR" sz="1400" dirty="0"/>
                        <a:t>0,714 x 0,619 = </a:t>
                      </a:r>
                      <a:r>
                        <a:rPr lang="fr-FR" sz="1400" b="1" dirty="0"/>
                        <a:t>0,442</a:t>
                      </a:r>
                    </a:p>
                  </a:txBody>
                  <a:tcPr/>
                </a:tc>
                <a:extLst>
                  <a:ext uri="{0D108BD9-81ED-4DB2-BD59-A6C34878D82A}">
                    <a16:rowId xmlns:a16="http://schemas.microsoft.com/office/drawing/2014/main" val="10007"/>
                  </a:ext>
                </a:extLst>
              </a:tr>
              <a:tr h="370840">
                <a:tc>
                  <a:txBody>
                    <a:bodyPr/>
                    <a:lstStyle/>
                    <a:p>
                      <a:pPr algn="ctr"/>
                      <a:r>
                        <a:rPr lang="fr-FR" sz="1400" dirty="0"/>
                        <a:t>21</a:t>
                      </a:r>
                    </a:p>
                  </a:txBody>
                  <a:tcPr/>
                </a:tc>
                <a:tc>
                  <a:txBody>
                    <a:bodyPr/>
                    <a:lstStyle/>
                    <a:p>
                      <a:pPr algn="ctr"/>
                      <a:r>
                        <a:rPr lang="fr-FR" sz="1400" dirty="0"/>
                        <a:t>50</a:t>
                      </a:r>
                    </a:p>
                  </a:txBody>
                  <a:tcPr/>
                </a:tc>
                <a:tc>
                  <a:txBody>
                    <a:bodyPr/>
                    <a:lstStyle/>
                    <a:p>
                      <a:pPr algn="ctr"/>
                      <a:r>
                        <a:rPr lang="fr-FR" sz="1400" dirty="0"/>
                        <a:t>18</a:t>
                      </a:r>
                    </a:p>
                  </a:txBody>
                  <a:tcPr/>
                </a:tc>
                <a:tc>
                  <a:txBody>
                    <a:bodyPr/>
                    <a:lstStyle/>
                    <a:p>
                      <a:pPr algn="ctr"/>
                      <a:r>
                        <a:rPr lang="fr-FR" sz="1400" dirty="0"/>
                        <a:t>3</a:t>
                      </a:r>
                    </a:p>
                  </a:txBody>
                  <a:tcPr/>
                </a:tc>
                <a:tc>
                  <a:txBody>
                    <a:bodyPr/>
                    <a:lstStyle/>
                    <a:p>
                      <a:pPr algn="ctr"/>
                      <a:r>
                        <a:rPr lang="fr-FR" sz="1400" dirty="0"/>
                        <a:t>50 – 9 = 41</a:t>
                      </a:r>
                    </a:p>
                  </a:txBody>
                  <a:tcPr/>
                </a:tc>
                <a:tc>
                  <a:txBody>
                    <a:bodyPr/>
                    <a:lstStyle/>
                    <a:p>
                      <a:pPr algn="ctr"/>
                      <a:r>
                        <a:rPr lang="fr-FR" sz="1400" dirty="0"/>
                        <a:t>(41</a:t>
                      </a:r>
                      <a:r>
                        <a:rPr lang="fr-FR" sz="1400" baseline="0" dirty="0"/>
                        <a:t>-3)/41 = </a:t>
                      </a:r>
                      <a:r>
                        <a:rPr lang="fr-FR" sz="1400" b="1" baseline="0" dirty="0"/>
                        <a:t>0,927</a:t>
                      </a:r>
                      <a:endParaRPr lang="fr-FR" sz="1400" b="1" dirty="0"/>
                    </a:p>
                  </a:txBody>
                  <a:tcPr/>
                </a:tc>
                <a:tc>
                  <a:txBody>
                    <a:bodyPr/>
                    <a:lstStyle/>
                    <a:p>
                      <a:pPr algn="ctr"/>
                      <a:r>
                        <a:rPr lang="fr-FR" sz="1400" dirty="0"/>
                        <a:t>0,927 x 0,442 = </a:t>
                      </a:r>
                      <a:r>
                        <a:rPr lang="fr-FR" sz="1400" b="1" dirty="0"/>
                        <a:t>0,410</a:t>
                      </a:r>
                    </a:p>
                  </a:txBody>
                  <a:tcPr/>
                </a:tc>
                <a:extLst>
                  <a:ext uri="{0D108BD9-81ED-4DB2-BD59-A6C34878D82A}">
                    <a16:rowId xmlns:a16="http://schemas.microsoft.com/office/drawing/2014/main" val="10008"/>
                  </a:ext>
                </a:extLst>
              </a:tr>
              <a:tr h="370840">
                <a:tc>
                  <a:txBody>
                    <a:bodyPr/>
                    <a:lstStyle/>
                    <a:p>
                      <a:pPr algn="ctr"/>
                      <a:r>
                        <a:rPr lang="fr-FR" sz="1400" dirty="0"/>
                        <a:t>24</a:t>
                      </a:r>
                    </a:p>
                  </a:txBody>
                  <a:tcPr/>
                </a:tc>
                <a:tc>
                  <a:txBody>
                    <a:bodyPr/>
                    <a:lstStyle/>
                    <a:p>
                      <a:pPr algn="ctr"/>
                      <a:r>
                        <a:rPr lang="fr-FR" sz="1400" dirty="0"/>
                        <a:t>29</a:t>
                      </a:r>
                    </a:p>
                  </a:txBody>
                  <a:tcPr/>
                </a:tc>
                <a:tc>
                  <a:txBody>
                    <a:bodyPr/>
                    <a:lstStyle/>
                    <a:p>
                      <a:pPr algn="ctr"/>
                      <a:r>
                        <a:rPr lang="fr-FR" sz="1400" dirty="0"/>
                        <a:t>8</a:t>
                      </a:r>
                    </a:p>
                  </a:txBody>
                  <a:tcPr/>
                </a:tc>
                <a:tc>
                  <a:txBody>
                    <a:bodyPr/>
                    <a:lstStyle/>
                    <a:p>
                      <a:pPr algn="ctr"/>
                      <a:r>
                        <a:rPr lang="fr-FR" sz="1400" dirty="0"/>
                        <a:t>2</a:t>
                      </a:r>
                    </a:p>
                  </a:txBody>
                  <a:tcPr/>
                </a:tc>
                <a:tc>
                  <a:txBody>
                    <a:bodyPr/>
                    <a:lstStyle/>
                    <a:p>
                      <a:pPr algn="ctr"/>
                      <a:r>
                        <a:rPr lang="fr-FR" sz="1400" dirty="0"/>
                        <a:t>29 –</a:t>
                      </a:r>
                      <a:r>
                        <a:rPr lang="fr-FR" sz="1400" baseline="0" dirty="0"/>
                        <a:t> 4 = 25</a:t>
                      </a:r>
                      <a:endParaRPr lang="fr-FR" sz="1400" dirty="0"/>
                    </a:p>
                  </a:txBody>
                  <a:tcPr/>
                </a:tc>
                <a:tc>
                  <a:txBody>
                    <a:bodyPr/>
                    <a:lstStyle/>
                    <a:p>
                      <a:pPr algn="ctr"/>
                      <a:r>
                        <a:rPr lang="fr-FR" sz="1400" dirty="0"/>
                        <a:t>(25-2)/25 = </a:t>
                      </a:r>
                      <a:r>
                        <a:rPr lang="fr-FR" sz="1400" b="1" dirty="0"/>
                        <a:t>0,920</a:t>
                      </a:r>
                    </a:p>
                  </a:txBody>
                  <a:tcPr/>
                </a:tc>
                <a:tc>
                  <a:txBody>
                    <a:bodyPr/>
                    <a:lstStyle/>
                    <a:p>
                      <a:pPr algn="ctr"/>
                      <a:r>
                        <a:rPr lang="fr-FR" sz="1400" dirty="0"/>
                        <a:t>0,920 x 0,410 = </a:t>
                      </a:r>
                      <a:r>
                        <a:rPr lang="fr-FR" sz="1400" b="1" dirty="0"/>
                        <a:t>0,377</a:t>
                      </a:r>
                    </a:p>
                  </a:txBody>
                  <a:tcPr/>
                </a:tc>
                <a:extLst>
                  <a:ext uri="{0D108BD9-81ED-4DB2-BD59-A6C34878D82A}">
                    <a16:rowId xmlns:a16="http://schemas.microsoft.com/office/drawing/2014/main" val="10009"/>
                  </a:ext>
                </a:extLst>
              </a:tr>
            </a:tbl>
          </a:graphicData>
        </a:graphic>
      </p:graphicFrame>
      <p:cxnSp>
        <p:nvCxnSpPr>
          <p:cNvPr id="10" name="Connecteur droit 9"/>
          <p:cNvCxnSpPr/>
          <p:nvPr/>
        </p:nvCxnSpPr>
        <p:spPr>
          <a:xfrm>
            <a:off x="6823359" y="2948749"/>
            <a:ext cx="258297" cy="1588"/>
          </a:xfrm>
          <a:prstGeom prst="line">
            <a:avLst/>
          </a:prstGeom>
          <a:ln>
            <a:solidFill>
              <a:srgbClr val="FF0000"/>
            </a:solidFill>
            <a:tailEnd type="stealth" w="lg" len="lg"/>
          </a:ln>
          <a:effectLst/>
        </p:spPr>
        <p:style>
          <a:lnRef idx="2">
            <a:schemeClr val="accent1"/>
          </a:lnRef>
          <a:fillRef idx="0">
            <a:schemeClr val="accent1"/>
          </a:fillRef>
          <a:effectRef idx="1">
            <a:schemeClr val="accent1"/>
          </a:effectRef>
          <a:fontRef idx="minor">
            <a:schemeClr val="tx1"/>
          </a:fontRef>
        </p:style>
      </p:cxnSp>
      <p:cxnSp>
        <p:nvCxnSpPr>
          <p:cNvPr id="11" name="Connecteur droit 10"/>
          <p:cNvCxnSpPr/>
          <p:nvPr/>
        </p:nvCxnSpPr>
        <p:spPr>
          <a:xfrm rot="10800000" flipV="1">
            <a:off x="7802738" y="2679699"/>
            <a:ext cx="247536" cy="204477"/>
          </a:xfrm>
          <a:prstGeom prst="line">
            <a:avLst/>
          </a:prstGeom>
          <a:ln>
            <a:solidFill>
              <a:srgbClr val="FF0000"/>
            </a:solidFill>
            <a:tailEnd type="stealth" w="lg" len="lg"/>
          </a:ln>
          <a:effectLst/>
        </p:spPr>
        <p:style>
          <a:lnRef idx="2">
            <a:schemeClr val="accent1"/>
          </a:lnRef>
          <a:fillRef idx="0">
            <a:schemeClr val="accent1"/>
          </a:fillRef>
          <a:effectRef idx="1">
            <a:schemeClr val="accent1"/>
          </a:effectRef>
          <a:fontRef idx="minor">
            <a:schemeClr val="tx1"/>
          </a:fontRef>
        </p:style>
      </p:cxnSp>
      <p:cxnSp>
        <p:nvCxnSpPr>
          <p:cNvPr id="15" name="Connecteur droit 14"/>
          <p:cNvCxnSpPr/>
          <p:nvPr/>
        </p:nvCxnSpPr>
        <p:spPr>
          <a:xfrm>
            <a:off x="6717462" y="4444648"/>
            <a:ext cx="258297" cy="1588"/>
          </a:xfrm>
          <a:prstGeom prst="line">
            <a:avLst/>
          </a:prstGeom>
          <a:ln>
            <a:solidFill>
              <a:srgbClr val="FF0000"/>
            </a:solidFill>
            <a:tailEnd type="stealth" w="lg" len="lg"/>
          </a:ln>
          <a:effectLst/>
        </p:spPr>
        <p:style>
          <a:lnRef idx="2">
            <a:schemeClr val="accent1"/>
          </a:lnRef>
          <a:fillRef idx="0">
            <a:schemeClr val="accent1"/>
          </a:fillRef>
          <a:effectRef idx="1">
            <a:schemeClr val="accent1"/>
          </a:effectRef>
          <a:fontRef idx="minor">
            <a:schemeClr val="tx1"/>
          </a:fontRef>
        </p:style>
      </p:cxnSp>
      <p:cxnSp>
        <p:nvCxnSpPr>
          <p:cNvPr id="16" name="Connecteur droit 15"/>
          <p:cNvCxnSpPr/>
          <p:nvPr/>
        </p:nvCxnSpPr>
        <p:spPr>
          <a:xfrm rot="10800000" flipV="1">
            <a:off x="7831370" y="4145047"/>
            <a:ext cx="247536" cy="204477"/>
          </a:xfrm>
          <a:prstGeom prst="line">
            <a:avLst/>
          </a:prstGeom>
          <a:ln>
            <a:solidFill>
              <a:srgbClr val="FF0000"/>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17" name="ZoneTexte 16"/>
          <p:cNvSpPr txBox="1"/>
          <p:nvPr/>
        </p:nvSpPr>
        <p:spPr>
          <a:xfrm>
            <a:off x="2848411" y="5420035"/>
            <a:ext cx="3447178" cy="830997"/>
          </a:xfrm>
          <a:prstGeom prst="rect">
            <a:avLst/>
          </a:prstGeom>
          <a:noFill/>
        </p:spPr>
        <p:txBody>
          <a:bodyPr wrap="none" rtlCol="0">
            <a:spAutoFit/>
          </a:bodyPr>
          <a:lstStyle/>
          <a:p>
            <a:r>
              <a:rPr lang="fr-FR" sz="1200" dirty="0"/>
              <a:t>V : nombre de sujets vivants au début de l’intervalle</a:t>
            </a:r>
          </a:p>
          <a:p>
            <a:r>
              <a:rPr lang="fr-FR" sz="1200" dirty="0"/>
              <a:t>C : nombre de sujets vivants censurés dans l’intervalle</a:t>
            </a:r>
          </a:p>
          <a:p>
            <a:r>
              <a:rPr lang="fr-FR" sz="1200" dirty="0"/>
              <a:t>D : nombre de sujets décédés dans l’intervalle</a:t>
            </a:r>
          </a:p>
          <a:p>
            <a:r>
              <a:rPr lang="fr-FR" sz="1200" dirty="0"/>
              <a:t>N : nombre de sujets exposés au risque de décès</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p:txBody>
          <a:bodyPr/>
          <a:lstStyle/>
          <a:p>
            <a:r>
              <a:rPr lang="fr-FR" dirty="0"/>
              <a:t>Analyse actuarielle 4/5</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pic>
        <p:nvPicPr>
          <p:cNvPr id="6" name="Image 5"/>
          <p:cNvPicPr>
            <a:picLocks noChangeAspect="1"/>
          </p:cNvPicPr>
          <p:nvPr/>
        </p:nvPicPr>
        <p:blipFill>
          <a:blip r:embed="rId2"/>
          <a:stretch>
            <a:fillRect/>
          </a:stretch>
        </p:blipFill>
        <p:spPr>
          <a:xfrm>
            <a:off x="1800231" y="2709741"/>
            <a:ext cx="5543538" cy="3482947"/>
          </a:xfrm>
          <a:prstGeom prst="rect">
            <a:avLst/>
          </a:prstGeom>
        </p:spPr>
      </p:pic>
      <p:sp>
        <p:nvSpPr>
          <p:cNvPr id="8" name="ZoneTexte 7"/>
          <p:cNvSpPr txBox="1"/>
          <p:nvPr/>
        </p:nvSpPr>
        <p:spPr>
          <a:xfrm>
            <a:off x="623649" y="1622176"/>
            <a:ext cx="7896701" cy="923330"/>
          </a:xfrm>
          <a:prstGeom prst="rect">
            <a:avLst/>
          </a:prstGeom>
          <a:noFill/>
        </p:spPr>
        <p:txBody>
          <a:bodyPr wrap="square" rtlCol="0">
            <a:spAutoFit/>
          </a:bodyPr>
          <a:lstStyle/>
          <a:p>
            <a:r>
              <a:rPr lang="fr-FR" dirty="0"/>
              <a:t>Pour chaque intervalle de temps, on représente l'estimation de la survie S(t) par un point. Les coordonnées du premier point sont 0 (j0) en abscisse, et 1 (100 %) en ordonnée. Tous les points consécutifs sont reliés par un segment de droite.</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Analyse actuarielle 5/5</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a:p>
        </p:txBody>
      </p:sp>
      <p:sp>
        <p:nvSpPr>
          <p:cNvPr id="5" name="Espace réservé du contenu 4"/>
          <p:cNvSpPr>
            <a:spLocks noGrp="1"/>
          </p:cNvSpPr>
          <p:nvPr>
            <p:ph sz="quarter" idx="1"/>
          </p:nvPr>
        </p:nvSpPr>
        <p:spPr/>
        <p:txBody>
          <a:bodyPr>
            <a:normAutofit lnSpcReduction="10000"/>
          </a:bodyPr>
          <a:lstStyle/>
          <a:p>
            <a:r>
              <a:rPr lang="fr-FR" dirty="0"/>
              <a:t>L'inconvénient majeur de cette méthode est qu'elle estime la survie à chaque borne supérieure des intervalles constitués a priori, et considère chaque censure, survenant dans un intervalle, de manière équivalente, c'est-à-dire qu'un sujet suivi pendant 21 jours apporte la même information qu'un sujet suivi pendant 29 jours pour la survie à 30 jours dans l'exemple présenté. C'est la raison pour laquelle cette méthode est </a:t>
            </a:r>
            <a:r>
              <a:rPr lang="fr-FR" b="1" dirty="0"/>
              <a:t>à réserver à de grands échantillons</a:t>
            </a:r>
            <a:r>
              <a:rPr lang="fr-FR" dirty="0"/>
              <a:t>.</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Méthode de </a:t>
            </a:r>
            <a:r>
              <a:rPr lang="fr-FR" dirty="0" err="1"/>
              <a:t>Kaplan-Meïer</a:t>
            </a:r>
            <a:r>
              <a:rPr lang="fr-FR" dirty="0"/>
              <a:t> 1/3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77500" lnSpcReduction="20000"/>
          </a:bodyPr>
          <a:lstStyle/>
          <a:p>
            <a:r>
              <a:rPr lang="fr-FR" dirty="0"/>
              <a:t>Contrairement à l'analyse actuarielle, les intervalles ne sont pas fixés a priori, mais sont définis par les instants auxquels les événements sont observés.</a:t>
            </a:r>
          </a:p>
          <a:p>
            <a:r>
              <a:rPr lang="fr-FR" dirty="0"/>
              <a:t>Ces intervalles sont donc inégaux, débutent à l'instant d'un événement et s'arrêtent juste avant l'événement suivant.</a:t>
            </a:r>
          </a:p>
          <a:p>
            <a:r>
              <a:rPr lang="fr-FR" dirty="0"/>
              <a:t>Pour chaque intervalle entre deux événements, on définit V, D et C comme précédemment (avec la particularité que D vaut souvent 1, sauf dans le cas où plusieurs événements surviennent au même temps de participation).</a:t>
            </a:r>
          </a:p>
          <a:p>
            <a:r>
              <a:rPr lang="fr-FR" dirty="0"/>
              <a:t>Dans l'analyse de </a:t>
            </a:r>
            <a:r>
              <a:rPr lang="fr-FR" dirty="0" err="1"/>
              <a:t>Kaplan-Meïer</a:t>
            </a:r>
            <a:r>
              <a:rPr lang="fr-FR" dirty="0"/>
              <a:t>, N = V - C et la probabilité de survie instantanée calculée sur cet intervalle vaut : (N - D) / N</a:t>
            </a:r>
          </a:p>
          <a:p>
            <a:r>
              <a:rPr lang="fr-FR" dirty="0"/>
              <a:t>L'estimation de </a:t>
            </a:r>
            <a:r>
              <a:rPr lang="fr-FR" dirty="0" err="1"/>
              <a:t>Kaplan-Meïer</a:t>
            </a:r>
            <a:r>
              <a:rPr lang="fr-FR" dirty="0"/>
              <a:t> de la fonction de survie s'obtient, comme dans l'analyse actuarielle, en faisant le produit des survies instantanées.</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Méthode de </a:t>
            </a:r>
            <a:r>
              <a:rPr lang="fr-FR" dirty="0" err="1"/>
              <a:t>Kaplan-Meïer</a:t>
            </a:r>
            <a:r>
              <a:rPr lang="fr-FR" dirty="0"/>
              <a:t> 2/3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graphicFrame>
        <p:nvGraphicFramePr>
          <p:cNvPr id="6" name="Espace réservé du contenu 5"/>
          <p:cNvGraphicFramePr>
            <a:graphicFrameLocks noGrp="1"/>
          </p:cNvGraphicFramePr>
          <p:nvPr>
            <p:ph sz="quarter" idx="1"/>
          </p:nvPr>
        </p:nvGraphicFramePr>
        <p:xfrm>
          <a:off x="542476" y="1774325"/>
          <a:ext cx="8059047" cy="3337560"/>
        </p:xfrm>
        <a:graphic>
          <a:graphicData uri="http://schemas.openxmlformats.org/drawingml/2006/table">
            <a:tbl>
              <a:tblPr firstRow="1" bandRow="1">
                <a:tableStyleId>{5C22544A-7EE6-4342-B048-85BDC9FD1C3A}</a:tableStyleId>
              </a:tblPr>
              <a:tblGrid>
                <a:gridCol w="919468">
                  <a:extLst>
                    <a:ext uri="{9D8B030D-6E8A-4147-A177-3AD203B41FA5}">
                      <a16:colId xmlns:a16="http://schemas.microsoft.com/office/drawing/2014/main" val="20000"/>
                    </a:ext>
                  </a:extLst>
                </a:gridCol>
                <a:gridCol w="477188">
                  <a:extLst>
                    <a:ext uri="{9D8B030D-6E8A-4147-A177-3AD203B41FA5}">
                      <a16:colId xmlns:a16="http://schemas.microsoft.com/office/drawing/2014/main" val="20001"/>
                    </a:ext>
                  </a:extLst>
                </a:gridCol>
                <a:gridCol w="853016">
                  <a:extLst>
                    <a:ext uri="{9D8B030D-6E8A-4147-A177-3AD203B41FA5}">
                      <a16:colId xmlns:a16="http://schemas.microsoft.com/office/drawing/2014/main" val="20002"/>
                    </a:ext>
                  </a:extLst>
                </a:gridCol>
                <a:gridCol w="793286">
                  <a:extLst>
                    <a:ext uri="{9D8B030D-6E8A-4147-A177-3AD203B41FA5}">
                      <a16:colId xmlns:a16="http://schemas.microsoft.com/office/drawing/2014/main" val="20003"/>
                    </a:ext>
                  </a:extLst>
                </a:gridCol>
                <a:gridCol w="1275080">
                  <a:extLst>
                    <a:ext uri="{9D8B030D-6E8A-4147-A177-3AD203B41FA5}">
                      <a16:colId xmlns:a16="http://schemas.microsoft.com/office/drawing/2014/main" val="20004"/>
                    </a:ext>
                  </a:extLst>
                </a:gridCol>
                <a:gridCol w="1860260">
                  <a:extLst>
                    <a:ext uri="{9D8B030D-6E8A-4147-A177-3AD203B41FA5}">
                      <a16:colId xmlns:a16="http://schemas.microsoft.com/office/drawing/2014/main" val="20005"/>
                    </a:ext>
                  </a:extLst>
                </a:gridCol>
                <a:gridCol w="1880749">
                  <a:extLst>
                    <a:ext uri="{9D8B030D-6E8A-4147-A177-3AD203B41FA5}">
                      <a16:colId xmlns:a16="http://schemas.microsoft.com/office/drawing/2014/main" val="20006"/>
                    </a:ext>
                  </a:extLst>
                </a:gridCol>
              </a:tblGrid>
              <a:tr h="370840">
                <a:tc>
                  <a:txBody>
                    <a:bodyPr/>
                    <a:lstStyle/>
                    <a:p>
                      <a:pPr algn="ctr"/>
                      <a:r>
                        <a:rPr lang="fr-FR" sz="1800" dirty="0"/>
                        <a:t>Instants</a:t>
                      </a:r>
                    </a:p>
                  </a:txBody>
                  <a:tcPr/>
                </a:tc>
                <a:tc>
                  <a:txBody>
                    <a:bodyPr/>
                    <a:lstStyle/>
                    <a:p>
                      <a:pPr algn="ctr"/>
                      <a:r>
                        <a:rPr lang="fr-FR" sz="1800" dirty="0"/>
                        <a:t>V</a:t>
                      </a:r>
                    </a:p>
                  </a:txBody>
                  <a:tcPr/>
                </a:tc>
                <a:tc>
                  <a:txBody>
                    <a:bodyPr/>
                    <a:lstStyle/>
                    <a:p>
                      <a:pPr algn="ctr"/>
                      <a:r>
                        <a:rPr lang="fr-FR" sz="1800" dirty="0"/>
                        <a:t>C</a:t>
                      </a:r>
                    </a:p>
                  </a:txBody>
                  <a:tcPr/>
                </a:tc>
                <a:tc>
                  <a:txBody>
                    <a:bodyPr/>
                    <a:lstStyle/>
                    <a:p>
                      <a:pPr algn="ctr"/>
                      <a:r>
                        <a:rPr lang="fr-FR" sz="1800" dirty="0"/>
                        <a:t>D</a:t>
                      </a:r>
                    </a:p>
                  </a:txBody>
                  <a:tcPr/>
                </a:tc>
                <a:tc>
                  <a:txBody>
                    <a:bodyPr/>
                    <a:lstStyle/>
                    <a:p>
                      <a:pPr algn="ctr"/>
                      <a:r>
                        <a:rPr lang="fr-FR" sz="1800" dirty="0"/>
                        <a:t>N = V - C</a:t>
                      </a:r>
                    </a:p>
                  </a:txBody>
                  <a:tcPr/>
                </a:tc>
                <a:tc>
                  <a:txBody>
                    <a:bodyPr/>
                    <a:lstStyle/>
                    <a:p>
                      <a:pPr algn="ctr"/>
                      <a:r>
                        <a:rPr lang="fr-FR" sz="1800" dirty="0"/>
                        <a:t>(N - D) / N</a:t>
                      </a:r>
                    </a:p>
                  </a:txBody>
                  <a:tcPr/>
                </a:tc>
                <a:tc>
                  <a:txBody>
                    <a:bodyPr/>
                    <a:lstStyle/>
                    <a:p>
                      <a:pPr algn="ctr"/>
                      <a:r>
                        <a:rPr lang="fr-FR" sz="1800" dirty="0"/>
                        <a:t>S(t)</a:t>
                      </a:r>
                    </a:p>
                  </a:txBody>
                  <a:tcPr/>
                </a:tc>
                <a:extLst>
                  <a:ext uri="{0D108BD9-81ED-4DB2-BD59-A6C34878D82A}">
                    <a16:rowId xmlns:a16="http://schemas.microsoft.com/office/drawing/2014/main" val="10000"/>
                  </a:ext>
                </a:extLst>
              </a:tr>
              <a:tr h="370840">
                <a:tc>
                  <a:txBody>
                    <a:bodyPr/>
                    <a:lstStyle/>
                    <a:p>
                      <a:pPr algn="ctr"/>
                      <a:r>
                        <a:rPr lang="fr-FR" sz="1800" dirty="0"/>
                        <a:t>0</a:t>
                      </a:r>
                    </a:p>
                  </a:txBody>
                  <a:tcPr/>
                </a:tc>
                <a:tc>
                  <a:txBody>
                    <a:bodyPr/>
                    <a:lstStyle/>
                    <a:p>
                      <a:pPr algn="ctr"/>
                      <a:r>
                        <a:rPr lang="fr-FR" sz="1800"/>
                        <a:t>21</a:t>
                      </a:r>
                      <a:endParaRPr lang="fr-FR" sz="1800" dirty="0"/>
                    </a:p>
                  </a:txBody>
                  <a:tcPr/>
                </a:tc>
                <a:tc>
                  <a:txBody>
                    <a:bodyPr/>
                    <a:lstStyle/>
                    <a:p>
                      <a:pPr algn="ctr"/>
                      <a:r>
                        <a:rPr lang="fr-FR" sz="1800" dirty="0"/>
                        <a:t>-</a:t>
                      </a:r>
                    </a:p>
                  </a:txBody>
                  <a:tcPr/>
                </a:tc>
                <a:tc>
                  <a:txBody>
                    <a:bodyPr/>
                    <a:lstStyle/>
                    <a:p>
                      <a:pPr algn="ctr"/>
                      <a:r>
                        <a:rPr lang="fr-FR" sz="1800" dirty="0"/>
                        <a:t>-</a:t>
                      </a:r>
                    </a:p>
                  </a:txBody>
                  <a:tcPr/>
                </a:tc>
                <a:tc>
                  <a:txBody>
                    <a:bodyPr/>
                    <a:lstStyle/>
                    <a:p>
                      <a:pPr algn="ctr"/>
                      <a:r>
                        <a:rPr lang="fr-FR" sz="1800" dirty="0"/>
                        <a:t>-</a:t>
                      </a:r>
                    </a:p>
                  </a:txBody>
                  <a:tcPr/>
                </a:tc>
                <a:tc>
                  <a:txBody>
                    <a:bodyPr/>
                    <a:lstStyle/>
                    <a:p>
                      <a:pPr algn="ctr"/>
                      <a:r>
                        <a:rPr lang="fr-FR" sz="1800" dirty="0"/>
                        <a:t>-</a:t>
                      </a:r>
                    </a:p>
                  </a:txBody>
                  <a:tcPr/>
                </a:tc>
                <a:tc>
                  <a:txBody>
                    <a:bodyPr/>
                    <a:lstStyle/>
                    <a:p>
                      <a:pPr algn="ctr"/>
                      <a:r>
                        <a:rPr lang="fr-FR" sz="1800" dirty="0"/>
                        <a:t>1</a:t>
                      </a:r>
                    </a:p>
                  </a:txBody>
                  <a:tcPr/>
                </a:tc>
                <a:extLst>
                  <a:ext uri="{0D108BD9-81ED-4DB2-BD59-A6C34878D82A}">
                    <a16:rowId xmlns:a16="http://schemas.microsoft.com/office/drawing/2014/main" val="10001"/>
                  </a:ext>
                </a:extLst>
              </a:tr>
              <a:tr h="370840">
                <a:tc>
                  <a:txBody>
                    <a:bodyPr/>
                    <a:lstStyle/>
                    <a:p>
                      <a:pPr algn="ctr"/>
                      <a:r>
                        <a:rPr lang="fr-FR" sz="1800" dirty="0"/>
                        <a:t>6</a:t>
                      </a:r>
                    </a:p>
                  </a:txBody>
                  <a:tcPr/>
                </a:tc>
                <a:tc>
                  <a:txBody>
                    <a:bodyPr/>
                    <a:lstStyle/>
                    <a:p>
                      <a:pPr algn="ctr"/>
                      <a:r>
                        <a:rPr lang="fr-FR" sz="1800" dirty="0"/>
                        <a:t>21</a:t>
                      </a:r>
                    </a:p>
                  </a:txBody>
                  <a:tcPr/>
                </a:tc>
                <a:tc>
                  <a:txBody>
                    <a:bodyPr/>
                    <a:lstStyle/>
                    <a:p>
                      <a:pPr algn="ctr"/>
                      <a:r>
                        <a:rPr lang="fr-FR" sz="1800" dirty="0"/>
                        <a:t>0</a:t>
                      </a:r>
                    </a:p>
                  </a:txBody>
                  <a:tcPr/>
                </a:tc>
                <a:tc>
                  <a:txBody>
                    <a:bodyPr/>
                    <a:lstStyle/>
                    <a:p>
                      <a:pPr algn="ctr"/>
                      <a:r>
                        <a:rPr lang="fr-FR" sz="1800" dirty="0"/>
                        <a:t>3</a:t>
                      </a:r>
                    </a:p>
                  </a:txBody>
                  <a:tcPr/>
                </a:tc>
                <a:tc>
                  <a:txBody>
                    <a:bodyPr/>
                    <a:lstStyle/>
                    <a:p>
                      <a:pPr algn="ctr"/>
                      <a:r>
                        <a:rPr lang="fr-FR" sz="1800" dirty="0"/>
                        <a:t>21</a:t>
                      </a:r>
                    </a:p>
                  </a:txBody>
                  <a:tcPr/>
                </a:tc>
                <a:tc>
                  <a:txBody>
                    <a:bodyPr/>
                    <a:lstStyle/>
                    <a:p>
                      <a:pPr algn="ctr"/>
                      <a:r>
                        <a:rPr lang="fr-FR" sz="1800" b="1" baseline="0" dirty="0"/>
                        <a:t>0,857</a:t>
                      </a:r>
                      <a:endParaRPr lang="fr-FR" sz="1800" b="1" dirty="0"/>
                    </a:p>
                  </a:txBody>
                  <a:tcPr/>
                </a:tc>
                <a:tc>
                  <a:txBody>
                    <a:bodyPr/>
                    <a:lstStyle/>
                    <a:p>
                      <a:pPr algn="ctr"/>
                      <a:r>
                        <a:rPr lang="fr-FR" sz="1800" b="1" dirty="0"/>
                        <a:t>0,857</a:t>
                      </a:r>
                    </a:p>
                  </a:txBody>
                  <a:tcPr/>
                </a:tc>
                <a:extLst>
                  <a:ext uri="{0D108BD9-81ED-4DB2-BD59-A6C34878D82A}">
                    <a16:rowId xmlns:a16="http://schemas.microsoft.com/office/drawing/2014/main" val="10002"/>
                  </a:ext>
                </a:extLst>
              </a:tr>
              <a:tr h="370840">
                <a:tc>
                  <a:txBody>
                    <a:bodyPr/>
                    <a:lstStyle/>
                    <a:p>
                      <a:pPr algn="ctr"/>
                      <a:r>
                        <a:rPr lang="fr-FR" sz="1800" dirty="0"/>
                        <a:t>7</a:t>
                      </a:r>
                    </a:p>
                  </a:txBody>
                  <a:tcPr/>
                </a:tc>
                <a:tc>
                  <a:txBody>
                    <a:bodyPr/>
                    <a:lstStyle/>
                    <a:p>
                      <a:pPr algn="ctr"/>
                      <a:r>
                        <a:rPr lang="fr-FR" sz="1800" dirty="0"/>
                        <a:t>18</a:t>
                      </a:r>
                    </a:p>
                  </a:txBody>
                  <a:tcPr/>
                </a:tc>
                <a:tc>
                  <a:txBody>
                    <a:bodyPr/>
                    <a:lstStyle/>
                    <a:p>
                      <a:pPr algn="ctr"/>
                      <a:r>
                        <a:rPr lang="fr-FR" sz="1800" dirty="0"/>
                        <a:t>1</a:t>
                      </a:r>
                    </a:p>
                  </a:txBody>
                  <a:tcPr/>
                </a:tc>
                <a:tc>
                  <a:txBody>
                    <a:bodyPr/>
                    <a:lstStyle/>
                    <a:p>
                      <a:pPr algn="ctr"/>
                      <a:r>
                        <a:rPr lang="fr-FR" sz="1800" dirty="0"/>
                        <a:t>1</a:t>
                      </a:r>
                    </a:p>
                  </a:txBody>
                  <a:tcPr/>
                </a:tc>
                <a:tc>
                  <a:txBody>
                    <a:bodyPr/>
                    <a:lstStyle/>
                    <a:p>
                      <a:pPr algn="ctr"/>
                      <a:r>
                        <a:rPr lang="fr-FR" sz="1800" dirty="0"/>
                        <a:t>17</a:t>
                      </a:r>
                    </a:p>
                  </a:txBody>
                  <a:tcPr/>
                </a:tc>
                <a:tc>
                  <a:txBody>
                    <a:bodyPr/>
                    <a:lstStyle/>
                    <a:p>
                      <a:pPr algn="ctr"/>
                      <a:r>
                        <a:rPr lang="fr-FR" sz="1800" b="1" dirty="0"/>
                        <a:t>0,941</a:t>
                      </a:r>
                    </a:p>
                  </a:txBody>
                  <a:tcPr/>
                </a:tc>
                <a:tc>
                  <a:txBody>
                    <a:bodyPr/>
                    <a:lstStyle/>
                    <a:p>
                      <a:pPr algn="ctr"/>
                      <a:r>
                        <a:rPr lang="fr-FR" sz="1800" b="1" dirty="0"/>
                        <a:t>0,807</a:t>
                      </a:r>
                    </a:p>
                  </a:txBody>
                  <a:tcPr/>
                </a:tc>
                <a:extLst>
                  <a:ext uri="{0D108BD9-81ED-4DB2-BD59-A6C34878D82A}">
                    <a16:rowId xmlns:a16="http://schemas.microsoft.com/office/drawing/2014/main" val="10003"/>
                  </a:ext>
                </a:extLst>
              </a:tr>
              <a:tr h="370840">
                <a:tc>
                  <a:txBody>
                    <a:bodyPr/>
                    <a:lstStyle/>
                    <a:p>
                      <a:pPr algn="ctr"/>
                      <a:r>
                        <a:rPr lang="fr-FR" sz="1800" dirty="0"/>
                        <a:t>10</a:t>
                      </a:r>
                    </a:p>
                  </a:txBody>
                  <a:tcPr/>
                </a:tc>
                <a:tc>
                  <a:txBody>
                    <a:bodyPr/>
                    <a:lstStyle/>
                    <a:p>
                      <a:pPr algn="ctr"/>
                      <a:r>
                        <a:rPr lang="fr-FR" sz="1800" dirty="0"/>
                        <a:t>16</a:t>
                      </a:r>
                    </a:p>
                  </a:txBody>
                  <a:tcPr/>
                </a:tc>
                <a:tc>
                  <a:txBody>
                    <a:bodyPr/>
                    <a:lstStyle/>
                    <a:p>
                      <a:pPr algn="ctr"/>
                      <a:r>
                        <a:rPr lang="fr-FR" sz="1800" dirty="0"/>
                        <a:t>1</a:t>
                      </a:r>
                    </a:p>
                  </a:txBody>
                  <a:tcPr/>
                </a:tc>
                <a:tc>
                  <a:txBody>
                    <a:bodyPr/>
                    <a:lstStyle/>
                    <a:p>
                      <a:pPr algn="ctr"/>
                      <a:r>
                        <a:rPr lang="fr-FR" sz="1800" dirty="0"/>
                        <a:t>1</a:t>
                      </a:r>
                    </a:p>
                  </a:txBody>
                  <a:tcPr/>
                </a:tc>
                <a:tc>
                  <a:txBody>
                    <a:bodyPr/>
                    <a:lstStyle/>
                    <a:p>
                      <a:pPr algn="ctr"/>
                      <a:r>
                        <a:rPr lang="fr-FR" sz="1800" dirty="0"/>
                        <a:t>15</a:t>
                      </a:r>
                    </a:p>
                  </a:txBody>
                  <a:tcPr/>
                </a:tc>
                <a:tc>
                  <a:txBody>
                    <a:bodyPr/>
                    <a:lstStyle/>
                    <a:p>
                      <a:pPr algn="ctr"/>
                      <a:r>
                        <a:rPr lang="fr-FR" sz="1800" b="1" dirty="0"/>
                        <a:t>0,933</a:t>
                      </a:r>
                    </a:p>
                  </a:txBody>
                  <a:tcPr/>
                </a:tc>
                <a:tc>
                  <a:txBody>
                    <a:bodyPr/>
                    <a:lstStyle/>
                    <a:p>
                      <a:pPr algn="ctr"/>
                      <a:r>
                        <a:rPr lang="fr-FR" sz="1800" b="1" dirty="0"/>
                        <a:t>0,753</a:t>
                      </a:r>
                    </a:p>
                  </a:txBody>
                  <a:tcPr/>
                </a:tc>
                <a:extLst>
                  <a:ext uri="{0D108BD9-81ED-4DB2-BD59-A6C34878D82A}">
                    <a16:rowId xmlns:a16="http://schemas.microsoft.com/office/drawing/2014/main" val="10004"/>
                  </a:ext>
                </a:extLst>
              </a:tr>
              <a:tr h="370840">
                <a:tc>
                  <a:txBody>
                    <a:bodyPr/>
                    <a:lstStyle/>
                    <a:p>
                      <a:pPr algn="ctr"/>
                      <a:r>
                        <a:rPr lang="fr-FR" sz="1800" dirty="0"/>
                        <a:t>13</a:t>
                      </a:r>
                    </a:p>
                  </a:txBody>
                  <a:tcPr/>
                </a:tc>
                <a:tc>
                  <a:txBody>
                    <a:bodyPr/>
                    <a:lstStyle/>
                    <a:p>
                      <a:pPr algn="ctr"/>
                      <a:r>
                        <a:rPr lang="fr-FR" sz="1800" dirty="0"/>
                        <a:t>14</a:t>
                      </a:r>
                    </a:p>
                  </a:txBody>
                  <a:tcPr/>
                </a:tc>
                <a:tc>
                  <a:txBody>
                    <a:bodyPr/>
                    <a:lstStyle/>
                    <a:p>
                      <a:pPr algn="ctr"/>
                      <a:r>
                        <a:rPr lang="fr-FR" sz="1800" dirty="0"/>
                        <a:t>2</a:t>
                      </a:r>
                    </a:p>
                  </a:txBody>
                  <a:tcPr/>
                </a:tc>
                <a:tc>
                  <a:txBody>
                    <a:bodyPr/>
                    <a:lstStyle/>
                    <a:p>
                      <a:pPr algn="ctr"/>
                      <a:r>
                        <a:rPr lang="fr-FR" sz="1800" dirty="0"/>
                        <a:t>1</a:t>
                      </a:r>
                    </a:p>
                  </a:txBody>
                  <a:tcPr/>
                </a:tc>
                <a:tc>
                  <a:txBody>
                    <a:bodyPr/>
                    <a:lstStyle/>
                    <a:p>
                      <a:pPr algn="ctr"/>
                      <a:r>
                        <a:rPr lang="fr-FR" sz="1800" dirty="0"/>
                        <a:t>12</a:t>
                      </a:r>
                    </a:p>
                  </a:txBody>
                  <a:tcPr/>
                </a:tc>
                <a:tc>
                  <a:txBody>
                    <a:bodyPr/>
                    <a:lstStyle/>
                    <a:p>
                      <a:pPr algn="ctr"/>
                      <a:r>
                        <a:rPr lang="fr-FR" sz="1800" b="1" dirty="0"/>
                        <a:t>0,917</a:t>
                      </a:r>
                    </a:p>
                  </a:txBody>
                  <a:tcPr/>
                </a:tc>
                <a:tc>
                  <a:txBody>
                    <a:bodyPr/>
                    <a:lstStyle/>
                    <a:p>
                      <a:pPr algn="ctr"/>
                      <a:r>
                        <a:rPr lang="fr-FR" sz="1800" b="1" dirty="0"/>
                        <a:t>0,690</a:t>
                      </a:r>
                    </a:p>
                  </a:txBody>
                  <a:tcPr/>
                </a:tc>
                <a:extLst>
                  <a:ext uri="{0D108BD9-81ED-4DB2-BD59-A6C34878D82A}">
                    <a16:rowId xmlns:a16="http://schemas.microsoft.com/office/drawing/2014/main" val="10005"/>
                  </a:ext>
                </a:extLst>
              </a:tr>
              <a:tr h="370840">
                <a:tc>
                  <a:txBody>
                    <a:bodyPr/>
                    <a:lstStyle/>
                    <a:p>
                      <a:pPr algn="ctr"/>
                      <a:r>
                        <a:rPr lang="fr-FR" sz="1800" dirty="0"/>
                        <a:t>16</a:t>
                      </a:r>
                    </a:p>
                  </a:txBody>
                  <a:tcPr/>
                </a:tc>
                <a:tc>
                  <a:txBody>
                    <a:bodyPr/>
                    <a:lstStyle/>
                    <a:p>
                      <a:pPr algn="ctr"/>
                      <a:r>
                        <a:rPr lang="fr-FR" sz="1800" dirty="0"/>
                        <a:t>11</a:t>
                      </a:r>
                    </a:p>
                  </a:txBody>
                  <a:tcPr/>
                </a:tc>
                <a:tc>
                  <a:txBody>
                    <a:bodyPr/>
                    <a:lstStyle/>
                    <a:p>
                      <a:pPr algn="ctr"/>
                      <a:r>
                        <a:rPr lang="fr-FR" sz="1800" dirty="0"/>
                        <a:t>0</a:t>
                      </a:r>
                    </a:p>
                  </a:txBody>
                  <a:tcPr/>
                </a:tc>
                <a:tc>
                  <a:txBody>
                    <a:bodyPr/>
                    <a:lstStyle/>
                    <a:p>
                      <a:pPr algn="ctr"/>
                      <a:r>
                        <a:rPr lang="fr-FR" sz="1800" dirty="0"/>
                        <a:t>1</a:t>
                      </a:r>
                    </a:p>
                  </a:txBody>
                  <a:tcPr/>
                </a:tc>
                <a:tc>
                  <a:txBody>
                    <a:bodyPr/>
                    <a:lstStyle/>
                    <a:p>
                      <a:pPr algn="ctr"/>
                      <a:r>
                        <a:rPr lang="fr-FR" sz="1800" dirty="0"/>
                        <a:t>11</a:t>
                      </a:r>
                    </a:p>
                  </a:txBody>
                  <a:tcPr/>
                </a:tc>
                <a:tc>
                  <a:txBody>
                    <a:bodyPr/>
                    <a:lstStyle/>
                    <a:p>
                      <a:pPr algn="ctr"/>
                      <a:r>
                        <a:rPr lang="fr-FR" sz="1800" b="1" dirty="0"/>
                        <a:t>0,909</a:t>
                      </a:r>
                    </a:p>
                  </a:txBody>
                  <a:tcPr/>
                </a:tc>
                <a:tc>
                  <a:txBody>
                    <a:bodyPr/>
                    <a:lstStyle/>
                    <a:p>
                      <a:pPr algn="ctr"/>
                      <a:r>
                        <a:rPr lang="fr-FR" sz="1800" b="1" dirty="0"/>
                        <a:t>0,627</a:t>
                      </a:r>
                    </a:p>
                  </a:txBody>
                  <a:tcPr/>
                </a:tc>
                <a:extLst>
                  <a:ext uri="{0D108BD9-81ED-4DB2-BD59-A6C34878D82A}">
                    <a16:rowId xmlns:a16="http://schemas.microsoft.com/office/drawing/2014/main" val="10006"/>
                  </a:ext>
                </a:extLst>
              </a:tr>
              <a:tr h="370840">
                <a:tc>
                  <a:txBody>
                    <a:bodyPr/>
                    <a:lstStyle/>
                    <a:p>
                      <a:pPr algn="ctr"/>
                      <a:r>
                        <a:rPr lang="fr-FR" sz="1800" dirty="0"/>
                        <a:t>22</a:t>
                      </a:r>
                    </a:p>
                  </a:txBody>
                  <a:tcPr/>
                </a:tc>
                <a:tc>
                  <a:txBody>
                    <a:bodyPr/>
                    <a:lstStyle/>
                    <a:p>
                      <a:pPr algn="ctr"/>
                      <a:r>
                        <a:rPr lang="fr-FR" sz="1800" dirty="0"/>
                        <a:t>10</a:t>
                      </a:r>
                    </a:p>
                  </a:txBody>
                  <a:tcPr/>
                </a:tc>
                <a:tc>
                  <a:txBody>
                    <a:bodyPr/>
                    <a:lstStyle/>
                    <a:p>
                      <a:pPr algn="ctr"/>
                      <a:r>
                        <a:rPr lang="fr-FR" sz="1800" dirty="0"/>
                        <a:t>3</a:t>
                      </a:r>
                    </a:p>
                  </a:txBody>
                  <a:tcPr/>
                </a:tc>
                <a:tc>
                  <a:txBody>
                    <a:bodyPr/>
                    <a:lstStyle/>
                    <a:p>
                      <a:pPr algn="ctr"/>
                      <a:r>
                        <a:rPr lang="fr-FR" sz="1800" dirty="0"/>
                        <a:t>1</a:t>
                      </a:r>
                    </a:p>
                  </a:txBody>
                  <a:tcPr/>
                </a:tc>
                <a:tc>
                  <a:txBody>
                    <a:bodyPr/>
                    <a:lstStyle/>
                    <a:p>
                      <a:pPr algn="ctr"/>
                      <a:r>
                        <a:rPr lang="fr-FR" sz="1800" dirty="0"/>
                        <a:t>7</a:t>
                      </a:r>
                    </a:p>
                  </a:txBody>
                  <a:tcPr/>
                </a:tc>
                <a:tc>
                  <a:txBody>
                    <a:bodyPr/>
                    <a:lstStyle/>
                    <a:p>
                      <a:pPr algn="ctr"/>
                      <a:r>
                        <a:rPr lang="fr-FR" sz="1800" b="1" dirty="0"/>
                        <a:t>0,857</a:t>
                      </a:r>
                    </a:p>
                  </a:txBody>
                  <a:tcPr/>
                </a:tc>
                <a:tc>
                  <a:txBody>
                    <a:bodyPr/>
                    <a:lstStyle/>
                    <a:p>
                      <a:pPr algn="ctr"/>
                      <a:r>
                        <a:rPr lang="fr-FR" sz="1800" b="1" dirty="0"/>
                        <a:t>0,537</a:t>
                      </a:r>
                    </a:p>
                  </a:txBody>
                  <a:tcPr/>
                </a:tc>
                <a:extLst>
                  <a:ext uri="{0D108BD9-81ED-4DB2-BD59-A6C34878D82A}">
                    <a16:rowId xmlns:a16="http://schemas.microsoft.com/office/drawing/2014/main" val="10007"/>
                  </a:ext>
                </a:extLst>
              </a:tr>
              <a:tr h="370840">
                <a:tc>
                  <a:txBody>
                    <a:bodyPr/>
                    <a:lstStyle/>
                    <a:p>
                      <a:pPr algn="ctr"/>
                      <a:r>
                        <a:rPr lang="fr-FR" sz="1800" dirty="0"/>
                        <a:t>23</a:t>
                      </a:r>
                    </a:p>
                  </a:txBody>
                  <a:tcPr/>
                </a:tc>
                <a:tc>
                  <a:txBody>
                    <a:bodyPr/>
                    <a:lstStyle/>
                    <a:p>
                      <a:pPr algn="ctr"/>
                      <a:r>
                        <a:rPr lang="fr-FR" sz="1800" dirty="0"/>
                        <a:t>6</a:t>
                      </a:r>
                    </a:p>
                  </a:txBody>
                  <a:tcPr/>
                </a:tc>
                <a:tc>
                  <a:txBody>
                    <a:bodyPr/>
                    <a:lstStyle/>
                    <a:p>
                      <a:pPr algn="ctr"/>
                      <a:r>
                        <a:rPr lang="fr-FR" sz="1800" dirty="0"/>
                        <a:t>0</a:t>
                      </a:r>
                    </a:p>
                  </a:txBody>
                  <a:tcPr/>
                </a:tc>
                <a:tc>
                  <a:txBody>
                    <a:bodyPr/>
                    <a:lstStyle/>
                    <a:p>
                      <a:pPr algn="ctr"/>
                      <a:r>
                        <a:rPr lang="fr-FR" sz="1800" dirty="0"/>
                        <a:t>1</a:t>
                      </a:r>
                    </a:p>
                  </a:txBody>
                  <a:tcPr/>
                </a:tc>
                <a:tc>
                  <a:txBody>
                    <a:bodyPr/>
                    <a:lstStyle/>
                    <a:p>
                      <a:pPr algn="ctr"/>
                      <a:r>
                        <a:rPr lang="fr-FR" sz="1800" dirty="0"/>
                        <a:t>6</a:t>
                      </a:r>
                    </a:p>
                  </a:txBody>
                  <a:tcPr/>
                </a:tc>
                <a:tc>
                  <a:txBody>
                    <a:bodyPr/>
                    <a:lstStyle/>
                    <a:p>
                      <a:pPr algn="ctr"/>
                      <a:r>
                        <a:rPr lang="fr-FR" sz="1800" b="1" dirty="0"/>
                        <a:t>0,833</a:t>
                      </a:r>
                    </a:p>
                  </a:txBody>
                  <a:tcPr/>
                </a:tc>
                <a:tc>
                  <a:txBody>
                    <a:bodyPr/>
                    <a:lstStyle/>
                    <a:p>
                      <a:pPr algn="ctr"/>
                      <a:r>
                        <a:rPr lang="fr-FR" sz="1800" b="1" dirty="0"/>
                        <a:t>0,448</a:t>
                      </a:r>
                    </a:p>
                  </a:txBody>
                  <a:tcPr/>
                </a:tc>
                <a:extLst>
                  <a:ext uri="{0D108BD9-81ED-4DB2-BD59-A6C34878D82A}">
                    <a16:rowId xmlns:a16="http://schemas.microsoft.com/office/drawing/2014/main" val="10008"/>
                  </a:ext>
                </a:extLst>
              </a:tr>
            </a:tbl>
          </a:graphicData>
        </a:graphic>
      </p:graphicFrame>
      <p:sp>
        <p:nvSpPr>
          <p:cNvPr id="17" name="ZoneTexte 16"/>
          <p:cNvSpPr txBox="1"/>
          <p:nvPr/>
        </p:nvSpPr>
        <p:spPr>
          <a:xfrm>
            <a:off x="2848411" y="5251791"/>
            <a:ext cx="3447178" cy="830997"/>
          </a:xfrm>
          <a:prstGeom prst="rect">
            <a:avLst/>
          </a:prstGeom>
          <a:noFill/>
        </p:spPr>
        <p:txBody>
          <a:bodyPr wrap="none" rtlCol="0">
            <a:spAutoFit/>
          </a:bodyPr>
          <a:lstStyle/>
          <a:p>
            <a:r>
              <a:rPr lang="fr-FR" sz="1200" dirty="0"/>
              <a:t>V : nombre de sujets vivants au début de l’intervalle</a:t>
            </a:r>
          </a:p>
          <a:p>
            <a:r>
              <a:rPr lang="fr-FR" sz="1200" dirty="0"/>
              <a:t>C : nombre de sujets vivants censurés dans l’intervalle</a:t>
            </a:r>
          </a:p>
          <a:p>
            <a:r>
              <a:rPr lang="fr-FR" sz="1200" dirty="0"/>
              <a:t>D : nombre de sujets décédés dans l’intervalle</a:t>
            </a:r>
          </a:p>
          <a:p>
            <a:r>
              <a:rPr lang="fr-FR" sz="1200" dirty="0"/>
              <a:t>N : nombre de sujets exposés au risque de décès</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Méthode de </a:t>
            </a:r>
            <a:r>
              <a:rPr lang="fr-FR" dirty="0" err="1"/>
              <a:t>Kaplan-Meïer</a:t>
            </a:r>
            <a:r>
              <a:rPr lang="fr-FR" dirty="0"/>
              <a:t> 3/3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pic>
        <p:nvPicPr>
          <p:cNvPr id="6" name="Image 5"/>
          <p:cNvPicPr>
            <a:picLocks noChangeAspect="1"/>
          </p:cNvPicPr>
          <p:nvPr/>
        </p:nvPicPr>
        <p:blipFill>
          <a:blip r:embed="rId2"/>
          <a:stretch>
            <a:fillRect/>
          </a:stretch>
        </p:blipFill>
        <p:spPr>
          <a:xfrm>
            <a:off x="2366183" y="3597944"/>
            <a:ext cx="4411633" cy="2726906"/>
          </a:xfrm>
          <a:prstGeom prst="rect">
            <a:avLst/>
          </a:prstGeom>
        </p:spPr>
      </p:pic>
      <p:sp>
        <p:nvSpPr>
          <p:cNvPr id="7" name="ZoneTexte 6"/>
          <p:cNvSpPr txBox="1"/>
          <p:nvPr/>
        </p:nvSpPr>
        <p:spPr>
          <a:xfrm>
            <a:off x="612648" y="1516698"/>
            <a:ext cx="8153400" cy="2031325"/>
          </a:xfrm>
          <a:prstGeom prst="rect">
            <a:avLst/>
          </a:prstGeom>
          <a:noFill/>
        </p:spPr>
        <p:txBody>
          <a:bodyPr wrap="square" rtlCol="0">
            <a:spAutoFit/>
          </a:bodyPr>
          <a:lstStyle/>
          <a:p>
            <a:r>
              <a:rPr lang="fr-FR" dirty="0"/>
              <a:t>La courbe de survie se compose de paliers successifs, où les probabilités de survie sont constantes entre deux temps d'événements consécutifs. Le premier palier vaut 1 depuis l'origine jusqu'au délai de survenue du premier événement. Il s'abaisse ensuite à la première valeur calculée pour constituer un second palier jusqu'au délai de survenue de l'événement suivant, etc.  Il est possible de relier les paliers successifs par des segments verticaux, mais il n'est pas correct de les relier par des segments obliques. La courbe ainsi obtenue présente une allure en « marches d'escalier ». </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Choix d’une valeur résumée</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62500" lnSpcReduction="20000"/>
          </a:bodyPr>
          <a:lstStyle/>
          <a:p>
            <a:r>
              <a:rPr lang="fr-FR" b="1" dirty="0"/>
              <a:t>Médiane de survie</a:t>
            </a:r>
          </a:p>
          <a:p>
            <a:pPr lvl="1"/>
            <a:r>
              <a:rPr lang="fr-FR" dirty="0"/>
              <a:t>La courbe de survie apporte des renseignements importants, mais il est utile de disposer d'indicateurs synthétiques ou résumés de cette courbe. La moyenne de survie n'est pas un bon indicateur, pour des raisons d'ordre statistique, notamment liées à l'existence de censures.</a:t>
            </a:r>
          </a:p>
          <a:p>
            <a:pPr lvl="1"/>
            <a:r>
              <a:rPr lang="fr-FR" dirty="0"/>
              <a:t>La médiane de survie lui est préférée. Elle représente la durée t pour laquelle la probabilité de survie S(t) est de 50 %. À cause de la distribution par paliers de la fonction de survie, il est souvent impossible de connaître la durée correspondant à une survie exacte de 50 %. En pratique, la médiane est estimée par la plus petite durée pour laquelle la survie est inférieure à 50 %.</a:t>
            </a:r>
          </a:p>
          <a:p>
            <a:pPr lvl="1"/>
            <a:r>
              <a:rPr lang="fr-FR" dirty="0"/>
              <a:t>Il arrive que la fonction de survie soit toujours supérieure à 50 %. Dans ce cas, la médiane ne peut être estimée. On estime alors les quantiles (NB : un quartile = 25 %) : pour le </a:t>
            </a:r>
            <a:r>
              <a:rPr lang="fr-FR" dirty="0" err="1"/>
              <a:t>p</a:t>
            </a:r>
            <a:r>
              <a:rPr lang="fr-FR" baseline="30000" dirty="0" err="1"/>
              <a:t>ième</a:t>
            </a:r>
            <a:r>
              <a:rPr lang="fr-FR" dirty="0"/>
              <a:t> quantile on estime la durée pour laquelle la probabilité de survie est de 100-p. Par exemple, le 25</a:t>
            </a:r>
            <a:r>
              <a:rPr lang="fr-FR" baseline="30000" dirty="0"/>
              <a:t>e</a:t>
            </a:r>
            <a:r>
              <a:rPr lang="fr-FR" dirty="0"/>
              <a:t> quantile (ou 1</a:t>
            </a:r>
            <a:r>
              <a:rPr lang="fr-FR" baseline="30000" dirty="0"/>
              <a:t>er</a:t>
            </a:r>
            <a:r>
              <a:rPr lang="fr-FR" dirty="0"/>
              <a:t> quartile) correspond à la plus petite durée pour laquelle la survie est inférieure à 75 %.</a:t>
            </a:r>
          </a:p>
          <a:p>
            <a:r>
              <a:rPr lang="fr-FR" b="1" dirty="0"/>
              <a:t>Survie à date fixée</a:t>
            </a:r>
          </a:p>
          <a:p>
            <a:pPr lvl="1"/>
            <a:r>
              <a:rPr lang="fr-FR" dirty="0"/>
              <a:t>Un autre indicateur fréquemment utilisé pour résumer l'information d'une courbe de survie est l'estimation de la survie à un temps donné (survie à 5 ans par exemple…)</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p:cNvSpPr>
            <a:spLocks noGrp="1"/>
          </p:cNvSpPr>
          <p:nvPr>
            <p:ph type="body" idx="1"/>
          </p:nvPr>
        </p:nvSpPr>
        <p:spPr/>
        <p:txBody>
          <a:bodyPr/>
          <a:lstStyle/>
          <a:p>
            <a:r>
              <a:rPr lang="fr-FR" dirty="0"/>
              <a:t>Méthode du </a:t>
            </a:r>
            <a:r>
              <a:rPr lang="fr-FR" dirty="0" err="1"/>
              <a:t>log-rank</a:t>
            </a:r>
            <a:endParaRPr lang="fr-FR" dirty="0"/>
          </a:p>
        </p:txBody>
      </p:sp>
      <p:sp>
        <p:nvSpPr>
          <p:cNvPr id="6" name="Titre 5"/>
          <p:cNvSpPr>
            <a:spLocks noGrp="1"/>
          </p:cNvSpPr>
          <p:nvPr>
            <p:ph type="title"/>
          </p:nvPr>
        </p:nvSpPr>
        <p:spPr/>
        <p:txBody>
          <a:bodyPr>
            <a:noAutofit/>
          </a:bodyPr>
          <a:lstStyle/>
          <a:p>
            <a:r>
              <a:rPr lang="fr-FR" sz="3200" dirty="0"/>
              <a:t>Comparaison de deux fonctions de survie</a:t>
            </a:r>
          </a:p>
        </p:txBody>
      </p:sp>
      <p:sp>
        <p:nvSpPr>
          <p:cNvPr id="3" name="Espace réservé du pied de page 2"/>
          <p:cNvSpPr>
            <a:spLocks noGrp="1"/>
          </p:cNvSpPr>
          <p:nvPr>
            <p:ph type="ftr" sz="quarter" idx="12"/>
          </p:nvPr>
        </p:nvSpPr>
        <p:spPr/>
        <p:txBody>
          <a:bodyPr/>
          <a:lstStyle/>
          <a:p>
            <a:r>
              <a:rPr lang="fr-FR"/>
              <a:t>ECUE7 - PASS - UFR Médecine, UFR Odontologie – Université Côte d'Azur - Année universitaire 2020-2021</a:t>
            </a:r>
            <a:endParaRPr lang="en-GB"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a:t>Contexte</a:t>
            </a:r>
            <a:endParaRPr lang="fr-FR" dirty="0"/>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7" name="Espace réservé du contenu 6"/>
          <p:cNvSpPr>
            <a:spLocks noGrp="1"/>
          </p:cNvSpPr>
          <p:nvPr>
            <p:ph sz="quarter" idx="1"/>
          </p:nvPr>
        </p:nvSpPr>
        <p:spPr/>
        <p:txBody>
          <a:bodyPr>
            <a:normAutofit fontScale="92500"/>
          </a:bodyPr>
          <a:lstStyle/>
          <a:p>
            <a:r>
              <a:rPr lang="fr-FR" dirty="0"/>
              <a:t>Il arrive fréquemment que l’on souhaite montrer qu’une action (intervention, traitement) ou une classification ont un lien avec la survie.</a:t>
            </a:r>
          </a:p>
          <a:p>
            <a:r>
              <a:rPr lang="fr-FR" dirty="0"/>
              <a:t>Il s’agira de conduire une étude comparative et de mettre en </a:t>
            </a:r>
            <a:r>
              <a:rPr lang="fr-FR" dirty="0" err="1"/>
              <a:t>oeuvre</a:t>
            </a:r>
            <a:r>
              <a:rPr lang="fr-FR" dirty="0"/>
              <a:t> un test d’hypothèses.</a:t>
            </a:r>
          </a:p>
          <a:p>
            <a:r>
              <a:rPr lang="fr-FR" dirty="0"/>
              <a:t>Le principe du test du </a:t>
            </a:r>
            <a:r>
              <a:rPr lang="fr-FR" dirty="0" err="1"/>
              <a:t>log-rank</a:t>
            </a:r>
            <a:r>
              <a:rPr lang="fr-FR" dirty="0"/>
              <a:t> (</a:t>
            </a:r>
            <a:r>
              <a:rPr lang="fr-FR" i="1" dirty="0"/>
              <a:t>ou test de </a:t>
            </a:r>
            <a:r>
              <a:rPr lang="fr-FR" i="1" dirty="0" err="1"/>
              <a:t>Mantel-Cox</a:t>
            </a:r>
            <a:r>
              <a:rPr lang="fr-FR" i="1" dirty="0"/>
              <a:t> ou de </a:t>
            </a:r>
            <a:r>
              <a:rPr lang="fr-FR" i="1" dirty="0" err="1"/>
              <a:t>Peto-Mantel-Haenszel</a:t>
            </a:r>
            <a:r>
              <a:rPr lang="fr-FR" dirty="0"/>
              <a:t>) est de comparer, dans chaque groupe, le nombre observé et le nombre attendu d'événements si la survie était identique dans les deux groupes, sur l'ensemble de la période étudiée.</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Attention</a:t>
            </a:r>
            <a:endParaRPr lang="fr-FR" dirty="0"/>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8" name="Espace réservé du contenu 7"/>
          <p:cNvSpPr>
            <a:spLocks noGrp="1"/>
          </p:cNvSpPr>
          <p:nvPr>
            <p:ph sz="quarter" idx="1"/>
          </p:nvPr>
        </p:nvSpPr>
        <p:spPr/>
        <p:txBody>
          <a:bodyPr>
            <a:normAutofit fontScale="77500" lnSpcReduction="20000"/>
          </a:bodyPr>
          <a:lstStyle/>
          <a:p>
            <a:r>
              <a:rPr lang="fr-FR" dirty="0"/>
              <a:t>Une erreur importante, et souvent retrouvée, consiste à assimiler l'efficacité du traitement à la réponse des patients à ce traitement, et à comparer la survie, non plus entre les patients traités et les patients non traités, mais entre les sujets qui répondent au traitement et les sujets qui ne répondent pas (</a:t>
            </a:r>
            <a:r>
              <a:rPr lang="fr-FR" i="1" dirty="0" err="1"/>
              <a:t>comparison</a:t>
            </a:r>
            <a:r>
              <a:rPr lang="fr-FR" i="1" dirty="0"/>
              <a:t> of </a:t>
            </a:r>
            <a:r>
              <a:rPr lang="fr-FR" i="1" dirty="0" err="1"/>
              <a:t>survival</a:t>
            </a:r>
            <a:r>
              <a:rPr lang="fr-FR" i="1" dirty="0"/>
              <a:t> by </a:t>
            </a:r>
            <a:r>
              <a:rPr lang="fr-FR" i="1" dirty="0" err="1"/>
              <a:t>response</a:t>
            </a:r>
            <a:r>
              <a:rPr lang="fr-FR" dirty="0"/>
              <a:t>).</a:t>
            </a:r>
          </a:p>
          <a:p>
            <a:r>
              <a:rPr lang="fr-FR" dirty="0"/>
              <a:t>Cette méthode est à proscrire et peut provoquer des biais et des conclusions fausses :</a:t>
            </a:r>
          </a:p>
          <a:p>
            <a:pPr lvl="1"/>
            <a:r>
              <a:rPr lang="fr-FR" dirty="0"/>
              <a:t>les sujets répondeurs sont en général en meilleure santé que les sujets non répondeurs et sont donc susceptibles - indépendamment de tout traitement - de vivre plus longtemps ;</a:t>
            </a:r>
          </a:p>
          <a:p>
            <a:pPr lvl="1"/>
            <a:r>
              <a:rPr lang="fr-FR" dirty="0"/>
              <a:t>la comparaison de la survie par la réponse au traitement peut être biaisée puisque les patients doivent vivre suffisamment longtemps pour avoir la possibilité de répondre au traitement (</a:t>
            </a:r>
            <a:r>
              <a:rPr lang="fr-FR" i="1" dirty="0" err="1"/>
              <a:t>guarantee-time</a:t>
            </a:r>
            <a:r>
              <a:rPr lang="fr-FR" i="1" dirty="0"/>
              <a:t> </a:t>
            </a:r>
            <a:r>
              <a:rPr lang="fr-FR" i="1" dirty="0" err="1"/>
              <a:t>bias</a:t>
            </a:r>
            <a:r>
              <a:rPr lang="fr-FR" dirty="0"/>
              <a:t>).</a:t>
            </a:r>
          </a:p>
        </p:txBody>
      </p:sp>
      <p:pic>
        <p:nvPicPr>
          <p:cNvPr id="7" name="Image 6"/>
          <p:cNvPicPr>
            <a:picLocks noChangeAspect="1"/>
          </p:cNvPicPr>
          <p:nvPr/>
        </p:nvPicPr>
        <p:blipFill>
          <a:blip r:embed="rId2"/>
          <a:stretch>
            <a:fillRect/>
          </a:stretch>
        </p:blipFill>
        <p:spPr>
          <a:xfrm>
            <a:off x="2655623" y="368863"/>
            <a:ext cx="850900" cy="685800"/>
          </a:xfrm>
          <a:prstGeom prst="rect">
            <a:avLst/>
          </a:prstGeom>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Principe du test du log-rank</a:t>
            </a:r>
            <a:endParaRPr lang="fr-FR" dirty="0"/>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85000" lnSpcReduction="10000"/>
          </a:bodyPr>
          <a:lstStyle/>
          <a:p>
            <a:r>
              <a:rPr lang="fr-FR"/>
              <a:t>Pour chaque intervalle de temps (qu'il s'agisse de l'analyse actuarielle ou de Kaplan-Meier), le nombre attendu d'événements, sous l'hypothèse nulle d'égalité de la survie entre les deux groupes, s'obtient en appliquant, au nombre de sujets exposés au risque d'événements, la proportion d'événements observés sur l'ensemble des deux groupes.</a:t>
            </a:r>
          </a:p>
          <a:p>
            <a:r>
              <a:rPr lang="fr-FR"/>
              <a:t>Le test du log-rank, évaluant l'écart entre le nombre observé et le nombre attendu d'événements sur les deux groupes, est un chi carré à 1 degré de liberté (ddl).</a:t>
            </a:r>
          </a:p>
          <a:p>
            <a:r>
              <a:rPr lang="fr-FR"/>
              <a:t>Ce test est généralisable au cas de k groupes et permet de tester si globalement la survie est différente entre les groupes.</a:t>
            </a:r>
            <a:endParaRPr lang="fr-FR"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Exemple</a:t>
            </a:r>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7" name="Espace réservé du contenu 6"/>
          <p:cNvSpPr>
            <a:spLocks noGrp="1"/>
          </p:cNvSpPr>
          <p:nvPr>
            <p:ph sz="quarter" idx="1"/>
          </p:nvPr>
        </p:nvSpPr>
        <p:spPr/>
        <p:txBody>
          <a:bodyPr>
            <a:normAutofit fontScale="70000" lnSpcReduction="20000"/>
          </a:bodyPr>
          <a:lstStyle/>
          <a:p>
            <a:r>
              <a:rPr lang="fr-FR" dirty="0"/>
              <a:t>Imaginons par exemple que l’on souhaite faire la preuve qu’un traitement adjuvant à la chirurgie dans le carcinome hépatocellulaire améliore la survie des patients. Les grands traits de l’étude sont les suivants :</a:t>
            </a:r>
          </a:p>
          <a:p>
            <a:pPr lvl="1"/>
            <a:r>
              <a:rPr lang="fr-FR" dirty="0"/>
              <a:t>la survie sera comptée à partir de la date de la chirurgie.</a:t>
            </a:r>
          </a:p>
          <a:p>
            <a:pPr lvl="1"/>
            <a:r>
              <a:rPr lang="fr-FR" dirty="0"/>
              <a:t>des patients ont été inclus pendant une année dans une étude qui a duré 3 ans et répartis par tirage au sort dans un des deux groupes de traitement : chirurgie seule (groupe A) ou chirurgie + traitement adjuvant (groupe B).</a:t>
            </a:r>
          </a:p>
          <a:p>
            <a:pPr lvl="1"/>
            <a:r>
              <a:rPr lang="fr-FR" dirty="0"/>
              <a:t>la durée de suivi des patients (durée de participation à l’étude ou recul) varie d’un patient à l’autre</a:t>
            </a:r>
          </a:p>
          <a:p>
            <a:r>
              <a:rPr lang="fr-FR" dirty="0"/>
              <a:t>A la fin de l’étude on dispose pour chaque patient :</a:t>
            </a:r>
          </a:p>
          <a:p>
            <a:pPr lvl="1"/>
            <a:r>
              <a:rPr lang="fr-FR" dirty="0"/>
              <a:t>du groupe auquel il a appartenu, A ou B</a:t>
            </a:r>
          </a:p>
          <a:p>
            <a:pPr lvl="1"/>
            <a:r>
              <a:rPr lang="fr-FR" dirty="0"/>
              <a:t>des temps de suivi pour chaque patient selon son groupe et selon le fait que le patient soit décédé ou bien que le patient soit censuré, qu’il soit encore vivant ou perdu de vue.</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Exemple</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Supposons que l’on dispose des observations suivantes.</a:t>
            </a:r>
          </a:p>
          <a:p>
            <a:pPr lvl="1"/>
            <a:r>
              <a:rPr lang="fr-FR" dirty="0"/>
              <a:t>Dans le groupe A, les </a:t>
            </a:r>
            <a:r>
              <a:rPr lang="fr-FR" dirty="0" err="1"/>
              <a:t>tA</a:t>
            </a:r>
            <a:r>
              <a:rPr lang="fr-FR" baseline="-25000" dirty="0" err="1"/>
              <a:t>i</a:t>
            </a:r>
            <a:r>
              <a:rPr lang="fr-FR" dirty="0"/>
              <a:t> et </a:t>
            </a:r>
            <a:r>
              <a:rPr lang="fr-FR" dirty="0" err="1"/>
              <a:t>tA</a:t>
            </a:r>
            <a:r>
              <a:rPr lang="fr-FR" baseline="-25000" dirty="0" err="1"/>
              <a:t>i</a:t>
            </a:r>
            <a:r>
              <a:rPr lang="fr-FR" dirty="0"/>
              <a:t>* sont : 1; 1; 2; 2; 3; 4; 4; 5; 5; 8; 8; 8; 8; 11; 11; 12; 12; 15; 17; 22; 23</a:t>
            </a:r>
          </a:p>
          <a:p>
            <a:pPr lvl="1"/>
            <a:r>
              <a:rPr lang="fr-FR" dirty="0"/>
              <a:t>Dans le groupe B, les </a:t>
            </a:r>
            <a:r>
              <a:rPr lang="fr-FR" dirty="0" err="1"/>
              <a:t>tB</a:t>
            </a:r>
            <a:r>
              <a:rPr lang="fr-FR" baseline="-25000" dirty="0" err="1"/>
              <a:t>i</a:t>
            </a:r>
            <a:r>
              <a:rPr lang="fr-FR" dirty="0"/>
              <a:t> et </a:t>
            </a:r>
            <a:r>
              <a:rPr lang="fr-FR" dirty="0" err="1"/>
              <a:t>tB</a:t>
            </a:r>
            <a:r>
              <a:rPr lang="fr-FR" baseline="-25000" dirty="0" err="1"/>
              <a:t>i</a:t>
            </a:r>
            <a:r>
              <a:rPr lang="fr-FR" dirty="0"/>
              <a:t>* sont : 6; 6; 6; 6,1*; 7; 9*; 10; 10,1*; 11,2*; 13; 16; 17,3*; 19*; 20*; 22; 23; 25*; 32*; 32*; 34*; 35*</a:t>
            </a:r>
          </a:p>
          <a:p>
            <a:r>
              <a:rPr lang="fr-FR" dirty="0"/>
              <a:t>Les ensembles des </a:t>
            </a:r>
            <a:r>
              <a:rPr lang="fr-FR" dirty="0" err="1"/>
              <a:t>tA</a:t>
            </a:r>
            <a:r>
              <a:rPr lang="fr-FR" baseline="-25000" dirty="0" err="1"/>
              <a:t>i</a:t>
            </a:r>
            <a:r>
              <a:rPr lang="fr-FR" dirty="0"/>
              <a:t> et </a:t>
            </a:r>
            <a:r>
              <a:rPr lang="fr-FR" dirty="0" err="1"/>
              <a:t>tB</a:t>
            </a:r>
            <a:r>
              <a:rPr lang="fr-FR" baseline="-25000" dirty="0" err="1"/>
              <a:t>i</a:t>
            </a:r>
            <a:r>
              <a:rPr lang="fr-FR" dirty="0"/>
              <a:t> (patients décédés) constituent l’ensemble des temps de décès observés, quelque soit le groupe ; on les notera t</a:t>
            </a:r>
            <a:r>
              <a:rPr lang="fr-FR" baseline="-25000" dirty="0"/>
              <a:t>i</a:t>
            </a:r>
            <a:r>
              <a:rPr lang="fr-FR" dirty="0"/>
              <a:t> et on les considérera ordonnés par valeurs croissantes. Ici les t</a:t>
            </a:r>
            <a:r>
              <a:rPr lang="fr-FR" baseline="-25000" dirty="0"/>
              <a:t>i</a:t>
            </a:r>
            <a:r>
              <a:rPr lang="fr-FR" dirty="0"/>
              <a:t> sont : 1; 2; 3; 4; 5; 6; 7; 8; 10; 11; 12; 13; 15; 16; 17; 22; 23</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Hypothèses</a:t>
            </a:r>
            <a:endParaRPr lang="fr-FR" dirty="0"/>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lstStyle/>
          <a:p>
            <a:r>
              <a:rPr lang="fr-FR" dirty="0"/>
              <a:t>H</a:t>
            </a:r>
            <a:r>
              <a:rPr lang="fr-FR" baseline="-25000" dirty="0"/>
              <a:t>0</a:t>
            </a:r>
            <a:r>
              <a:rPr lang="fr-FR" dirty="0"/>
              <a:t> : les fonctions de survie sont les mêmes dans les deux populations d’où sont issus les groupes A et B. S</a:t>
            </a:r>
            <a:r>
              <a:rPr lang="fr-FR" baseline="-25000" dirty="0"/>
              <a:t>A</a:t>
            </a:r>
            <a:r>
              <a:rPr lang="fr-FR" dirty="0"/>
              <a:t>(t)=S</a:t>
            </a:r>
            <a:r>
              <a:rPr lang="fr-FR" baseline="-25000" dirty="0"/>
              <a:t>B</a:t>
            </a:r>
            <a:r>
              <a:rPr lang="fr-FR" dirty="0"/>
              <a:t>(t)</a:t>
            </a:r>
          </a:p>
          <a:p>
            <a:r>
              <a:rPr lang="fr-FR" dirty="0"/>
              <a:t>H</a:t>
            </a:r>
            <a:r>
              <a:rPr lang="fr-FR" baseline="-25000" dirty="0"/>
              <a:t>1</a:t>
            </a:r>
            <a:r>
              <a:rPr lang="fr-FR" dirty="0"/>
              <a:t> : les deux fonctions de survie diffèrent</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Estimation des décès 1/2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lstStyle/>
          <a:p>
            <a:r>
              <a:rPr lang="fr-FR" dirty="0"/>
              <a:t>Le principe est d’abord d’estimer, tous groupes confondus, </a:t>
            </a:r>
            <a:r>
              <a:rPr lang="fr-FR" b="1" dirty="0"/>
              <a:t>la probabilité de décéder à t</a:t>
            </a:r>
            <a:r>
              <a:rPr lang="fr-FR" b="1" baseline="-25000" dirty="0"/>
              <a:t>i</a:t>
            </a:r>
            <a:r>
              <a:rPr lang="fr-FR" b="1" dirty="0"/>
              <a:t> sachant que l’on est vivant à t</a:t>
            </a:r>
            <a:r>
              <a:rPr lang="fr-FR" b="1" baseline="-25000" dirty="0"/>
              <a:t>i-1</a:t>
            </a:r>
            <a:r>
              <a:rPr lang="fr-FR" dirty="0"/>
              <a:t>, c’est-à-dire estimer</a:t>
            </a:r>
            <a:br>
              <a:rPr lang="fr-FR" dirty="0"/>
            </a:br>
            <a:r>
              <a:rPr lang="fr-FR" dirty="0"/>
              <a:t>(1- S(t</a:t>
            </a:r>
            <a:r>
              <a:rPr lang="fr-FR" baseline="-25000" dirty="0"/>
              <a:t>i</a:t>
            </a:r>
            <a:r>
              <a:rPr lang="fr-FR" dirty="0"/>
              <a:t> / t</a:t>
            </a:r>
            <a:r>
              <a:rPr lang="fr-FR" baseline="-25000" dirty="0"/>
              <a:t>i-1</a:t>
            </a:r>
            <a:r>
              <a:rPr lang="fr-FR" dirty="0"/>
              <a:t>)) et ceci pour chacun des temps de décès observés t</a:t>
            </a:r>
            <a:r>
              <a:rPr lang="fr-FR" baseline="-25000" dirty="0"/>
              <a:t>i</a:t>
            </a:r>
            <a:r>
              <a:rPr lang="fr-FR" dirty="0"/>
              <a:t>.</a:t>
            </a:r>
          </a:p>
          <a:p>
            <a:r>
              <a:rPr lang="fr-FR" dirty="0"/>
              <a:t>On utilise ici l’estimateur de </a:t>
            </a:r>
            <a:r>
              <a:rPr lang="fr-FR" dirty="0" err="1"/>
              <a:t>Kaplan-Meïer</a:t>
            </a:r>
            <a:r>
              <a:rPr lang="fr-FR" dirty="0"/>
              <a:t> de</a:t>
            </a:r>
            <a:br>
              <a:rPr lang="fr-FR" dirty="0"/>
            </a:br>
            <a:r>
              <a:rPr lang="fr-FR" dirty="0"/>
              <a:t>S(t</a:t>
            </a:r>
            <a:r>
              <a:rPr lang="fr-FR" baseline="-25000" dirty="0"/>
              <a:t>i</a:t>
            </a:r>
            <a:r>
              <a:rPr lang="fr-FR" dirty="0"/>
              <a:t> / t</a:t>
            </a:r>
            <a:r>
              <a:rPr lang="fr-FR" baseline="-25000" dirty="0"/>
              <a:t>i-1</a:t>
            </a:r>
            <a:r>
              <a:rPr lang="fr-FR" dirty="0"/>
              <a:t>).</a:t>
            </a:r>
          </a:p>
          <a:p>
            <a:r>
              <a:rPr lang="fr-FR" dirty="0"/>
              <a:t>On obtient ainsi la dernière colonne du tableau ci-après.</a:t>
            </a:r>
          </a:p>
          <a:p>
            <a:endParaRPr lang="fr-FR"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Estimation des décès 2/2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graphicFrame>
        <p:nvGraphicFramePr>
          <p:cNvPr id="8" name="Espace réservé du contenu 7"/>
          <p:cNvGraphicFramePr>
            <a:graphicFrameLocks noGrp="1"/>
          </p:cNvGraphicFramePr>
          <p:nvPr>
            <p:ph sz="quarter" idx="1"/>
          </p:nvPr>
        </p:nvGraphicFramePr>
        <p:xfrm>
          <a:off x="2175034" y="1516698"/>
          <a:ext cx="4793931" cy="4663440"/>
        </p:xfrm>
        <a:graphic>
          <a:graphicData uri="http://schemas.openxmlformats.org/drawingml/2006/table">
            <a:tbl>
              <a:tblPr firstRow="1" bandRow="1">
                <a:tableStyleId>{5C22544A-7EE6-4342-B048-85BDC9FD1C3A}</a:tableStyleId>
              </a:tblPr>
              <a:tblGrid>
                <a:gridCol w="456487">
                  <a:extLst>
                    <a:ext uri="{9D8B030D-6E8A-4147-A177-3AD203B41FA5}">
                      <a16:colId xmlns:a16="http://schemas.microsoft.com/office/drawing/2014/main" val="20000"/>
                    </a:ext>
                  </a:extLst>
                </a:gridCol>
                <a:gridCol w="456487">
                  <a:extLst>
                    <a:ext uri="{9D8B030D-6E8A-4147-A177-3AD203B41FA5}">
                      <a16:colId xmlns:a16="http://schemas.microsoft.com/office/drawing/2014/main" val="20001"/>
                    </a:ext>
                  </a:extLst>
                </a:gridCol>
                <a:gridCol w="363071">
                  <a:extLst>
                    <a:ext uri="{9D8B030D-6E8A-4147-A177-3AD203B41FA5}">
                      <a16:colId xmlns:a16="http://schemas.microsoft.com/office/drawing/2014/main" val="20002"/>
                    </a:ext>
                  </a:extLst>
                </a:gridCol>
                <a:gridCol w="734722">
                  <a:extLst>
                    <a:ext uri="{9D8B030D-6E8A-4147-A177-3AD203B41FA5}">
                      <a16:colId xmlns:a16="http://schemas.microsoft.com/office/drawing/2014/main" val="20003"/>
                    </a:ext>
                  </a:extLst>
                </a:gridCol>
                <a:gridCol w="372360">
                  <a:extLst>
                    <a:ext uri="{9D8B030D-6E8A-4147-A177-3AD203B41FA5}">
                      <a16:colId xmlns:a16="http://schemas.microsoft.com/office/drawing/2014/main" val="20004"/>
                    </a:ext>
                  </a:extLst>
                </a:gridCol>
                <a:gridCol w="1530698">
                  <a:extLst>
                    <a:ext uri="{9D8B030D-6E8A-4147-A177-3AD203B41FA5}">
                      <a16:colId xmlns:a16="http://schemas.microsoft.com/office/drawing/2014/main" val="20005"/>
                    </a:ext>
                  </a:extLst>
                </a:gridCol>
                <a:gridCol w="880106">
                  <a:extLst>
                    <a:ext uri="{9D8B030D-6E8A-4147-A177-3AD203B41FA5}">
                      <a16:colId xmlns:a16="http://schemas.microsoft.com/office/drawing/2014/main" val="20006"/>
                    </a:ext>
                  </a:extLst>
                </a:gridCol>
              </a:tblGrid>
              <a:tr h="183538">
                <a:tc>
                  <a:txBody>
                    <a:bodyPr/>
                    <a:lstStyle/>
                    <a:p>
                      <a:pPr algn="ctr"/>
                      <a:r>
                        <a:rPr lang="fr-FR" sz="1100" baseline="0" dirty="0"/>
                        <a:t>t</a:t>
                      </a:r>
                      <a:r>
                        <a:rPr lang="fr-FR" sz="1100" baseline="-25000" dirty="0"/>
                        <a:t>i</a:t>
                      </a:r>
                    </a:p>
                  </a:txBody>
                  <a:tcPr/>
                </a:tc>
                <a:tc>
                  <a:txBody>
                    <a:bodyPr/>
                    <a:lstStyle/>
                    <a:p>
                      <a:pPr algn="ctr"/>
                      <a:r>
                        <a:rPr lang="fr-FR" sz="1100" dirty="0"/>
                        <a:t>V</a:t>
                      </a:r>
                    </a:p>
                  </a:txBody>
                  <a:tcPr/>
                </a:tc>
                <a:tc>
                  <a:txBody>
                    <a:bodyPr/>
                    <a:lstStyle/>
                    <a:p>
                      <a:pPr algn="ctr"/>
                      <a:r>
                        <a:rPr lang="fr-FR" sz="1100" dirty="0"/>
                        <a:t>C</a:t>
                      </a:r>
                    </a:p>
                  </a:txBody>
                  <a:tcPr/>
                </a:tc>
                <a:tc>
                  <a:txBody>
                    <a:bodyPr/>
                    <a:lstStyle/>
                    <a:p>
                      <a:pPr algn="ctr"/>
                      <a:r>
                        <a:rPr lang="fr-FR" sz="1100" dirty="0"/>
                        <a:t>N</a:t>
                      </a:r>
                      <a:r>
                        <a:rPr lang="fr-FR" sz="1100" baseline="0" dirty="0"/>
                        <a:t> = V - C</a:t>
                      </a:r>
                      <a:endParaRPr lang="fr-FR" sz="1100" dirty="0"/>
                    </a:p>
                  </a:txBody>
                  <a:tcPr/>
                </a:tc>
                <a:tc>
                  <a:txBody>
                    <a:bodyPr/>
                    <a:lstStyle/>
                    <a:p>
                      <a:pPr algn="ctr"/>
                      <a:r>
                        <a:rPr lang="fr-FR" sz="1100" dirty="0"/>
                        <a:t>D</a:t>
                      </a:r>
                    </a:p>
                  </a:txBody>
                  <a:tcPr/>
                </a:tc>
                <a:tc>
                  <a:txBody>
                    <a:bodyPr/>
                    <a:lstStyle/>
                    <a:p>
                      <a:pPr algn="ctr"/>
                      <a:r>
                        <a:rPr lang="fr-FR" sz="1100" dirty="0"/>
                        <a:t>S(t</a:t>
                      </a:r>
                      <a:r>
                        <a:rPr lang="fr-FR" sz="1100" baseline="-25000" dirty="0"/>
                        <a:t>i</a:t>
                      </a:r>
                      <a:r>
                        <a:rPr lang="fr-FR" sz="1100" baseline="0" dirty="0"/>
                        <a:t> / t</a:t>
                      </a:r>
                      <a:r>
                        <a:rPr lang="fr-FR" sz="1100" baseline="-25000" dirty="0"/>
                        <a:t>i-1</a:t>
                      </a:r>
                      <a:r>
                        <a:rPr lang="fr-FR" sz="1100" baseline="0" dirty="0"/>
                        <a:t>) = (N – D) / N</a:t>
                      </a:r>
                      <a:endParaRPr lang="fr-FR" sz="1100" dirty="0"/>
                    </a:p>
                  </a:txBody>
                  <a:tcPr/>
                </a:tc>
                <a:tc>
                  <a:txBody>
                    <a:bodyPr/>
                    <a:lstStyle/>
                    <a:p>
                      <a:pPr algn="ctr"/>
                      <a:r>
                        <a:rPr lang="fr-FR" sz="1100" dirty="0"/>
                        <a:t>1 – S(t</a:t>
                      </a:r>
                      <a:r>
                        <a:rPr lang="fr-FR" sz="1100" baseline="-25000" dirty="0"/>
                        <a:t>i</a:t>
                      </a:r>
                      <a:r>
                        <a:rPr lang="fr-FR" sz="1100" dirty="0"/>
                        <a:t> / t</a:t>
                      </a:r>
                      <a:r>
                        <a:rPr lang="fr-FR" sz="1100" baseline="-25000" dirty="0"/>
                        <a:t>i-1</a:t>
                      </a:r>
                      <a:r>
                        <a:rPr lang="fr-FR" sz="1100" dirty="0"/>
                        <a:t>)</a:t>
                      </a:r>
                    </a:p>
                  </a:txBody>
                  <a:tcPr/>
                </a:tc>
                <a:extLst>
                  <a:ext uri="{0D108BD9-81ED-4DB2-BD59-A6C34878D82A}">
                    <a16:rowId xmlns:a16="http://schemas.microsoft.com/office/drawing/2014/main" val="10000"/>
                  </a:ext>
                </a:extLst>
              </a:tr>
              <a:tr h="183538">
                <a:tc>
                  <a:txBody>
                    <a:bodyPr/>
                    <a:lstStyle/>
                    <a:p>
                      <a:pPr algn="ctr"/>
                      <a:r>
                        <a:rPr lang="fr-FR" sz="1100" dirty="0"/>
                        <a:t>1</a:t>
                      </a:r>
                    </a:p>
                  </a:txBody>
                  <a:tcPr/>
                </a:tc>
                <a:tc>
                  <a:txBody>
                    <a:bodyPr/>
                    <a:lstStyle/>
                    <a:p>
                      <a:pPr algn="ctr"/>
                      <a:r>
                        <a:rPr lang="fr-FR" sz="1100" dirty="0"/>
                        <a:t>42</a:t>
                      </a:r>
                    </a:p>
                  </a:txBody>
                  <a:tcPr/>
                </a:tc>
                <a:tc>
                  <a:txBody>
                    <a:bodyPr/>
                    <a:lstStyle/>
                    <a:p>
                      <a:pPr algn="ctr"/>
                      <a:endParaRPr lang="fr-FR" sz="1100" dirty="0"/>
                    </a:p>
                  </a:txBody>
                  <a:tcPr/>
                </a:tc>
                <a:tc>
                  <a:txBody>
                    <a:bodyPr/>
                    <a:lstStyle/>
                    <a:p>
                      <a:pPr algn="ctr"/>
                      <a:r>
                        <a:rPr lang="fr-FR" sz="1100" dirty="0"/>
                        <a:t>42</a:t>
                      </a:r>
                    </a:p>
                  </a:txBody>
                  <a:tcPr/>
                </a:tc>
                <a:tc>
                  <a:txBody>
                    <a:bodyPr/>
                    <a:lstStyle/>
                    <a:p>
                      <a:pPr algn="ctr"/>
                      <a:r>
                        <a:rPr lang="fr-FR" sz="1100" dirty="0"/>
                        <a:t>2</a:t>
                      </a:r>
                    </a:p>
                  </a:txBody>
                  <a:tcPr/>
                </a:tc>
                <a:tc>
                  <a:txBody>
                    <a:bodyPr/>
                    <a:lstStyle/>
                    <a:p>
                      <a:pPr algn="ctr"/>
                      <a:r>
                        <a:rPr lang="fr-FR" sz="1100" dirty="0"/>
                        <a:t>0,952</a:t>
                      </a:r>
                    </a:p>
                  </a:txBody>
                  <a:tcPr/>
                </a:tc>
                <a:tc>
                  <a:txBody>
                    <a:bodyPr/>
                    <a:lstStyle/>
                    <a:p>
                      <a:pPr algn="ctr"/>
                      <a:r>
                        <a:rPr lang="fr-FR" sz="1100" dirty="0"/>
                        <a:t>0,048</a:t>
                      </a:r>
                    </a:p>
                  </a:txBody>
                  <a:tcPr/>
                </a:tc>
                <a:extLst>
                  <a:ext uri="{0D108BD9-81ED-4DB2-BD59-A6C34878D82A}">
                    <a16:rowId xmlns:a16="http://schemas.microsoft.com/office/drawing/2014/main" val="10001"/>
                  </a:ext>
                </a:extLst>
              </a:tr>
              <a:tr h="183538">
                <a:tc>
                  <a:txBody>
                    <a:bodyPr/>
                    <a:lstStyle/>
                    <a:p>
                      <a:pPr algn="ctr"/>
                      <a:r>
                        <a:rPr lang="fr-FR" sz="1100" dirty="0"/>
                        <a:t>2</a:t>
                      </a:r>
                    </a:p>
                  </a:txBody>
                  <a:tcPr/>
                </a:tc>
                <a:tc>
                  <a:txBody>
                    <a:bodyPr/>
                    <a:lstStyle/>
                    <a:p>
                      <a:pPr algn="ctr"/>
                      <a:r>
                        <a:rPr lang="fr-FR" sz="1100" dirty="0"/>
                        <a:t>40</a:t>
                      </a:r>
                    </a:p>
                  </a:txBody>
                  <a:tcPr/>
                </a:tc>
                <a:tc>
                  <a:txBody>
                    <a:bodyPr/>
                    <a:lstStyle/>
                    <a:p>
                      <a:pPr algn="ctr"/>
                      <a:endParaRPr lang="fr-FR" sz="1100" dirty="0"/>
                    </a:p>
                  </a:txBody>
                  <a:tcPr/>
                </a:tc>
                <a:tc>
                  <a:txBody>
                    <a:bodyPr/>
                    <a:lstStyle/>
                    <a:p>
                      <a:pPr algn="ctr"/>
                      <a:r>
                        <a:rPr lang="fr-FR" sz="1100" dirty="0"/>
                        <a:t>40</a:t>
                      </a:r>
                    </a:p>
                  </a:txBody>
                  <a:tcPr/>
                </a:tc>
                <a:tc>
                  <a:txBody>
                    <a:bodyPr/>
                    <a:lstStyle/>
                    <a:p>
                      <a:pPr algn="ctr"/>
                      <a:r>
                        <a:rPr lang="fr-FR" sz="1100" dirty="0"/>
                        <a:t>2</a:t>
                      </a:r>
                    </a:p>
                  </a:txBody>
                  <a:tcPr/>
                </a:tc>
                <a:tc>
                  <a:txBody>
                    <a:bodyPr/>
                    <a:lstStyle/>
                    <a:p>
                      <a:pPr algn="ctr"/>
                      <a:r>
                        <a:rPr lang="fr-FR" sz="1100" dirty="0"/>
                        <a:t>0,950</a:t>
                      </a:r>
                    </a:p>
                  </a:txBody>
                  <a:tcPr/>
                </a:tc>
                <a:tc>
                  <a:txBody>
                    <a:bodyPr/>
                    <a:lstStyle/>
                    <a:p>
                      <a:pPr algn="ctr"/>
                      <a:r>
                        <a:rPr lang="fr-FR" sz="1100" dirty="0"/>
                        <a:t>0,050</a:t>
                      </a:r>
                    </a:p>
                  </a:txBody>
                  <a:tcPr/>
                </a:tc>
                <a:extLst>
                  <a:ext uri="{0D108BD9-81ED-4DB2-BD59-A6C34878D82A}">
                    <a16:rowId xmlns:a16="http://schemas.microsoft.com/office/drawing/2014/main" val="10002"/>
                  </a:ext>
                </a:extLst>
              </a:tr>
              <a:tr h="197319">
                <a:tc>
                  <a:txBody>
                    <a:bodyPr/>
                    <a:lstStyle/>
                    <a:p>
                      <a:pPr algn="ctr"/>
                      <a:r>
                        <a:rPr lang="fr-FR" sz="1100" dirty="0"/>
                        <a:t>3</a:t>
                      </a:r>
                    </a:p>
                  </a:txBody>
                  <a:tcPr/>
                </a:tc>
                <a:tc>
                  <a:txBody>
                    <a:bodyPr/>
                    <a:lstStyle/>
                    <a:p>
                      <a:pPr algn="ctr"/>
                      <a:r>
                        <a:rPr lang="fr-FR" sz="1100" dirty="0"/>
                        <a:t>38</a:t>
                      </a:r>
                    </a:p>
                  </a:txBody>
                  <a:tcPr/>
                </a:tc>
                <a:tc>
                  <a:txBody>
                    <a:bodyPr/>
                    <a:lstStyle/>
                    <a:p>
                      <a:pPr algn="ctr"/>
                      <a:endParaRPr lang="fr-FR" sz="1100" dirty="0"/>
                    </a:p>
                  </a:txBody>
                  <a:tcPr/>
                </a:tc>
                <a:tc>
                  <a:txBody>
                    <a:bodyPr/>
                    <a:lstStyle/>
                    <a:p>
                      <a:pPr algn="ctr"/>
                      <a:r>
                        <a:rPr lang="fr-FR" sz="1100" dirty="0"/>
                        <a:t>38</a:t>
                      </a:r>
                    </a:p>
                  </a:txBody>
                  <a:tcPr/>
                </a:tc>
                <a:tc>
                  <a:txBody>
                    <a:bodyPr/>
                    <a:lstStyle/>
                    <a:p>
                      <a:pPr algn="ctr"/>
                      <a:r>
                        <a:rPr lang="fr-FR" sz="1100" dirty="0"/>
                        <a:t>1</a:t>
                      </a:r>
                    </a:p>
                  </a:txBody>
                  <a:tcPr/>
                </a:tc>
                <a:tc>
                  <a:txBody>
                    <a:bodyPr/>
                    <a:lstStyle/>
                    <a:p>
                      <a:pPr algn="ctr"/>
                      <a:r>
                        <a:rPr lang="fr-FR" sz="1100" dirty="0"/>
                        <a:t>0,974</a:t>
                      </a:r>
                    </a:p>
                  </a:txBody>
                  <a:tcPr/>
                </a:tc>
                <a:tc>
                  <a:txBody>
                    <a:bodyPr/>
                    <a:lstStyle/>
                    <a:p>
                      <a:pPr algn="ctr"/>
                      <a:r>
                        <a:rPr lang="fr-FR" sz="1100" dirty="0"/>
                        <a:t>0,026</a:t>
                      </a:r>
                    </a:p>
                  </a:txBody>
                  <a:tcPr/>
                </a:tc>
                <a:extLst>
                  <a:ext uri="{0D108BD9-81ED-4DB2-BD59-A6C34878D82A}">
                    <a16:rowId xmlns:a16="http://schemas.microsoft.com/office/drawing/2014/main" val="10003"/>
                  </a:ext>
                </a:extLst>
              </a:tr>
              <a:tr h="183538">
                <a:tc>
                  <a:txBody>
                    <a:bodyPr/>
                    <a:lstStyle/>
                    <a:p>
                      <a:pPr algn="ctr"/>
                      <a:r>
                        <a:rPr lang="fr-FR" sz="1100" dirty="0"/>
                        <a:t>4</a:t>
                      </a:r>
                    </a:p>
                  </a:txBody>
                  <a:tcPr/>
                </a:tc>
                <a:tc>
                  <a:txBody>
                    <a:bodyPr/>
                    <a:lstStyle/>
                    <a:p>
                      <a:pPr algn="ctr"/>
                      <a:r>
                        <a:rPr lang="fr-FR" sz="1100" dirty="0"/>
                        <a:t>37</a:t>
                      </a:r>
                    </a:p>
                  </a:txBody>
                  <a:tcPr/>
                </a:tc>
                <a:tc>
                  <a:txBody>
                    <a:bodyPr/>
                    <a:lstStyle/>
                    <a:p>
                      <a:pPr algn="ctr"/>
                      <a:endParaRPr lang="fr-FR" sz="1100" dirty="0"/>
                    </a:p>
                  </a:txBody>
                  <a:tcPr/>
                </a:tc>
                <a:tc>
                  <a:txBody>
                    <a:bodyPr/>
                    <a:lstStyle/>
                    <a:p>
                      <a:pPr algn="ctr"/>
                      <a:r>
                        <a:rPr lang="fr-FR" sz="1100" dirty="0"/>
                        <a:t>37</a:t>
                      </a:r>
                    </a:p>
                  </a:txBody>
                  <a:tcPr/>
                </a:tc>
                <a:tc>
                  <a:txBody>
                    <a:bodyPr/>
                    <a:lstStyle/>
                    <a:p>
                      <a:pPr algn="ctr"/>
                      <a:r>
                        <a:rPr lang="fr-FR" sz="1100" dirty="0"/>
                        <a:t>2</a:t>
                      </a:r>
                    </a:p>
                  </a:txBody>
                  <a:tcPr/>
                </a:tc>
                <a:tc>
                  <a:txBody>
                    <a:bodyPr/>
                    <a:lstStyle/>
                    <a:p>
                      <a:pPr algn="ctr"/>
                      <a:r>
                        <a:rPr lang="fr-FR" sz="1100" dirty="0"/>
                        <a:t>0,946</a:t>
                      </a:r>
                    </a:p>
                  </a:txBody>
                  <a:tcPr/>
                </a:tc>
                <a:tc>
                  <a:txBody>
                    <a:bodyPr/>
                    <a:lstStyle/>
                    <a:p>
                      <a:pPr algn="ctr"/>
                      <a:r>
                        <a:rPr lang="fr-FR" sz="1100" dirty="0"/>
                        <a:t>0,054</a:t>
                      </a:r>
                    </a:p>
                  </a:txBody>
                  <a:tcPr/>
                </a:tc>
                <a:extLst>
                  <a:ext uri="{0D108BD9-81ED-4DB2-BD59-A6C34878D82A}">
                    <a16:rowId xmlns:a16="http://schemas.microsoft.com/office/drawing/2014/main" val="10004"/>
                  </a:ext>
                </a:extLst>
              </a:tr>
              <a:tr h="183538">
                <a:tc>
                  <a:txBody>
                    <a:bodyPr/>
                    <a:lstStyle/>
                    <a:p>
                      <a:pPr algn="ctr"/>
                      <a:r>
                        <a:rPr lang="fr-FR" sz="1100" dirty="0"/>
                        <a:t>5</a:t>
                      </a:r>
                    </a:p>
                  </a:txBody>
                  <a:tcPr/>
                </a:tc>
                <a:tc>
                  <a:txBody>
                    <a:bodyPr/>
                    <a:lstStyle/>
                    <a:p>
                      <a:pPr algn="ctr"/>
                      <a:r>
                        <a:rPr lang="fr-FR" sz="1100" dirty="0"/>
                        <a:t>35</a:t>
                      </a:r>
                    </a:p>
                  </a:txBody>
                  <a:tcPr/>
                </a:tc>
                <a:tc>
                  <a:txBody>
                    <a:bodyPr/>
                    <a:lstStyle/>
                    <a:p>
                      <a:pPr algn="ctr"/>
                      <a:endParaRPr lang="fr-FR" sz="1100" dirty="0"/>
                    </a:p>
                  </a:txBody>
                  <a:tcPr/>
                </a:tc>
                <a:tc>
                  <a:txBody>
                    <a:bodyPr/>
                    <a:lstStyle/>
                    <a:p>
                      <a:pPr algn="ctr"/>
                      <a:r>
                        <a:rPr lang="fr-FR" sz="1100" dirty="0"/>
                        <a:t>35</a:t>
                      </a:r>
                    </a:p>
                  </a:txBody>
                  <a:tcPr/>
                </a:tc>
                <a:tc>
                  <a:txBody>
                    <a:bodyPr/>
                    <a:lstStyle/>
                    <a:p>
                      <a:pPr algn="ctr"/>
                      <a:r>
                        <a:rPr lang="fr-FR" sz="1100" dirty="0"/>
                        <a:t>2</a:t>
                      </a:r>
                    </a:p>
                  </a:txBody>
                  <a:tcPr/>
                </a:tc>
                <a:tc>
                  <a:txBody>
                    <a:bodyPr/>
                    <a:lstStyle/>
                    <a:p>
                      <a:pPr algn="ctr"/>
                      <a:r>
                        <a:rPr lang="fr-FR" sz="1100" dirty="0"/>
                        <a:t>0,943</a:t>
                      </a:r>
                    </a:p>
                  </a:txBody>
                  <a:tcPr/>
                </a:tc>
                <a:tc>
                  <a:txBody>
                    <a:bodyPr/>
                    <a:lstStyle/>
                    <a:p>
                      <a:pPr algn="ctr"/>
                      <a:r>
                        <a:rPr lang="fr-FR" sz="1100" dirty="0"/>
                        <a:t>0,057</a:t>
                      </a:r>
                    </a:p>
                  </a:txBody>
                  <a:tcPr/>
                </a:tc>
                <a:extLst>
                  <a:ext uri="{0D108BD9-81ED-4DB2-BD59-A6C34878D82A}">
                    <a16:rowId xmlns:a16="http://schemas.microsoft.com/office/drawing/2014/main" val="10005"/>
                  </a:ext>
                </a:extLst>
              </a:tr>
              <a:tr h="183538">
                <a:tc>
                  <a:txBody>
                    <a:bodyPr/>
                    <a:lstStyle/>
                    <a:p>
                      <a:pPr algn="ctr"/>
                      <a:r>
                        <a:rPr lang="fr-FR" sz="1100" dirty="0"/>
                        <a:t>6</a:t>
                      </a:r>
                    </a:p>
                  </a:txBody>
                  <a:tcPr/>
                </a:tc>
                <a:tc>
                  <a:txBody>
                    <a:bodyPr/>
                    <a:lstStyle/>
                    <a:p>
                      <a:pPr algn="ctr"/>
                      <a:r>
                        <a:rPr lang="fr-FR" sz="1100" dirty="0"/>
                        <a:t>33</a:t>
                      </a:r>
                    </a:p>
                  </a:txBody>
                  <a:tcPr/>
                </a:tc>
                <a:tc>
                  <a:txBody>
                    <a:bodyPr/>
                    <a:lstStyle/>
                    <a:p>
                      <a:pPr algn="ctr"/>
                      <a:endParaRPr lang="fr-FR" sz="1100" dirty="0"/>
                    </a:p>
                  </a:txBody>
                  <a:tcPr/>
                </a:tc>
                <a:tc>
                  <a:txBody>
                    <a:bodyPr/>
                    <a:lstStyle/>
                    <a:p>
                      <a:pPr algn="ctr"/>
                      <a:r>
                        <a:rPr lang="fr-FR" sz="1100" dirty="0"/>
                        <a:t>33</a:t>
                      </a:r>
                    </a:p>
                  </a:txBody>
                  <a:tcPr/>
                </a:tc>
                <a:tc>
                  <a:txBody>
                    <a:bodyPr/>
                    <a:lstStyle/>
                    <a:p>
                      <a:pPr algn="ctr"/>
                      <a:r>
                        <a:rPr lang="fr-FR" sz="1100" dirty="0"/>
                        <a:t>3</a:t>
                      </a:r>
                    </a:p>
                  </a:txBody>
                  <a:tcPr/>
                </a:tc>
                <a:tc>
                  <a:txBody>
                    <a:bodyPr/>
                    <a:lstStyle/>
                    <a:p>
                      <a:pPr algn="ctr"/>
                      <a:r>
                        <a:rPr lang="fr-FR" sz="1100" dirty="0"/>
                        <a:t>0,909</a:t>
                      </a:r>
                    </a:p>
                  </a:txBody>
                  <a:tcPr/>
                </a:tc>
                <a:tc>
                  <a:txBody>
                    <a:bodyPr/>
                    <a:lstStyle/>
                    <a:p>
                      <a:pPr algn="ctr"/>
                      <a:r>
                        <a:rPr lang="fr-FR" sz="1100" dirty="0"/>
                        <a:t>0,091</a:t>
                      </a:r>
                    </a:p>
                  </a:txBody>
                  <a:tcPr/>
                </a:tc>
                <a:extLst>
                  <a:ext uri="{0D108BD9-81ED-4DB2-BD59-A6C34878D82A}">
                    <a16:rowId xmlns:a16="http://schemas.microsoft.com/office/drawing/2014/main" val="10006"/>
                  </a:ext>
                </a:extLst>
              </a:tr>
              <a:tr h="183538">
                <a:tc>
                  <a:txBody>
                    <a:bodyPr/>
                    <a:lstStyle/>
                    <a:p>
                      <a:pPr algn="ctr"/>
                      <a:r>
                        <a:rPr lang="fr-FR" sz="1100" dirty="0"/>
                        <a:t>7</a:t>
                      </a:r>
                    </a:p>
                  </a:txBody>
                  <a:tcPr/>
                </a:tc>
                <a:tc>
                  <a:txBody>
                    <a:bodyPr/>
                    <a:lstStyle/>
                    <a:p>
                      <a:pPr algn="ctr"/>
                      <a:r>
                        <a:rPr lang="fr-FR" sz="1100" dirty="0"/>
                        <a:t>30</a:t>
                      </a:r>
                    </a:p>
                  </a:txBody>
                  <a:tcPr/>
                </a:tc>
                <a:tc>
                  <a:txBody>
                    <a:bodyPr/>
                    <a:lstStyle/>
                    <a:p>
                      <a:pPr algn="ctr"/>
                      <a:r>
                        <a:rPr lang="fr-FR" sz="1100" dirty="0"/>
                        <a:t>1</a:t>
                      </a:r>
                    </a:p>
                  </a:txBody>
                  <a:tcPr/>
                </a:tc>
                <a:tc>
                  <a:txBody>
                    <a:bodyPr/>
                    <a:lstStyle/>
                    <a:p>
                      <a:pPr algn="ctr"/>
                      <a:r>
                        <a:rPr lang="fr-FR" sz="1100" dirty="0"/>
                        <a:t>29</a:t>
                      </a:r>
                    </a:p>
                  </a:txBody>
                  <a:tcPr/>
                </a:tc>
                <a:tc>
                  <a:txBody>
                    <a:bodyPr/>
                    <a:lstStyle/>
                    <a:p>
                      <a:pPr algn="ctr"/>
                      <a:r>
                        <a:rPr lang="fr-FR" sz="1100" dirty="0"/>
                        <a:t>1</a:t>
                      </a:r>
                    </a:p>
                  </a:txBody>
                  <a:tcPr/>
                </a:tc>
                <a:tc>
                  <a:txBody>
                    <a:bodyPr/>
                    <a:lstStyle/>
                    <a:p>
                      <a:pPr algn="ctr"/>
                      <a:r>
                        <a:rPr lang="fr-FR" sz="1100" dirty="0"/>
                        <a:t>0,966</a:t>
                      </a:r>
                    </a:p>
                  </a:txBody>
                  <a:tcPr/>
                </a:tc>
                <a:tc>
                  <a:txBody>
                    <a:bodyPr/>
                    <a:lstStyle/>
                    <a:p>
                      <a:pPr algn="ctr"/>
                      <a:r>
                        <a:rPr lang="fr-FR" sz="1100" dirty="0"/>
                        <a:t>0,034</a:t>
                      </a:r>
                    </a:p>
                  </a:txBody>
                  <a:tcPr/>
                </a:tc>
                <a:extLst>
                  <a:ext uri="{0D108BD9-81ED-4DB2-BD59-A6C34878D82A}">
                    <a16:rowId xmlns:a16="http://schemas.microsoft.com/office/drawing/2014/main" val="10007"/>
                  </a:ext>
                </a:extLst>
              </a:tr>
              <a:tr h="183538">
                <a:tc>
                  <a:txBody>
                    <a:bodyPr/>
                    <a:lstStyle/>
                    <a:p>
                      <a:pPr algn="ctr"/>
                      <a:r>
                        <a:rPr lang="fr-FR" sz="1100" dirty="0"/>
                        <a:t>8</a:t>
                      </a:r>
                    </a:p>
                  </a:txBody>
                  <a:tcPr/>
                </a:tc>
                <a:tc>
                  <a:txBody>
                    <a:bodyPr/>
                    <a:lstStyle/>
                    <a:p>
                      <a:pPr algn="ctr"/>
                      <a:r>
                        <a:rPr lang="fr-FR" sz="1100" dirty="0"/>
                        <a:t>28</a:t>
                      </a:r>
                    </a:p>
                  </a:txBody>
                  <a:tcPr/>
                </a:tc>
                <a:tc>
                  <a:txBody>
                    <a:bodyPr/>
                    <a:lstStyle/>
                    <a:p>
                      <a:pPr algn="ctr"/>
                      <a:endParaRPr lang="fr-FR" sz="1100" dirty="0"/>
                    </a:p>
                  </a:txBody>
                  <a:tcPr/>
                </a:tc>
                <a:tc>
                  <a:txBody>
                    <a:bodyPr/>
                    <a:lstStyle/>
                    <a:p>
                      <a:pPr algn="ctr"/>
                      <a:r>
                        <a:rPr lang="fr-FR" sz="1100" dirty="0"/>
                        <a:t>28</a:t>
                      </a:r>
                    </a:p>
                  </a:txBody>
                  <a:tcPr/>
                </a:tc>
                <a:tc>
                  <a:txBody>
                    <a:bodyPr/>
                    <a:lstStyle/>
                    <a:p>
                      <a:pPr algn="ctr"/>
                      <a:r>
                        <a:rPr lang="fr-FR" sz="1100" dirty="0"/>
                        <a:t>4</a:t>
                      </a:r>
                    </a:p>
                  </a:txBody>
                  <a:tcPr/>
                </a:tc>
                <a:tc>
                  <a:txBody>
                    <a:bodyPr/>
                    <a:lstStyle/>
                    <a:p>
                      <a:pPr algn="ctr"/>
                      <a:r>
                        <a:rPr lang="fr-FR" sz="1100" dirty="0"/>
                        <a:t>0,857</a:t>
                      </a:r>
                    </a:p>
                  </a:txBody>
                  <a:tcPr/>
                </a:tc>
                <a:tc>
                  <a:txBody>
                    <a:bodyPr/>
                    <a:lstStyle/>
                    <a:p>
                      <a:pPr algn="ctr"/>
                      <a:r>
                        <a:rPr lang="fr-FR" sz="1100" dirty="0"/>
                        <a:t>0,143</a:t>
                      </a:r>
                    </a:p>
                  </a:txBody>
                  <a:tcPr/>
                </a:tc>
                <a:extLst>
                  <a:ext uri="{0D108BD9-81ED-4DB2-BD59-A6C34878D82A}">
                    <a16:rowId xmlns:a16="http://schemas.microsoft.com/office/drawing/2014/main" val="10008"/>
                  </a:ext>
                </a:extLst>
              </a:tr>
              <a:tr h="183538">
                <a:tc>
                  <a:txBody>
                    <a:bodyPr/>
                    <a:lstStyle/>
                    <a:p>
                      <a:pPr algn="ctr"/>
                      <a:r>
                        <a:rPr lang="fr-FR" sz="1100" dirty="0"/>
                        <a:t>10</a:t>
                      </a:r>
                    </a:p>
                  </a:txBody>
                  <a:tcPr/>
                </a:tc>
                <a:tc>
                  <a:txBody>
                    <a:bodyPr/>
                    <a:lstStyle/>
                    <a:p>
                      <a:pPr algn="ctr"/>
                      <a:r>
                        <a:rPr lang="fr-FR" sz="1100" dirty="0"/>
                        <a:t>24</a:t>
                      </a:r>
                    </a:p>
                  </a:txBody>
                  <a:tcPr/>
                </a:tc>
                <a:tc>
                  <a:txBody>
                    <a:bodyPr/>
                    <a:lstStyle/>
                    <a:p>
                      <a:pPr algn="ctr"/>
                      <a:r>
                        <a:rPr lang="fr-FR" sz="1100" dirty="0"/>
                        <a:t>1</a:t>
                      </a:r>
                    </a:p>
                  </a:txBody>
                  <a:tcPr/>
                </a:tc>
                <a:tc>
                  <a:txBody>
                    <a:bodyPr/>
                    <a:lstStyle/>
                    <a:p>
                      <a:pPr algn="ctr"/>
                      <a:r>
                        <a:rPr lang="fr-FR" sz="1100" dirty="0"/>
                        <a:t>23</a:t>
                      </a:r>
                    </a:p>
                  </a:txBody>
                  <a:tcPr/>
                </a:tc>
                <a:tc>
                  <a:txBody>
                    <a:bodyPr/>
                    <a:lstStyle/>
                    <a:p>
                      <a:pPr algn="ctr"/>
                      <a:r>
                        <a:rPr lang="fr-FR" sz="1100" dirty="0"/>
                        <a:t>1</a:t>
                      </a:r>
                    </a:p>
                  </a:txBody>
                  <a:tcPr/>
                </a:tc>
                <a:tc>
                  <a:txBody>
                    <a:bodyPr/>
                    <a:lstStyle/>
                    <a:p>
                      <a:pPr algn="ctr"/>
                      <a:r>
                        <a:rPr lang="fr-FR" sz="1100" dirty="0"/>
                        <a:t>0,957</a:t>
                      </a:r>
                    </a:p>
                  </a:txBody>
                  <a:tcPr/>
                </a:tc>
                <a:tc>
                  <a:txBody>
                    <a:bodyPr/>
                    <a:lstStyle/>
                    <a:p>
                      <a:pPr algn="ctr"/>
                      <a:r>
                        <a:rPr lang="fr-FR" sz="1100" dirty="0"/>
                        <a:t>0,043</a:t>
                      </a:r>
                    </a:p>
                  </a:txBody>
                  <a:tcPr/>
                </a:tc>
                <a:extLst>
                  <a:ext uri="{0D108BD9-81ED-4DB2-BD59-A6C34878D82A}">
                    <a16:rowId xmlns:a16="http://schemas.microsoft.com/office/drawing/2014/main" val="10009"/>
                  </a:ext>
                </a:extLst>
              </a:tr>
              <a:tr h="183538">
                <a:tc>
                  <a:txBody>
                    <a:bodyPr/>
                    <a:lstStyle/>
                    <a:p>
                      <a:pPr algn="ctr"/>
                      <a:r>
                        <a:rPr lang="fr-FR" sz="1100" dirty="0"/>
                        <a:t>11</a:t>
                      </a:r>
                    </a:p>
                  </a:txBody>
                  <a:tcPr/>
                </a:tc>
                <a:tc>
                  <a:txBody>
                    <a:bodyPr/>
                    <a:lstStyle/>
                    <a:p>
                      <a:pPr algn="ctr"/>
                      <a:r>
                        <a:rPr lang="fr-FR" sz="1100" dirty="0"/>
                        <a:t>22</a:t>
                      </a:r>
                    </a:p>
                  </a:txBody>
                  <a:tcPr/>
                </a:tc>
                <a:tc>
                  <a:txBody>
                    <a:bodyPr/>
                    <a:lstStyle/>
                    <a:p>
                      <a:pPr algn="ctr"/>
                      <a:r>
                        <a:rPr lang="fr-FR" sz="1100" dirty="0"/>
                        <a:t>1</a:t>
                      </a:r>
                    </a:p>
                  </a:txBody>
                  <a:tcPr/>
                </a:tc>
                <a:tc>
                  <a:txBody>
                    <a:bodyPr/>
                    <a:lstStyle/>
                    <a:p>
                      <a:pPr algn="ctr"/>
                      <a:r>
                        <a:rPr lang="fr-FR" sz="1100" dirty="0"/>
                        <a:t>21</a:t>
                      </a:r>
                    </a:p>
                  </a:txBody>
                  <a:tcPr/>
                </a:tc>
                <a:tc>
                  <a:txBody>
                    <a:bodyPr/>
                    <a:lstStyle/>
                    <a:p>
                      <a:pPr algn="ctr"/>
                      <a:r>
                        <a:rPr lang="fr-FR" sz="1100" dirty="0"/>
                        <a:t>2</a:t>
                      </a:r>
                    </a:p>
                  </a:txBody>
                  <a:tcPr/>
                </a:tc>
                <a:tc>
                  <a:txBody>
                    <a:bodyPr/>
                    <a:lstStyle/>
                    <a:p>
                      <a:pPr algn="ctr"/>
                      <a:r>
                        <a:rPr lang="fr-FR" sz="1100" dirty="0"/>
                        <a:t>0,905</a:t>
                      </a:r>
                    </a:p>
                  </a:txBody>
                  <a:tcPr/>
                </a:tc>
                <a:tc>
                  <a:txBody>
                    <a:bodyPr/>
                    <a:lstStyle/>
                    <a:p>
                      <a:pPr algn="ctr"/>
                      <a:r>
                        <a:rPr lang="fr-FR" sz="1100" dirty="0"/>
                        <a:t>0,095</a:t>
                      </a:r>
                    </a:p>
                  </a:txBody>
                  <a:tcPr/>
                </a:tc>
                <a:extLst>
                  <a:ext uri="{0D108BD9-81ED-4DB2-BD59-A6C34878D82A}">
                    <a16:rowId xmlns:a16="http://schemas.microsoft.com/office/drawing/2014/main" val="10010"/>
                  </a:ext>
                </a:extLst>
              </a:tr>
              <a:tr h="183538">
                <a:tc>
                  <a:txBody>
                    <a:bodyPr/>
                    <a:lstStyle/>
                    <a:p>
                      <a:pPr algn="ctr"/>
                      <a:r>
                        <a:rPr lang="fr-FR" sz="1100" dirty="0"/>
                        <a:t>12</a:t>
                      </a:r>
                    </a:p>
                  </a:txBody>
                  <a:tcPr/>
                </a:tc>
                <a:tc>
                  <a:txBody>
                    <a:bodyPr/>
                    <a:lstStyle/>
                    <a:p>
                      <a:pPr algn="ctr"/>
                      <a:r>
                        <a:rPr lang="fr-FR" sz="1100" dirty="0"/>
                        <a:t>19</a:t>
                      </a:r>
                    </a:p>
                  </a:txBody>
                  <a:tcPr/>
                </a:tc>
                <a:tc>
                  <a:txBody>
                    <a:bodyPr/>
                    <a:lstStyle/>
                    <a:p>
                      <a:pPr algn="ctr"/>
                      <a:r>
                        <a:rPr lang="fr-FR" sz="1100" dirty="0"/>
                        <a:t>1</a:t>
                      </a:r>
                    </a:p>
                  </a:txBody>
                  <a:tcPr/>
                </a:tc>
                <a:tc>
                  <a:txBody>
                    <a:bodyPr/>
                    <a:lstStyle/>
                    <a:p>
                      <a:pPr algn="ctr"/>
                      <a:r>
                        <a:rPr lang="fr-FR" sz="1100" dirty="0"/>
                        <a:t>18</a:t>
                      </a:r>
                    </a:p>
                  </a:txBody>
                  <a:tcPr/>
                </a:tc>
                <a:tc>
                  <a:txBody>
                    <a:bodyPr/>
                    <a:lstStyle/>
                    <a:p>
                      <a:pPr algn="ctr"/>
                      <a:r>
                        <a:rPr lang="fr-FR" sz="1100" dirty="0"/>
                        <a:t>2</a:t>
                      </a:r>
                    </a:p>
                  </a:txBody>
                  <a:tcPr/>
                </a:tc>
                <a:tc>
                  <a:txBody>
                    <a:bodyPr/>
                    <a:lstStyle/>
                    <a:p>
                      <a:pPr algn="ctr"/>
                      <a:r>
                        <a:rPr lang="fr-FR" sz="1100" dirty="0"/>
                        <a:t>0,889</a:t>
                      </a:r>
                    </a:p>
                  </a:txBody>
                  <a:tcPr/>
                </a:tc>
                <a:tc>
                  <a:txBody>
                    <a:bodyPr/>
                    <a:lstStyle/>
                    <a:p>
                      <a:pPr algn="ctr"/>
                      <a:r>
                        <a:rPr lang="fr-FR" sz="1100" dirty="0"/>
                        <a:t>0,111</a:t>
                      </a:r>
                    </a:p>
                  </a:txBody>
                  <a:tcPr/>
                </a:tc>
                <a:extLst>
                  <a:ext uri="{0D108BD9-81ED-4DB2-BD59-A6C34878D82A}">
                    <a16:rowId xmlns:a16="http://schemas.microsoft.com/office/drawing/2014/main" val="10011"/>
                  </a:ext>
                </a:extLst>
              </a:tr>
              <a:tr h="183538">
                <a:tc>
                  <a:txBody>
                    <a:bodyPr/>
                    <a:lstStyle/>
                    <a:p>
                      <a:pPr algn="ctr"/>
                      <a:r>
                        <a:rPr lang="fr-FR" sz="1100" dirty="0"/>
                        <a:t>13</a:t>
                      </a:r>
                    </a:p>
                  </a:txBody>
                  <a:tcPr/>
                </a:tc>
                <a:tc>
                  <a:txBody>
                    <a:bodyPr/>
                    <a:lstStyle/>
                    <a:p>
                      <a:pPr algn="ctr"/>
                      <a:r>
                        <a:rPr lang="fr-FR" sz="1100" dirty="0"/>
                        <a:t>16</a:t>
                      </a:r>
                    </a:p>
                  </a:txBody>
                  <a:tcPr/>
                </a:tc>
                <a:tc>
                  <a:txBody>
                    <a:bodyPr/>
                    <a:lstStyle/>
                    <a:p>
                      <a:pPr algn="ctr"/>
                      <a:endParaRPr lang="fr-FR" sz="1100" dirty="0"/>
                    </a:p>
                  </a:txBody>
                  <a:tcPr/>
                </a:tc>
                <a:tc>
                  <a:txBody>
                    <a:bodyPr/>
                    <a:lstStyle/>
                    <a:p>
                      <a:pPr algn="ctr"/>
                      <a:r>
                        <a:rPr lang="fr-FR" sz="1100" dirty="0"/>
                        <a:t>16</a:t>
                      </a:r>
                    </a:p>
                  </a:txBody>
                  <a:tcPr/>
                </a:tc>
                <a:tc>
                  <a:txBody>
                    <a:bodyPr/>
                    <a:lstStyle/>
                    <a:p>
                      <a:pPr algn="ctr"/>
                      <a:r>
                        <a:rPr lang="fr-FR" sz="1100" dirty="0"/>
                        <a:t>1</a:t>
                      </a:r>
                    </a:p>
                  </a:txBody>
                  <a:tcPr/>
                </a:tc>
                <a:tc>
                  <a:txBody>
                    <a:bodyPr/>
                    <a:lstStyle/>
                    <a:p>
                      <a:pPr algn="ctr"/>
                      <a:r>
                        <a:rPr lang="fr-FR" sz="1100" dirty="0"/>
                        <a:t>0,938</a:t>
                      </a:r>
                    </a:p>
                  </a:txBody>
                  <a:tcPr/>
                </a:tc>
                <a:tc>
                  <a:txBody>
                    <a:bodyPr/>
                    <a:lstStyle/>
                    <a:p>
                      <a:pPr algn="ctr"/>
                      <a:r>
                        <a:rPr lang="fr-FR" sz="1100" dirty="0"/>
                        <a:t>0,062</a:t>
                      </a:r>
                    </a:p>
                  </a:txBody>
                  <a:tcPr/>
                </a:tc>
                <a:extLst>
                  <a:ext uri="{0D108BD9-81ED-4DB2-BD59-A6C34878D82A}">
                    <a16:rowId xmlns:a16="http://schemas.microsoft.com/office/drawing/2014/main" val="10012"/>
                  </a:ext>
                </a:extLst>
              </a:tr>
              <a:tr h="183538">
                <a:tc>
                  <a:txBody>
                    <a:bodyPr/>
                    <a:lstStyle/>
                    <a:p>
                      <a:pPr algn="ctr"/>
                      <a:r>
                        <a:rPr lang="fr-FR" sz="1100" dirty="0"/>
                        <a:t>15</a:t>
                      </a:r>
                    </a:p>
                  </a:txBody>
                  <a:tcPr/>
                </a:tc>
                <a:tc>
                  <a:txBody>
                    <a:bodyPr/>
                    <a:lstStyle/>
                    <a:p>
                      <a:pPr algn="ctr"/>
                      <a:r>
                        <a:rPr lang="fr-FR" sz="1100" dirty="0"/>
                        <a:t>15</a:t>
                      </a:r>
                    </a:p>
                  </a:txBody>
                  <a:tcPr/>
                </a:tc>
                <a:tc>
                  <a:txBody>
                    <a:bodyPr/>
                    <a:lstStyle/>
                    <a:p>
                      <a:pPr algn="ctr"/>
                      <a:endParaRPr lang="fr-FR" sz="1100"/>
                    </a:p>
                  </a:txBody>
                  <a:tcPr/>
                </a:tc>
                <a:tc>
                  <a:txBody>
                    <a:bodyPr/>
                    <a:lstStyle/>
                    <a:p>
                      <a:pPr algn="ctr"/>
                      <a:r>
                        <a:rPr lang="fr-FR" sz="1100" dirty="0"/>
                        <a:t>15</a:t>
                      </a:r>
                    </a:p>
                  </a:txBody>
                  <a:tcPr/>
                </a:tc>
                <a:tc>
                  <a:txBody>
                    <a:bodyPr/>
                    <a:lstStyle/>
                    <a:p>
                      <a:pPr algn="ctr"/>
                      <a:r>
                        <a:rPr lang="fr-FR" sz="1100" dirty="0"/>
                        <a:t>1</a:t>
                      </a:r>
                    </a:p>
                  </a:txBody>
                  <a:tcPr/>
                </a:tc>
                <a:tc>
                  <a:txBody>
                    <a:bodyPr/>
                    <a:lstStyle/>
                    <a:p>
                      <a:pPr algn="ctr"/>
                      <a:r>
                        <a:rPr lang="fr-FR" sz="1100" dirty="0"/>
                        <a:t>0,933</a:t>
                      </a:r>
                    </a:p>
                  </a:txBody>
                  <a:tcPr/>
                </a:tc>
                <a:tc>
                  <a:txBody>
                    <a:bodyPr/>
                    <a:lstStyle/>
                    <a:p>
                      <a:pPr algn="ctr"/>
                      <a:r>
                        <a:rPr lang="fr-FR" sz="1100" dirty="0"/>
                        <a:t>0,067</a:t>
                      </a:r>
                    </a:p>
                  </a:txBody>
                  <a:tcPr/>
                </a:tc>
                <a:extLst>
                  <a:ext uri="{0D108BD9-81ED-4DB2-BD59-A6C34878D82A}">
                    <a16:rowId xmlns:a16="http://schemas.microsoft.com/office/drawing/2014/main" val="10013"/>
                  </a:ext>
                </a:extLst>
              </a:tr>
              <a:tr h="183538">
                <a:tc>
                  <a:txBody>
                    <a:bodyPr/>
                    <a:lstStyle/>
                    <a:p>
                      <a:pPr algn="ctr"/>
                      <a:r>
                        <a:rPr lang="fr-FR" sz="1100" dirty="0"/>
                        <a:t>16</a:t>
                      </a:r>
                    </a:p>
                  </a:txBody>
                  <a:tcPr/>
                </a:tc>
                <a:tc>
                  <a:txBody>
                    <a:bodyPr/>
                    <a:lstStyle/>
                    <a:p>
                      <a:pPr algn="ctr"/>
                      <a:r>
                        <a:rPr lang="fr-FR" sz="1100" dirty="0"/>
                        <a:t>14</a:t>
                      </a:r>
                    </a:p>
                  </a:txBody>
                  <a:tcPr/>
                </a:tc>
                <a:tc>
                  <a:txBody>
                    <a:bodyPr/>
                    <a:lstStyle/>
                    <a:p>
                      <a:pPr algn="ctr"/>
                      <a:endParaRPr lang="fr-FR" sz="1100" dirty="0"/>
                    </a:p>
                  </a:txBody>
                  <a:tcPr/>
                </a:tc>
                <a:tc>
                  <a:txBody>
                    <a:bodyPr/>
                    <a:lstStyle/>
                    <a:p>
                      <a:pPr algn="ctr"/>
                      <a:r>
                        <a:rPr lang="fr-FR" sz="1100" dirty="0"/>
                        <a:t>14</a:t>
                      </a:r>
                    </a:p>
                  </a:txBody>
                  <a:tcPr/>
                </a:tc>
                <a:tc>
                  <a:txBody>
                    <a:bodyPr/>
                    <a:lstStyle/>
                    <a:p>
                      <a:pPr algn="ctr"/>
                      <a:r>
                        <a:rPr lang="fr-FR" sz="1100" dirty="0"/>
                        <a:t>1</a:t>
                      </a:r>
                    </a:p>
                  </a:txBody>
                  <a:tcPr/>
                </a:tc>
                <a:tc>
                  <a:txBody>
                    <a:bodyPr/>
                    <a:lstStyle/>
                    <a:p>
                      <a:pPr algn="ctr"/>
                      <a:r>
                        <a:rPr lang="fr-FR" sz="1100" dirty="0"/>
                        <a:t>0,929</a:t>
                      </a:r>
                    </a:p>
                  </a:txBody>
                  <a:tcPr/>
                </a:tc>
                <a:tc>
                  <a:txBody>
                    <a:bodyPr/>
                    <a:lstStyle/>
                    <a:p>
                      <a:pPr algn="ctr"/>
                      <a:r>
                        <a:rPr lang="fr-FR" sz="1100" dirty="0"/>
                        <a:t>0,071</a:t>
                      </a:r>
                    </a:p>
                  </a:txBody>
                  <a:tcPr/>
                </a:tc>
                <a:extLst>
                  <a:ext uri="{0D108BD9-81ED-4DB2-BD59-A6C34878D82A}">
                    <a16:rowId xmlns:a16="http://schemas.microsoft.com/office/drawing/2014/main" val="10014"/>
                  </a:ext>
                </a:extLst>
              </a:tr>
              <a:tr h="183538">
                <a:tc>
                  <a:txBody>
                    <a:bodyPr/>
                    <a:lstStyle/>
                    <a:p>
                      <a:pPr algn="ctr"/>
                      <a:r>
                        <a:rPr lang="fr-FR" sz="1100" dirty="0"/>
                        <a:t>17</a:t>
                      </a:r>
                    </a:p>
                  </a:txBody>
                  <a:tcPr/>
                </a:tc>
                <a:tc>
                  <a:txBody>
                    <a:bodyPr/>
                    <a:lstStyle/>
                    <a:p>
                      <a:pPr algn="ctr"/>
                      <a:r>
                        <a:rPr lang="fr-FR" sz="1100" dirty="0"/>
                        <a:t>13</a:t>
                      </a:r>
                    </a:p>
                  </a:txBody>
                  <a:tcPr/>
                </a:tc>
                <a:tc>
                  <a:txBody>
                    <a:bodyPr/>
                    <a:lstStyle/>
                    <a:p>
                      <a:pPr algn="ctr"/>
                      <a:endParaRPr lang="fr-FR" sz="1100"/>
                    </a:p>
                  </a:txBody>
                  <a:tcPr/>
                </a:tc>
                <a:tc>
                  <a:txBody>
                    <a:bodyPr/>
                    <a:lstStyle/>
                    <a:p>
                      <a:pPr algn="ctr"/>
                      <a:r>
                        <a:rPr lang="fr-FR" sz="1100" dirty="0"/>
                        <a:t>13</a:t>
                      </a:r>
                    </a:p>
                  </a:txBody>
                  <a:tcPr/>
                </a:tc>
                <a:tc>
                  <a:txBody>
                    <a:bodyPr/>
                    <a:lstStyle/>
                    <a:p>
                      <a:pPr algn="ctr"/>
                      <a:r>
                        <a:rPr lang="fr-FR" sz="1100" dirty="0"/>
                        <a:t>1</a:t>
                      </a:r>
                    </a:p>
                  </a:txBody>
                  <a:tcPr/>
                </a:tc>
                <a:tc>
                  <a:txBody>
                    <a:bodyPr/>
                    <a:lstStyle/>
                    <a:p>
                      <a:pPr algn="ctr"/>
                      <a:r>
                        <a:rPr lang="fr-FR" sz="1100" dirty="0"/>
                        <a:t>0,923</a:t>
                      </a:r>
                    </a:p>
                  </a:txBody>
                  <a:tcPr/>
                </a:tc>
                <a:tc>
                  <a:txBody>
                    <a:bodyPr/>
                    <a:lstStyle/>
                    <a:p>
                      <a:pPr algn="ctr"/>
                      <a:r>
                        <a:rPr lang="fr-FR" sz="1100" dirty="0"/>
                        <a:t>0,077</a:t>
                      </a:r>
                    </a:p>
                  </a:txBody>
                  <a:tcPr/>
                </a:tc>
                <a:extLst>
                  <a:ext uri="{0D108BD9-81ED-4DB2-BD59-A6C34878D82A}">
                    <a16:rowId xmlns:a16="http://schemas.microsoft.com/office/drawing/2014/main" val="10015"/>
                  </a:ext>
                </a:extLst>
              </a:tr>
              <a:tr h="183538">
                <a:tc>
                  <a:txBody>
                    <a:bodyPr/>
                    <a:lstStyle/>
                    <a:p>
                      <a:pPr algn="ctr"/>
                      <a:r>
                        <a:rPr lang="fr-FR" sz="1100" dirty="0"/>
                        <a:t>22</a:t>
                      </a:r>
                    </a:p>
                  </a:txBody>
                  <a:tcPr/>
                </a:tc>
                <a:tc>
                  <a:txBody>
                    <a:bodyPr/>
                    <a:lstStyle/>
                    <a:p>
                      <a:pPr algn="ctr"/>
                      <a:r>
                        <a:rPr lang="fr-FR" sz="1100" dirty="0"/>
                        <a:t>12</a:t>
                      </a:r>
                    </a:p>
                  </a:txBody>
                  <a:tcPr/>
                </a:tc>
                <a:tc>
                  <a:txBody>
                    <a:bodyPr/>
                    <a:lstStyle/>
                    <a:p>
                      <a:pPr algn="ctr"/>
                      <a:r>
                        <a:rPr lang="fr-FR" sz="1100" dirty="0"/>
                        <a:t>3</a:t>
                      </a:r>
                    </a:p>
                  </a:txBody>
                  <a:tcPr/>
                </a:tc>
                <a:tc>
                  <a:txBody>
                    <a:bodyPr/>
                    <a:lstStyle/>
                    <a:p>
                      <a:pPr algn="ctr"/>
                      <a:r>
                        <a:rPr lang="fr-FR" sz="1100" dirty="0"/>
                        <a:t>9</a:t>
                      </a:r>
                    </a:p>
                  </a:txBody>
                  <a:tcPr/>
                </a:tc>
                <a:tc>
                  <a:txBody>
                    <a:bodyPr/>
                    <a:lstStyle/>
                    <a:p>
                      <a:pPr algn="ctr"/>
                      <a:r>
                        <a:rPr lang="fr-FR" sz="1100" dirty="0"/>
                        <a:t>2</a:t>
                      </a:r>
                    </a:p>
                  </a:txBody>
                  <a:tcPr/>
                </a:tc>
                <a:tc>
                  <a:txBody>
                    <a:bodyPr/>
                    <a:lstStyle/>
                    <a:p>
                      <a:pPr algn="ctr"/>
                      <a:r>
                        <a:rPr lang="fr-FR" sz="1100" dirty="0"/>
                        <a:t>0,778</a:t>
                      </a:r>
                    </a:p>
                  </a:txBody>
                  <a:tcPr/>
                </a:tc>
                <a:tc>
                  <a:txBody>
                    <a:bodyPr/>
                    <a:lstStyle/>
                    <a:p>
                      <a:pPr algn="ctr"/>
                      <a:r>
                        <a:rPr lang="fr-FR" sz="1100" dirty="0"/>
                        <a:t>0,222</a:t>
                      </a:r>
                    </a:p>
                  </a:txBody>
                  <a:tcPr/>
                </a:tc>
                <a:extLst>
                  <a:ext uri="{0D108BD9-81ED-4DB2-BD59-A6C34878D82A}">
                    <a16:rowId xmlns:a16="http://schemas.microsoft.com/office/drawing/2014/main" val="10016"/>
                  </a:ext>
                </a:extLst>
              </a:tr>
              <a:tr h="183538">
                <a:tc>
                  <a:txBody>
                    <a:bodyPr/>
                    <a:lstStyle/>
                    <a:p>
                      <a:pPr algn="ctr"/>
                      <a:r>
                        <a:rPr lang="fr-FR" sz="1100" dirty="0"/>
                        <a:t>23</a:t>
                      </a:r>
                    </a:p>
                  </a:txBody>
                  <a:tcPr/>
                </a:tc>
                <a:tc>
                  <a:txBody>
                    <a:bodyPr/>
                    <a:lstStyle/>
                    <a:p>
                      <a:pPr algn="ctr"/>
                      <a:r>
                        <a:rPr lang="fr-FR" sz="1100" dirty="0"/>
                        <a:t>7</a:t>
                      </a:r>
                    </a:p>
                  </a:txBody>
                  <a:tcPr/>
                </a:tc>
                <a:tc>
                  <a:txBody>
                    <a:bodyPr/>
                    <a:lstStyle/>
                    <a:p>
                      <a:pPr algn="ctr"/>
                      <a:endParaRPr lang="fr-FR" sz="1100" dirty="0"/>
                    </a:p>
                  </a:txBody>
                  <a:tcPr/>
                </a:tc>
                <a:tc>
                  <a:txBody>
                    <a:bodyPr/>
                    <a:lstStyle/>
                    <a:p>
                      <a:pPr algn="ctr"/>
                      <a:r>
                        <a:rPr lang="fr-FR" sz="1100" dirty="0"/>
                        <a:t>7</a:t>
                      </a:r>
                    </a:p>
                  </a:txBody>
                  <a:tcPr/>
                </a:tc>
                <a:tc>
                  <a:txBody>
                    <a:bodyPr/>
                    <a:lstStyle/>
                    <a:p>
                      <a:pPr algn="ctr"/>
                      <a:r>
                        <a:rPr lang="fr-FR" sz="1100" dirty="0"/>
                        <a:t>2</a:t>
                      </a:r>
                    </a:p>
                  </a:txBody>
                  <a:tcPr/>
                </a:tc>
                <a:tc>
                  <a:txBody>
                    <a:bodyPr/>
                    <a:lstStyle/>
                    <a:p>
                      <a:pPr algn="ctr"/>
                      <a:r>
                        <a:rPr lang="fr-FR" sz="1100" dirty="0"/>
                        <a:t>0,714</a:t>
                      </a:r>
                    </a:p>
                  </a:txBody>
                  <a:tcPr/>
                </a:tc>
                <a:tc>
                  <a:txBody>
                    <a:bodyPr/>
                    <a:lstStyle/>
                    <a:p>
                      <a:pPr algn="ctr"/>
                      <a:r>
                        <a:rPr lang="fr-FR" sz="1100" dirty="0"/>
                        <a:t>0,286</a:t>
                      </a:r>
                    </a:p>
                  </a:txBody>
                  <a:tcPr/>
                </a:tc>
                <a:extLst>
                  <a:ext uri="{0D108BD9-81ED-4DB2-BD59-A6C34878D82A}">
                    <a16:rowId xmlns:a16="http://schemas.microsoft.com/office/drawing/2014/main" val="10017"/>
                  </a:ext>
                </a:extLst>
              </a:tr>
            </a:tbl>
          </a:graphicData>
        </a:graphic>
      </p:graphicFrame>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Calcul des décès attendus 1/3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lstStyle/>
          <a:p>
            <a:r>
              <a:rPr lang="fr-FR" dirty="0"/>
              <a:t>On estime ensuite le nombre de décès que l’on attend dans chacun des groupes A et B, à chaque t</a:t>
            </a:r>
            <a:r>
              <a:rPr lang="fr-FR" baseline="-25000" dirty="0"/>
              <a:t>i</a:t>
            </a:r>
            <a:r>
              <a:rPr lang="fr-FR" dirty="0"/>
              <a:t>, en supposant que la probabilité conditionnelle de décès estimée s’applique identiquement à chacun des deux groupes.</a:t>
            </a:r>
          </a:p>
          <a:p>
            <a:r>
              <a:rPr lang="fr-FR" dirty="0"/>
              <a:t>Pour cela on évalue à chaque t</a:t>
            </a:r>
            <a:r>
              <a:rPr lang="fr-FR" baseline="-25000" dirty="0"/>
              <a:t>i</a:t>
            </a:r>
            <a:r>
              <a:rPr lang="fr-FR" dirty="0"/>
              <a:t> l’effectif à risque à cette date.</a:t>
            </a:r>
          </a:p>
          <a:p>
            <a:r>
              <a:rPr lang="fr-FR" dirty="0"/>
              <a:t>On obtient les deux dernières colonnes du tableau suivant.</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Calcul des décès attendus 2/3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graphicFrame>
        <p:nvGraphicFramePr>
          <p:cNvPr id="8" name="Espace réservé du contenu 7"/>
          <p:cNvGraphicFramePr>
            <a:graphicFrameLocks noGrp="1"/>
          </p:cNvGraphicFramePr>
          <p:nvPr>
            <p:ph sz="quarter" idx="1"/>
          </p:nvPr>
        </p:nvGraphicFramePr>
        <p:xfrm>
          <a:off x="1203766" y="1516698"/>
          <a:ext cx="6736467" cy="4663440"/>
        </p:xfrm>
        <a:graphic>
          <a:graphicData uri="http://schemas.openxmlformats.org/drawingml/2006/table">
            <a:tbl>
              <a:tblPr firstRow="1" bandRow="1">
                <a:tableStyleId>{5C22544A-7EE6-4342-B048-85BDC9FD1C3A}</a:tableStyleId>
              </a:tblPr>
              <a:tblGrid>
                <a:gridCol w="476851">
                  <a:extLst>
                    <a:ext uri="{9D8B030D-6E8A-4147-A177-3AD203B41FA5}">
                      <a16:colId xmlns:a16="http://schemas.microsoft.com/office/drawing/2014/main" val="20000"/>
                    </a:ext>
                  </a:extLst>
                </a:gridCol>
                <a:gridCol w="476851">
                  <a:extLst>
                    <a:ext uri="{9D8B030D-6E8A-4147-A177-3AD203B41FA5}">
                      <a16:colId xmlns:a16="http://schemas.microsoft.com/office/drawing/2014/main" val="20001"/>
                    </a:ext>
                  </a:extLst>
                </a:gridCol>
                <a:gridCol w="379267">
                  <a:extLst>
                    <a:ext uri="{9D8B030D-6E8A-4147-A177-3AD203B41FA5}">
                      <a16:colId xmlns:a16="http://schemas.microsoft.com/office/drawing/2014/main" val="20002"/>
                    </a:ext>
                  </a:extLst>
                </a:gridCol>
                <a:gridCol w="767496">
                  <a:extLst>
                    <a:ext uri="{9D8B030D-6E8A-4147-A177-3AD203B41FA5}">
                      <a16:colId xmlns:a16="http://schemas.microsoft.com/office/drawing/2014/main" val="20003"/>
                    </a:ext>
                  </a:extLst>
                </a:gridCol>
                <a:gridCol w="388970">
                  <a:extLst>
                    <a:ext uri="{9D8B030D-6E8A-4147-A177-3AD203B41FA5}">
                      <a16:colId xmlns:a16="http://schemas.microsoft.com/office/drawing/2014/main" val="20004"/>
                    </a:ext>
                  </a:extLst>
                </a:gridCol>
                <a:gridCol w="1598983">
                  <a:extLst>
                    <a:ext uri="{9D8B030D-6E8A-4147-A177-3AD203B41FA5}">
                      <a16:colId xmlns:a16="http://schemas.microsoft.com/office/drawing/2014/main" val="20005"/>
                    </a:ext>
                  </a:extLst>
                </a:gridCol>
                <a:gridCol w="919367">
                  <a:extLst>
                    <a:ext uri="{9D8B030D-6E8A-4147-A177-3AD203B41FA5}">
                      <a16:colId xmlns:a16="http://schemas.microsoft.com/office/drawing/2014/main" val="20006"/>
                    </a:ext>
                  </a:extLst>
                </a:gridCol>
                <a:gridCol w="347980">
                  <a:extLst>
                    <a:ext uri="{9D8B030D-6E8A-4147-A177-3AD203B41FA5}">
                      <a16:colId xmlns:a16="http://schemas.microsoft.com/office/drawing/2014/main" val="20007"/>
                    </a:ext>
                  </a:extLst>
                </a:gridCol>
                <a:gridCol w="337042">
                  <a:extLst>
                    <a:ext uri="{9D8B030D-6E8A-4147-A177-3AD203B41FA5}">
                      <a16:colId xmlns:a16="http://schemas.microsoft.com/office/drawing/2014/main" val="20008"/>
                    </a:ext>
                  </a:extLst>
                </a:gridCol>
                <a:gridCol w="521830">
                  <a:extLst>
                    <a:ext uri="{9D8B030D-6E8A-4147-A177-3AD203B41FA5}">
                      <a16:colId xmlns:a16="http://schemas.microsoft.com/office/drawing/2014/main" val="20009"/>
                    </a:ext>
                  </a:extLst>
                </a:gridCol>
                <a:gridCol w="521830">
                  <a:extLst>
                    <a:ext uri="{9D8B030D-6E8A-4147-A177-3AD203B41FA5}">
                      <a16:colId xmlns:a16="http://schemas.microsoft.com/office/drawing/2014/main" val="20010"/>
                    </a:ext>
                  </a:extLst>
                </a:gridCol>
              </a:tblGrid>
              <a:tr h="183538">
                <a:tc>
                  <a:txBody>
                    <a:bodyPr/>
                    <a:lstStyle/>
                    <a:p>
                      <a:pPr algn="ctr"/>
                      <a:r>
                        <a:rPr lang="fr-FR" sz="1100" baseline="0" dirty="0"/>
                        <a:t>t</a:t>
                      </a:r>
                      <a:r>
                        <a:rPr lang="fr-FR" sz="1100" baseline="-25000" dirty="0"/>
                        <a:t>i</a:t>
                      </a:r>
                    </a:p>
                  </a:txBody>
                  <a:tcPr/>
                </a:tc>
                <a:tc>
                  <a:txBody>
                    <a:bodyPr/>
                    <a:lstStyle/>
                    <a:p>
                      <a:pPr algn="ctr"/>
                      <a:r>
                        <a:rPr lang="fr-FR" sz="1100" dirty="0"/>
                        <a:t>V</a:t>
                      </a:r>
                    </a:p>
                  </a:txBody>
                  <a:tcPr/>
                </a:tc>
                <a:tc>
                  <a:txBody>
                    <a:bodyPr/>
                    <a:lstStyle/>
                    <a:p>
                      <a:pPr algn="ctr"/>
                      <a:r>
                        <a:rPr lang="fr-FR" sz="1100" dirty="0"/>
                        <a:t>C</a:t>
                      </a:r>
                    </a:p>
                  </a:txBody>
                  <a:tcPr/>
                </a:tc>
                <a:tc>
                  <a:txBody>
                    <a:bodyPr/>
                    <a:lstStyle/>
                    <a:p>
                      <a:pPr algn="ctr"/>
                      <a:r>
                        <a:rPr lang="fr-FR" sz="1100" dirty="0"/>
                        <a:t>N</a:t>
                      </a:r>
                      <a:r>
                        <a:rPr lang="fr-FR" sz="1100" baseline="0" dirty="0"/>
                        <a:t> = V - C</a:t>
                      </a:r>
                      <a:endParaRPr lang="fr-FR" sz="1100" dirty="0"/>
                    </a:p>
                  </a:txBody>
                  <a:tcPr/>
                </a:tc>
                <a:tc>
                  <a:txBody>
                    <a:bodyPr/>
                    <a:lstStyle/>
                    <a:p>
                      <a:pPr algn="ctr"/>
                      <a:r>
                        <a:rPr lang="fr-FR" sz="1100" dirty="0"/>
                        <a:t>D</a:t>
                      </a:r>
                    </a:p>
                  </a:txBody>
                  <a:tcPr/>
                </a:tc>
                <a:tc>
                  <a:txBody>
                    <a:bodyPr/>
                    <a:lstStyle/>
                    <a:p>
                      <a:pPr algn="ctr"/>
                      <a:r>
                        <a:rPr lang="fr-FR" sz="1100" dirty="0"/>
                        <a:t>S(t</a:t>
                      </a:r>
                      <a:r>
                        <a:rPr lang="fr-FR" sz="1100" baseline="-25000" dirty="0"/>
                        <a:t>i</a:t>
                      </a:r>
                      <a:r>
                        <a:rPr lang="fr-FR" sz="1100" baseline="0" dirty="0"/>
                        <a:t> / t</a:t>
                      </a:r>
                      <a:r>
                        <a:rPr lang="fr-FR" sz="1100" baseline="-25000" dirty="0"/>
                        <a:t>i-1</a:t>
                      </a:r>
                      <a:r>
                        <a:rPr lang="fr-FR" sz="1100" baseline="0" dirty="0"/>
                        <a:t>) = (N – D) / N</a:t>
                      </a:r>
                      <a:endParaRPr lang="fr-FR" sz="1100" dirty="0"/>
                    </a:p>
                  </a:txBody>
                  <a:tcPr/>
                </a:tc>
                <a:tc>
                  <a:txBody>
                    <a:bodyPr/>
                    <a:lstStyle/>
                    <a:p>
                      <a:pPr algn="ctr"/>
                      <a:r>
                        <a:rPr lang="fr-FR" sz="1100" dirty="0"/>
                        <a:t>1 – S(t</a:t>
                      </a:r>
                      <a:r>
                        <a:rPr lang="fr-FR" sz="1100" baseline="-25000" dirty="0"/>
                        <a:t>i</a:t>
                      </a:r>
                      <a:r>
                        <a:rPr lang="fr-FR" sz="1100" dirty="0"/>
                        <a:t> / t</a:t>
                      </a:r>
                      <a:r>
                        <a:rPr lang="fr-FR" sz="1100" baseline="-25000" dirty="0"/>
                        <a:t>i-1</a:t>
                      </a:r>
                      <a:r>
                        <a:rPr lang="fr-FR" sz="1100" dirty="0"/>
                        <a:t>)</a:t>
                      </a:r>
                    </a:p>
                  </a:txBody>
                  <a:tcPr/>
                </a:tc>
                <a:tc>
                  <a:txBody>
                    <a:bodyPr/>
                    <a:lstStyle/>
                    <a:p>
                      <a:pPr algn="ctr"/>
                      <a:r>
                        <a:rPr lang="fr-FR" sz="1100" dirty="0"/>
                        <a:t>N</a:t>
                      </a:r>
                      <a:r>
                        <a:rPr lang="fr-FR" sz="1100" baseline="-25000" dirty="0"/>
                        <a:t>A</a:t>
                      </a:r>
                    </a:p>
                  </a:txBody>
                  <a:tcPr/>
                </a:tc>
                <a:tc>
                  <a:txBody>
                    <a:bodyPr/>
                    <a:lstStyle/>
                    <a:p>
                      <a:pPr algn="ctr"/>
                      <a:r>
                        <a:rPr lang="fr-FR" sz="1100" dirty="0"/>
                        <a:t>N</a:t>
                      </a:r>
                      <a:r>
                        <a:rPr lang="fr-FR" sz="1100" baseline="-25000" dirty="0"/>
                        <a:t>B</a:t>
                      </a:r>
                    </a:p>
                  </a:txBody>
                  <a:tcPr/>
                </a:tc>
                <a:tc>
                  <a:txBody>
                    <a:bodyPr/>
                    <a:lstStyle/>
                    <a:p>
                      <a:pPr algn="ctr"/>
                      <a:r>
                        <a:rPr lang="fr-FR" sz="1100" dirty="0"/>
                        <a:t>E</a:t>
                      </a:r>
                      <a:r>
                        <a:rPr lang="fr-FR" sz="1100" baseline="-25000" dirty="0"/>
                        <a:t>A</a:t>
                      </a:r>
                    </a:p>
                  </a:txBody>
                  <a:tcPr/>
                </a:tc>
                <a:tc>
                  <a:txBody>
                    <a:bodyPr/>
                    <a:lstStyle/>
                    <a:p>
                      <a:pPr algn="ctr"/>
                      <a:r>
                        <a:rPr lang="fr-FR" sz="1100" dirty="0"/>
                        <a:t>E</a:t>
                      </a:r>
                      <a:r>
                        <a:rPr lang="fr-FR" sz="1100" baseline="-25000" dirty="0"/>
                        <a:t>B</a:t>
                      </a:r>
                    </a:p>
                  </a:txBody>
                  <a:tcPr/>
                </a:tc>
                <a:extLst>
                  <a:ext uri="{0D108BD9-81ED-4DB2-BD59-A6C34878D82A}">
                    <a16:rowId xmlns:a16="http://schemas.microsoft.com/office/drawing/2014/main" val="10000"/>
                  </a:ext>
                </a:extLst>
              </a:tr>
              <a:tr h="183538">
                <a:tc>
                  <a:txBody>
                    <a:bodyPr/>
                    <a:lstStyle/>
                    <a:p>
                      <a:pPr algn="ctr"/>
                      <a:r>
                        <a:rPr lang="fr-FR" sz="1100" dirty="0"/>
                        <a:t>1</a:t>
                      </a:r>
                    </a:p>
                  </a:txBody>
                  <a:tcPr/>
                </a:tc>
                <a:tc>
                  <a:txBody>
                    <a:bodyPr/>
                    <a:lstStyle/>
                    <a:p>
                      <a:pPr algn="ctr"/>
                      <a:r>
                        <a:rPr lang="fr-FR" sz="1100" dirty="0"/>
                        <a:t>42</a:t>
                      </a:r>
                    </a:p>
                  </a:txBody>
                  <a:tcPr/>
                </a:tc>
                <a:tc>
                  <a:txBody>
                    <a:bodyPr/>
                    <a:lstStyle/>
                    <a:p>
                      <a:pPr algn="ctr"/>
                      <a:endParaRPr lang="fr-FR" sz="1100" dirty="0"/>
                    </a:p>
                  </a:txBody>
                  <a:tcPr/>
                </a:tc>
                <a:tc>
                  <a:txBody>
                    <a:bodyPr/>
                    <a:lstStyle/>
                    <a:p>
                      <a:pPr algn="ctr"/>
                      <a:r>
                        <a:rPr lang="fr-FR" sz="1100" dirty="0"/>
                        <a:t>42</a:t>
                      </a:r>
                    </a:p>
                  </a:txBody>
                  <a:tcPr/>
                </a:tc>
                <a:tc>
                  <a:txBody>
                    <a:bodyPr/>
                    <a:lstStyle/>
                    <a:p>
                      <a:pPr algn="ctr"/>
                      <a:r>
                        <a:rPr lang="fr-FR" sz="1100" dirty="0"/>
                        <a:t>2</a:t>
                      </a:r>
                    </a:p>
                  </a:txBody>
                  <a:tcPr/>
                </a:tc>
                <a:tc>
                  <a:txBody>
                    <a:bodyPr/>
                    <a:lstStyle/>
                    <a:p>
                      <a:pPr algn="ctr"/>
                      <a:r>
                        <a:rPr lang="fr-FR" sz="1100" dirty="0"/>
                        <a:t>0,952</a:t>
                      </a:r>
                    </a:p>
                  </a:txBody>
                  <a:tcPr/>
                </a:tc>
                <a:tc>
                  <a:txBody>
                    <a:bodyPr/>
                    <a:lstStyle/>
                    <a:p>
                      <a:pPr algn="ctr"/>
                      <a:r>
                        <a:rPr lang="fr-FR" sz="1100" dirty="0"/>
                        <a:t>0,048</a:t>
                      </a:r>
                    </a:p>
                  </a:txBody>
                  <a:tcPr/>
                </a:tc>
                <a:tc>
                  <a:txBody>
                    <a:bodyPr/>
                    <a:lstStyle/>
                    <a:p>
                      <a:pPr algn="ctr"/>
                      <a:r>
                        <a:rPr lang="fr-FR" sz="1100" dirty="0"/>
                        <a:t>21</a:t>
                      </a:r>
                    </a:p>
                  </a:txBody>
                  <a:tcPr/>
                </a:tc>
                <a:tc>
                  <a:txBody>
                    <a:bodyPr/>
                    <a:lstStyle/>
                    <a:p>
                      <a:pPr algn="ctr"/>
                      <a:r>
                        <a:rPr lang="fr-FR" sz="1100" dirty="0"/>
                        <a:t>21</a:t>
                      </a:r>
                    </a:p>
                  </a:txBody>
                  <a:tcPr/>
                </a:tc>
                <a:tc>
                  <a:txBody>
                    <a:bodyPr/>
                    <a:lstStyle/>
                    <a:p>
                      <a:pPr algn="ctr"/>
                      <a:r>
                        <a:rPr lang="fr-FR" sz="1100" dirty="0"/>
                        <a:t>1,000</a:t>
                      </a:r>
                    </a:p>
                  </a:txBody>
                  <a:tcPr/>
                </a:tc>
                <a:tc>
                  <a:txBody>
                    <a:bodyPr/>
                    <a:lstStyle/>
                    <a:p>
                      <a:pPr algn="ctr"/>
                      <a:r>
                        <a:rPr lang="fr-FR" sz="1100" dirty="0"/>
                        <a:t>1,000</a:t>
                      </a:r>
                    </a:p>
                  </a:txBody>
                  <a:tcPr/>
                </a:tc>
                <a:extLst>
                  <a:ext uri="{0D108BD9-81ED-4DB2-BD59-A6C34878D82A}">
                    <a16:rowId xmlns:a16="http://schemas.microsoft.com/office/drawing/2014/main" val="10001"/>
                  </a:ext>
                </a:extLst>
              </a:tr>
              <a:tr h="183538">
                <a:tc>
                  <a:txBody>
                    <a:bodyPr/>
                    <a:lstStyle/>
                    <a:p>
                      <a:pPr algn="ctr"/>
                      <a:r>
                        <a:rPr lang="fr-FR" sz="1100" dirty="0"/>
                        <a:t>2</a:t>
                      </a:r>
                    </a:p>
                  </a:txBody>
                  <a:tcPr/>
                </a:tc>
                <a:tc>
                  <a:txBody>
                    <a:bodyPr/>
                    <a:lstStyle/>
                    <a:p>
                      <a:pPr algn="ctr"/>
                      <a:r>
                        <a:rPr lang="fr-FR" sz="1100" dirty="0"/>
                        <a:t>40</a:t>
                      </a:r>
                    </a:p>
                  </a:txBody>
                  <a:tcPr/>
                </a:tc>
                <a:tc>
                  <a:txBody>
                    <a:bodyPr/>
                    <a:lstStyle/>
                    <a:p>
                      <a:pPr algn="ctr"/>
                      <a:endParaRPr lang="fr-FR" sz="1100" dirty="0"/>
                    </a:p>
                  </a:txBody>
                  <a:tcPr/>
                </a:tc>
                <a:tc>
                  <a:txBody>
                    <a:bodyPr/>
                    <a:lstStyle/>
                    <a:p>
                      <a:pPr algn="ctr"/>
                      <a:r>
                        <a:rPr lang="fr-FR" sz="1100" dirty="0"/>
                        <a:t>40</a:t>
                      </a:r>
                    </a:p>
                  </a:txBody>
                  <a:tcPr/>
                </a:tc>
                <a:tc>
                  <a:txBody>
                    <a:bodyPr/>
                    <a:lstStyle/>
                    <a:p>
                      <a:pPr algn="ctr"/>
                      <a:r>
                        <a:rPr lang="fr-FR" sz="1100" dirty="0"/>
                        <a:t>2</a:t>
                      </a:r>
                    </a:p>
                  </a:txBody>
                  <a:tcPr/>
                </a:tc>
                <a:tc>
                  <a:txBody>
                    <a:bodyPr/>
                    <a:lstStyle/>
                    <a:p>
                      <a:pPr algn="ctr"/>
                      <a:r>
                        <a:rPr lang="fr-FR" sz="1100" dirty="0"/>
                        <a:t>0,950</a:t>
                      </a:r>
                    </a:p>
                  </a:txBody>
                  <a:tcPr/>
                </a:tc>
                <a:tc>
                  <a:txBody>
                    <a:bodyPr/>
                    <a:lstStyle/>
                    <a:p>
                      <a:pPr algn="ctr"/>
                      <a:r>
                        <a:rPr lang="fr-FR" sz="1100" dirty="0"/>
                        <a:t>0,050</a:t>
                      </a:r>
                    </a:p>
                  </a:txBody>
                  <a:tcPr/>
                </a:tc>
                <a:tc>
                  <a:txBody>
                    <a:bodyPr/>
                    <a:lstStyle/>
                    <a:p>
                      <a:pPr algn="ctr"/>
                      <a:r>
                        <a:rPr lang="fr-FR" sz="1100" dirty="0"/>
                        <a:t>19</a:t>
                      </a:r>
                    </a:p>
                  </a:txBody>
                  <a:tcPr/>
                </a:tc>
                <a:tc>
                  <a:txBody>
                    <a:bodyPr/>
                    <a:lstStyle/>
                    <a:p>
                      <a:pPr algn="ctr"/>
                      <a:r>
                        <a:rPr lang="fr-FR" sz="1100" dirty="0"/>
                        <a:t>21</a:t>
                      </a:r>
                    </a:p>
                  </a:txBody>
                  <a:tcPr/>
                </a:tc>
                <a:tc>
                  <a:txBody>
                    <a:bodyPr/>
                    <a:lstStyle/>
                    <a:p>
                      <a:pPr algn="ctr"/>
                      <a:r>
                        <a:rPr lang="fr-FR" sz="1100" dirty="0"/>
                        <a:t>0,950</a:t>
                      </a:r>
                    </a:p>
                  </a:txBody>
                  <a:tcPr/>
                </a:tc>
                <a:tc>
                  <a:txBody>
                    <a:bodyPr/>
                    <a:lstStyle/>
                    <a:p>
                      <a:pPr algn="ctr"/>
                      <a:r>
                        <a:rPr lang="fr-FR" sz="1100" dirty="0"/>
                        <a:t>1,050</a:t>
                      </a:r>
                    </a:p>
                  </a:txBody>
                  <a:tcPr/>
                </a:tc>
                <a:extLst>
                  <a:ext uri="{0D108BD9-81ED-4DB2-BD59-A6C34878D82A}">
                    <a16:rowId xmlns:a16="http://schemas.microsoft.com/office/drawing/2014/main" val="10002"/>
                  </a:ext>
                </a:extLst>
              </a:tr>
              <a:tr h="197319">
                <a:tc>
                  <a:txBody>
                    <a:bodyPr/>
                    <a:lstStyle/>
                    <a:p>
                      <a:pPr algn="ctr"/>
                      <a:r>
                        <a:rPr lang="fr-FR" sz="1100" dirty="0"/>
                        <a:t>3</a:t>
                      </a:r>
                    </a:p>
                  </a:txBody>
                  <a:tcPr/>
                </a:tc>
                <a:tc>
                  <a:txBody>
                    <a:bodyPr/>
                    <a:lstStyle/>
                    <a:p>
                      <a:pPr algn="ctr"/>
                      <a:r>
                        <a:rPr lang="fr-FR" sz="1100" dirty="0"/>
                        <a:t>38</a:t>
                      </a:r>
                    </a:p>
                  </a:txBody>
                  <a:tcPr/>
                </a:tc>
                <a:tc>
                  <a:txBody>
                    <a:bodyPr/>
                    <a:lstStyle/>
                    <a:p>
                      <a:pPr algn="ctr"/>
                      <a:endParaRPr lang="fr-FR" sz="1100" dirty="0"/>
                    </a:p>
                  </a:txBody>
                  <a:tcPr/>
                </a:tc>
                <a:tc>
                  <a:txBody>
                    <a:bodyPr/>
                    <a:lstStyle/>
                    <a:p>
                      <a:pPr algn="ctr"/>
                      <a:r>
                        <a:rPr lang="fr-FR" sz="1100" dirty="0"/>
                        <a:t>38</a:t>
                      </a:r>
                    </a:p>
                  </a:txBody>
                  <a:tcPr/>
                </a:tc>
                <a:tc>
                  <a:txBody>
                    <a:bodyPr/>
                    <a:lstStyle/>
                    <a:p>
                      <a:pPr algn="ctr"/>
                      <a:r>
                        <a:rPr lang="fr-FR" sz="1100" dirty="0"/>
                        <a:t>1</a:t>
                      </a:r>
                    </a:p>
                  </a:txBody>
                  <a:tcPr/>
                </a:tc>
                <a:tc>
                  <a:txBody>
                    <a:bodyPr/>
                    <a:lstStyle/>
                    <a:p>
                      <a:pPr algn="ctr"/>
                      <a:r>
                        <a:rPr lang="fr-FR" sz="1100" dirty="0"/>
                        <a:t>0,974</a:t>
                      </a:r>
                    </a:p>
                  </a:txBody>
                  <a:tcPr/>
                </a:tc>
                <a:tc>
                  <a:txBody>
                    <a:bodyPr/>
                    <a:lstStyle/>
                    <a:p>
                      <a:pPr algn="ctr"/>
                      <a:r>
                        <a:rPr lang="fr-FR" sz="1100" dirty="0"/>
                        <a:t>0,026</a:t>
                      </a:r>
                    </a:p>
                  </a:txBody>
                  <a:tcPr/>
                </a:tc>
                <a:tc>
                  <a:txBody>
                    <a:bodyPr/>
                    <a:lstStyle/>
                    <a:p>
                      <a:pPr algn="ctr"/>
                      <a:r>
                        <a:rPr lang="fr-FR" sz="1100" dirty="0"/>
                        <a:t>17</a:t>
                      </a:r>
                    </a:p>
                  </a:txBody>
                  <a:tcPr/>
                </a:tc>
                <a:tc>
                  <a:txBody>
                    <a:bodyPr/>
                    <a:lstStyle/>
                    <a:p>
                      <a:pPr algn="ctr"/>
                      <a:r>
                        <a:rPr lang="fr-FR" sz="1100" dirty="0"/>
                        <a:t>21</a:t>
                      </a:r>
                    </a:p>
                  </a:txBody>
                  <a:tcPr/>
                </a:tc>
                <a:tc>
                  <a:txBody>
                    <a:bodyPr/>
                    <a:lstStyle/>
                    <a:p>
                      <a:pPr algn="ctr"/>
                      <a:r>
                        <a:rPr lang="fr-FR" sz="1100" dirty="0"/>
                        <a:t>0,447</a:t>
                      </a:r>
                    </a:p>
                  </a:txBody>
                  <a:tcPr/>
                </a:tc>
                <a:tc>
                  <a:txBody>
                    <a:bodyPr/>
                    <a:lstStyle/>
                    <a:p>
                      <a:pPr algn="ctr"/>
                      <a:r>
                        <a:rPr lang="fr-FR" sz="1100" dirty="0"/>
                        <a:t>0,553</a:t>
                      </a:r>
                    </a:p>
                  </a:txBody>
                  <a:tcPr/>
                </a:tc>
                <a:extLst>
                  <a:ext uri="{0D108BD9-81ED-4DB2-BD59-A6C34878D82A}">
                    <a16:rowId xmlns:a16="http://schemas.microsoft.com/office/drawing/2014/main" val="10003"/>
                  </a:ext>
                </a:extLst>
              </a:tr>
              <a:tr h="183538">
                <a:tc>
                  <a:txBody>
                    <a:bodyPr/>
                    <a:lstStyle/>
                    <a:p>
                      <a:pPr algn="ctr"/>
                      <a:r>
                        <a:rPr lang="fr-FR" sz="1100" dirty="0"/>
                        <a:t>4</a:t>
                      </a:r>
                    </a:p>
                  </a:txBody>
                  <a:tcPr/>
                </a:tc>
                <a:tc>
                  <a:txBody>
                    <a:bodyPr/>
                    <a:lstStyle/>
                    <a:p>
                      <a:pPr algn="ctr"/>
                      <a:r>
                        <a:rPr lang="fr-FR" sz="1100" dirty="0"/>
                        <a:t>37</a:t>
                      </a:r>
                    </a:p>
                  </a:txBody>
                  <a:tcPr/>
                </a:tc>
                <a:tc>
                  <a:txBody>
                    <a:bodyPr/>
                    <a:lstStyle/>
                    <a:p>
                      <a:pPr algn="ctr"/>
                      <a:endParaRPr lang="fr-FR" sz="1100" dirty="0"/>
                    </a:p>
                  </a:txBody>
                  <a:tcPr/>
                </a:tc>
                <a:tc>
                  <a:txBody>
                    <a:bodyPr/>
                    <a:lstStyle/>
                    <a:p>
                      <a:pPr algn="ctr"/>
                      <a:r>
                        <a:rPr lang="fr-FR" sz="1100" dirty="0"/>
                        <a:t>37</a:t>
                      </a:r>
                    </a:p>
                  </a:txBody>
                  <a:tcPr/>
                </a:tc>
                <a:tc>
                  <a:txBody>
                    <a:bodyPr/>
                    <a:lstStyle/>
                    <a:p>
                      <a:pPr algn="ctr"/>
                      <a:r>
                        <a:rPr lang="fr-FR" sz="1100" dirty="0"/>
                        <a:t>2</a:t>
                      </a:r>
                    </a:p>
                  </a:txBody>
                  <a:tcPr/>
                </a:tc>
                <a:tc>
                  <a:txBody>
                    <a:bodyPr/>
                    <a:lstStyle/>
                    <a:p>
                      <a:pPr algn="ctr"/>
                      <a:r>
                        <a:rPr lang="fr-FR" sz="1100" dirty="0"/>
                        <a:t>0,946</a:t>
                      </a:r>
                    </a:p>
                  </a:txBody>
                  <a:tcPr/>
                </a:tc>
                <a:tc>
                  <a:txBody>
                    <a:bodyPr/>
                    <a:lstStyle/>
                    <a:p>
                      <a:pPr algn="ctr"/>
                      <a:r>
                        <a:rPr lang="fr-FR" sz="1100" dirty="0"/>
                        <a:t>0,054</a:t>
                      </a:r>
                    </a:p>
                  </a:txBody>
                  <a:tcPr/>
                </a:tc>
                <a:tc>
                  <a:txBody>
                    <a:bodyPr/>
                    <a:lstStyle/>
                    <a:p>
                      <a:pPr algn="ctr"/>
                      <a:r>
                        <a:rPr lang="fr-FR" sz="1100" dirty="0"/>
                        <a:t>16</a:t>
                      </a:r>
                    </a:p>
                  </a:txBody>
                  <a:tcPr/>
                </a:tc>
                <a:tc>
                  <a:txBody>
                    <a:bodyPr/>
                    <a:lstStyle/>
                    <a:p>
                      <a:pPr algn="ctr"/>
                      <a:r>
                        <a:rPr lang="fr-FR" sz="1100" dirty="0"/>
                        <a:t>21</a:t>
                      </a:r>
                    </a:p>
                  </a:txBody>
                  <a:tcPr/>
                </a:tc>
                <a:tc>
                  <a:txBody>
                    <a:bodyPr/>
                    <a:lstStyle/>
                    <a:p>
                      <a:pPr algn="ctr"/>
                      <a:r>
                        <a:rPr lang="fr-FR" sz="1100" dirty="0"/>
                        <a:t>0,864</a:t>
                      </a:r>
                    </a:p>
                  </a:txBody>
                  <a:tcPr/>
                </a:tc>
                <a:tc>
                  <a:txBody>
                    <a:bodyPr/>
                    <a:lstStyle/>
                    <a:p>
                      <a:pPr algn="ctr"/>
                      <a:r>
                        <a:rPr lang="fr-FR" sz="1100" dirty="0"/>
                        <a:t>1,136</a:t>
                      </a:r>
                    </a:p>
                  </a:txBody>
                  <a:tcPr/>
                </a:tc>
                <a:extLst>
                  <a:ext uri="{0D108BD9-81ED-4DB2-BD59-A6C34878D82A}">
                    <a16:rowId xmlns:a16="http://schemas.microsoft.com/office/drawing/2014/main" val="10004"/>
                  </a:ext>
                </a:extLst>
              </a:tr>
              <a:tr h="183538">
                <a:tc>
                  <a:txBody>
                    <a:bodyPr/>
                    <a:lstStyle/>
                    <a:p>
                      <a:pPr algn="ctr"/>
                      <a:r>
                        <a:rPr lang="fr-FR" sz="1100" dirty="0"/>
                        <a:t>5</a:t>
                      </a:r>
                    </a:p>
                  </a:txBody>
                  <a:tcPr/>
                </a:tc>
                <a:tc>
                  <a:txBody>
                    <a:bodyPr/>
                    <a:lstStyle/>
                    <a:p>
                      <a:pPr algn="ctr"/>
                      <a:r>
                        <a:rPr lang="fr-FR" sz="1100" dirty="0"/>
                        <a:t>35</a:t>
                      </a:r>
                    </a:p>
                  </a:txBody>
                  <a:tcPr/>
                </a:tc>
                <a:tc>
                  <a:txBody>
                    <a:bodyPr/>
                    <a:lstStyle/>
                    <a:p>
                      <a:pPr algn="ctr"/>
                      <a:endParaRPr lang="fr-FR" sz="1100" dirty="0"/>
                    </a:p>
                  </a:txBody>
                  <a:tcPr/>
                </a:tc>
                <a:tc>
                  <a:txBody>
                    <a:bodyPr/>
                    <a:lstStyle/>
                    <a:p>
                      <a:pPr algn="ctr"/>
                      <a:r>
                        <a:rPr lang="fr-FR" sz="1100" dirty="0"/>
                        <a:t>35</a:t>
                      </a:r>
                    </a:p>
                  </a:txBody>
                  <a:tcPr/>
                </a:tc>
                <a:tc>
                  <a:txBody>
                    <a:bodyPr/>
                    <a:lstStyle/>
                    <a:p>
                      <a:pPr algn="ctr"/>
                      <a:r>
                        <a:rPr lang="fr-FR" sz="1100" dirty="0"/>
                        <a:t>2</a:t>
                      </a:r>
                    </a:p>
                  </a:txBody>
                  <a:tcPr/>
                </a:tc>
                <a:tc>
                  <a:txBody>
                    <a:bodyPr/>
                    <a:lstStyle/>
                    <a:p>
                      <a:pPr algn="ctr"/>
                      <a:r>
                        <a:rPr lang="fr-FR" sz="1100" dirty="0"/>
                        <a:t>0,943</a:t>
                      </a:r>
                    </a:p>
                  </a:txBody>
                  <a:tcPr/>
                </a:tc>
                <a:tc>
                  <a:txBody>
                    <a:bodyPr/>
                    <a:lstStyle/>
                    <a:p>
                      <a:pPr algn="ctr"/>
                      <a:r>
                        <a:rPr lang="fr-FR" sz="1100" dirty="0"/>
                        <a:t>0,057</a:t>
                      </a:r>
                    </a:p>
                  </a:txBody>
                  <a:tcPr/>
                </a:tc>
                <a:tc>
                  <a:txBody>
                    <a:bodyPr/>
                    <a:lstStyle/>
                    <a:p>
                      <a:pPr algn="ctr"/>
                      <a:r>
                        <a:rPr lang="fr-FR" sz="1100" dirty="0"/>
                        <a:t>14</a:t>
                      </a:r>
                    </a:p>
                  </a:txBody>
                  <a:tcPr/>
                </a:tc>
                <a:tc>
                  <a:txBody>
                    <a:bodyPr/>
                    <a:lstStyle/>
                    <a:p>
                      <a:pPr algn="ctr"/>
                      <a:r>
                        <a:rPr lang="fr-FR" sz="1100" dirty="0"/>
                        <a:t>21</a:t>
                      </a:r>
                    </a:p>
                  </a:txBody>
                  <a:tcPr/>
                </a:tc>
                <a:tc>
                  <a:txBody>
                    <a:bodyPr/>
                    <a:lstStyle/>
                    <a:p>
                      <a:pPr algn="ctr"/>
                      <a:r>
                        <a:rPr lang="fr-FR" sz="1100" dirty="0"/>
                        <a:t>0,799</a:t>
                      </a:r>
                    </a:p>
                  </a:txBody>
                  <a:tcPr/>
                </a:tc>
                <a:tc>
                  <a:txBody>
                    <a:bodyPr/>
                    <a:lstStyle/>
                    <a:p>
                      <a:pPr algn="ctr"/>
                      <a:r>
                        <a:rPr lang="fr-FR" sz="1100" dirty="0"/>
                        <a:t>1,201</a:t>
                      </a:r>
                    </a:p>
                  </a:txBody>
                  <a:tcPr/>
                </a:tc>
                <a:extLst>
                  <a:ext uri="{0D108BD9-81ED-4DB2-BD59-A6C34878D82A}">
                    <a16:rowId xmlns:a16="http://schemas.microsoft.com/office/drawing/2014/main" val="10005"/>
                  </a:ext>
                </a:extLst>
              </a:tr>
              <a:tr h="183538">
                <a:tc>
                  <a:txBody>
                    <a:bodyPr/>
                    <a:lstStyle/>
                    <a:p>
                      <a:pPr algn="ctr"/>
                      <a:r>
                        <a:rPr lang="fr-FR" sz="1100" dirty="0"/>
                        <a:t>6</a:t>
                      </a:r>
                    </a:p>
                  </a:txBody>
                  <a:tcPr/>
                </a:tc>
                <a:tc>
                  <a:txBody>
                    <a:bodyPr/>
                    <a:lstStyle/>
                    <a:p>
                      <a:pPr algn="ctr"/>
                      <a:r>
                        <a:rPr lang="fr-FR" sz="1100" dirty="0"/>
                        <a:t>33</a:t>
                      </a:r>
                    </a:p>
                  </a:txBody>
                  <a:tcPr/>
                </a:tc>
                <a:tc>
                  <a:txBody>
                    <a:bodyPr/>
                    <a:lstStyle/>
                    <a:p>
                      <a:pPr algn="ctr"/>
                      <a:endParaRPr lang="fr-FR" sz="1100" dirty="0"/>
                    </a:p>
                  </a:txBody>
                  <a:tcPr/>
                </a:tc>
                <a:tc>
                  <a:txBody>
                    <a:bodyPr/>
                    <a:lstStyle/>
                    <a:p>
                      <a:pPr algn="ctr"/>
                      <a:r>
                        <a:rPr lang="fr-FR" sz="1100" dirty="0"/>
                        <a:t>33</a:t>
                      </a:r>
                    </a:p>
                  </a:txBody>
                  <a:tcPr/>
                </a:tc>
                <a:tc>
                  <a:txBody>
                    <a:bodyPr/>
                    <a:lstStyle/>
                    <a:p>
                      <a:pPr algn="ctr"/>
                      <a:r>
                        <a:rPr lang="fr-FR" sz="1100" dirty="0"/>
                        <a:t>3</a:t>
                      </a:r>
                    </a:p>
                  </a:txBody>
                  <a:tcPr/>
                </a:tc>
                <a:tc>
                  <a:txBody>
                    <a:bodyPr/>
                    <a:lstStyle/>
                    <a:p>
                      <a:pPr algn="ctr"/>
                      <a:r>
                        <a:rPr lang="fr-FR" sz="1100" dirty="0"/>
                        <a:t>0,909</a:t>
                      </a:r>
                    </a:p>
                  </a:txBody>
                  <a:tcPr/>
                </a:tc>
                <a:tc>
                  <a:txBody>
                    <a:bodyPr/>
                    <a:lstStyle/>
                    <a:p>
                      <a:pPr algn="ctr"/>
                      <a:r>
                        <a:rPr lang="fr-FR" sz="1100" dirty="0"/>
                        <a:t>0,091</a:t>
                      </a:r>
                    </a:p>
                  </a:txBody>
                  <a:tcPr/>
                </a:tc>
                <a:tc>
                  <a:txBody>
                    <a:bodyPr/>
                    <a:lstStyle/>
                    <a:p>
                      <a:pPr algn="ctr"/>
                      <a:r>
                        <a:rPr lang="fr-FR" sz="1100" dirty="0"/>
                        <a:t>12</a:t>
                      </a:r>
                    </a:p>
                  </a:txBody>
                  <a:tcPr/>
                </a:tc>
                <a:tc>
                  <a:txBody>
                    <a:bodyPr/>
                    <a:lstStyle/>
                    <a:p>
                      <a:pPr algn="ctr"/>
                      <a:r>
                        <a:rPr lang="fr-FR" sz="1100" dirty="0"/>
                        <a:t>21</a:t>
                      </a:r>
                    </a:p>
                  </a:txBody>
                  <a:tcPr/>
                </a:tc>
                <a:tc>
                  <a:txBody>
                    <a:bodyPr/>
                    <a:lstStyle/>
                    <a:p>
                      <a:pPr algn="ctr"/>
                      <a:r>
                        <a:rPr lang="fr-FR" sz="1100" dirty="0"/>
                        <a:t>1,092</a:t>
                      </a:r>
                    </a:p>
                  </a:txBody>
                  <a:tcPr/>
                </a:tc>
                <a:tc>
                  <a:txBody>
                    <a:bodyPr/>
                    <a:lstStyle/>
                    <a:p>
                      <a:pPr algn="ctr"/>
                      <a:r>
                        <a:rPr lang="fr-FR" sz="1100" dirty="0"/>
                        <a:t>1,988</a:t>
                      </a:r>
                    </a:p>
                  </a:txBody>
                  <a:tcPr/>
                </a:tc>
                <a:extLst>
                  <a:ext uri="{0D108BD9-81ED-4DB2-BD59-A6C34878D82A}">
                    <a16:rowId xmlns:a16="http://schemas.microsoft.com/office/drawing/2014/main" val="10006"/>
                  </a:ext>
                </a:extLst>
              </a:tr>
              <a:tr h="183538">
                <a:tc>
                  <a:txBody>
                    <a:bodyPr/>
                    <a:lstStyle/>
                    <a:p>
                      <a:pPr algn="ctr"/>
                      <a:r>
                        <a:rPr lang="fr-FR" sz="1100" dirty="0"/>
                        <a:t>7</a:t>
                      </a:r>
                    </a:p>
                  </a:txBody>
                  <a:tcPr/>
                </a:tc>
                <a:tc>
                  <a:txBody>
                    <a:bodyPr/>
                    <a:lstStyle/>
                    <a:p>
                      <a:pPr algn="ctr"/>
                      <a:r>
                        <a:rPr lang="fr-FR" sz="1100" dirty="0"/>
                        <a:t>30</a:t>
                      </a:r>
                    </a:p>
                  </a:txBody>
                  <a:tcPr/>
                </a:tc>
                <a:tc>
                  <a:txBody>
                    <a:bodyPr/>
                    <a:lstStyle/>
                    <a:p>
                      <a:pPr algn="ctr"/>
                      <a:r>
                        <a:rPr lang="fr-FR" sz="1100" dirty="0"/>
                        <a:t>1</a:t>
                      </a:r>
                    </a:p>
                  </a:txBody>
                  <a:tcPr/>
                </a:tc>
                <a:tc>
                  <a:txBody>
                    <a:bodyPr/>
                    <a:lstStyle/>
                    <a:p>
                      <a:pPr algn="ctr"/>
                      <a:r>
                        <a:rPr lang="fr-FR" sz="1100" dirty="0"/>
                        <a:t>29</a:t>
                      </a:r>
                    </a:p>
                  </a:txBody>
                  <a:tcPr/>
                </a:tc>
                <a:tc>
                  <a:txBody>
                    <a:bodyPr/>
                    <a:lstStyle/>
                    <a:p>
                      <a:pPr algn="ctr"/>
                      <a:r>
                        <a:rPr lang="fr-FR" sz="1100" dirty="0"/>
                        <a:t>1</a:t>
                      </a:r>
                    </a:p>
                  </a:txBody>
                  <a:tcPr/>
                </a:tc>
                <a:tc>
                  <a:txBody>
                    <a:bodyPr/>
                    <a:lstStyle/>
                    <a:p>
                      <a:pPr algn="ctr"/>
                      <a:r>
                        <a:rPr lang="fr-FR" sz="1100" dirty="0"/>
                        <a:t>0,966</a:t>
                      </a:r>
                    </a:p>
                  </a:txBody>
                  <a:tcPr/>
                </a:tc>
                <a:tc>
                  <a:txBody>
                    <a:bodyPr/>
                    <a:lstStyle/>
                    <a:p>
                      <a:pPr algn="ctr"/>
                      <a:r>
                        <a:rPr lang="fr-FR" sz="1100" dirty="0"/>
                        <a:t>0,034</a:t>
                      </a:r>
                    </a:p>
                  </a:txBody>
                  <a:tcPr/>
                </a:tc>
                <a:tc>
                  <a:txBody>
                    <a:bodyPr/>
                    <a:lstStyle/>
                    <a:p>
                      <a:pPr algn="ctr"/>
                      <a:r>
                        <a:rPr lang="fr-FR" sz="1100" dirty="0"/>
                        <a:t>12</a:t>
                      </a:r>
                    </a:p>
                  </a:txBody>
                  <a:tcPr/>
                </a:tc>
                <a:tc>
                  <a:txBody>
                    <a:bodyPr/>
                    <a:lstStyle/>
                    <a:p>
                      <a:pPr algn="ctr"/>
                      <a:r>
                        <a:rPr lang="fr-FR" sz="1100" dirty="0"/>
                        <a:t>17</a:t>
                      </a:r>
                    </a:p>
                  </a:txBody>
                  <a:tcPr/>
                </a:tc>
                <a:tc>
                  <a:txBody>
                    <a:bodyPr/>
                    <a:lstStyle/>
                    <a:p>
                      <a:pPr algn="ctr"/>
                      <a:r>
                        <a:rPr lang="fr-FR" sz="1100" dirty="0"/>
                        <a:t>0,408</a:t>
                      </a:r>
                    </a:p>
                  </a:txBody>
                  <a:tcPr/>
                </a:tc>
                <a:tc>
                  <a:txBody>
                    <a:bodyPr/>
                    <a:lstStyle/>
                    <a:p>
                      <a:pPr algn="ctr"/>
                      <a:r>
                        <a:rPr lang="fr-FR" sz="1100" dirty="0"/>
                        <a:t>0,579</a:t>
                      </a:r>
                    </a:p>
                  </a:txBody>
                  <a:tcPr/>
                </a:tc>
                <a:extLst>
                  <a:ext uri="{0D108BD9-81ED-4DB2-BD59-A6C34878D82A}">
                    <a16:rowId xmlns:a16="http://schemas.microsoft.com/office/drawing/2014/main" val="10007"/>
                  </a:ext>
                </a:extLst>
              </a:tr>
              <a:tr h="183538">
                <a:tc>
                  <a:txBody>
                    <a:bodyPr/>
                    <a:lstStyle/>
                    <a:p>
                      <a:pPr algn="ctr"/>
                      <a:r>
                        <a:rPr lang="fr-FR" sz="1100" dirty="0"/>
                        <a:t>8</a:t>
                      </a:r>
                    </a:p>
                  </a:txBody>
                  <a:tcPr/>
                </a:tc>
                <a:tc>
                  <a:txBody>
                    <a:bodyPr/>
                    <a:lstStyle/>
                    <a:p>
                      <a:pPr algn="ctr"/>
                      <a:r>
                        <a:rPr lang="fr-FR" sz="1100" dirty="0"/>
                        <a:t>28</a:t>
                      </a:r>
                    </a:p>
                  </a:txBody>
                  <a:tcPr/>
                </a:tc>
                <a:tc>
                  <a:txBody>
                    <a:bodyPr/>
                    <a:lstStyle/>
                    <a:p>
                      <a:pPr algn="ctr"/>
                      <a:endParaRPr lang="fr-FR" sz="1100" dirty="0"/>
                    </a:p>
                  </a:txBody>
                  <a:tcPr/>
                </a:tc>
                <a:tc>
                  <a:txBody>
                    <a:bodyPr/>
                    <a:lstStyle/>
                    <a:p>
                      <a:pPr algn="ctr"/>
                      <a:r>
                        <a:rPr lang="fr-FR" sz="1100" dirty="0"/>
                        <a:t>28</a:t>
                      </a:r>
                    </a:p>
                  </a:txBody>
                  <a:tcPr/>
                </a:tc>
                <a:tc>
                  <a:txBody>
                    <a:bodyPr/>
                    <a:lstStyle/>
                    <a:p>
                      <a:pPr algn="ctr"/>
                      <a:r>
                        <a:rPr lang="fr-FR" sz="1100" dirty="0"/>
                        <a:t>4</a:t>
                      </a:r>
                    </a:p>
                  </a:txBody>
                  <a:tcPr/>
                </a:tc>
                <a:tc>
                  <a:txBody>
                    <a:bodyPr/>
                    <a:lstStyle/>
                    <a:p>
                      <a:pPr algn="ctr"/>
                      <a:r>
                        <a:rPr lang="fr-FR" sz="1100" dirty="0"/>
                        <a:t>0,857</a:t>
                      </a:r>
                    </a:p>
                  </a:txBody>
                  <a:tcPr/>
                </a:tc>
                <a:tc>
                  <a:txBody>
                    <a:bodyPr/>
                    <a:lstStyle/>
                    <a:p>
                      <a:pPr algn="ctr"/>
                      <a:r>
                        <a:rPr lang="fr-FR" sz="1100" dirty="0"/>
                        <a:t>0,143</a:t>
                      </a:r>
                    </a:p>
                  </a:txBody>
                  <a:tcPr/>
                </a:tc>
                <a:tc>
                  <a:txBody>
                    <a:bodyPr/>
                    <a:lstStyle/>
                    <a:p>
                      <a:pPr algn="ctr"/>
                      <a:r>
                        <a:rPr lang="fr-FR" sz="1100" dirty="0"/>
                        <a:t>12</a:t>
                      </a:r>
                    </a:p>
                  </a:txBody>
                  <a:tcPr/>
                </a:tc>
                <a:tc>
                  <a:txBody>
                    <a:bodyPr/>
                    <a:lstStyle/>
                    <a:p>
                      <a:pPr algn="ctr"/>
                      <a:r>
                        <a:rPr lang="fr-FR" sz="1100" dirty="0"/>
                        <a:t>16</a:t>
                      </a:r>
                    </a:p>
                  </a:txBody>
                  <a:tcPr/>
                </a:tc>
                <a:tc>
                  <a:txBody>
                    <a:bodyPr/>
                    <a:lstStyle/>
                    <a:p>
                      <a:pPr algn="ctr"/>
                      <a:r>
                        <a:rPr lang="fr-FR" sz="1100" dirty="0"/>
                        <a:t>1,714</a:t>
                      </a:r>
                    </a:p>
                  </a:txBody>
                  <a:tcPr/>
                </a:tc>
                <a:tc>
                  <a:txBody>
                    <a:bodyPr/>
                    <a:lstStyle/>
                    <a:p>
                      <a:pPr algn="ctr"/>
                      <a:r>
                        <a:rPr lang="fr-FR" sz="1100" dirty="0"/>
                        <a:t>2,286</a:t>
                      </a:r>
                    </a:p>
                  </a:txBody>
                  <a:tcPr/>
                </a:tc>
                <a:extLst>
                  <a:ext uri="{0D108BD9-81ED-4DB2-BD59-A6C34878D82A}">
                    <a16:rowId xmlns:a16="http://schemas.microsoft.com/office/drawing/2014/main" val="10008"/>
                  </a:ext>
                </a:extLst>
              </a:tr>
              <a:tr h="183538">
                <a:tc>
                  <a:txBody>
                    <a:bodyPr/>
                    <a:lstStyle/>
                    <a:p>
                      <a:pPr algn="ctr"/>
                      <a:r>
                        <a:rPr lang="fr-FR" sz="1100" dirty="0"/>
                        <a:t>10</a:t>
                      </a:r>
                    </a:p>
                  </a:txBody>
                  <a:tcPr/>
                </a:tc>
                <a:tc>
                  <a:txBody>
                    <a:bodyPr/>
                    <a:lstStyle/>
                    <a:p>
                      <a:pPr algn="ctr"/>
                      <a:r>
                        <a:rPr lang="fr-FR" sz="1100" dirty="0"/>
                        <a:t>24</a:t>
                      </a:r>
                    </a:p>
                  </a:txBody>
                  <a:tcPr/>
                </a:tc>
                <a:tc>
                  <a:txBody>
                    <a:bodyPr/>
                    <a:lstStyle/>
                    <a:p>
                      <a:pPr algn="ctr"/>
                      <a:r>
                        <a:rPr lang="fr-FR" sz="1100" dirty="0"/>
                        <a:t>1</a:t>
                      </a:r>
                    </a:p>
                  </a:txBody>
                  <a:tcPr/>
                </a:tc>
                <a:tc>
                  <a:txBody>
                    <a:bodyPr/>
                    <a:lstStyle/>
                    <a:p>
                      <a:pPr algn="ctr"/>
                      <a:r>
                        <a:rPr lang="fr-FR" sz="1100" dirty="0"/>
                        <a:t>23</a:t>
                      </a:r>
                    </a:p>
                  </a:txBody>
                  <a:tcPr/>
                </a:tc>
                <a:tc>
                  <a:txBody>
                    <a:bodyPr/>
                    <a:lstStyle/>
                    <a:p>
                      <a:pPr algn="ctr"/>
                      <a:r>
                        <a:rPr lang="fr-FR" sz="1100" dirty="0"/>
                        <a:t>1</a:t>
                      </a:r>
                    </a:p>
                  </a:txBody>
                  <a:tcPr/>
                </a:tc>
                <a:tc>
                  <a:txBody>
                    <a:bodyPr/>
                    <a:lstStyle/>
                    <a:p>
                      <a:pPr algn="ctr"/>
                      <a:r>
                        <a:rPr lang="fr-FR" sz="1100" dirty="0"/>
                        <a:t>0,957</a:t>
                      </a:r>
                    </a:p>
                  </a:txBody>
                  <a:tcPr/>
                </a:tc>
                <a:tc>
                  <a:txBody>
                    <a:bodyPr/>
                    <a:lstStyle/>
                    <a:p>
                      <a:pPr algn="ctr"/>
                      <a:r>
                        <a:rPr lang="fr-FR" sz="1100" dirty="0"/>
                        <a:t>0,043</a:t>
                      </a:r>
                    </a:p>
                  </a:txBody>
                  <a:tcPr/>
                </a:tc>
                <a:tc>
                  <a:txBody>
                    <a:bodyPr/>
                    <a:lstStyle/>
                    <a:p>
                      <a:pPr algn="ctr"/>
                      <a:r>
                        <a:rPr lang="fr-FR" sz="1100" dirty="0"/>
                        <a:t>8</a:t>
                      </a:r>
                    </a:p>
                  </a:txBody>
                  <a:tcPr/>
                </a:tc>
                <a:tc>
                  <a:txBody>
                    <a:bodyPr/>
                    <a:lstStyle/>
                    <a:p>
                      <a:pPr algn="ctr"/>
                      <a:r>
                        <a:rPr lang="fr-FR" sz="1100" dirty="0"/>
                        <a:t>15</a:t>
                      </a:r>
                    </a:p>
                  </a:txBody>
                  <a:tcPr/>
                </a:tc>
                <a:tc>
                  <a:txBody>
                    <a:bodyPr/>
                    <a:lstStyle/>
                    <a:p>
                      <a:pPr algn="ctr"/>
                      <a:r>
                        <a:rPr lang="fr-FR" sz="1100" dirty="0"/>
                        <a:t>0,344</a:t>
                      </a:r>
                    </a:p>
                  </a:txBody>
                  <a:tcPr/>
                </a:tc>
                <a:tc>
                  <a:txBody>
                    <a:bodyPr/>
                    <a:lstStyle/>
                    <a:p>
                      <a:pPr algn="ctr"/>
                      <a:r>
                        <a:rPr lang="fr-FR" sz="1100" dirty="0"/>
                        <a:t>0,656</a:t>
                      </a:r>
                    </a:p>
                  </a:txBody>
                  <a:tcPr/>
                </a:tc>
                <a:extLst>
                  <a:ext uri="{0D108BD9-81ED-4DB2-BD59-A6C34878D82A}">
                    <a16:rowId xmlns:a16="http://schemas.microsoft.com/office/drawing/2014/main" val="10009"/>
                  </a:ext>
                </a:extLst>
              </a:tr>
              <a:tr h="183538">
                <a:tc>
                  <a:txBody>
                    <a:bodyPr/>
                    <a:lstStyle/>
                    <a:p>
                      <a:pPr algn="ctr"/>
                      <a:r>
                        <a:rPr lang="fr-FR" sz="1100" dirty="0"/>
                        <a:t>11</a:t>
                      </a:r>
                    </a:p>
                  </a:txBody>
                  <a:tcPr/>
                </a:tc>
                <a:tc>
                  <a:txBody>
                    <a:bodyPr/>
                    <a:lstStyle/>
                    <a:p>
                      <a:pPr algn="ctr"/>
                      <a:r>
                        <a:rPr lang="fr-FR" sz="1100" dirty="0"/>
                        <a:t>22</a:t>
                      </a:r>
                    </a:p>
                  </a:txBody>
                  <a:tcPr/>
                </a:tc>
                <a:tc>
                  <a:txBody>
                    <a:bodyPr/>
                    <a:lstStyle/>
                    <a:p>
                      <a:pPr algn="ctr"/>
                      <a:r>
                        <a:rPr lang="fr-FR" sz="1100" dirty="0"/>
                        <a:t>1</a:t>
                      </a:r>
                    </a:p>
                  </a:txBody>
                  <a:tcPr/>
                </a:tc>
                <a:tc>
                  <a:txBody>
                    <a:bodyPr/>
                    <a:lstStyle/>
                    <a:p>
                      <a:pPr algn="ctr"/>
                      <a:r>
                        <a:rPr lang="fr-FR" sz="1100" dirty="0"/>
                        <a:t>21</a:t>
                      </a:r>
                    </a:p>
                  </a:txBody>
                  <a:tcPr/>
                </a:tc>
                <a:tc>
                  <a:txBody>
                    <a:bodyPr/>
                    <a:lstStyle/>
                    <a:p>
                      <a:pPr algn="ctr"/>
                      <a:r>
                        <a:rPr lang="fr-FR" sz="1100" dirty="0"/>
                        <a:t>2</a:t>
                      </a:r>
                    </a:p>
                  </a:txBody>
                  <a:tcPr/>
                </a:tc>
                <a:tc>
                  <a:txBody>
                    <a:bodyPr/>
                    <a:lstStyle/>
                    <a:p>
                      <a:pPr algn="ctr"/>
                      <a:r>
                        <a:rPr lang="fr-FR" sz="1100" dirty="0"/>
                        <a:t>0,905</a:t>
                      </a:r>
                    </a:p>
                  </a:txBody>
                  <a:tcPr/>
                </a:tc>
                <a:tc>
                  <a:txBody>
                    <a:bodyPr/>
                    <a:lstStyle/>
                    <a:p>
                      <a:pPr algn="ctr"/>
                      <a:r>
                        <a:rPr lang="fr-FR" sz="1100" dirty="0"/>
                        <a:t>0,095</a:t>
                      </a:r>
                    </a:p>
                  </a:txBody>
                  <a:tcPr/>
                </a:tc>
                <a:tc>
                  <a:txBody>
                    <a:bodyPr/>
                    <a:lstStyle/>
                    <a:p>
                      <a:pPr algn="ctr"/>
                      <a:r>
                        <a:rPr lang="fr-FR" sz="1100" dirty="0"/>
                        <a:t>8</a:t>
                      </a:r>
                    </a:p>
                  </a:txBody>
                  <a:tcPr/>
                </a:tc>
                <a:tc>
                  <a:txBody>
                    <a:bodyPr/>
                    <a:lstStyle/>
                    <a:p>
                      <a:pPr algn="ctr"/>
                      <a:r>
                        <a:rPr lang="fr-FR" sz="1100" dirty="0"/>
                        <a:t>13</a:t>
                      </a:r>
                    </a:p>
                  </a:txBody>
                  <a:tcPr/>
                </a:tc>
                <a:tc>
                  <a:txBody>
                    <a:bodyPr/>
                    <a:lstStyle/>
                    <a:p>
                      <a:pPr algn="ctr"/>
                      <a:r>
                        <a:rPr lang="fr-FR" sz="1100" dirty="0"/>
                        <a:t>0,760</a:t>
                      </a:r>
                    </a:p>
                  </a:txBody>
                  <a:tcPr/>
                </a:tc>
                <a:tc>
                  <a:txBody>
                    <a:bodyPr/>
                    <a:lstStyle/>
                    <a:p>
                      <a:pPr algn="ctr"/>
                      <a:r>
                        <a:rPr lang="fr-FR" sz="1100" dirty="0"/>
                        <a:t>1,240</a:t>
                      </a:r>
                    </a:p>
                  </a:txBody>
                  <a:tcPr/>
                </a:tc>
                <a:extLst>
                  <a:ext uri="{0D108BD9-81ED-4DB2-BD59-A6C34878D82A}">
                    <a16:rowId xmlns:a16="http://schemas.microsoft.com/office/drawing/2014/main" val="10010"/>
                  </a:ext>
                </a:extLst>
              </a:tr>
              <a:tr h="183538">
                <a:tc>
                  <a:txBody>
                    <a:bodyPr/>
                    <a:lstStyle/>
                    <a:p>
                      <a:pPr algn="ctr"/>
                      <a:r>
                        <a:rPr lang="fr-FR" sz="1100" dirty="0"/>
                        <a:t>12</a:t>
                      </a:r>
                    </a:p>
                  </a:txBody>
                  <a:tcPr/>
                </a:tc>
                <a:tc>
                  <a:txBody>
                    <a:bodyPr/>
                    <a:lstStyle/>
                    <a:p>
                      <a:pPr algn="ctr"/>
                      <a:r>
                        <a:rPr lang="fr-FR" sz="1100" dirty="0"/>
                        <a:t>19</a:t>
                      </a:r>
                    </a:p>
                  </a:txBody>
                  <a:tcPr/>
                </a:tc>
                <a:tc>
                  <a:txBody>
                    <a:bodyPr/>
                    <a:lstStyle/>
                    <a:p>
                      <a:pPr algn="ctr"/>
                      <a:r>
                        <a:rPr lang="fr-FR" sz="1100" dirty="0"/>
                        <a:t>1</a:t>
                      </a:r>
                    </a:p>
                  </a:txBody>
                  <a:tcPr/>
                </a:tc>
                <a:tc>
                  <a:txBody>
                    <a:bodyPr/>
                    <a:lstStyle/>
                    <a:p>
                      <a:pPr algn="ctr"/>
                      <a:r>
                        <a:rPr lang="fr-FR" sz="1100" dirty="0"/>
                        <a:t>18</a:t>
                      </a:r>
                    </a:p>
                  </a:txBody>
                  <a:tcPr/>
                </a:tc>
                <a:tc>
                  <a:txBody>
                    <a:bodyPr/>
                    <a:lstStyle/>
                    <a:p>
                      <a:pPr algn="ctr"/>
                      <a:r>
                        <a:rPr lang="fr-FR" sz="1100" dirty="0"/>
                        <a:t>2</a:t>
                      </a:r>
                    </a:p>
                  </a:txBody>
                  <a:tcPr/>
                </a:tc>
                <a:tc>
                  <a:txBody>
                    <a:bodyPr/>
                    <a:lstStyle/>
                    <a:p>
                      <a:pPr algn="ctr"/>
                      <a:r>
                        <a:rPr lang="fr-FR" sz="1100" dirty="0"/>
                        <a:t>0,889</a:t>
                      </a:r>
                    </a:p>
                  </a:txBody>
                  <a:tcPr/>
                </a:tc>
                <a:tc>
                  <a:txBody>
                    <a:bodyPr/>
                    <a:lstStyle/>
                    <a:p>
                      <a:pPr algn="ctr"/>
                      <a:r>
                        <a:rPr lang="fr-FR" sz="1100" dirty="0"/>
                        <a:t>0,111</a:t>
                      </a:r>
                    </a:p>
                  </a:txBody>
                  <a:tcPr/>
                </a:tc>
                <a:tc>
                  <a:txBody>
                    <a:bodyPr/>
                    <a:lstStyle/>
                    <a:p>
                      <a:pPr algn="ctr"/>
                      <a:r>
                        <a:rPr lang="fr-FR" sz="1100" dirty="0"/>
                        <a:t>6</a:t>
                      </a:r>
                    </a:p>
                  </a:txBody>
                  <a:tcPr/>
                </a:tc>
                <a:tc>
                  <a:txBody>
                    <a:bodyPr/>
                    <a:lstStyle/>
                    <a:p>
                      <a:pPr algn="ctr"/>
                      <a:r>
                        <a:rPr lang="fr-FR" sz="1100" dirty="0"/>
                        <a:t>12</a:t>
                      </a:r>
                    </a:p>
                  </a:txBody>
                  <a:tcPr/>
                </a:tc>
                <a:tc>
                  <a:txBody>
                    <a:bodyPr/>
                    <a:lstStyle/>
                    <a:p>
                      <a:pPr algn="ctr"/>
                      <a:r>
                        <a:rPr lang="fr-FR" sz="1100" dirty="0"/>
                        <a:t>0,666</a:t>
                      </a:r>
                    </a:p>
                  </a:txBody>
                  <a:tcPr/>
                </a:tc>
                <a:tc>
                  <a:txBody>
                    <a:bodyPr/>
                    <a:lstStyle/>
                    <a:p>
                      <a:pPr algn="ctr"/>
                      <a:r>
                        <a:rPr lang="fr-FR" sz="1100" dirty="0"/>
                        <a:t>1,334</a:t>
                      </a:r>
                    </a:p>
                  </a:txBody>
                  <a:tcPr/>
                </a:tc>
                <a:extLst>
                  <a:ext uri="{0D108BD9-81ED-4DB2-BD59-A6C34878D82A}">
                    <a16:rowId xmlns:a16="http://schemas.microsoft.com/office/drawing/2014/main" val="10011"/>
                  </a:ext>
                </a:extLst>
              </a:tr>
              <a:tr h="183538">
                <a:tc>
                  <a:txBody>
                    <a:bodyPr/>
                    <a:lstStyle/>
                    <a:p>
                      <a:pPr algn="ctr"/>
                      <a:r>
                        <a:rPr lang="fr-FR" sz="1100" dirty="0"/>
                        <a:t>13</a:t>
                      </a:r>
                    </a:p>
                  </a:txBody>
                  <a:tcPr/>
                </a:tc>
                <a:tc>
                  <a:txBody>
                    <a:bodyPr/>
                    <a:lstStyle/>
                    <a:p>
                      <a:pPr algn="ctr"/>
                      <a:r>
                        <a:rPr lang="fr-FR" sz="1100" dirty="0"/>
                        <a:t>16</a:t>
                      </a:r>
                    </a:p>
                  </a:txBody>
                  <a:tcPr/>
                </a:tc>
                <a:tc>
                  <a:txBody>
                    <a:bodyPr/>
                    <a:lstStyle/>
                    <a:p>
                      <a:pPr algn="ctr"/>
                      <a:endParaRPr lang="fr-FR" sz="1100" dirty="0"/>
                    </a:p>
                  </a:txBody>
                  <a:tcPr/>
                </a:tc>
                <a:tc>
                  <a:txBody>
                    <a:bodyPr/>
                    <a:lstStyle/>
                    <a:p>
                      <a:pPr algn="ctr"/>
                      <a:r>
                        <a:rPr lang="fr-FR" sz="1100" dirty="0"/>
                        <a:t>16</a:t>
                      </a:r>
                    </a:p>
                  </a:txBody>
                  <a:tcPr/>
                </a:tc>
                <a:tc>
                  <a:txBody>
                    <a:bodyPr/>
                    <a:lstStyle/>
                    <a:p>
                      <a:pPr algn="ctr"/>
                      <a:r>
                        <a:rPr lang="fr-FR" sz="1100" dirty="0"/>
                        <a:t>1</a:t>
                      </a:r>
                    </a:p>
                  </a:txBody>
                  <a:tcPr/>
                </a:tc>
                <a:tc>
                  <a:txBody>
                    <a:bodyPr/>
                    <a:lstStyle/>
                    <a:p>
                      <a:pPr algn="ctr"/>
                      <a:r>
                        <a:rPr lang="fr-FR" sz="1100" dirty="0"/>
                        <a:t>0,938</a:t>
                      </a:r>
                    </a:p>
                  </a:txBody>
                  <a:tcPr/>
                </a:tc>
                <a:tc>
                  <a:txBody>
                    <a:bodyPr/>
                    <a:lstStyle/>
                    <a:p>
                      <a:pPr algn="ctr"/>
                      <a:r>
                        <a:rPr lang="fr-FR" sz="1100" dirty="0"/>
                        <a:t>0,062</a:t>
                      </a:r>
                    </a:p>
                  </a:txBody>
                  <a:tcPr/>
                </a:tc>
                <a:tc>
                  <a:txBody>
                    <a:bodyPr/>
                    <a:lstStyle/>
                    <a:p>
                      <a:pPr algn="ctr"/>
                      <a:r>
                        <a:rPr lang="fr-FR" sz="1100" dirty="0"/>
                        <a:t>4</a:t>
                      </a:r>
                    </a:p>
                  </a:txBody>
                  <a:tcPr/>
                </a:tc>
                <a:tc>
                  <a:txBody>
                    <a:bodyPr/>
                    <a:lstStyle/>
                    <a:p>
                      <a:pPr algn="ctr"/>
                      <a:r>
                        <a:rPr lang="fr-FR" sz="1100" dirty="0"/>
                        <a:t>12</a:t>
                      </a:r>
                    </a:p>
                  </a:txBody>
                  <a:tcPr/>
                </a:tc>
                <a:tc>
                  <a:txBody>
                    <a:bodyPr/>
                    <a:lstStyle/>
                    <a:p>
                      <a:pPr algn="ctr"/>
                      <a:r>
                        <a:rPr lang="fr-FR" sz="1100" dirty="0"/>
                        <a:t>0,249</a:t>
                      </a:r>
                    </a:p>
                  </a:txBody>
                  <a:tcPr/>
                </a:tc>
                <a:tc>
                  <a:txBody>
                    <a:bodyPr/>
                    <a:lstStyle/>
                    <a:p>
                      <a:pPr algn="ctr"/>
                      <a:r>
                        <a:rPr lang="fr-FR" sz="1100" dirty="0"/>
                        <a:t>0,751</a:t>
                      </a:r>
                    </a:p>
                  </a:txBody>
                  <a:tcPr/>
                </a:tc>
                <a:extLst>
                  <a:ext uri="{0D108BD9-81ED-4DB2-BD59-A6C34878D82A}">
                    <a16:rowId xmlns:a16="http://schemas.microsoft.com/office/drawing/2014/main" val="10012"/>
                  </a:ext>
                </a:extLst>
              </a:tr>
              <a:tr h="183538">
                <a:tc>
                  <a:txBody>
                    <a:bodyPr/>
                    <a:lstStyle/>
                    <a:p>
                      <a:pPr algn="ctr"/>
                      <a:r>
                        <a:rPr lang="fr-FR" sz="1100" dirty="0"/>
                        <a:t>15</a:t>
                      </a:r>
                    </a:p>
                  </a:txBody>
                  <a:tcPr/>
                </a:tc>
                <a:tc>
                  <a:txBody>
                    <a:bodyPr/>
                    <a:lstStyle/>
                    <a:p>
                      <a:pPr algn="ctr"/>
                      <a:r>
                        <a:rPr lang="fr-FR" sz="1100" dirty="0"/>
                        <a:t>15</a:t>
                      </a:r>
                    </a:p>
                  </a:txBody>
                  <a:tcPr/>
                </a:tc>
                <a:tc>
                  <a:txBody>
                    <a:bodyPr/>
                    <a:lstStyle/>
                    <a:p>
                      <a:pPr algn="ctr"/>
                      <a:endParaRPr lang="fr-FR" sz="1100"/>
                    </a:p>
                  </a:txBody>
                  <a:tcPr/>
                </a:tc>
                <a:tc>
                  <a:txBody>
                    <a:bodyPr/>
                    <a:lstStyle/>
                    <a:p>
                      <a:pPr algn="ctr"/>
                      <a:r>
                        <a:rPr lang="fr-FR" sz="1100" dirty="0"/>
                        <a:t>15</a:t>
                      </a:r>
                    </a:p>
                  </a:txBody>
                  <a:tcPr/>
                </a:tc>
                <a:tc>
                  <a:txBody>
                    <a:bodyPr/>
                    <a:lstStyle/>
                    <a:p>
                      <a:pPr algn="ctr"/>
                      <a:r>
                        <a:rPr lang="fr-FR" sz="1100" dirty="0"/>
                        <a:t>1</a:t>
                      </a:r>
                    </a:p>
                  </a:txBody>
                  <a:tcPr/>
                </a:tc>
                <a:tc>
                  <a:txBody>
                    <a:bodyPr/>
                    <a:lstStyle/>
                    <a:p>
                      <a:pPr algn="ctr"/>
                      <a:r>
                        <a:rPr lang="fr-FR" sz="1100" dirty="0"/>
                        <a:t>0,933</a:t>
                      </a:r>
                    </a:p>
                  </a:txBody>
                  <a:tcPr/>
                </a:tc>
                <a:tc>
                  <a:txBody>
                    <a:bodyPr/>
                    <a:lstStyle/>
                    <a:p>
                      <a:pPr algn="ctr"/>
                      <a:r>
                        <a:rPr lang="fr-FR" sz="1100" dirty="0"/>
                        <a:t>0,067</a:t>
                      </a:r>
                    </a:p>
                  </a:txBody>
                  <a:tcPr/>
                </a:tc>
                <a:tc>
                  <a:txBody>
                    <a:bodyPr/>
                    <a:lstStyle/>
                    <a:p>
                      <a:pPr algn="ctr"/>
                      <a:r>
                        <a:rPr lang="fr-FR" sz="1100" dirty="0"/>
                        <a:t>4</a:t>
                      </a:r>
                    </a:p>
                  </a:txBody>
                  <a:tcPr/>
                </a:tc>
                <a:tc>
                  <a:txBody>
                    <a:bodyPr/>
                    <a:lstStyle/>
                    <a:p>
                      <a:pPr algn="ctr"/>
                      <a:r>
                        <a:rPr lang="fr-FR" sz="1100" dirty="0"/>
                        <a:t>11</a:t>
                      </a:r>
                    </a:p>
                  </a:txBody>
                  <a:tcPr/>
                </a:tc>
                <a:tc>
                  <a:txBody>
                    <a:bodyPr/>
                    <a:lstStyle/>
                    <a:p>
                      <a:pPr algn="ctr"/>
                      <a:r>
                        <a:rPr lang="fr-FR" sz="1100" dirty="0"/>
                        <a:t>0,268</a:t>
                      </a:r>
                    </a:p>
                  </a:txBody>
                  <a:tcPr/>
                </a:tc>
                <a:tc>
                  <a:txBody>
                    <a:bodyPr/>
                    <a:lstStyle/>
                    <a:p>
                      <a:pPr algn="ctr"/>
                      <a:r>
                        <a:rPr lang="fr-FR" sz="1100" dirty="0"/>
                        <a:t>0,732</a:t>
                      </a:r>
                    </a:p>
                  </a:txBody>
                  <a:tcPr/>
                </a:tc>
                <a:extLst>
                  <a:ext uri="{0D108BD9-81ED-4DB2-BD59-A6C34878D82A}">
                    <a16:rowId xmlns:a16="http://schemas.microsoft.com/office/drawing/2014/main" val="10013"/>
                  </a:ext>
                </a:extLst>
              </a:tr>
              <a:tr h="183538">
                <a:tc>
                  <a:txBody>
                    <a:bodyPr/>
                    <a:lstStyle/>
                    <a:p>
                      <a:pPr algn="ctr"/>
                      <a:r>
                        <a:rPr lang="fr-FR" sz="1100" dirty="0"/>
                        <a:t>16</a:t>
                      </a:r>
                    </a:p>
                  </a:txBody>
                  <a:tcPr/>
                </a:tc>
                <a:tc>
                  <a:txBody>
                    <a:bodyPr/>
                    <a:lstStyle/>
                    <a:p>
                      <a:pPr algn="ctr"/>
                      <a:r>
                        <a:rPr lang="fr-FR" sz="1100" dirty="0"/>
                        <a:t>14</a:t>
                      </a:r>
                    </a:p>
                  </a:txBody>
                  <a:tcPr/>
                </a:tc>
                <a:tc>
                  <a:txBody>
                    <a:bodyPr/>
                    <a:lstStyle/>
                    <a:p>
                      <a:pPr algn="ctr"/>
                      <a:endParaRPr lang="fr-FR" sz="1100" dirty="0"/>
                    </a:p>
                  </a:txBody>
                  <a:tcPr/>
                </a:tc>
                <a:tc>
                  <a:txBody>
                    <a:bodyPr/>
                    <a:lstStyle/>
                    <a:p>
                      <a:pPr algn="ctr"/>
                      <a:r>
                        <a:rPr lang="fr-FR" sz="1100" dirty="0"/>
                        <a:t>14</a:t>
                      </a:r>
                    </a:p>
                  </a:txBody>
                  <a:tcPr/>
                </a:tc>
                <a:tc>
                  <a:txBody>
                    <a:bodyPr/>
                    <a:lstStyle/>
                    <a:p>
                      <a:pPr algn="ctr"/>
                      <a:r>
                        <a:rPr lang="fr-FR" sz="1100" dirty="0"/>
                        <a:t>1</a:t>
                      </a:r>
                    </a:p>
                  </a:txBody>
                  <a:tcPr/>
                </a:tc>
                <a:tc>
                  <a:txBody>
                    <a:bodyPr/>
                    <a:lstStyle/>
                    <a:p>
                      <a:pPr algn="ctr"/>
                      <a:r>
                        <a:rPr lang="fr-FR" sz="1100" dirty="0"/>
                        <a:t>0,929</a:t>
                      </a:r>
                    </a:p>
                  </a:txBody>
                  <a:tcPr/>
                </a:tc>
                <a:tc>
                  <a:txBody>
                    <a:bodyPr/>
                    <a:lstStyle/>
                    <a:p>
                      <a:pPr algn="ctr"/>
                      <a:r>
                        <a:rPr lang="fr-FR" sz="1100" dirty="0"/>
                        <a:t>0,071</a:t>
                      </a:r>
                    </a:p>
                  </a:txBody>
                  <a:tcPr/>
                </a:tc>
                <a:tc>
                  <a:txBody>
                    <a:bodyPr/>
                    <a:lstStyle/>
                    <a:p>
                      <a:pPr algn="ctr"/>
                      <a:r>
                        <a:rPr lang="fr-FR" sz="1100" dirty="0"/>
                        <a:t>3</a:t>
                      </a:r>
                    </a:p>
                  </a:txBody>
                  <a:tcPr/>
                </a:tc>
                <a:tc>
                  <a:txBody>
                    <a:bodyPr/>
                    <a:lstStyle/>
                    <a:p>
                      <a:pPr algn="ctr"/>
                      <a:r>
                        <a:rPr lang="fr-FR" sz="1100" dirty="0"/>
                        <a:t>11</a:t>
                      </a:r>
                    </a:p>
                  </a:txBody>
                  <a:tcPr/>
                </a:tc>
                <a:tc>
                  <a:txBody>
                    <a:bodyPr/>
                    <a:lstStyle/>
                    <a:p>
                      <a:pPr algn="ctr"/>
                      <a:r>
                        <a:rPr lang="fr-FR" sz="1100" dirty="0"/>
                        <a:t>0,214</a:t>
                      </a:r>
                    </a:p>
                  </a:txBody>
                  <a:tcPr/>
                </a:tc>
                <a:tc>
                  <a:txBody>
                    <a:bodyPr/>
                    <a:lstStyle/>
                    <a:p>
                      <a:pPr algn="ctr"/>
                      <a:r>
                        <a:rPr lang="fr-FR" sz="1100" dirty="0"/>
                        <a:t>0,786</a:t>
                      </a:r>
                    </a:p>
                  </a:txBody>
                  <a:tcPr/>
                </a:tc>
                <a:extLst>
                  <a:ext uri="{0D108BD9-81ED-4DB2-BD59-A6C34878D82A}">
                    <a16:rowId xmlns:a16="http://schemas.microsoft.com/office/drawing/2014/main" val="10014"/>
                  </a:ext>
                </a:extLst>
              </a:tr>
              <a:tr h="183538">
                <a:tc>
                  <a:txBody>
                    <a:bodyPr/>
                    <a:lstStyle/>
                    <a:p>
                      <a:pPr algn="ctr"/>
                      <a:r>
                        <a:rPr lang="fr-FR" sz="1100" dirty="0"/>
                        <a:t>17</a:t>
                      </a:r>
                    </a:p>
                  </a:txBody>
                  <a:tcPr/>
                </a:tc>
                <a:tc>
                  <a:txBody>
                    <a:bodyPr/>
                    <a:lstStyle/>
                    <a:p>
                      <a:pPr algn="ctr"/>
                      <a:r>
                        <a:rPr lang="fr-FR" sz="1100" dirty="0"/>
                        <a:t>13</a:t>
                      </a:r>
                    </a:p>
                  </a:txBody>
                  <a:tcPr/>
                </a:tc>
                <a:tc>
                  <a:txBody>
                    <a:bodyPr/>
                    <a:lstStyle/>
                    <a:p>
                      <a:pPr algn="ctr"/>
                      <a:endParaRPr lang="fr-FR" sz="1100"/>
                    </a:p>
                  </a:txBody>
                  <a:tcPr/>
                </a:tc>
                <a:tc>
                  <a:txBody>
                    <a:bodyPr/>
                    <a:lstStyle/>
                    <a:p>
                      <a:pPr algn="ctr"/>
                      <a:r>
                        <a:rPr lang="fr-FR" sz="1100" dirty="0"/>
                        <a:t>13</a:t>
                      </a:r>
                    </a:p>
                  </a:txBody>
                  <a:tcPr/>
                </a:tc>
                <a:tc>
                  <a:txBody>
                    <a:bodyPr/>
                    <a:lstStyle/>
                    <a:p>
                      <a:pPr algn="ctr"/>
                      <a:r>
                        <a:rPr lang="fr-FR" sz="1100" dirty="0"/>
                        <a:t>1</a:t>
                      </a:r>
                    </a:p>
                  </a:txBody>
                  <a:tcPr/>
                </a:tc>
                <a:tc>
                  <a:txBody>
                    <a:bodyPr/>
                    <a:lstStyle/>
                    <a:p>
                      <a:pPr algn="ctr"/>
                      <a:r>
                        <a:rPr lang="fr-FR" sz="1100" dirty="0"/>
                        <a:t>0,923</a:t>
                      </a:r>
                    </a:p>
                  </a:txBody>
                  <a:tcPr/>
                </a:tc>
                <a:tc>
                  <a:txBody>
                    <a:bodyPr/>
                    <a:lstStyle/>
                    <a:p>
                      <a:pPr algn="ctr"/>
                      <a:r>
                        <a:rPr lang="fr-FR" sz="1100" dirty="0"/>
                        <a:t>0,077</a:t>
                      </a:r>
                    </a:p>
                  </a:txBody>
                  <a:tcPr/>
                </a:tc>
                <a:tc>
                  <a:txBody>
                    <a:bodyPr/>
                    <a:lstStyle/>
                    <a:p>
                      <a:pPr algn="ctr"/>
                      <a:r>
                        <a:rPr lang="fr-FR" sz="1100" dirty="0"/>
                        <a:t>3</a:t>
                      </a:r>
                    </a:p>
                  </a:txBody>
                  <a:tcPr/>
                </a:tc>
                <a:tc>
                  <a:txBody>
                    <a:bodyPr/>
                    <a:lstStyle/>
                    <a:p>
                      <a:pPr algn="ctr"/>
                      <a:r>
                        <a:rPr lang="fr-FR" sz="1100" dirty="0"/>
                        <a:t>10</a:t>
                      </a:r>
                    </a:p>
                  </a:txBody>
                  <a:tcPr/>
                </a:tc>
                <a:tc>
                  <a:txBody>
                    <a:bodyPr/>
                    <a:lstStyle/>
                    <a:p>
                      <a:pPr algn="ctr"/>
                      <a:r>
                        <a:rPr lang="fr-FR" sz="1100" dirty="0"/>
                        <a:t>0,230</a:t>
                      </a:r>
                    </a:p>
                  </a:txBody>
                  <a:tcPr/>
                </a:tc>
                <a:tc>
                  <a:txBody>
                    <a:bodyPr/>
                    <a:lstStyle/>
                    <a:p>
                      <a:pPr algn="ctr"/>
                      <a:r>
                        <a:rPr lang="fr-FR" sz="1100" dirty="0"/>
                        <a:t>0,770</a:t>
                      </a:r>
                    </a:p>
                  </a:txBody>
                  <a:tcPr/>
                </a:tc>
                <a:extLst>
                  <a:ext uri="{0D108BD9-81ED-4DB2-BD59-A6C34878D82A}">
                    <a16:rowId xmlns:a16="http://schemas.microsoft.com/office/drawing/2014/main" val="10015"/>
                  </a:ext>
                </a:extLst>
              </a:tr>
              <a:tr h="183538">
                <a:tc>
                  <a:txBody>
                    <a:bodyPr/>
                    <a:lstStyle/>
                    <a:p>
                      <a:pPr algn="ctr"/>
                      <a:r>
                        <a:rPr lang="fr-FR" sz="1100" dirty="0"/>
                        <a:t>22</a:t>
                      </a:r>
                    </a:p>
                  </a:txBody>
                  <a:tcPr/>
                </a:tc>
                <a:tc>
                  <a:txBody>
                    <a:bodyPr/>
                    <a:lstStyle/>
                    <a:p>
                      <a:pPr algn="ctr"/>
                      <a:r>
                        <a:rPr lang="fr-FR" sz="1100" dirty="0"/>
                        <a:t>12</a:t>
                      </a:r>
                    </a:p>
                  </a:txBody>
                  <a:tcPr/>
                </a:tc>
                <a:tc>
                  <a:txBody>
                    <a:bodyPr/>
                    <a:lstStyle/>
                    <a:p>
                      <a:pPr algn="ctr"/>
                      <a:r>
                        <a:rPr lang="fr-FR" sz="1100" dirty="0"/>
                        <a:t>3</a:t>
                      </a:r>
                    </a:p>
                  </a:txBody>
                  <a:tcPr/>
                </a:tc>
                <a:tc>
                  <a:txBody>
                    <a:bodyPr/>
                    <a:lstStyle/>
                    <a:p>
                      <a:pPr algn="ctr"/>
                      <a:r>
                        <a:rPr lang="fr-FR" sz="1100" dirty="0"/>
                        <a:t>9</a:t>
                      </a:r>
                    </a:p>
                  </a:txBody>
                  <a:tcPr/>
                </a:tc>
                <a:tc>
                  <a:txBody>
                    <a:bodyPr/>
                    <a:lstStyle/>
                    <a:p>
                      <a:pPr algn="ctr"/>
                      <a:r>
                        <a:rPr lang="fr-FR" sz="1100" dirty="0"/>
                        <a:t>2</a:t>
                      </a:r>
                    </a:p>
                  </a:txBody>
                  <a:tcPr/>
                </a:tc>
                <a:tc>
                  <a:txBody>
                    <a:bodyPr/>
                    <a:lstStyle/>
                    <a:p>
                      <a:pPr algn="ctr"/>
                      <a:r>
                        <a:rPr lang="fr-FR" sz="1100" dirty="0"/>
                        <a:t>0,778</a:t>
                      </a:r>
                    </a:p>
                  </a:txBody>
                  <a:tcPr/>
                </a:tc>
                <a:tc>
                  <a:txBody>
                    <a:bodyPr/>
                    <a:lstStyle/>
                    <a:p>
                      <a:pPr algn="ctr"/>
                      <a:r>
                        <a:rPr lang="fr-FR" sz="1100" dirty="0"/>
                        <a:t>0,222</a:t>
                      </a:r>
                    </a:p>
                  </a:txBody>
                  <a:tcPr/>
                </a:tc>
                <a:tc>
                  <a:txBody>
                    <a:bodyPr/>
                    <a:lstStyle/>
                    <a:p>
                      <a:pPr algn="ctr"/>
                      <a:r>
                        <a:rPr lang="fr-FR" sz="1100" dirty="0"/>
                        <a:t>2</a:t>
                      </a:r>
                    </a:p>
                  </a:txBody>
                  <a:tcPr/>
                </a:tc>
                <a:tc>
                  <a:txBody>
                    <a:bodyPr/>
                    <a:lstStyle/>
                    <a:p>
                      <a:pPr algn="ctr"/>
                      <a:r>
                        <a:rPr lang="fr-FR" sz="1100" dirty="0"/>
                        <a:t>7</a:t>
                      </a:r>
                    </a:p>
                  </a:txBody>
                  <a:tcPr/>
                </a:tc>
                <a:tc>
                  <a:txBody>
                    <a:bodyPr/>
                    <a:lstStyle/>
                    <a:p>
                      <a:pPr algn="ctr"/>
                      <a:r>
                        <a:rPr lang="fr-FR" sz="1100" dirty="0"/>
                        <a:t>0,445</a:t>
                      </a:r>
                    </a:p>
                  </a:txBody>
                  <a:tcPr/>
                </a:tc>
                <a:tc>
                  <a:txBody>
                    <a:bodyPr/>
                    <a:lstStyle/>
                    <a:p>
                      <a:pPr algn="ctr"/>
                      <a:r>
                        <a:rPr lang="fr-FR" sz="1100" dirty="0"/>
                        <a:t>1,555</a:t>
                      </a:r>
                    </a:p>
                  </a:txBody>
                  <a:tcPr/>
                </a:tc>
                <a:extLst>
                  <a:ext uri="{0D108BD9-81ED-4DB2-BD59-A6C34878D82A}">
                    <a16:rowId xmlns:a16="http://schemas.microsoft.com/office/drawing/2014/main" val="10016"/>
                  </a:ext>
                </a:extLst>
              </a:tr>
              <a:tr h="183538">
                <a:tc>
                  <a:txBody>
                    <a:bodyPr/>
                    <a:lstStyle/>
                    <a:p>
                      <a:pPr algn="ctr"/>
                      <a:r>
                        <a:rPr lang="fr-FR" sz="1100" dirty="0"/>
                        <a:t>23</a:t>
                      </a:r>
                    </a:p>
                  </a:txBody>
                  <a:tcPr/>
                </a:tc>
                <a:tc>
                  <a:txBody>
                    <a:bodyPr/>
                    <a:lstStyle/>
                    <a:p>
                      <a:pPr algn="ctr"/>
                      <a:r>
                        <a:rPr lang="fr-FR" sz="1100" dirty="0"/>
                        <a:t>7</a:t>
                      </a:r>
                    </a:p>
                  </a:txBody>
                  <a:tcPr/>
                </a:tc>
                <a:tc>
                  <a:txBody>
                    <a:bodyPr/>
                    <a:lstStyle/>
                    <a:p>
                      <a:pPr algn="ctr"/>
                      <a:endParaRPr lang="fr-FR" sz="1100" dirty="0"/>
                    </a:p>
                  </a:txBody>
                  <a:tcPr/>
                </a:tc>
                <a:tc>
                  <a:txBody>
                    <a:bodyPr/>
                    <a:lstStyle/>
                    <a:p>
                      <a:pPr algn="ctr"/>
                      <a:r>
                        <a:rPr lang="fr-FR" sz="1100" dirty="0"/>
                        <a:t>7</a:t>
                      </a:r>
                    </a:p>
                  </a:txBody>
                  <a:tcPr/>
                </a:tc>
                <a:tc>
                  <a:txBody>
                    <a:bodyPr/>
                    <a:lstStyle/>
                    <a:p>
                      <a:pPr algn="ctr"/>
                      <a:r>
                        <a:rPr lang="fr-FR" sz="1100" dirty="0"/>
                        <a:t>2</a:t>
                      </a:r>
                    </a:p>
                  </a:txBody>
                  <a:tcPr/>
                </a:tc>
                <a:tc>
                  <a:txBody>
                    <a:bodyPr/>
                    <a:lstStyle/>
                    <a:p>
                      <a:pPr algn="ctr"/>
                      <a:r>
                        <a:rPr lang="fr-FR" sz="1100" dirty="0"/>
                        <a:t>0,714</a:t>
                      </a:r>
                    </a:p>
                  </a:txBody>
                  <a:tcPr/>
                </a:tc>
                <a:tc>
                  <a:txBody>
                    <a:bodyPr/>
                    <a:lstStyle/>
                    <a:p>
                      <a:pPr algn="ctr"/>
                      <a:r>
                        <a:rPr lang="fr-FR" sz="1100" dirty="0"/>
                        <a:t>0,286</a:t>
                      </a:r>
                    </a:p>
                  </a:txBody>
                  <a:tcPr/>
                </a:tc>
                <a:tc>
                  <a:txBody>
                    <a:bodyPr/>
                    <a:lstStyle/>
                    <a:p>
                      <a:pPr algn="ctr"/>
                      <a:r>
                        <a:rPr lang="fr-FR" sz="1100" dirty="0"/>
                        <a:t>1</a:t>
                      </a:r>
                    </a:p>
                  </a:txBody>
                  <a:tcPr/>
                </a:tc>
                <a:tc>
                  <a:txBody>
                    <a:bodyPr/>
                    <a:lstStyle/>
                    <a:p>
                      <a:pPr algn="ctr"/>
                      <a:r>
                        <a:rPr lang="fr-FR" sz="1100" dirty="0"/>
                        <a:t>6</a:t>
                      </a:r>
                    </a:p>
                  </a:txBody>
                  <a:tcPr/>
                </a:tc>
                <a:tc>
                  <a:txBody>
                    <a:bodyPr/>
                    <a:lstStyle/>
                    <a:p>
                      <a:pPr algn="ctr"/>
                      <a:r>
                        <a:rPr lang="fr-FR" sz="1100" dirty="0"/>
                        <a:t>0,286</a:t>
                      </a:r>
                    </a:p>
                  </a:txBody>
                  <a:tcPr/>
                </a:tc>
                <a:tc>
                  <a:txBody>
                    <a:bodyPr/>
                    <a:lstStyle/>
                    <a:p>
                      <a:pPr algn="ctr"/>
                      <a:r>
                        <a:rPr lang="fr-FR" sz="1100" dirty="0"/>
                        <a:t>1,714</a:t>
                      </a:r>
                    </a:p>
                  </a:txBody>
                  <a:tcPr/>
                </a:tc>
                <a:extLst>
                  <a:ext uri="{0D108BD9-81ED-4DB2-BD59-A6C34878D82A}">
                    <a16:rowId xmlns:a16="http://schemas.microsoft.com/office/drawing/2014/main" val="10017"/>
                  </a:ext>
                </a:extLst>
              </a:tr>
            </a:tbl>
          </a:graphicData>
        </a:graphic>
      </p:graphicFrame>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Calcul des décès attendus 3/3</a:t>
            </a:r>
            <a:endParaRPr lang="fr-FR" dirty="0"/>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85000" lnSpcReduction="10000"/>
          </a:bodyPr>
          <a:lstStyle/>
          <a:p>
            <a:r>
              <a:rPr lang="fr-FR" dirty="0"/>
              <a:t>Ces nombres sont notés </a:t>
            </a:r>
            <a:r>
              <a:rPr lang="fr-FR" dirty="0" err="1"/>
              <a:t>E</a:t>
            </a:r>
            <a:r>
              <a:rPr lang="fr-FR" baseline="-25000" dirty="0" err="1"/>
              <a:t>Ai</a:t>
            </a:r>
            <a:r>
              <a:rPr lang="fr-FR" dirty="0"/>
              <a:t> et </a:t>
            </a:r>
            <a:r>
              <a:rPr lang="fr-FR" dirty="0" err="1"/>
              <a:t>E</a:t>
            </a:r>
            <a:r>
              <a:rPr lang="fr-FR" baseline="-25000" dirty="0" err="1"/>
              <a:t>Bi</a:t>
            </a:r>
            <a:r>
              <a:rPr lang="fr-FR" dirty="0"/>
              <a:t>. On remarque que l’on utilise ici, comme toujours, la justesse supposée de l’hypothèse nulle puisque les probabilités de décès, et donc la survie, sont supposées ne pas dépendre du groupe.</a:t>
            </a:r>
          </a:p>
          <a:p>
            <a:r>
              <a:rPr lang="fr-FR" dirty="0"/>
              <a:t>Sous l’hypothèse nulle ces nombres doivent être voisins des nombres de décès réellement observés. En particulier le total de ces nombres de décès au cours du temps (noté E</a:t>
            </a:r>
            <a:r>
              <a:rPr lang="fr-FR" baseline="-25000" dirty="0"/>
              <a:t>A</a:t>
            </a:r>
            <a:r>
              <a:rPr lang="fr-FR" dirty="0"/>
              <a:t> et E</a:t>
            </a:r>
            <a:r>
              <a:rPr lang="fr-FR" baseline="-25000" dirty="0"/>
              <a:t>B</a:t>
            </a:r>
            <a:r>
              <a:rPr lang="fr-FR" dirty="0"/>
              <a:t> selon le groupe) doit être voisin du nombre total de décès observés (noté D</a:t>
            </a:r>
            <a:r>
              <a:rPr lang="fr-FR" baseline="-25000" dirty="0"/>
              <a:t>A</a:t>
            </a:r>
            <a:r>
              <a:rPr lang="fr-FR" dirty="0"/>
              <a:t> et D</a:t>
            </a:r>
            <a:r>
              <a:rPr lang="fr-FR" baseline="-25000" dirty="0"/>
              <a:t>B</a:t>
            </a:r>
            <a:r>
              <a:rPr lang="fr-FR" dirty="0"/>
              <a:t> selon le groupe), et ceci dans chacun des groupes.</a:t>
            </a:r>
          </a:p>
          <a:p>
            <a:r>
              <a:rPr lang="fr-FR" dirty="0"/>
              <a:t>Dans l’exemple, on obtient :</a:t>
            </a:r>
            <a:br>
              <a:rPr lang="fr-FR" dirty="0"/>
            </a:br>
            <a:r>
              <a:rPr lang="fr-FR" dirty="0"/>
              <a:t>E</a:t>
            </a:r>
            <a:r>
              <a:rPr lang="fr-FR" baseline="-25000" dirty="0"/>
              <a:t>A</a:t>
            </a:r>
            <a:r>
              <a:rPr lang="fr-FR" dirty="0"/>
              <a:t>=10,74 ; E</a:t>
            </a:r>
            <a:r>
              <a:rPr lang="fr-FR" baseline="-25000" dirty="0"/>
              <a:t>B</a:t>
            </a:r>
            <a:r>
              <a:rPr lang="fr-FR" dirty="0"/>
              <a:t>=19,26 ; D</a:t>
            </a:r>
            <a:r>
              <a:rPr lang="fr-FR" baseline="-25000" dirty="0"/>
              <a:t>A</a:t>
            </a:r>
            <a:r>
              <a:rPr lang="fr-FR" dirty="0"/>
              <a:t>=21 ; D</a:t>
            </a:r>
            <a:r>
              <a:rPr lang="fr-FR" baseline="-25000" dirty="0"/>
              <a:t>B</a:t>
            </a:r>
            <a:r>
              <a:rPr lang="fr-FR" dirty="0"/>
              <a:t>=9.</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Test du Chi</a:t>
            </a:r>
            <a:r>
              <a:rPr lang="fr-FR" baseline="30000" dirty="0"/>
              <a:t>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pic>
        <p:nvPicPr>
          <p:cNvPr id="7" name="Image 6"/>
          <p:cNvPicPr>
            <a:picLocks noChangeAspect="1"/>
          </p:cNvPicPr>
          <p:nvPr/>
        </p:nvPicPr>
        <p:blipFill>
          <a:blip r:embed="rId2"/>
          <a:stretch>
            <a:fillRect/>
          </a:stretch>
        </p:blipFill>
        <p:spPr>
          <a:xfrm>
            <a:off x="880173" y="1650028"/>
            <a:ext cx="7383653" cy="4488688"/>
          </a:xfrm>
          <a:prstGeom prst="rect">
            <a:avLst/>
          </a:prstGeom>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p:cNvSpPr>
            <a:spLocks noGrp="1"/>
          </p:cNvSpPr>
          <p:nvPr>
            <p:ph type="body" idx="1"/>
          </p:nvPr>
        </p:nvSpPr>
        <p:spPr/>
        <p:txBody>
          <a:bodyPr/>
          <a:lstStyle/>
          <a:p>
            <a:endParaRPr lang="fr-FR"/>
          </a:p>
        </p:txBody>
      </p:sp>
      <p:sp>
        <p:nvSpPr>
          <p:cNvPr id="6" name="Titre 5"/>
          <p:cNvSpPr>
            <a:spLocks noGrp="1"/>
          </p:cNvSpPr>
          <p:nvPr>
            <p:ph type="title"/>
          </p:nvPr>
        </p:nvSpPr>
        <p:spPr/>
        <p:txBody>
          <a:bodyPr/>
          <a:lstStyle/>
          <a:p>
            <a:r>
              <a:rPr lang="fr-FR" dirty="0"/>
              <a:t>Exercices</a:t>
            </a:r>
          </a:p>
        </p:txBody>
      </p:sp>
      <p:sp>
        <p:nvSpPr>
          <p:cNvPr id="3" name="Espace réservé du pied de page 2"/>
          <p:cNvSpPr>
            <a:spLocks noGrp="1"/>
          </p:cNvSpPr>
          <p:nvPr>
            <p:ph type="ftr" sz="quarter" idx="12"/>
          </p:nvPr>
        </p:nvSpPr>
        <p:spPr/>
        <p:txBody>
          <a:bodyPr/>
          <a:lstStyle/>
          <a:p>
            <a:r>
              <a:rPr lang="fr-FR"/>
              <a:t>ECUE7 - PASS - UFR Médecine, UFR Odontologie – Université Côte d'Azur - Année universitaire 2020-2021</a:t>
            </a:r>
            <a:endParaRPr lang="en-GB"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p:txBody>
          <a:bodyPr/>
          <a:lstStyle/>
          <a:p>
            <a:r>
              <a:rPr lang="fr-FR" dirty="0"/>
              <a:t>Exercice 1a</a:t>
            </a:r>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6" name="Espace réservé du contenu 5"/>
          <p:cNvSpPr>
            <a:spLocks noGrp="1"/>
          </p:cNvSpPr>
          <p:nvPr>
            <p:ph sz="quarter" idx="1"/>
          </p:nvPr>
        </p:nvSpPr>
        <p:spPr/>
        <p:txBody>
          <a:bodyPr>
            <a:normAutofit fontScale="77500" lnSpcReduction="20000"/>
          </a:bodyPr>
          <a:lstStyle/>
          <a:p>
            <a:pPr marL="0" indent="0">
              <a:buNone/>
            </a:pPr>
            <a:r>
              <a:rPr lang="fr-FR" dirty="0"/>
              <a:t>On a suivi le devenir d’un grand groupe de malades atteints d’une maladie M, à partir de la date de diagnostic. On considère alors que l’on dispose des probabilités suivantes : au bout d’un an, 20 % des malades sont morts ; au bout de 2 ans, 50 % des malades sont morts ; au bout de 3 ans, 70 % des malades sont morts ; au bout de 4 ans, 80 % des malades sont morts ; au bout de 5 ans, 80 % des malades sont morts. </a:t>
            </a:r>
            <a:r>
              <a:rPr lang="fr-FR" b="1" dirty="0"/>
              <a:t>La probabilité qu’un malade ayant déjà survécu 2 ans survive moins de 3 ans est :</a:t>
            </a:r>
          </a:p>
          <a:p>
            <a:pPr marL="355600" indent="-355600"/>
            <a:r>
              <a:rPr lang="fr-FR" dirty="0"/>
              <a:t>A. 20 %</a:t>
            </a:r>
          </a:p>
          <a:p>
            <a:pPr marL="355600" indent="-355600"/>
            <a:r>
              <a:rPr lang="fr-FR" dirty="0"/>
              <a:t>B. 30 %</a:t>
            </a:r>
          </a:p>
          <a:p>
            <a:pPr marL="355600" indent="-355600"/>
            <a:r>
              <a:rPr lang="fr-FR" dirty="0"/>
              <a:t>C. 40 %</a:t>
            </a:r>
          </a:p>
          <a:p>
            <a:pPr marL="355600" indent="-355600"/>
            <a:r>
              <a:rPr lang="fr-FR" dirty="0"/>
              <a:t>D. 50 %</a:t>
            </a:r>
          </a:p>
          <a:p>
            <a:pPr marL="355600" indent="-355600"/>
            <a:r>
              <a:rPr lang="fr-FR" dirty="0"/>
              <a:t>E. 60 %</a:t>
            </a:r>
          </a:p>
        </p:txBody>
      </p:sp>
      <p:pic>
        <p:nvPicPr>
          <p:cNvPr id="7" name="Image 6"/>
          <p:cNvPicPr>
            <a:picLocks noChangeAspect="1"/>
          </p:cNvPicPr>
          <p:nvPr/>
        </p:nvPicPr>
        <p:blipFill>
          <a:blip r:embed="rId2"/>
          <a:stretch>
            <a:fillRect/>
          </a:stretch>
        </p:blipFill>
        <p:spPr>
          <a:xfrm>
            <a:off x="4165600" y="228600"/>
            <a:ext cx="812800" cy="914400"/>
          </a:xfrm>
          <a:prstGeom prst="rect">
            <a:avLst/>
          </a:prstGeom>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p:txBody>
          <a:bodyPr/>
          <a:lstStyle/>
          <a:p>
            <a:r>
              <a:rPr lang="fr-FR" dirty="0"/>
              <a:t>Exercice 1a</a:t>
            </a:r>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6" name="Espace réservé du contenu 5"/>
          <p:cNvSpPr>
            <a:spLocks noGrp="1"/>
          </p:cNvSpPr>
          <p:nvPr>
            <p:ph sz="quarter" idx="1"/>
          </p:nvPr>
        </p:nvSpPr>
        <p:spPr/>
        <p:txBody>
          <a:bodyPr>
            <a:normAutofit fontScale="77500" lnSpcReduction="20000"/>
          </a:bodyPr>
          <a:lstStyle/>
          <a:p>
            <a:pPr marL="0" indent="0">
              <a:buNone/>
            </a:pPr>
            <a:r>
              <a:rPr lang="fr-FR" dirty="0"/>
              <a:t>On a suivi le devenir d’un grand groupe de malades atteints d’une maladie M, à partir de la date de diagnostic. On considère alors que l’on dispose des probabilités suivantes : au bout d’un an, 20 % des malades sont morts ; au bout de 2 ans, 50 % des malades sont morts ; au bout de 3 ans, 70 % des malades sont morts ; au bout de 4 ans, 80 % des malades sont morts ; au bout de 5 ans, 80 % des malades sont morts. </a:t>
            </a:r>
            <a:r>
              <a:rPr lang="fr-FR" b="1" dirty="0"/>
              <a:t>La probabilité qu’un malade ayant déjà survécu 2 ans survive moins de 3 ans est :</a:t>
            </a:r>
          </a:p>
          <a:p>
            <a:pPr marL="355600" indent="-355600"/>
            <a:r>
              <a:rPr lang="fr-FR" dirty="0"/>
              <a:t>A. 20 %</a:t>
            </a:r>
          </a:p>
          <a:p>
            <a:pPr marL="355600" indent="-355600"/>
            <a:r>
              <a:rPr lang="fr-FR" dirty="0"/>
              <a:t>B. 30 %</a:t>
            </a:r>
          </a:p>
          <a:p>
            <a:pPr marL="355600" indent="-355600"/>
            <a:r>
              <a:rPr lang="fr-FR" b="1" dirty="0">
                <a:solidFill>
                  <a:srgbClr val="008000"/>
                </a:solidFill>
              </a:rPr>
              <a:t>C. 40 %  : (1-0,2) x (1-0,5) = 0,8 x 0,5 = 0,4</a:t>
            </a:r>
          </a:p>
          <a:p>
            <a:pPr marL="355600" indent="-355600"/>
            <a:r>
              <a:rPr lang="fr-FR" dirty="0"/>
              <a:t>D. 50 %</a:t>
            </a:r>
          </a:p>
          <a:p>
            <a:pPr marL="355600" indent="-355600"/>
            <a:r>
              <a:rPr lang="fr-FR" dirty="0"/>
              <a:t>E. 60 %</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Exercice 2a</a:t>
            </a:r>
            <a:endParaRPr lang="fr-FR" dirty="0"/>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77500" lnSpcReduction="20000"/>
          </a:bodyPr>
          <a:lstStyle/>
          <a:p>
            <a:pPr marL="0" indent="0">
              <a:buNone/>
            </a:pPr>
            <a:r>
              <a:rPr lang="fr-FR" dirty="0"/>
              <a:t>On s’intéresse à une population de femmes atteintes d’un cancer du sein. Le taux de survie 5 ans après la découverte du cancer est de 65 %. Lors de la découverte du cancer, on peut définir la gravité du cancer par son stade (1 à 4). 45 % des femmes sont de stade 1, 30 % de stade 2, 15 % de stade 3, et 10 % de stade 4. La probabilité qu’une femme de cette population soit de stade 4 et survive au moins 5 ans est 0,03. </a:t>
            </a:r>
            <a:r>
              <a:rPr lang="fr-FR" b="1" dirty="0"/>
              <a:t>Quel est le % de femmes de stade 4 qui décèdent dans les 5 ans après la découverte de leur cancer ?</a:t>
            </a:r>
          </a:p>
          <a:p>
            <a:pPr marL="355600" indent="-355600"/>
            <a:r>
              <a:rPr lang="fr-FR" dirty="0"/>
              <a:t>A. 30%</a:t>
            </a:r>
          </a:p>
          <a:p>
            <a:pPr marL="355600" indent="-355600"/>
            <a:r>
              <a:rPr lang="fr-FR" dirty="0"/>
              <a:t>B. 50%</a:t>
            </a:r>
          </a:p>
          <a:p>
            <a:pPr marL="355600" indent="-355600"/>
            <a:r>
              <a:rPr lang="fr-FR" dirty="0"/>
              <a:t>C. 70%</a:t>
            </a:r>
          </a:p>
          <a:p>
            <a:pPr marL="355600" indent="-355600"/>
            <a:r>
              <a:rPr lang="fr-FR" dirty="0"/>
              <a:t>D. 90%</a:t>
            </a:r>
          </a:p>
          <a:p>
            <a:pPr marL="355600" indent="-355600"/>
            <a:r>
              <a:rPr lang="fr-FR" dirty="0"/>
              <a:t>E. Les propositions A, B, C, et D sont fausses</a:t>
            </a:r>
          </a:p>
        </p:txBody>
      </p:sp>
      <p:pic>
        <p:nvPicPr>
          <p:cNvPr id="6" name="Image 5"/>
          <p:cNvPicPr>
            <a:picLocks noChangeAspect="1"/>
          </p:cNvPicPr>
          <p:nvPr/>
        </p:nvPicPr>
        <p:blipFill>
          <a:blip r:embed="rId2"/>
          <a:stretch>
            <a:fillRect/>
          </a:stretch>
        </p:blipFill>
        <p:spPr>
          <a:xfrm>
            <a:off x="4165600" y="228600"/>
            <a:ext cx="812800" cy="914400"/>
          </a:xfrm>
          <a:prstGeom prst="rect">
            <a:avLst/>
          </a:prstGeom>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2b</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77500" lnSpcReduction="20000"/>
          </a:bodyPr>
          <a:lstStyle/>
          <a:p>
            <a:pPr marL="0" indent="0">
              <a:buNone/>
            </a:pPr>
            <a:r>
              <a:rPr lang="fr-FR" dirty="0"/>
              <a:t>On s’intéresse à une population de femmes atteintes d’un cancer du sein. Le taux de survie 5 ans après la découverte du cancer est de 65 %. Lors de la découverte du cancer, on peut définir la gravité du cancer par son stade (1 à 4). 45 % des femmes sont de stade 1, 30 % de stade 2, 15 % de stade 3, et 10 % de stade 4. La probabilité qu’une femme de cette population soit de stade 4 et survive au moins 5 ans est 0,03. </a:t>
            </a:r>
            <a:r>
              <a:rPr lang="fr-FR" b="1" dirty="0"/>
              <a:t>Quel est le % de femmes de stade 4 qui décèdent dans les 5 ans après la découverte de leur cancer ?</a:t>
            </a:r>
          </a:p>
          <a:p>
            <a:pPr marL="355600" indent="-355600"/>
            <a:r>
              <a:rPr lang="fr-FR" dirty="0"/>
              <a:t>A. 30%</a:t>
            </a:r>
          </a:p>
          <a:p>
            <a:pPr marL="355600" indent="-355600"/>
            <a:r>
              <a:rPr lang="fr-FR" dirty="0"/>
              <a:t>B. 50%</a:t>
            </a:r>
          </a:p>
          <a:p>
            <a:pPr marL="355600" indent="-355600"/>
            <a:r>
              <a:rPr lang="fr-FR" b="1" dirty="0">
                <a:solidFill>
                  <a:srgbClr val="008000"/>
                </a:solidFill>
              </a:rPr>
              <a:t>C. 70%</a:t>
            </a:r>
          </a:p>
          <a:p>
            <a:pPr marL="355600" indent="-355600"/>
            <a:r>
              <a:rPr lang="fr-FR" dirty="0"/>
              <a:t>D. 90%</a:t>
            </a:r>
          </a:p>
          <a:p>
            <a:pPr marL="355600" indent="-355600"/>
            <a:r>
              <a:rPr lang="fr-FR" dirty="0"/>
              <a:t>E. Les propositions A, B, C, et D sont fausses</a:t>
            </a:r>
          </a:p>
        </p:txBody>
      </p:sp>
      <p:pic>
        <p:nvPicPr>
          <p:cNvPr id="6" name="Image 5"/>
          <p:cNvPicPr>
            <a:picLocks noChangeAspect="1"/>
          </p:cNvPicPr>
          <p:nvPr/>
        </p:nvPicPr>
        <p:blipFill>
          <a:blip r:embed="rId2"/>
          <a:stretch>
            <a:fillRect/>
          </a:stretch>
        </p:blipFill>
        <p:spPr>
          <a:xfrm>
            <a:off x="4165600" y="228600"/>
            <a:ext cx="812800" cy="914400"/>
          </a:xfrm>
          <a:prstGeom prst="rect">
            <a:avLst/>
          </a:prstGeom>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2c</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a:bodyPr>
          <a:lstStyle/>
          <a:p>
            <a:pPr marL="0" indent="0">
              <a:buNone/>
            </a:pPr>
            <a:r>
              <a:rPr lang="fr-FR" dirty="0"/>
              <a:t>Evénement A : être de </a:t>
            </a:r>
            <a:r>
              <a:rPr lang="fr-FR" b="1" dirty="0"/>
              <a:t>stade 4 </a:t>
            </a:r>
            <a:r>
              <a:rPr lang="fr-FR" dirty="0"/>
              <a:t>: P(A) = 0,10</a:t>
            </a:r>
          </a:p>
          <a:p>
            <a:pPr marL="0" indent="0">
              <a:buNone/>
            </a:pPr>
            <a:r>
              <a:rPr lang="fr-FR" dirty="0"/>
              <a:t>Evénement B : </a:t>
            </a:r>
            <a:r>
              <a:rPr lang="fr-FR" b="1" dirty="0"/>
              <a:t>survivre </a:t>
            </a:r>
            <a:r>
              <a:rPr lang="fr-FR" dirty="0"/>
              <a:t>à 5 ans</a:t>
            </a:r>
          </a:p>
          <a:p>
            <a:pPr marL="0" indent="0">
              <a:buNone/>
            </a:pPr>
            <a:r>
              <a:rPr lang="fr-FR" dirty="0"/>
              <a:t>P(B/A) = P(A et B) / P(A) = 0,03 / 0,10 = 30%</a:t>
            </a:r>
          </a:p>
          <a:p>
            <a:pPr marL="0" indent="0">
              <a:buNone/>
            </a:pPr>
            <a:r>
              <a:rPr lang="fr-FR" dirty="0"/>
              <a:t>Donc la probabilité qu’une femme de stade 4 </a:t>
            </a:r>
            <a:r>
              <a:rPr lang="fr-FR" b="1" dirty="0"/>
              <a:t>décède </a:t>
            </a:r>
            <a:r>
              <a:rPr lang="fr-FR" dirty="0"/>
              <a:t>dans les 5 ans = 1 – P(B) = 70%</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2d</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77500" lnSpcReduction="20000"/>
          </a:bodyPr>
          <a:lstStyle/>
          <a:p>
            <a:pPr marL="0" indent="0">
              <a:buNone/>
            </a:pPr>
            <a:r>
              <a:rPr lang="fr-FR" dirty="0"/>
              <a:t>On s’intéresse à une population de femmes atteintes d’un cancer du sein. Le taux de survie 5 ans après la découverte du cancer est de 65 %. Lors de la découverte du cancer, on peut définir la gravité du cancer par son stade (1 à 4). 45 % des femmes sont de stade 1, 30 % de stade 2, 15 % de stade 3, et 10 % de stade 4. La probabilité qu’une femme de cette population soit de stade 4 et survive au moins 5 ans est 0,03. </a:t>
            </a:r>
            <a:r>
              <a:rPr lang="fr-FR" b="1" dirty="0"/>
              <a:t>En cas de décès dans les 5 ans, quelle est la probabilité que la femme ait été de stade 4 ?</a:t>
            </a:r>
          </a:p>
          <a:p>
            <a:pPr marL="355600" indent="-355600"/>
            <a:r>
              <a:rPr lang="fr-FR" dirty="0"/>
              <a:t>A. 20%</a:t>
            </a:r>
          </a:p>
          <a:p>
            <a:pPr marL="355600" indent="-355600"/>
            <a:r>
              <a:rPr lang="fr-FR" dirty="0"/>
              <a:t>B. 30%</a:t>
            </a:r>
          </a:p>
          <a:p>
            <a:pPr marL="355600" indent="-355600"/>
            <a:r>
              <a:rPr lang="fr-FR" dirty="0"/>
              <a:t>C. 50%</a:t>
            </a:r>
          </a:p>
          <a:p>
            <a:pPr marL="355600" indent="-355600"/>
            <a:r>
              <a:rPr lang="fr-FR" dirty="0"/>
              <a:t>D. 70%</a:t>
            </a:r>
          </a:p>
          <a:p>
            <a:pPr marL="355600" indent="-355600"/>
            <a:r>
              <a:rPr lang="fr-FR" dirty="0"/>
              <a:t>E. Les propositions A, B, C et D sont fausses</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2e</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77500" lnSpcReduction="20000"/>
          </a:bodyPr>
          <a:lstStyle/>
          <a:p>
            <a:pPr marL="0" indent="0">
              <a:buNone/>
            </a:pPr>
            <a:r>
              <a:rPr lang="fr-FR" dirty="0"/>
              <a:t>On s’intéresse à une population de femmes atteintes d’un cancer du sein. Le taux de survie 5 ans après la découverte du cancer est de 65 %. Lors de la découverte du cancer, on peut définir la gravité du cancer par son stade (1 à 4). 45 % des femmes sont de stade 1, 30 % de stade 2, 15 % de stade 3, et 10 % de stade 4. La probabilité qu’une femme de cette population soit de stade 4 et survive au moins 5 ans est 0,03. </a:t>
            </a:r>
            <a:r>
              <a:rPr lang="fr-FR" b="1" dirty="0"/>
              <a:t>En cas de décès dans les 5 ans, quelle est la probabilité que la femme ait été de stade 4 ?</a:t>
            </a:r>
          </a:p>
          <a:p>
            <a:pPr marL="355600" indent="-355600"/>
            <a:r>
              <a:rPr lang="fr-FR" b="1" dirty="0">
                <a:solidFill>
                  <a:srgbClr val="008000"/>
                </a:solidFill>
              </a:rPr>
              <a:t>A. 20%</a:t>
            </a:r>
          </a:p>
          <a:p>
            <a:pPr marL="355600" indent="-355600"/>
            <a:r>
              <a:rPr lang="fr-FR" dirty="0"/>
              <a:t>B. 30%</a:t>
            </a:r>
          </a:p>
          <a:p>
            <a:pPr marL="355600" indent="-355600"/>
            <a:r>
              <a:rPr lang="fr-FR" dirty="0"/>
              <a:t>C. 50%</a:t>
            </a:r>
          </a:p>
          <a:p>
            <a:pPr marL="355600" indent="-355600"/>
            <a:r>
              <a:rPr lang="fr-FR" dirty="0"/>
              <a:t>D. 70%</a:t>
            </a:r>
          </a:p>
          <a:p>
            <a:pPr marL="355600" indent="-355600"/>
            <a:r>
              <a:rPr lang="fr-FR" dirty="0"/>
              <a:t>E. Les propositions A, B, C et D sont fausses</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2f</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a:bodyPr>
          <a:lstStyle/>
          <a:p>
            <a:pPr marL="0" indent="0">
              <a:buNone/>
            </a:pPr>
            <a:r>
              <a:rPr lang="fr-FR" dirty="0"/>
              <a:t>Evénement A : être de stade 4</a:t>
            </a:r>
          </a:p>
          <a:p>
            <a:pPr marL="0" indent="0">
              <a:buNone/>
            </a:pPr>
            <a:r>
              <a:rPr lang="fr-FR" dirty="0"/>
              <a:t>Evénement C : décéder dans les 5 ans</a:t>
            </a:r>
          </a:p>
          <a:p>
            <a:pPr marL="0" indent="0">
              <a:buNone/>
            </a:pPr>
            <a:r>
              <a:rPr lang="fr-FR" dirty="0"/>
              <a:t>La probabilité qu’une femme de stade 4 décède dans les 5 ans = 70% (= P(C/A))</a:t>
            </a:r>
          </a:p>
          <a:p>
            <a:pPr marL="0" indent="0">
              <a:buNone/>
            </a:pPr>
            <a:r>
              <a:rPr lang="fr-FR" dirty="0"/>
              <a:t>Or on cherche P(A/C)</a:t>
            </a:r>
          </a:p>
          <a:p>
            <a:pPr marL="0" indent="0">
              <a:buNone/>
            </a:pPr>
            <a:r>
              <a:rPr lang="fr-FR" dirty="0"/>
              <a:t>P(A et C) = P (C/A) x P(A) = 0,70 x 0,10 = 0,07</a:t>
            </a:r>
          </a:p>
          <a:p>
            <a:pPr marL="0" indent="0">
              <a:buNone/>
            </a:pPr>
            <a:r>
              <a:rPr lang="fr-FR" dirty="0"/>
              <a:t>P(A/C) = P(A et C) / P(C) = 0,07 / 0,35 = 0,20</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Sources, Crédits</a:t>
            </a:r>
            <a:endParaRPr lang="fr-FR" dirty="0"/>
          </a:p>
        </p:txBody>
      </p:sp>
      <p:sp>
        <p:nvSpPr>
          <p:cNvPr id="6" name="Espace réservé du pied de page 5"/>
          <p:cNvSpPr>
            <a:spLocks noGrp="1"/>
          </p:cNvSpPr>
          <p:nvPr>
            <p:ph type="ftr" sz="quarter" idx="11"/>
          </p:nvPr>
        </p:nvSpPr>
        <p:spPr/>
        <p:txBody>
          <a:bodyPr/>
          <a:lstStyle/>
          <a:p>
            <a:r>
              <a:rPr lang="fr-FR"/>
              <a:t>ECUE7 - PASS - UFR Médecine, UFR Odontologie – Université Côte d'Azur - Année universitaire 2020-2021</a:t>
            </a:r>
            <a:endParaRPr lang="en-GB"/>
          </a:p>
        </p:txBody>
      </p:sp>
      <p:sp>
        <p:nvSpPr>
          <p:cNvPr id="3" name="Espace réservé du contenu 2"/>
          <p:cNvSpPr>
            <a:spLocks noGrp="1"/>
          </p:cNvSpPr>
          <p:nvPr>
            <p:ph sz="quarter" idx="1"/>
          </p:nvPr>
        </p:nvSpPr>
        <p:spPr/>
        <p:txBody>
          <a:bodyPr>
            <a:normAutofit lnSpcReduction="10000"/>
          </a:bodyPr>
          <a:lstStyle/>
          <a:p>
            <a:r>
              <a:rPr lang="fr-FR" dirty="0"/>
              <a:t>Alberti C, </a:t>
            </a:r>
            <a:r>
              <a:rPr lang="fr-FR" dirty="0" err="1"/>
              <a:t>Timsit</a:t>
            </a:r>
            <a:r>
              <a:rPr lang="fr-FR" dirty="0"/>
              <a:t> JF, </a:t>
            </a:r>
            <a:r>
              <a:rPr lang="fr-FR" dirty="0" err="1"/>
              <a:t>Chevret</a:t>
            </a:r>
            <a:r>
              <a:rPr lang="fr-FR" dirty="0"/>
              <a:t> S. Analyse de survie : comment gérer les données censurées ? Méthode de </a:t>
            </a:r>
            <a:r>
              <a:rPr lang="fr-FR" dirty="0" err="1"/>
              <a:t>Kaplan-Meier</a:t>
            </a:r>
            <a:r>
              <a:rPr lang="fr-FR" dirty="0"/>
              <a:t>. </a:t>
            </a:r>
            <a:r>
              <a:rPr lang="fr-FR" i="1" dirty="0" err="1"/>
              <a:t>Rev</a:t>
            </a:r>
            <a:r>
              <a:rPr lang="fr-FR" i="1" dirty="0"/>
              <a:t> Mal </a:t>
            </a:r>
            <a:r>
              <a:rPr lang="fr-FR" i="1" dirty="0" err="1"/>
              <a:t>Respir</a:t>
            </a:r>
            <a:r>
              <a:rPr lang="fr-FR" i="1" dirty="0"/>
              <a:t> </a:t>
            </a:r>
            <a:r>
              <a:rPr lang="fr-FR" dirty="0"/>
              <a:t>2005 ; 22 : 333-7</a:t>
            </a:r>
          </a:p>
          <a:p>
            <a:r>
              <a:rPr lang="fr-FR" dirty="0" err="1"/>
              <a:t>Deuffic</a:t>
            </a:r>
            <a:r>
              <a:rPr lang="fr-FR" dirty="0"/>
              <a:t> S. Comparer la survie entre deux groupes. </a:t>
            </a:r>
            <a:r>
              <a:rPr lang="fr-FR" i="1" dirty="0"/>
              <a:t>Sang Thrombose Vaisseaux </a:t>
            </a:r>
            <a:r>
              <a:rPr lang="fr-FR" dirty="0"/>
              <a:t>1998 ; 10(8) : 515-20</a:t>
            </a:r>
          </a:p>
          <a:p>
            <a:r>
              <a:rPr lang="fr-FR" dirty="0" err="1"/>
              <a:t>Golmard</a:t>
            </a:r>
            <a:r>
              <a:rPr lang="fr-FR" dirty="0"/>
              <a:t> JL, Mallet A, </a:t>
            </a:r>
            <a:r>
              <a:rPr lang="fr-FR" dirty="0" err="1"/>
              <a:t>Morice</a:t>
            </a:r>
            <a:r>
              <a:rPr lang="fr-FR" dirty="0"/>
              <a:t> V. </a:t>
            </a:r>
            <a:r>
              <a:rPr lang="fr-FR" dirty="0" err="1"/>
              <a:t>Biostatistique</a:t>
            </a:r>
            <a:r>
              <a:rPr lang="fr-FR" dirty="0"/>
              <a:t> PCEM1. 2009-2010. Université Paris VI.</a:t>
            </a:r>
          </a:p>
          <a:p>
            <a:r>
              <a:rPr lang="fr-FR" dirty="0"/>
              <a:t>‪</a:t>
            </a:r>
            <a:r>
              <a:rPr lang="fr-FR" dirty="0" err="1"/>
              <a:t>Paolaggi</a:t>
            </a:r>
            <a:r>
              <a:rPr lang="fr-FR" dirty="0"/>
              <a:t> JB, Coste J. Le raisonnement médical, de la science à la pratique clinique. Editions ESTEM, 2001. 265 p.</a:t>
            </a:r>
          </a:p>
          <a:p>
            <a:endParaRPr lang="fr-FR"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a:t>Mentions </a:t>
            </a:r>
            <a:r>
              <a:rPr lang="en-GB" dirty="0" err="1"/>
              <a:t>légales</a:t>
            </a:r>
            <a:endParaRPr lang="en-GB" dirty="0"/>
          </a:p>
        </p:txBody>
      </p:sp>
      <p:sp>
        <p:nvSpPr>
          <p:cNvPr id="3" name="Espace réservé du contenu 2"/>
          <p:cNvSpPr>
            <a:spLocks noGrp="1"/>
          </p:cNvSpPr>
          <p:nvPr>
            <p:ph sz="quarter" idx="1"/>
          </p:nvPr>
        </p:nvSpPr>
        <p:spPr/>
        <p:txBody>
          <a:bodyPr>
            <a:normAutofit fontScale="77500" lnSpcReduction="20000"/>
          </a:bodyPr>
          <a:lstStyle/>
          <a:p>
            <a:r>
              <a:rPr lang="fr-FR" dirty="0"/>
              <a:t>L'ensemble de ce document relève des législations française et internationale sur le droit d'auteur et la propriété intellectuelle.</a:t>
            </a:r>
          </a:p>
          <a:p>
            <a:r>
              <a:rPr lang="fr-FR" dirty="0"/>
              <a:t>Tous les droits de reproduction de tout ou partie sont réservés pour les textes ainsi que pour l'ensemble des documents iconographiques, photographiques, vidéos et sonores.</a:t>
            </a:r>
          </a:p>
          <a:p>
            <a:r>
              <a:rPr lang="fr-FR" dirty="0"/>
              <a:t>Ce document est interdit à la vente ou à la location par un tiers autre que l’Université Côte d’Azur.</a:t>
            </a:r>
          </a:p>
          <a:p>
            <a:r>
              <a:rPr lang="fr-FR" dirty="0"/>
              <a:t>La diffusion, la duplication, la mise à disposition du public (sous quelque forme ou support que ce soit), la mise en réseau, de tout ou partie de ce document, sont strictement réservées à l’Université Côte d’Azur.</a:t>
            </a:r>
          </a:p>
          <a:p>
            <a:r>
              <a:rPr lang="fr-FR" dirty="0"/>
              <a:t>L’utilisation de ce document est strictement réservée à l’usage privé des étudiants inscrits aux cours et au tutorat organisés par l’UFR de Médecine de l’Université Côte d’Azur, et non destinée à toute autre utilisation privée ou collective, gratuite ou payante.</a:t>
            </a:r>
          </a:p>
        </p:txBody>
      </p:sp>
      <p:sp>
        <p:nvSpPr>
          <p:cNvPr id="7" name="Espace réservé du pied de page 6"/>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édian">
  <a:themeElements>
    <a:clrScheme name="Mé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édian">
      <a:majorFont>
        <a:latin typeface="Tw Cen MT"/>
        <a:ea typeface=""/>
        <a:cs typeface=""/>
        <a:font script="Grek" typeface="Calibri"/>
        <a:font script="Cyrl" typeface="Calibri"/>
        <a:font script="Jpan" typeface="ＭＳ Ｐゴシック"/>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ＭＳ Ｐゴシック"/>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é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Médian.thmx</Template>
  <TotalTime>20148</TotalTime>
  <Words>8176</Words>
  <Application>Microsoft Macintosh PowerPoint</Application>
  <PresentationFormat>Affichage à l'écran (4:3)</PresentationFormat>
  <Paragraphs>975</Paragraphs>
  <Slides>81</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81</vt:i4>
      </vt:variant>
    </vt:vector>
  </HeadingPairs>
  <TitlesOfParts>
    <vt:vector size="87" baseType="lpstr">
      <vt:lpstr>Calibri</vt:lpstr>
      <vt:lpstr>Times New Roman</vt:lpstr>
      <vt:lpstr>Tw Cen MT</vt:lpstr>
      <vt:lpstr>Wingdings</vt:lpstr>
      <vt:lpstr>Wingdings 2</vt:lpstr>
      <vt:lpstr>Médian</vt:lpstr>
      <vt:lpstr>Modèles de prediction : ANALYSE DE SURVIE</vt:lpstr>
      <vt:lpstr>Plan du cours</vt:lpstr>
      <vt:lpstr>Introduction 1/6</vt:lpstr>
      <vt:lpstr>Introduction 2/6</vt:lpstr>
      <vt:lpstr>Introduction 3/6</vt:lpstr>
      <vt:lpstr>Introduction 4/6</vt:lpstr>
      <vt:lpstr>Introduction 5/6</vt:lpstr>
      <vt:lpstr>Introduction 6/6</vt:lpstr>
      <vt:lpstr>DEFINITIONS</vt:lpstr>
      <vt:lpstr>Cohorte</vt:lpstr>
      <vt:lpstr>Cohorte « incipiente »</vt:lpstr>
      <vt:lpstr>Evénement d’intérêt 1/2</vt:lpstr>
      <vt:lpstr>Evénement d’intérêt 2/2</vt:lpstr>
      <vt:lpstr>Durée de survie</vt:lpstr>
      <vt:lpstr>Date d’origine</vt:lpstr>
      <vt:lpstr>Date d’origine</vt:lpstr>
      <vt:lpstr>Date de point (end-point) 1/2</vt:lpstr>
      <vt:lpstr>Date de point (end-point) 2/2</vt:lpstr>
      <vt:lpstr>Date des dernières nouvelles 1/2</vt:lpstr>
      <vt:lpstr>Date des dernières nouvelles 2/2</vt:lpstr>
      <vt:lpstr>Cas particulier 1/2</vt:lpstr>
      <vt:lpstr>Cas particulier 2/2</vt:lpstr>
      <vt:lpstr>Perdu de vue (lost of follow-up)</vt:lpstr>
      <vt:lpstr>Censure (censored data)</vt:lpstr>
      <vt:lpstr>Temps de recul 1/2</vt:lpstr>
      <vt:lpstr>Temps de recul 2/2</vt:lpstr>
      <vt:lpstr>Temps de participation 1/3</vt:lpstr>
      <vt:lpstr>Temps de participation 2/3</vt:lpstr>
      <vt:lpstr>Temps de participation 3/3</vt:lpstr>
      <vt:lpstr>Présentation PowerPoint</vt:lpstr>
      <vt:lpstr>FONCTION DE SURVIE</vt:lpstr>
      <vt:lpstr>Loi exponentielle 1/3</vt:lpstr>
      <vt:lpstr>Loi exponentielle 2/3</vt:lpstr>
      <vt:lpstr>Loi exponentielle 3/3</vt:lpstr>
      <vt:lpstr>Fonction de survie 1/5</vt:lpstr>
      <vt:lpstr>Fonction de survie 2/5</vt:lpstr>
      <vt:lpstr>Courbe de survie</vt:lpstr>
      <vt:lpstr>Fonction de survie 3/5</vt:lpstr>
      <vt:lpstr>Fonction de survie 4/5</vt:lpstr>
      <vt:lpstr>Fonction de survie 5/5</vt:lpstr>
      <vt:lpstr>ESTIMATION DE LA SURVIE</vt:lpstr>
      <vt:lpstr>Recueil des données 1/2</vt:lpstr>
      <vt:lpstr>Recueil des données 2/2</vt:lpstr>
      <vt:lpstr>Calcul des durées de suivi</vt:lpstr>
      <vt:lpstr>Exemple</vt:lpstr>
      <vt:lpstr>Calcul de la survie 1/3</vt:lpstr>
      <vt:lpstr>Calcul de la survie 2/3</vt:lpstr>
      <vt:lpstr>Calcul de la survie 3/3</vt:lpstr>
      <vt:lpstr>Analyse actuarielle 1/5</vt:lpstr>
      <vt:lpstr>Analyse actuarielle 2/5</vt:lpstr>
      <vt:lpstr>Analyse actuarielle 3/5</vt:lpstr>
      <vt:lpstr>Analyse actuarielle 4/5</vt:lpstr>
      <vt:lpstr>Analyse actuarielle 5/5</vt:lpstr>
      <vt:lpstr>Méthode de Kaplan-Meïer 1/3</vt:lpstr>
      <vt:lpstr>Méthode de Kaplan-Meïer 2/3</vt:lpstr>
      <vt:lpstr>Méthode de Kaplan-Meïer 3/3</vt:lpstr>
      <vt:lpstr>Choix d’une valeur résumée</vt:lpstr>
      <vt:lpstr>Comparaison de deux fonctions de survie</vt:lpstr>
      <vt:lpstr>Contexte</vt:lpstr>
      <vt:lpstr>Attention</vt:lpstr>
      <vt:lpstr>Principe du test du log-rank</vt:lpstr>
      <vt:lpstr>Exemple</vt:lpstr>
      <vt:lpstr>Exemple</vt:lpstr>
      <vt:lpstr>Hypothèses</vt:lpstr>
      <vt:lpstr>Estimation des décès 1/2</vt:lpstr>
      <vt:lpstr>Estimation des décès 2/2</vt:lpstr>
      <vt:lpstr>Calcul des décès attendus 1/3</vt:lpstr>
      <vt:lpstr>Calcul des décès attendus 2/3</vt:lpstr>
      <vt:lpstr>Calcul des décès attendus 3/3</vt:lpstr>
      <vt:lpstr>Test du Chi2</vt:lpstr>
      <vt:lpstr>Exercices</vt:lpstr>
      <vt:lpstr>Exercice 1a</vt:lpstr>
      <vt:lpstr>Exercice 1a</vt:lpstr>
      <vt:lpstr>Exercice 2a</vt:lpstr>
      <vt:lpstr>Exercice 2b</vt:lpstr>
      <vt:lpstr>Exercice 2c</vt:lpstr>
      <vt:lpstr>Exercice 2d</vt:lpstr>
      <vt:lpstr>Exercice 2e</vt:lpstr>
      <vt:lpstr>Exercice 2f</vt:lpstr>
      <vt:lpstr>Sources, Crédits</vt:lpstr>
      <vt:lpstr>Mentions légales</vt:lpstr>
    </vt:vector>
  </TitlesOfParts>
  <Company>UFR Médecine de Nice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Pascal STACCINI</dc:creator>
  <cp:lastModifiedBy>Pascal Staccini</cp:lastModifiedBy>
  <cp:revision>904</cp:revision>
  <dcterms:created xsi:type="dcterms:W3CDTF">2013-01-28T20:24:33Z</dcterms:created>
  <dcterms:modified xsi:type="dcterms:W3CDTF">2020-09-27T17:53:10Z</dcterms:modified>
</cp:coreProperties>
</file>