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5" r:id="rId22"/>
    <p:sldId id="277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B49E"/>
    <a:srgbClr val="FAA88E"/>
    <a:srgbClr val="FBB9A5"/>
    <a:srgbClr val="FFAAAA"/>
    <a:srgbClr val="FF7E7E"/>
    <a:srgbClr val="FAAD99"/>
    <a:srgbClr val="F886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1/22/24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B4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1/22/24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5120E9-75A4-9A93-5E7E-A3590A210E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7" y="2096333"/>
            <a:ext cx="8361229" cy="2098226"/>
          </a:xfrm>
        </p:spPr>
        <p:txBody>
          <a:bodyPr/>
          <a:lstStyle/>
          <a:p>
            <a:r>
              <a:rPr lang="fr-FR">
                <a:latin typeface="Tw Cen MT" panose="020F0502020204030204" pitchFamily="34" charset="0"/>
              </a:rPr>
              <a:t>Le tissu osseux</a:t>
            </a:r>
            <a:endParaRPr lang="en-FR">
              <a:latin typeface="Tw Cen MT" panose="020F050202020403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65BB98-AB53-95A9-0F26-6CAFC6254A1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FR">
              <a:latin typeface="Tw Cen MT" panose="020B0602020104020603" pitchFamily="34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2A60906-FF0E-6CD1-F18E-8C939A73A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9345" y="540508"/>
            <a:ext cx="3256396" cy="2485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884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339C3-AA88-6F94-13C8-4487EF0CC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5000">
                <a:latin typeface="Tw Cen MT" panose="020B0602020104020603" pitchFamily="34" charset="77"/>
              </a:rPr>
              <a:t>INTRO</a:t>
            </a:r>
            <a:endParaRPr lang="en-FR" sz="5000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1E146-4C81-B391-2B9F-3B94915C57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 b="1">
                <a:latin typeface="Tw Cen MT" panose="020B0602020104020603" pitchFamily="34" charset="77"/>
              </a:rPr>
              <a:t>Tissu squelettique de soutien</a:t>
            </a:r>
          </a:p>
          <a:p>
            <a:pPr>
              <a:buFont typeface="Wingdings" pitchFamily="2" charset="2"/>
              <a:buChar char="Ø"/>
            </a:pPr>
            <a:r>
              <a:rPr lang="fr-FR" sz="2500" b="1">
                <a:latin typeface="Tw Cen MT" panose="020B0602020104020603" pitchFamily="34" charset="77"/>
              </a:rPr>
              <a:t>M</a:t>
            </a:r>
            <a:r>
              <a:rPr lang="fr-FR" sz="2500">
                <a:latin typeface="Tw Cen MT" panose="020B0602020104020603" pitchFamily="34" charset="77"/>
              </a:rPr>
              <a:t>atrice </a:t>
            </a:r>
            <a:r>
              <a:rPr lang="fr-FR" sz="2500" b="1">
                <a:latin typeface="Tw Cen MT" panose="020B0602020104020603" pitchFamily="34" charset="77"/>
              </a:rPr>
              <a:t>E</a:t>
            </a:r>
            <a:r>
              <a:rPr lang="fr-FR" sz="2500">
                <a:latin typeface="Tw Cen MT" panose="020B0602020104020603" pitchFamily="34" charset="77"/>
              </a:rPr>
              <a:t>xtra </a:t>
            </a:r>
            <a:r>
              <a:rPr lang="fr-FR" sz="2500" b="1">
                <a:latin typeface="Tw Cen MT" panose="020B0602020104020603" pitchFamily="34" charset="77"/>
              </a:rPr>
              <a:t>C</a:t>
            </a:r>
            <a:r>
              <a:rPr lang="fr-FR" sz="2500">
                <a:latin typeface="Tw Cen MT" panose="020B0602020104020603" pitchFamily="34" charset="77"/>
              </a:rPr>
              <a:t>ellulaire : </a:t>
            </a:r>
            <a:r>
              <a:rPr lang="fr-FR" sz="2500" b="1">
                <a:latin typeface="Tw Cen MT" panose="020B0602020104020603" pitchFamily="34" charset="77"/>
              </a:rPr>
              <a:t>solide</a:t>
            </a:r>
            <a:r>
              <a:rPr lang="fr-FR" sz="2500">
                <a:latin typeface="Tw Cen MT" panose="020B0602020104020603" pitchFamily="34" charset="77"/>
              </a:rPr>
              <a:t>, </a:t>
            </a:r>
            <a:r>
              <a:rPr lang="fr-FR" sz="2500" b="1">
                <a:latin typeface="Tw Cen MT" panose="020B0602020104020603" pitchFamily="34" charset="77"/>
              </a:rPr>
              <a:t>minéralisée</a:t>
            </a:r>
            <a:r>
              <a:rPr lang="fr-FR" sz="2500">
                <a:latin typeface="Tw Cen MT" panose="020B0602020104020603" pitchFamily="34" charset="77"/>
              </a:rPr>
              <a:t> et </a:t>
            </a:r>
            <a:r>
              <a:rPr lang="fr-FR" sz="2500" b="1">
                <a:latin typeface="Tw Cen MT" panose="020B0602020104020603" pitchFamily="34" charset="77"/>
              </a:rPr>
              <a:t>vascularisée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Deux pop cellulaires 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Origine </a:t>
            </a:r>
            <a:r>
              <a:rPr lang="fr-FR" sz="2500" u="sng" err="1">
                <a:latin typeface="Tw Cen MT" panose="020B0602020104020603" pitchFamily="34" charset="77"/>
              </a:rPr>
              <a:t>mésenchymateuse</a:t>
            </a:r>
            <a:r>
              <a:rPr lang="fr-FR" sz="2500">
                <a:latin typeface="Tw Cen MT" panose="020B0602020104020603" pitchFamily="34" charset="77"/>
              </a:rPr>
              <a:t> : </a:t>
            </a:r>
            <a:r>
              <a:rPr lang="fr-FR" sz="2500" b="1">
                <a:latin typeface="Tw Cen MT" panose="020B0602020104020603" pitchFamily="34" charset="77"/>
              </a:rPr>
              <a:t>ostéoblastes</a:t>
            </a:r>
            <a:r>
              <a:rPr lang="fr-FR" sz="2500">
                <a:latin typeface="Tw Cen MT" panose="020B0602020104020603" pitchFamily="34" charset="77"/>
              </a:rPr>
              <a:t> &amp; </a:t>
            </a:r>
            <a:r>
              <a:rPr lang="fr-FR" sz="2500" b="1" err="1">
                <a:latin typeface="Tw Cen MT" panose="020B0602020104020603" pitchFamily="34" charset="77"/>
              </a:rPr>
              <a:t>ostéocytes</a:t>
            </a:r>
            <a:endParaRPr lang="fr-FR" sz="2500" b="1">
              <a:latin typeface="Tw Cen MT" panose="020B0602020104020603" pitchFamily="34" charset="7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Origine </a:t>
            </a:r>
            <a:r>
              <a:rPr lang="fr-FR" sz="2500" u="sng">
                <a:latin typeface="Tw Cen MT" panose="020B0602020104020603" pitchFamily="34" charset="77"/>
              </a:rPr>
              <a:t>hématopoïétique</a:t>
            </a:r>
            <a:r>
              <a:rPr lang="fr-FR" sz="2500">
                <a:latin typeface="Tw Cen MT" panose="020B0602020104020603" pitchFamily="34" charset="77"/>
              </a:rPr>
              <a:t> : </a:t>
            </a:r>
            <a:r>
              <a:rPr lang="fr-FR" sz="2500" b="1" err="1">
                <a:latin typeface="Tw Cen MT" panose="020B0602020104020603" pitchFamily="34" charset="77"/>
              </a:rPr>
              <a:t>ostéoclastes</a:t>
            </a:r>
            <a:endParaRPr lang="fr-FR" sz="2500" b="1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Croissance </a:t>
            </a:r>
            <a:r>
              <a:rPr lang="fr-FR" sz="2500" u="sng">
                <a:latin typeface="Tw Cen MT" panose="020B0602020104020603" pitchFamily="34" charset="77"/>
              </a:rPr>
              <a:t>par apposition</a:t>
            </a:r>
            <a:r>
              <a:rPr lang="fr-FR" sz="2500">
                <a:latin typeface="Tw Cen MT" panose="020B0602020104020603" pitchFamily="34" charset="77"/>
              </a:rPr>
              <a:t> de matrice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346E965-BD3F-969A-1625-37C2B685E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332886" flipH="1" flipV="1">
            <a:off x="7992141" y="387572"/>
            <a:ext cx="1709398" cy="208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868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FB1A2-91D7-1FCA-B844-7474C9405F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7" y="2077091"/>
            <a:ext cx="8361229" cy="2098226"/>
          </a:xfrm>
        </p:spPr>
        <p:txBody>
          <a:bodyPr/>
          <a:lstStyle/>
          <a:p>
            <a:r>
              <a:rPr lang="fr-FR">
                <a:latin typeface="Tw Cen MT" panose="020B0602020104020603" pitchFamily="34" charset="77"/>
              </a:rPr>
              <a:t>Les cellules </a:t>
            </a:r>
            <a:endParaRPr lang="en-FR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AEF44D-2DD3-396E-615B-3F529FE4BC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FR"/>
          </a:p>
        </p:txBody>
      </p:sp>
    </p:spTree>
    <p:extLst>
      <p:ext uri="{BB962C8B-B14F-4D97-AF65-F5344CB8AC3E}">
        <p14:creationId xmlns:p14="http://schemas.microsoft.com/office/powerpoint/2010/main" val="2916013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6F994-462E-4684-B45E-32F02CA47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5000">
                <a:latin typeface="Tw Cen MT" panose="020B0602020104020603" pitchFamily="34" charset="77"/>
              </a:rPr>
              <a:t>LES OSTÉOBLASTES</a:t>
            </a:r>
            <a:endParaRPr lang="en-FR" sz="5000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88418-84E6-1655-3DA0-7EC8F926B5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286000"/>
            <a:ext cx="9423400" cy="35814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 u="sng">
                <a:latin typeface="Tw Cen MT" panose="020B0602020104020603" pitchFamily="34" charset="77"/>
              </a:rPr>
              <a:t>Au repos</a:t>
            </a:r>
            <a:r>
              <a:rPr lang="fr-FR" sz="2500">
                <a:latin typeface="Tw Cen MT" panose="020B0602020104020603" pitchFamily="34" charset="77"/>
              </a:rPr>
              <a:t> : cellules </a:t>
            </a:r>
            <a:r>
              <a:rPr lang="fr-FR" sz="2500" b="1">
                <a:latin typeface="Tw Cen MT" panose="020B0602020104020603" pitchFamily="34" charset="77"/>
              </a:rPr>
              <a:t>bordantes</a:t>
            </a:r>
            <a:r>
              <a:rPr lang="fr-FR" sz="2500">
                <a:latin typeface="Tw Cen MT" panose="020B0602020104020603" pitchFamily="34" charset="77"/>
              </a:rPr>
              <a:t>, </a:t>
            </a:r>
            <a:r>
              <a:rPr lang="fr-FR" sz="2500" b="1">
                <a:latin typeface="Tw Cen MT" panose="020B0602020104020603" pitchFamily="34" charset="77"/>
              </a:rPr>
              <a:t>aplaties</a:t>
            </a:r>
            <a:r>
              <a:rPr lang="fr-FR" sz="2500">
                <a:latin typeface="Tw Cen MT" panose="020B0602020104020603" pitchFamily="34" charset="77"/>
              </a:rPr>
              <a:t> et </a:t>
            </a:r>
            <a:r>
              <a:rPr lang="fr-FR" sz="2500" b="1">
                <a:latin typeface="Tw Cen MT" panose="020B0602020104020603" pitchFamily="34" charset="77"/>
              </a:rPr>
              <a:t>allongées</a:t>
            </a:r>
          </a:p>
          <a:p>
            <a:pPr>
              <a:buFont typeface="Wingdings" pitchFamily="2" charset="2"/>
              <a:buChar char="Ø"/>
            </a:pPr>
            <a:r>
              <a:rPr lang="fr-FR" sz="2500" u="sng">
                <a:latin typeface="Tw Cen MT" panose="020B0602020104020603" pitchFamily="34" charset="77"/>
              </a:rPr>
              <a:t>Activées</a:t>
            </a:r>
            <a:r>
              <a:rPr lang="fr-FR" sz="2500">
                <a:latin typeface="Tw Cen MT" panose="020B0602020104020603" pitchFamily="34" charset="77"/>
              </a:rPr>
              <a:t> : </a:t>
            </a:r>
            <a:r>
              <a:rPr lang="fr-FR" sz="2500" b="1">
                <a:latin typeface="Tw Cen MT" panose="020B0602020104020603" pitchFamily="34" charset="77"/>
              </a:rPr>
              <a:t>cubiques</a:t>
            </a:r>
            <a:r>
              <a:rPr lang="fr-FR" sz="2500">
                <a:latin typeface="Tw Cen MT" panose="020B0602020104020603" pitchFamily="34" charset="77"/>
              </a:rPr>
              <a:t> qui synthétisent les constituants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Assure la </a:t>
            </a:r>
            <a:r>
              <a:rPr lang="fr-FR" sz="2500" b="1">
                <a:latin typeface="Tw Cen MT" panose="020B0602020104020603" pitchFamily="34" charset="77"/>
              </a:rPr>
              <a:t>synthèse</a:t>
            </a:r>
            <a:r>
              <a:rPr lang="fr-FR" sz="2500">
                <a:latin typeface="Tw Cen MT" panose="020B0602020104020603" pitchFamily="34" charset="77"/>
              </a:rPr>
              <a:t> et la </a:t>
            </a:r>
            <a:r>
              <a:rPr lang="fr-FR" sz="2500" b="1">
                <a:latin typeface="Tw Cen MT" panose="020B0602020104020603" pitchFamily="34" charset="77"/>
              </a:rPr>
              <a:t>minéralisation</a:t>
            </a:r>
            <a:r>
              <a:rPr lang="fr-FR" sz="2500">
                <a:latin typeface="Tw Cen MT" panose="020B0602020104020603" pitchFamily="34" charset="77"/>
              </a:rPr>
              <a:t> de la MEC en deux temps 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Synthèse de la </a:t>
            </a:r>
            <a:r>
              <a:rPr lang="fr-FR" sz="2500" b="1">
                <a:latin typeface="Tw Cen MT" panose="020B0602020104020603" pitchFamily="34" charset="77"/>
              </a:rPr>
              <a:t>composante organique</a:t>
            </a:r>
            <a:r>
              <a:rPr lang="fr-FR" sz="2500">
                <a:latin typeface="Tw Cen MT" panose="020B0602020104020603" pitchFamily="34" charset="77"/>
              </a:rPr>
              <a:t> : </a:t>
            </a:r>
            <a:r>
              <a:rPr lang="fr-FR" sz="2500" b="1">
                <a:latin typeface="Tw Cen MT" panose="020B0602020104020603" pitchFamily="34" charset="77"/>
              </a:rPr>
              <a:t>bordure </a:t>
            </a:r>
            <a:r>
              <a:rPr lang="fr-FR" sz="2500" b="1" err="1">
                <a:latin typeface="Tw Cen MT" panose="020B0602020104020603" pitchFamily="34" charset="77"/>
              </a:rPr>
              <a:t>ostéoïde</a:t>
            </a:r>
            <a:endParaRPr lang="fr-FR" sz="2500" b="1">
              <a:latin typeface="Tw Cen MT" panose="020B0602020104020603" pitchFamily="34" charset="7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r-FR" sz="2500" b="1">
                <a:latin typeface="Tw Cen MT" panose="020B0602020104020603" pitchFamily="34" charset="77"/>
              </a:rPr>
              <a:t>Minéralisation</a:t>
            </a:r>
            <a:r>
              <a:rPr lang="fr-FR" sz="2500">
                <a:latin typeface="Tw Cen MT" panose="020B0602020104020603" pitchFamily="34" charset="77"/>
              </a:rPr>
              <a:t> de la matrice : ostéoblaste devient </a:t>
            </a:r>
            <a:r>
              <a:rPr lang="fr-FR" sz="2500" err="1">
                <a:latin typeface="Tw Cen MT" panose="020B0602020104020603" pitchFamily="34" charset="77"/>
              </a:rPr>
              <a:t>ostéocyte</a:t>
            </a: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3B2DF1-FCAA-5419-9994-8917D04B0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5902" y="1428750"/>
            <a:ext cx="3554517" cy="242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566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A5E5D-303D-54B6-EC73-59C231ACC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5000">
                <a:latin typeface="Tw Cen MT" panose="020B0602020104020603" pitchFamily="34" charset="77"/>
              </a:rPr>
              <a:t>LES </a:t>
            </a:r>
            <a:r>
              <a:rPr lang="fr-FR" sz="5000" err="1">
                <a:latin typeface="Tw Cen MT" panose="020B0602020104020603" pitchFamily="34" charset="77"/>
              </a:rPr>
              <a:t>OSTÉOCYTES</a:t>
            </a:r>
            <a:endParaRPr lang="en-FR" sz="5000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274EAB-2088-69D8-4F37-9CD092A26A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 u="sng">
                <a:latin typeface="Tw Cen MT" panose="020B0602020104020603" pitchFamily="34" charset="77"/>
              </a:rPr>
              <a:t>Différentiation terminale</a:t>
            </a:r>
            <a:r>
              <a:rPr lang="fr-FR" sz="2500">
                <a:latin typeface="Tw Cen MT" panose="020B0602020104020603" pitchFamily="34" charset="77"/>
              </a:rPr>
              <a:t> des ostéoblastes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Emprisonnés dans des </a:t>
            </a:r>
            <a:r>
              <a:rPr lang="fr-FR" sz="2500" u="sng">
                <a:latin typeface="Tw Cen MT" panose="020B0602020104020603" pitchFamily="34" charset="77"/>
              </a:rPr>
              <a:t>logettes</a:t>
            </a:r>
            <a:r>
              <a:rPr lang="fr-FR" sz="2500">
                <a:latin typeface="Tw Cen MT" panose="020B0602020104020603" pitchFamily="34" charset="77"/>
              </a:rPr>
              <a:t> = </a:t>
            </a:r>
            <a:r>
              <a:rPr lang="fr-FR" sz="2500" b="1" err="1">
                <a:latin typeface="Tw Cen MT" panose="020B0602020104020603" pitchFamily="34" charset="77"/>
              </a:rPr>
              <a:t>osté</a:t>
            </a:r>
            <a:r>
              <a:rPr lang="fr-FR" sz="2500" b="1" u="sng" err="1">
                <a:latin typeface="Tw Cen MT" panose="020B0602020104020603" pitchFamily="34" charset="77"/>
              </a:rPr>
              <a:t>opl</a:t>
            </a:r>
            <a:r>
              <a:rPr lang="fr-FR" sz="2500" b="1" err="1">
                <a:latin typeface="Tw Cen MT" panose="020B0602020104020603" pitchFamily="34" charset="77"/>
              </a:rPr>
              <a:t>astes</a:t>
            </a:r>
            <a:endParaRPr lang="fr-FR" sz="2500" b="1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endParaRPr lang="fr-FR" sz="2500" b="1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 u="sng">
                <a:latin typeface="Tw Cen MT" panose="020B0602020104020603" pitchFamily="34" charset="77"/>
              </a:rPr>
              <a:t>Deux fonctions :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500" b="1">
                <a:latin typeface="Tw Cen MT" panose="020B0602020104020603" pitchFamily="34" charset="77"/>
              </a:rPr>
              <a:t>Harmonisation</a:t>
            </a:r>
            <a:r>
              <a:rPr lang="fr-FR" sz="2500">
                <a:latin typeface="Tw Cen MT" panose="020B0602020104020603" pitchFamily="34" charset="77"/>
              </a:rPr>
              <a:t> du remodelage osseux : perçoivent les </a:t>
            </a:r>
            <a:r>
              <a:rPr lang="fr-FR" sz="2500" u="sng">
                <a:latin typeface="Tw Cen MT" panose="020B0602020104020603" pitchFamily="34" charset="77"/>
              </a:rPr>
              <a:t>contraintes mécaniques</a:t>
            </a:r>
            <a:r>
              <a:rPr lang="fr-FR" sz="2500">
                <a:latin typeface="Tw Cen MT" panose="020B0602020104020603" pitchFamily="34" charset="77"/>
              </a:rPr>
              <a:t> et transmettent l’info aux osté</a:t>
            </a:r>
            <a:r>
              <a:rPr lang="fr-FR" sz="2500" u="sng">
                <a:latin typeface="Tw Cen MT" panose="020B0602020104020603" pitchFamily="34" charset="77"/>
              </a:rPr>
              <a:t>obl</a:t>
            </a:r>
            <a:r>
              <a:rPr lang="fr-FR" sz="2500">
                <a:latin typeface="Tw Cen MT" panose="020B0602020104020603" pitchFamily="34" charset="77"/>
              </a:rPr>
              <a:t>astes ou aux </a:t>
            </a:r>
            <a:r>
              <a:rPr lang="fr-FR" sz="2500" err="1">
                <a:latin typeface="Tw Cen MT" panose="020B0602020104020603" pitchFamily="34" charset="77"/>
              </a:rPr>
              <a:t>osté</a:t>
            </a:r>
            <a:r>
              <a:rPr lang="fr-FR" sz="2500" u="sng" err="1">
                <a:latin typeface="Tw Cen MT" panose="020B0602020104020603" pitchFamily="34" charset="77"/>
              </a:rPr>
              <a:t>ocl</a:t>
            </a:r>
            <a:r>
              <a:rPr lang="fr-FR" sz="2500" err="1">
                <a:latin typeface="Tw Cen MT" panose="020B0602020104020603" pitchFamily="34" charset="77"/>
              </a:rPr>
              <a:t>astes</a:t>
            </a:r>
            <a:endParaRPr lang="fr-FR" sz="2500">
              <a:latin typeface="Tw Cen MT" panose="020B0602020104020603" pitchFamily="34" charset="7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Maintient </a:t>
            </a:r>
            <a:r>
              <a:rPr lang="fr-FR" sz="2500" b="1">
                <a:latin typeface="Tw Cen MT" panose="020B0602020104020603" pitchFamily="34" charset="77"/>
              </a:rPr>
              <a:t>l’homéostasie phosphocalcique</a:t>
            </a:r>
            <a:r>
              <a:rPr lang="fr-FR" sz="2500">
                <a:latin typeface="Tw Cen MT" panose="020B0602020104020603" pitchFamily="34" charset="77"/>
              </a:rPr>
              <a:t> : participent aux échanges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D6767EC-6A11-7890-352F-3ACE0BA617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3200" y="1428750"/>
            <a:ext cx="2737200" cy="2826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509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AFD6B-FD86-EA72-C755-86F3AD5C3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5000">
                <a:latin typeface="Tw Cen MT" panose="020B0602020104020603" pitchFamily="34" charset="77"/>
              </a:rPr>
              <a:t>LES </a:t>
            </a:r>
            <a:r>
              <a:rPr lang="fr-FR" sz="5000" err="1">
                <a:latin typeface="Tw Cen MT" panose="020B0602020104020603" pitchFamily="34" charset="77"/>
              </a:rPr>
              <a:t>OSTÉOCLASTES</a:t>
            </a:r>
            <a:endParaRPr lang="en-FR" sz="5000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0BEE4-213F-6C36-C8E3-A26AA7F81E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539394"/>
            <a:ext cx="9601200" cy="531860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Cellules volumineuses, </a:t>
            </a:r>
            <a:r>
              <a:rPr lang="fr-FR" sz="2500" err="1">
                <a:latin typeface="Tw Cen MT" panose="020B0602020104020603" pitchFamily="34" charset="77"/>
              </a:rPr>
              <a:t>plurinucléées</a:t>
            </a:r>
            <a:r>
              <a:rPr lang="fr-FR" sz="2500">
                <a:latin typeface="Tw Cen MT" panose="020B0602020104020603" pitchFamily="34" charset="77"/>
              </a:rPr>
              <a:t> (10-15), mobiles, polarisées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Cellules qui résorbent le tissu osseux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Bordure en brosse à la base 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2 phénomènes pour résorber 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Acidification du milieu : dissoudre les minéraux grâce à une baisse du pH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Enzymes </a:t>
            </a:r>
            <a:r>
              <a:rPr lang="fr-FR" sz="2500" err="1">
                <a:latin typeface="Tw Cen MT" panose="020B0602020104020603" pitchFamily="34" charset="77"/>
              </a:rPr>
              <a:t>lysosomales</a:t>
            </a:r>
            <a:r>
              <a:rPr lang="fr-FR" sz="2500">
                <a:latin typeface="Tw Cen MT" panose="020B0602020104020603" pitchFamily="34" charset="77"/>
              </a:rPr>
              <a:t> : digérer les éléments organiques </a:t>
            </a:r>
          </a:p>
          <a:p>
            <a:pPr>
              <a:buFont typeface="Arial" panose="020B0604020202020204" pitchFamily="34" charset="0"/>
              <a:buChar char="•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Tissu osseux en équilibre entre synthèse et résorption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B0CB638-2180-B7DF-765D-53E893C158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9618" y="1342913"/>
            <a:ext cx="2682382" cy="2636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684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B809E-2944-6A17-9FBD-28ED60AE80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385" y="2379887"/>
            <a:ext cx="8361229" cy="2098226"/>
          </a:xfrm>
        </p:spPr>
        <p:txBody>
          <a:bodyPr/>
          <a:lstStyle/>
          <a:p>
            <a:r>
              <a:rPr lang="fr-FR"/>
              <a:t>la matrice </a:t>
            </a:r>
            <a:r>
              <a:rPr lang="fr-FR" err="1"/>
              <a:t>extracellulaire</a:t>
            </a:r>
            <a:endParaRPr lang="en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4E616-F09F-2B5C-4D75-3362C8712A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FR"/>
          </a:p>
        </p:txBody>
      </p:sp>
    </p:spTree>
    <p:extLst>
      <p:ext uri="{BB962C8B-B14F-4D97-AF65-F5344CB8AC3E}">
        <p14:creationId xmlns:p14="http://schemas.microsoft.com/office/powerpoint/2010/main" val="620355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021F4-D6C8-E8A2-7875-5D6DED6FD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5000">
                <a:latin typeface="Tw Cen MT" panose="020B0602020104020603" pitchFamily="34" charset="77"/>
              </a:rPr>
              <a:t>LA MEC</a:t>
            </a:r>
            <a:endParaRPr lang="en-FR" sz="5000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659064-BF69-39E3-E147-440C15BC0A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1428750"/>
            <a:ext cx="9601200" cy="431415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Tissu osseux : le moins hydraté de l’organisme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Composante organique + composante minérale = MEC minéralisée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Composante organique = 30% du poids sec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Fibres conjonctives : collagène type I à 95%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Substance fondamentale : GAGs sulfatés &amp; </a:t>
            </a:r>
            <a:r>
              <a:rPr lang="fr-FR" sz="2500" err="1">
                <a:latin typeface="Tw Cen MT" panose="020B0602020104020603" pitchFamily="34" charset="77"/>
              </a:rPr>
              <a:t>protéoglycanes</a:t>
            </a:r>
            <a:endParaRPr lang="fr-FR" sz="2500">
              <a:latin typeface="Tw Cen MT" panose="020B0602020104020603" pitchFamily="34" charset="7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Multiples autres protéines</a:t>
            </a:r>
          </a:p>
          <a:p>
            <a:pPr>
              <a:buFont typeface="Arial" panose="020B0604020202020204" pitchFamily="34" charset="0"/>
              <a:buChar char="•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Composante minérale = 70% poids sec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Cristaux </a:t>
            </a:r>
            <a:r>
              <a:rPr lang="fr-FR" sz="2500" err="1">
                <a:latin typeface="Tw Cen MT" panose="020B0602020104020603" pitchFamily="34" charset="77"/>
              </a:rPr>
              <a:t>d’hydroxyapatite</a:t>
            </a: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5DCAD5-7C7C-9D95-F1B5-ED9740321D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5727" y="2533650"/>
            <a:ext cx="3302000" cy="165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6213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2F7AA-F5B9-1753-82E3-7EA113D80C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7" y="2077091"/>
            <a:ext cx="8361229" cy="2098226"/>
          </a:xfrm>
        </p:spPr>
        <p:txBody>
          <a:bodyPr/>
          <a:lstStyle/>
          <a:p>
            <a:r>
              <a:rPr lang="fr-FR"/>
              <a:t>Le périoste</a:t>
            </a:r>
            <a:endParaRPr lang="en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30220-981F-109D-9A9E-3E4EEC0CBE8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FR"/>
          </a:p>
        </p:txBody>
      </p:sp>
    </p:spTree>
    <p:extLst>
      <p:ext uri="{BB962C8B-B14F-4D97-AF65-F5344CB8AC3E}">
        <p14:creationId xmlns:p14="http://schemas.microsoft.com/office/powerpoint/2010/main" val="9559573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BD0DA3-EFC6-8A42-B9E8-AB43CD414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5000">
                <a:latin typeface="Tw Cen MT" panose="020B0602020104020603" pitchFamily="34" charset="77"/>
              </a:rPr>
              <a:t>LE PÉRIOSTE</a:t>
            </a:r>
            <a:endParaRPr lang="en-FR" sz="5000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AC0A6C-59A1-0973-83EE-4B8EFEB7A1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Tissu conjonctif qui enveloppe la face externe des os SAUF les cartilages articulaires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2 couches : </a:t>
            </a:r>
            <a:r>
              <a:rPr lang="fr-FR" sz="2500" err="1">
                <a:latin typeface="Tw Cen MT" panose="020B0602020104020603" pitchFamily="34" charset="77"/>
              </a:rPr>
              <a:t>tendiniforme</a:t>
            </a:r>
            <a:r>
              <a:rPr lang="fr-FR" sz="2500">
                <a:latin typeface="Tw Cen MT" panose="020B0602020104020603" pitchFamily="34" charset="77"/>
              </a:rPr>
              <a:t> (fibreuse externe) et </a:t>
            </a:r>
            <a:r>
              <a:rPr lang="fr-FR" sz="2500" err="1">
                <a:latin typeface="Tw Cen MT" panose="020B0602020104020603" pitchFamily="34" charset="77"/>
              </a:rPr>
              <a:t>ostéogène</a:t>
            </a:r>
            <a:r>
              <a:rPr lang="fr-FR" sz="2500">
                <a:latin typeface="Tw Cen MT" panose="020B0602020104020603" pitchFamily="34" charset="77"/>
              </a:rPr>
              <a:t> interne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Couché externe = </a:t>
            </a:r>
            <a:r>
              <a:rPr lang="fr-FR" sz="2500" err="1">
                <a:latin typeface="Tw Cen MT" panose="020B0602020104020603" pitchFamily="34" charset="77"/>
              </a:rPr>
              <a:t>tendiniforme</a:t>
            </a:r>
            <a:r>
              <a:rPr lang="fr-FR" sz="2500">
                <a:latin typeface="Tw Cen MT" panose="020B0602020104020603" pitchFamily="34" charset="77"/>
              </a:rPr>
              <a:t> 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Tissu conjonctif dense fibreux, richement vascularisé, assure la nutrition grâce aux artères </a:t>
            </a:r>
            <a:r>
              <a:rPr lang="fr-FR" sz="2500" err="1">
                <a:latin typeface="Tw Cen MT" panose="020B0602020104020603" pitchFamily="34" charset="77"/>
              </a:rPr>
              <a:t>périostiques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Couche </a:t>
            </a:r>
            <a:r>
              <a:rPr lang="fr-FR" sz="2500" err="1">
                <a:latin typeface="Tw Cen MT" panose="020B0602020104020603" pitchFamily="34" charset="77"/>
              </a:rPr>
              <a:t>ineterne</a:t>
            </a:r>
            <a:r>
              <a:rPr lang="fr-FR" sz="2500">
                <a:latin typeface="Tw Cen MT" panose="020B0602020104020603" pitchFamily="34" charset="77"/>
              </a:rPr>
              <a:t> = </a:t>
            </a:r>
            <a:r>
              <a:rPr lang="fr-FR" sz="2500" err="1">
                <a:latin typeface="Tw Cen MT" panose="020B0602020104020603" pitchFamily="34" charset="77"/>
              </a:rPr>
              <a:t>ostéogène</a:t>
            </a:r>
            <a:endParaRPr lang="fr-FR" sz="2500">
              <a:latin typeface="Tw Cen MT" panose="020B0602020104020603" pitchFamily="34" charset="7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Tissu conjonctif lâche, richement vascularisé, assure aussi la nutrition et peuvent se différencier en ostéoblastes</a:t>
            </a: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C4BF14-76A9-C2FE-8BE6-A40BE0A5A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154" y="5520460"/>
            <a:ext cx="1911787" cy="1549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392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34E9E-824F-DA3C-523F-6F8F624B6F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7" y="2379887"/>
            <a:ext cx="8361229" cy="2098226"/>
          </a:xfrm>
        </p:spPr>
        <p:txBody>
          <a:bodyPr/>
          <a:lstStyle/>
          <a:p>
            <a:r>
              <a:rPr lang="fr-FR">
                <a:latin typeface="Tw Cen MT" panose="020B0602020104020603" pitchFamily="34" charset="77"/>
              </a:rPr>
              <a:t>Les rôles du tissu osseux</a:t>
            </a:r>
            <a:endParaRPr lang="en-FR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2E23CF-FCD6-993A-36C7-C679B14AC6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FR"/>
          </a:p>
        </p:txBody>
      </p:sp>
    </p:spTree>
    <p:extLst>
      <p:ext uri="{BB962C8B-B14F-4D97-AF65-F5344CB8AC3E}">
        <p14:creationId xmlns:p14="http://schemas.microsoft.com/office/powerpoint/2010/main" val="12253092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C1369-0502-7FBA-0E43-994DFF86E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FR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2BE783A-8A3E-661D-5438-F2B31F83D7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1219" y="1339369"/>
            <a:ext cx="10749644" cy="4179262"/>
          </a:xfrm>
        </p:spPr>
      </p:pic>
    </p:spTree>
    <p:extLst>
      <p:ext uri="{BB962C8B-B14F-4D97-AF65-F5344CB8AC3E}">
        <p14:creationId xmlns:p14="http://schemas.microsoft.com/office/powerpoint/2010/main" val="17559411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25ADD-ECB3-1DE7-EE78-CBD20AC15F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7" y="2379887"/>
            <a:ext cx="8361229" cy="2098226"/>
          </a:xfrm>
        </p:spPr>
        <p:txBody>
          <a:bodyPr/>
          <a:lstStyle/>
          <a:p>
            <a:r>
              <a:rPr lang="fr-FR">
                <a:latin typeface="Tw Cen MT" panose="020B0602020104020603" pitchFamily="34" charset="77"/>
              </a:rPr>
              <a:t>Les variétés du tissu osseux</a:t>
            </a:r>
            <a:endParaRPr lang="en-FR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F8D242-2145-2FF4-D821-D207CF2AA90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FR"/>
          </a:p>
        </p:txBody>
      </p:sp>
    </p:spTree>
    <p:extLst>
      <p:ext uri="{BB962C8B-B14F-4D97-AF65-F5344CB8AC3E}">
        <p14:creationId xmlns:p14="http://schemas.microsoft.com/office/powerpoint/2010/main" val="7417464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DBAE8-80EB-5B4B-CAC7-F3EE408E8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9933" y="746605"/>
            <a:ext cx="9812867" cy="921842"/>
          </a:xfrm>
        </p:spPr>
        <p:txBody>
          <a:bodyPr>
            <a:noAutofit/>
          </a:bodyPr>
          <a:lstStyle/>
          <a:p>
            <a:pPr algn="ctr"/>
            <a:r>
              <a:rPr lang="fr-FR"/>
              <a:t>LE TISSU OSSEUX RÉTICULAIRE (PRIMAIRE)</a:t>
            </a:r>
            <a:endParaRPr lang="en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64CE52-9E82-2FCD-2925-90D23FCC68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0" y="2786304"/>
            <a:ext cx="9601200" cy="35814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Forme osseuse immature = non lamellaire = primaire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Forme transitoire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Non orienté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Peu minéralisé</a:t>
            </a: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62A097-BD98-9B15-2279-5D94AF3FE7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7498" y="4371989"/>
            <a:ext cx="3369926" cy="2486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9670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E40D83-109B-F9DD-6E26-23308E67A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>
                <a:latin typeface="Tw Cen MT" panose="020B0602020104020603" pitchFamily="34" charset="77"/>
              </a:rPr>
              <a:t>LE TISSU OSSEUX LAMELLAIRE (SECONDAIRE)</a:t>
            </a:r>
            <a:endParaRPr lang="en-FR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946155-648C-E0A8-DE1D-B1F96DF2F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590800"/>
            <a:ext cx="9601200" cy="35814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Forme osseuse mature = secondaire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Orienté : fibres de collagène I parallèles en lamelles entre lesquelles se trouvent les </a:t>
            </a:r>
            <a:r>
              <a:rPr lang="fr-FR" sz="2500" err="1">
                <a:latin typeface="Tw Cen MT" panose="020B0602020104020603" pitchFamily="34" charset="77"/>
              </a:rPr>
              <a:t>ostéocytes</a:t>
            </a: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Minéralisé</a:t>
            </a: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C404B9E-F9FB-8993-125A-A1ABB4BB8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1612" y="3640009"/>
            <a:ext cx="3592176" cy="321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13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05142-4F05-8D33-2EDC-C6A50A7BC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C0266D-1BD3-1D19-1E4B-22EB46199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842819"/>
            <a:ext cx="9601200" cy="35814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Disposition des lamelles osseuses en deux tissus osseux :</a:t>
            </a: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3C210C-DB86-B40E-DAD6-DA4FE3827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9873" y="1585769"/>
            <a:ext cx="8960527" cy="4586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8621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43C11-03EC-4AEE-0723-DB1D2C4E46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7" y="2901721"/>
            <a:ext cx="8361229" cy="2098226"/>
          </a:xfrm>
        </p:spPr>
        <p:txBody>
          <a:bodyPr/>
          <a:lstStyle/>
          <a:p>
            <a:r>
              <a:rPr lang="fr-FR">
                <a:latin typeface="Tw Cen MT" panose="020B0602020104020603" pitchFamily="34" charset="77"/>
              </a:rPr>
              <a:t>Tissu osseux lamellaire Haversian </a:t>
            </a:r>
            <a:endParaRPr lang="en-FR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57D01-7B18-9DBB-7756-F9ADEB8187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FR"/>
          </a:p>
        </p:txBody>
      </p:sp>
    </p:spTree>
    <p:extLst>
      <p:ext uri="{BB962C8B-B14F-4D97-AF65-F5344CB8AC3E}">
        <p14:creationId xmlns:p14="http://schemas.microsoft.com/office/powerpoint/2010/main" val="30164997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7D283-5AF7-DEC8-F72A-49CB96D10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9F07B-ACF8-3746-0A66-09BF61CE1E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402937"/>
            <a:ext cx="9753600" cy="57692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fr-FR" sz="2500" err="1">
                <a:latin typeface="Tw Cen MT" panose="020B0602020104020603" pitchFamily="34" charset="77"/>
              </a:rPr>
              <a:t>Ostéons</a:t>
            </a:r>
            <a:r>
              <a:rPr lang="fr-FR" sz="2500">
                <a:latin typeface="Tw Cen MT" panose="020B0602020104020603" pitchFamily="34" charset="77"/>
              </a:rPr>
              <a:t> : des cylindres parallèles entre eux 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Entre les </a:t>
            </a:r>
            <a:r>
              <a:rPr lang="fr-FR" sz="2500" err="1">
                <a:latin typeface="Tw Cen MT" panose="020B0602020104020603" pitchFamily="34" charset="77"/>
              </a:rPr>
              <a:t>ostéons</a:t>
            </a:r>
            <a:r>
              <a:rPr lang="fr-FR" sz="2500">
                <a:latin typeface="Tw Cen MT" panose="020B0602020104020603" pitchFamily="34" charset="77"/>
              </a:rPr>
              <a:t> : systèmes intermédiaires (restes d’anciens </a:t>
            </a:r>
            <a:r>
              <a:rPr lang="fr-FR" sz="2500" err="1">
                <a:latin typeface="Tw Cen MT" panose="020B0602020104020603" pitchFamily="34" charset="77"/>
              </a:rPr>
              <a:t>ostéons</a:t>
            </a:r>
            <a:r>
              <a:rPr lang="fr-FR" sz="2500">
                <a:latin typeface="Tw Cen MT" panose="020B0602020104020603" pitchFamily="34" charset="77"/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A la périphérie : système fondamentale externe = couche de tissu compact dépourvu de vaisseaux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A la face interne : système fondamentale interne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F2C773-C800-752E-F518-344E012C8C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4451" y="2838142"/>
            <a:ext cx="3995497" cy="36963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D205260-DD1E-1129-39A4-85F2349E64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698"/>
            <a:ext cx="4174451" cy="2874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1878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7D283-5AF7-DEC8-F72A-49CB96D10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9F07B-ACF8-3746-0A66-09BF61CE1E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402937"/>
            <a:ext cx="9928321" cy="57692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Canal de </a:t>
            </a:r>
            <a:r>
              <a:rPr lang="fr-FR" sz="2500" err="1">
                <a:latin typeface="Tw Cen MT" panose="020B0602020104020603" pitchFamily="34" charset="77"/>
              </a:rPr>
              <a:t>Havers</a:t>
            </a:r>
            <a:r>
              <a:rPr lang="fr-FR" sz="2500">
                <a:latin typeface="Tw Cen MT" panose="020B0602020104020603" pitchFamily="34" charset="77"/>
              </a:rPr>
              <a:t> : capillaire sanguin &amp; fibre nerveuse </a:t>
            </a:r>
            <a:r>
              <a:rPr lang="fr-FR" sz="2500" err="1">
                <a:latin typeface="Tw Cen MT" panose="020B0602020104020603" pitchFamily="34" charset="77"/>
              </a:rPr>
              <a:t>amyélinique</a:t>
            </a:r>
            <a:r>
              <a:rPr lang="fr-FR" sz="2500">
                <a:latin typeface="Tw Cen MT" panose="020B0602020104020603" pitchFamily="34" charset="77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Reliés entre eux par les canaux de </a:t>
            </a:r>
            <a:r>
              <a:rPr lang="fr-FR" sz="2500" err="1">
                <a:latin typeface="Tw Cen MT" panose="020B0602020104020603" pitchFamily="34" charset="77"/>
              </a:rPr>
              <a:t>Volkmann</a:t>
            </a:r>
            <a:endParaRPr lang="fr-FR" sz="2500">
              <a:latin typeface="Tw Cen MT" panose="020B0602020104020603" pitchFamily="34" charset="77"/>
            </a:endParaRPr>
          </a:p>
          <a:p>
            <a:pPr>
              <a:buFont typeface="Arial" panose="020B0604020202020204" pitchFamily="34" charset="0"/>
              <a:buChar char="•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Limite externe de </a:t>
            </a:r>
            <a:r>
              <a:rPr lang="fr-FR" sz="2500" err="1">
                <a:latin typeface="Tw Cen MT" panose="020B0602020104020603" pitchFamily="34" charset="77"/>
              </a:rPr>
              <a:t>l’ostéon</a:t>
            </a:r>
            <a:r>
              <a:rPr lang="fr-FR" sz="2500">
                <a:latin typeface="Tw Cen MT" panose="020B0602020104020603" pitchFamily="34" charset="77"/>
              </a:rPr>
              <a:t> : la ligne cémentante dépourvu </a:t>
            </a:r>
            <a:r>
              <a:rPr lang="fr-FR" sz="2500" err="1">
                <a:latin typeface="Tw Cen MT" panose="020B0602020104020603" pitchFamily="34" charset="77"/>
              </a:rPr>
              <a:t>d’ostéocytes</a:t>
            </a:r>
            <a:endParaRPr lang="fr-FR" sz="2500">
              <a:latin typeface="Tw Cen MT" panose="020B0602020104020603" pitchFamily="34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B47CA2-BBB1-4F7A-200E-C71E495393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1734" y="3429000"/>
            <a:ext cx="5289452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1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4F27E-CA95-1638-D27A-3199EBCFF4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7" y="2379887"/>
            <a:ext cx="8361229" cy="2098226"/>
          </a:xfrm>
        </p:spPr>
        <p:txBody>
          <a:bodyPr/>
          <a:lstStyle/>
          <a:p>
            <a:r>
              <a:rPr lang="fr-FR">
                <a:latin typeface="Tw Cen MT" panose="020B0602020104020603" pitchFamily="34" charset="77"/>
              </a:rPr>
              <a:t>L’architecture osseuse</a:t>
            </a:r>
            <a:endParaRPr lang="en-FR">
              <a:latin typeface="Tw Cen MT" panose="020B0602020104020603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5D1BCD-BB47-4599-8954-2FF062E8C0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FR"/>
          </a:p>
        </p:txBody>
      </p:sp>
    </p:spTree>
    <p:extLst>
      <p:ext uri="{BB962C8B-B14F-4D97-AF65-F5344CB8AC3E}">
        <p14:creationId xmlns:p14="http://schemas.microsoft.com/office/powerpoint/2010/main" val="3541566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6C10E-2D81-280C-E46D-3CC07D4B5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BDA6DA-79E8-47B9-461D-7AFA930C5C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442575"/>
            <a:ext cx="10039158" cy="6138333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fr-FR" sz="2500">
                <a:latin typeface="Tw Cen MT" panose="020B0602020104020603" pitchFamily="34" charset="77"/>
              </a:rPr>
              <a:t>Tissu osseux compact et spongieux s’associent : os longs, os courts et os plats</a:t>
            </a:r>
          </a:p>
          <a:p>
            <a:pPr>
              <a:buFont typeface="Wingdings" pitchFamily="2" charset="2"/>
              <a:buChar char="v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Os longs : </a:t>
            </a:r>
            <a:r>
              <a:rPr lang="fr-FR" sz="2500" err="1">
                <a:latin typeface="Tw Cen MT" panose="020B0602020104020603" pitchFamily="34" charset="77"/>
              </a:rPr>
              <a:t>épiphyses</a:t>
            </a:r>
            <a:r>
              <a:rPr lang="fr-FR" sz="2500">
                <a:latin typeface="Tw Cen MT" panose="020B0602020104020603" pitchFamily="34" charset="77"/>
              </a:rPr>
              <a:t> aux </a:t>
            </a:r>
            <a:r>
              <a:rPr lang="fr-FR" sz="2500" err="1">
                <a:latin typeface="Tw Cen MT" panose="020B0602020104020603" pitchFamily="34" charset="77"/>
              </a:rPr>
              <a:t>éxtrémités</a:t>
            </a:r>
            <a:r>
              <a:rPr lang="fr-FR" sz="2500">
                <a:latin typeface="Tw Cen MT" panose="020B0602020104020603" pitchFamily="34" charset="77"/>
              </a:rPr>
              <a:t> reliées a la </a:t>
            </a:r>
            <a:r>
              <a:rPr lang="fr-FR" sz="2500" err="1">
                <a:latin typeface="Tw Cen MT" panose="020B0602020104020603" pitchFamily="34" charset="77"/>
              </a:rPr>
              <a:t>diaphyse</a:t>
            </a:r>
            <a:r>
              <a:rPr lang="fr-FR" sz="2500">
                <a:latin typeface="Tw Cen MT" panose="020B0602020104020603" pitchFamily="34" charset="77"/>
              </a:rPr>
              <a:t> centrale par les métaphyses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500" err="1">
                <a:latin typeface="Tw Cen MT" panose="020B0602020104020603" pitchFamily="34" charset="77"/>
              </a:rPr>
              <a:t>Diaphyse</a:t>
            </a:r>
            <a:r>
              <a:rPr lang="fr-FR" sz="2500">
                <a:latin typeface="Tw Cen MT" panose="020B0602020104020603" pitchFamily="34" charset="77"/>
              </a:rPr>
              <a:t> = os compact = moelle osseuse jaune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500">
                <a:latin typeface="Tw Cen MT" panose="020B0602020104020603" pitchFamily="34" charset="77"/>
              </a:rPr>
              <a:t>Métaphyses = os spongieux entouré d’os compact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sz="2500" err="1">
                <a:latin typeface="Tw Cen MT" panose="020B0602020104020603" pitchFamily="34" charset="77"/>
              </a:rPr>
              <a:t>Épiphyses</a:t>
            </a:r>
            <a:r>
              <a:rPr lang="fr-FR" sz="2500">
                <a:latin typeface="Tw Cen MT" panose="020B0602020104020603" pitchFamily="34" charset="77"/>
              </a:rPr>
              <a:t> = os spongieux entouré d’os compact</a:t>
            </a: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Chez l’enfant : </a:t>
            </a:r>
            <a:r>
              <a:rPr lang="fr-FR" sz="2500" err="1">
                <a:latin typeface="Tw Cen MT" panose="020B0602020104020603" pitchFamily="34" charset="77"/>
              </a:rPr>
              <a:t>épiphyses</a:t>
            </a:r>
            <a:r>
              <a:rPr lang="fr-FR" sz="2500">
                <a:latin typeface="Tw Cen MT" panose="020B0602020104020603" pitchFamily="34" charset="77"/>
              </a:rPr>
              <a:t> et métaphyses séparés par                                      cartilage de croissance (conjugaison) qui tend à                              disparaitre</a:t>
            </a:r>
          </a:p>
          <a:p>
            <a:pPr>
              <a:buFont typeface="Wingdings" pitchFamily="2" charset="2"/>
              <a:buChar char="Ø"/>
            </a:pP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E023B0-9D0B-46D3-2599-84D3EED1BF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1491" y="2414925"/>
            <a:ext cx="2986211" cy="2934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4897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46C10E-2D81-280C-E46D-3CC07D4B5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F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BDA6DA-79E8-47B9-461D-7AFA930C5C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0" y="1186103"/>
            <a:ext cx="10039158" cy="6138333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Os courts = os du tarse et du carpe : comme                                </a:t>
            </a:r>
            <a:r>
              <a:rPr lang="fr-FR" sz="2500" err="1">
                <a:latin typeface="Tw Cen MT" panose="020B0602020104020603" pitchFamily="34" charset="77"/>
              </a:rPr>
              <a:t>épiphyses</a:t>
            </a:r>
            <a:r>
              <a:rPr lang="fr-FR" sz="2500">
                <a:latin typeface="Tw Cen MT" panose="020B0602020104020603" pitchFamily="34" charset="77"/>
              </a:rPr>
              <a:t> des os longs</a:t>
            </a:r>
          </a:p>
          <a:p>
            <a:pPr>
              <a:buFont typeface="Wingdings" pitchFamily="2" charset="2"/>
              <a:buChar char="Ø"/>
            </a:pPr>
            <a:endParaRPr lang="fr-FR" sz="2500">
              <a:latin typeface="Tw Cen MT" panose="020B0602020104020603" pitchFamily="34" charset="77"/>
            </a:endParaRPr>
          </a:p>
          <a:p>
            <a:pPr>
              <a:buFont typeface="Wingdings" pitchFamily="2" charset="2"/>
              <a:buChar char="Ø"/>
            </a:pPr>
            <a:r>
              <a:rPr lang="fr-FR" sz="2500">
                <a:latin typeface="Tw Cen MT" panose="020B0602020104020603" pitchFamily="34" charset="77"/>
              </a:rPr>
              <a:t>Os plats = côtes, voûte crânienne et omoplates :                                    tissus osseux spongieux central (</a:t>
            </a:r>
            <a:r>
              <a:rPr lang="fr-FR" sz="2500" err="1">
                <a:latin typeface="Tw Cen MT" panose="020B0602020104020603" pitchFamily="34" charset="77"/>
              </a:rPr>
              <a:t>diploé</a:t>
            </a:r>
            <a:r>
              <a:rPr lang="fr-FR" sz="2500">
                <a:latin typeface="Tw Cen MT" panose="020B0602020104020603" pitchFamily="34" charset="77"/>
              </a:rPr>
              <a:t>) et os compact en périphérie (tables externes et internes)</a:t>
            </a:r>
            <a:endParaRPr lang="en-FR" sz="2500">
              <a:latin typeface="Tw Cen MT" panose="020B0602020104020603" pitchFamily="34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D3AA5A-4258-FB99-3D17-444F0254D2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4852" y="685800"/>
            <a:ext cx="2865906" cy="20543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20135CF-B30E-6E45-13BD-C0ADAD13D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8940" y="4255269"/>
            <a:ext cx="3214119" cy="221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651264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Crop</vt:lpstr>
      <vt:lpstr>Le tissu osseux</vt:lpstr>
      <vt:lpstr>INTRO</vt:lpstr>
      <vt:lpstr>Les cellules </vt:lpstr>
      <vt:lpstr>LES OSTÉOBLASTES</vt:lpstr>
      <vt:lpstr>LES OSTÉOCYTES</vt:lpstr>
      <vt:lpstr>LES OSTÉOCLASTES</vt:lpstr>
      <vt:lpstr>la matrice extracellulaire</vt:lpstr>
      <vt:lpstr>LA MEC</vt:lpstr>
      <vt:lpstr>Le périoste</vt:lpstr>
      <vt:lpstr>LE PÉRIOSTE</vt:lpstr>
      <vt:lpstr>Les rôles du tissu osseux</vt:lpstr>
      <vt:lpstr>PowerPoint Presentation</vt:lpstr>
      <vt:lpstr>Les variétés du tissu osseux</vt:lpstr>
      <vt:lpstr>LE TISSU OSSEUX RÉTICULAIRE (PRIMAIRE)</vt:lpstr>
      <vt:lpstr>LE TISSU OSSEUX LAMELLAIRE (SECONDAIRE)</vt:lpstr>
      <vt:lpstr>PowerPoint Presentation</vt:lpstr>
      <vt:lpstr>Tissu osseux lamellaire Haversian </vt:lpstr>
      <vt:lpstr>PowerPoint Presentation</vt:lpstr>
      <vt:lpstr>PowerPoint Presentation</vt:lpstr>
      <vt:lpstr>L’architecture osseuse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tissu osseux</dc:title>
  <dc:creator>Lou-Eva Martin</dc:creator>
  <cp:lastModifiedBy>Lou-Eva Martin</cp:lastModifiedBy>
  <cp:revision>1</cp:revision>
  <dcterms:created xsi:type="dcterms:W3CDTF">2023-12-02T11:04:04Z</dcterms:created>
  <dcterms:modified xsi:type="dcterms:W3CDTF">2024-01-22T11:53:45Z</dcterms:modified>
</cp:coreProperties>
</file>