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712"/>
  </p:normalViewPr>
  <p:slideViewPr>
    <p:cSldViewPr snapToGrid="0" snapToObjects="1">
      <p:cViewPr>
        <p:scale>
          <a:sx n="111" d="100"/>
          <a:sy n="111" d="100"/>
        </p:scale>
        <p:origin x="-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18751-43E5-5E41-B50F-31B8B82D7C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273C0E5-25C7-054B-8476-81BF3A97FA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7BF2CD-2EE8-CE4B-9333-317E2A313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F1EE4A-2CFF-1A44-A71F-DE27568B4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60FA78-CB49-5940-903A-FA5FE611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964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DFFCD-28E0-6C49-9F9C-FC713BBB5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D80C2A-5660-1F48-AB1A-D0B9D7FFC9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0D10A3-82DA-B248-8C64-AC3FF8216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86A89F-D997-0D41-8BA4-6E914F19C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0E7996-CBE4-F549-B0B2-A0450B725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286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ECDC1-715C-B145-A6EA-774F1515E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D60B8F-A612-1E4C-B7C2-C15813526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51565D-5273-2D42-8751-3EA2A7082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131372-9F56-F346-808C-C5314D3C5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50C2FB-4F4D-9A44-9FB6-DF0675C45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562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CDFE2-5A80-FF4E-A19A-59EB28E4F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866F0E-DF28-D04A-9F90-A04BE791D2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BA8EBE2-1FD2-204F-B069-BA96F69D77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02E4C9-766C-1F48-A7C4-18AB04339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1C8D17-9214-414D-A21F-3FC668F73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C0E777-8BDD-C14E-98DE-1D459D5BE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953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2535D-3FDC-614C-9BCE-18B4877B2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0A19E5-62C1-1343-AF61-B843ABD1E9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2C66A9-609F-234B-8C28-B5F8F4BCD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C0F11E-8117-8A48-88EA-2DF6430CA6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B79921C-5186-3848-AC53-A3621EA4B4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B825242-79FE-624F-936D-8D0CEC462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BF50E72-2EB7-6349-BCB8-70C23D0A7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E40BC0-35CC-FD48-BF5C-556FF308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388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B9062-1C43-D84A-B94C-151E7B688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3E01549-829C-2745-B1F6-73F44C40C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1639726-32C4-AF4C-9196-107A4870B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FEAEF55-B7B8-4A40-AD36-D64F23F6F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23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E67CE9-FA32-0640-8AE9-13B1ED156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88AB875-2465-6D46-A4B6-587499624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7A346FA-78A3-1A48-BC2D-4D1D78061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115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F22BF8-B881-114A-91E0-0F81B1F16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60DEAD-13EB-C94C-B508-775DF8856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D3D8700-C417-CD43-B695-49B8A1065F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978EB2-E129-7B44-85AA-8AF0C0D34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6A82DD1-3141-E44E-B95C-86193D9B1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6C471C-068C-F04A-B752-DA4823853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12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09650-B2D0-2045-8D66-BCFE542FE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E960B88-DB83-9646-85EB-92D49AF2FF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71E139-B21B-0642-89ED-111A073D02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0E0807-D386-184A-9166-20B81E98C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F7A03C-810C-2B4C-918A-589D64823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283D1A-4199-C844-B3C3-D9EDAEA0A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29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EA108-F4D6-454F-B897-E18A00AAE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AC65A87-29EB-9A44-824E-98B80EAD8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43E38-D4A6-CF41-ABC8-113FE6BDD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E66829-4487-6F4C-A888-1291E049E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7997EA-8614-C34E-A494-20B94F2EC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757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3C3676F-E506-B044-A4E3-E2443247E7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BCC3620-605D-FC48-A263-1FC6286DB6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6F8BB7-CD21-F64B-A37E-4080188D8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5064C0-E836-9748-9B13-8412FE883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8799AD-81D2-FB4F-89E9-769B3299E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215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99CFD8-C5A4-FD44-A184-880EB038F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64F6AD-A93F-FB48-B2FB-E75E91A0E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B4A525-7958-5E45-86D2-8CF5551C43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13A93-59C8-0248-92C9-F1BB69FA10D9}" type="datetimeFigureOut">
              <a:rPr lang="fr-FR" smtClean="0"/>
              <a:t>06/01/2020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C0C689-E8B1-E548-B5D2-BFAAFE1E83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C8446A-D565-724C-BF39-21708A882C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F9DA3-8EA0-5D4B-9EEE-6863E6074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948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5">
            <a:extLst>
              <a:ext uri="{FF2B5EF4-FFF2-40B4-BE49-F238E27FC236}">
                <a16:creationId xmlns:a16="http://schemas.microsoft.com/office/drawing/2014/main" id="{ACEF9CDA-A90B-714B-897B-E3A89503A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71255"/>
            <a:ext cx="5272088" cy="175736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AD9C3C9-A4AA-E04D-9DEA-C8CF869871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299" y="105966"/>
            <a:ext cx="1579686" cy="157968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F29F77D-5071-9142-A4FB-199086F71029}"/>
              </a:ext>
            </a:extLst>
          </p:cNvPr>
          <p:cNvSpPr txBox="1"/>
          <p:nvPr/>
        </p:nvSpPr>
        <p:spPr>
          <a:xfrm>
            <a:off x="3304532" y="2914650"/>
            <a:ext cx="50155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>
                <a:solidFill>
                  <a:srgbClr val="002060"/>
                </a:solidFill>
                <a:latin typeface="Palatino" pitchFamily="2" charset="77"/>
                <a:ea typeface="Palatino" pitchFamily="2" charset="77"/>
              </a:rPr>
              <a:t>Amines Aromatiques</a:t>
            </a:r>
          </a:p>
        </p:txBody>
      </p:sp>
    </p:spTree>
    <p:extLst>
      <p:ext uri="{BB962C8B-B14F-4D97-AF65-F5344CB8AC3E}">
        <p14:creationId xmlns:p14="http://schemas.microsoft.com/office/powerpoint/2010/main" val="2872701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DD205C0-C3FC-9C42-AAC9-08A188F7F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Définition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65CB196-89F3-2F4A-B47F-EAE90DBB42CA}"/>
              </a:ext>
            </a:extLst>
          </p:cNvPr>
          <p:cNvSpPr txBox="1"/>
          <p:nvPr/>
        </p:nvSpPr>
        <p:spPr>
          <a:xfrm>
            <a:off x="5150739" y="1018014"/>
            <a:ext cx="6882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Ce sont tous les dérivés du </a:t>
            </a:r>
            <a:r>
              <a:rPr lang="fr-FR" sz="2400" dirty="0" err="1"/>
              <a:t>benzene</a:t>
            </a:r>
            <a:r>
              <a:rPr lang="fr-FR" sz="2400" dirty="0"/>
              <a:t> substitués par une fonction amine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FEE0A35-393D-8341-BDA3-98D858407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59109"/>
            <a:ext cx="5694363" cy="20816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676E122-EF4B-7B45-8683-35A89A5D9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4861" y="3872902"/>
            <a:ext cx="6002339" cy="185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734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E05704E-1098-164B-823A-10CF084CA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Préparation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6937ED9D-A8B1-4B4E-9160-FE00B836E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9117" y="1121569"/>
            <a:ext cx="7458072" cy="248602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CC41ADF8-9CE7-1D4F-AFF7-35E46C2C4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810" y="4323367"/>
            <a:ext cx="7786686" cy="2534633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21AB609D-2068-B345-803B-8DDABE6A3A70}"/>
              </a:ext>
            </a:extLst>
          </p:cNvPr>
          <p:cNvSpPr txBox="1"/>
          <p:nvPr/>
        </p:nvSpPr>
        <p:spPr>
          <a:xfrm>
            <a:off x="6372226" y="405795"/>
            <a:ext cx="2877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/>
              <a:t>Réduction des dérivés nitrés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E594D38-C50C-5947-A817-7A413E2958B3}"/>
              </a:ext>
            </a:extLst>
          </p:cNvPr>
          <p:cNvSpPr txBox="1"/>
          <p:nvPr/>
        </p:nvSpPr>
        <p:spPr>
          <a:xfrm>
            <a:off x="7058025" y="3954035"/>
            <a:ext cx="2541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/>
              <a:t>Dégradation </a:t>
            </a:r>
            <a:r>
              <a:rPr lang="fr-FR" b="1" u="sng" dirty="0" err="1"/>
              <a:t>d’hoffmann</a:t>
            </a:r>
            <a:endParaRPr lang="fr-FR" b="1" u="sng" dirty="0"/>
          </a:p>
        </p:txBody>
      </p:sp>
    </p:spTree>
    <p:extLst>
      <p:ext uri="{BB962C8B-B14F-4D97-AF65-F5344CB8AC3E}">
        <p14:creationId xmlns:p14="http://schemas.microsoft.com/office/powerpoint/2010/main" val="222935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B11E39D-D653-324C-B391-EC6337F39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122" y="0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Préparation</a:t>
            </a:r>
            <a:b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</a:br>
            <a:br>
              <a:rPr lang="fr-FR" sz="20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</a:br>
            <a:r>
              <a:rPr lang="fr-FR" sz="2000" dirty="0" err="1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Amination</a:t>
            </a:r>
            <a:r>
              <a:rPr lang="fr-FR" sz="20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 des halogénure d’aryle</a:t>
            </a:r>
          </a:p>
        </p:txBody>
      </p:sp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C769576C-5E3E-2B44-BA30-2B4D225A6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6619" y="0"/>
            <a:ext cx="5585381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FD75A6E-0EA3-6844-B2FB-011E384272C9}"/>
              </a:ext>
            </a:extLst>
          </p:cNvPr>
          <p:cNvSpPr txBox="1"/>
          <p:nvPr/>
        </p:nvSpPr>
        <p:spPr>
          <a:xfrm>
            <a:off x="58420" y="4973124"/>
            <a:ext cx="552696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/>
              <a:t>1- Il ne se passe rien, car l’</a:t>
            </a:r>
            <a:r>
              <a:rPr lang="fr-FR" sz="2000" dirty="0" err="1"/>
              <a:t>halogene</a:t>
            </a:r>
            <a:r>
              <a:rPr lang="fr-FR" sz="2000" dirty="0"/>
              <a:t> n’est pas activé</a:t>
            </a:r>
          </a:p>
          <a:p>
            <a:endParaRPr lang="fr-FR" sz="2000" dirty="0"/>
          </a:p>
          <a:p>
            <a:r>
              <a:rPr lang="fr-FR" sz="2000" dirty="0"/>
              <a:t>2-Activé par le NO2 (</a:t>
            </a:r>
            <a:r>
              <a:rPr lang="fr-FR" sz="2000" dirty="0" err="1"/>
              <a:t>SNAr</a:t>
            </a:r>
            <a:r>
              <a:rPr lang="fr-FR" sz="2000" dirty="0"/>
              <a:t>)</a:t>
            </a:r>
          </a:p>
          <a:p>
            <a:endParaRPr lang="fr-FR" sz="2000" dirty="0"/>
          </a:p>
          <a:p>
            <a:r>
              <a:rPr lang="fr-FR" sz="2000" dirty="0"/>
              <a:t>3-EA (BF + chauffage)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4B441F1-A7EB-064F-9C95-B0E4368E3844}"/>
              </a:ext>
            </a:extLst>
          </p:cNvPr>
          <p:cNvSpPr txBox="1"/>
          <p:nvPr/>
        </p:nvSpPr>
        <p:spPr>
          <a:xfrm>
            <a:off x="5857875" y="51435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1)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67D034B-5419-E547-B1BE-5321313FA14F}"/>
              </a:ext>
            </a:extLst>
          </p:cNvPr>
          <p:cNvSpPr txBox="1"/>
          <p:nvPr/>
        </p:nvSpPr>
        <p:spPr>
          <a:xfrm>
            <a:off x="5900738" y="2786063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2)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09E19C5-4C5E-3140-8646-398E3B168B62}"/>
              </a:ext>
            </a:extLst>
          </p:cNvPr>
          <p:cNvSpPr txBox="1"/>
          <p:nvPr/>
        </p:nvSpPr>
        <p:spPr>
          <a:xfrm>
            <a:off x="6200775" y="5643563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3)</a:t>
            </a:r>
          </a:p>
        </p:txBody>
      </p:sp>
    </p:spTree>
    <p:extLst>
      <p:ext uri="{BB962C8B-B14F-4D97-AF65-F5344CB8AC3E}">
        <p14:creationId xmlns:p14="http://schemas.microsoft.com/office/powerpoint/2010/main" val="273433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2EB62B0-A788-884F-900F-9778A2D49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fr-FR" sz="2600">
                <a:solidFill>
                  <a:srgbClr val="FFFFFF"/>
                </a:solidFill>
                <a:latin typeface="Palatino" pitchFamily="2" charset="77"/>
                <a:ea typeface="Palatino" pitchFamily="2" charset="77"/>
              </a:rPr>
              <a:t>Amination des phénols</a:t>
            </a:r>
          </a:p>
        </p:txBody>
      </p:sp>
      <p:pic>
        <p:nvPicPr>
          <p:cNvPr id="4" name="Image 3" descr="Une image contenant horloge, signe&#10;&#10;Description générée automatiquement">
            <a:extLst>
              <a:ext uri="{FF2B5EF4-FFF2-40B4-BE49-F238E27FC236}">
                <a16:creationId xmlns:a16="http://schemas.microsoft.com/office/drawing/2014/main" id="{0B677B5B-DB8E-CD47-81F7-188257FF1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908798"/>
            <a:ext cx="7188199" cy="303701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7EAAF29-4223-104A-9D84-5F274D4C6AE7}"/>
              </a:ext>
            </a:extLst>
          </p:cNvPr>
          <p:cNvSpPr txBox="1"/>
          <p:nvPr/>
        </p:nvSpPr>
        <p:spPr>
          <a:xfrm>
            <a:off x="6327736" y="5247554"/>
            <a:ext cx="380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FR" sz="2400" b="1" dirty="0"/>
              <a:t>Substitution sur Aromatique</a:t>
            </a:r>
          </a:p>
        </p:txBody>
      </p:sp>
    </p:spTree>
    <p:extLst>
      <p:ext uri="{BB962C8B-B14F-4D97-AF65-F5344CB8AC3E}">
        <p14:creationId xmlns:p14="http://schemas.microsoft.com/office/powerpoint/2010/main" val="3016111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6ACE803-B206-3048-AFB9-347E28AE1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>
            <a:normAutofit/>
          </a:bodyPr>
          <a:lstStyle/>
          <a:p>
            <a:pPr algn="ctr"/>
            <a:r>
              <a:rPr lang="fr-FR" sz="4800">
                <a:solidFill>
                  <a:srgbClr val="FFFFFF"/>
                </a:solidFill>
                <a:latin typeface="Palatino" pitchFamily="2" charset="77"/>
                <a:ea typeface="Palatino" pitchFamily="2" charset="77"/>
              </a:rPr>
              <a:t>Réactivité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A3FD4ED-0FA1-E345-BF53-194735391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875" y="533400"/>
            <a:ext cx="5649913" cy="3243263"/>
          </a:xfrm>
          <a:prstGeom prst="rect">
            <a:avLst/>
          </a:prstGeom>
        </p:spPr>
      </p:pic>
      <p:pic>
        <p:nvPicPr>
          <p:cNvPr id="6" name="Image 5" descr="Une image contenant oiseau, arbre&#10;&#10;Description générée automatiquement">
            <a:extLst>
              <a:ext uri="{FF2B5EF4-FFF2-40B4-BE49-F238E27FC236}">
                <a16:creationId xmlns:a16="http://schemas.microsoft.com/office/drawing/2014/main" id="{B73043D4-ED20-0247-9E16-71226FB5D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3875" y="3859213"/>
            <a:ext cx="5649913" cy="247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957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5B8B47-E21C-5148-97FE-B20526BCC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fr-FR" sz="2600">
                <a:solidFill>
                  <a:srgbClr val="FFFFFF"/>
                </a:solidFill>
                <a:latin typeface="Palatino" pitchFamily="2" charset="77"/>
                <a:ea typeface="Palatino" pitchFamily="2" charset="77"/>
              </a:rPr>
              <a:t>Propriétés chimiques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2DF780A-8B63-3047-8879-8136A0EE3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028244"/>
            <a:ext cx="7188199" cy="479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32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F003E96-5998-D344-8CF3-470111515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Alkylation</a:t>
            </a:r>
          </a:p>
        </p:txBody>
      </p:sp>
      <p:pic>
        <p:nvPicPr>
          <p:cNvPr id="8" name="Image 7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9180CA55-6FE7-D743-98DA-290ACB6EB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686" y="4110037"/>
            <a:ext cx="10659247" cy="196215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2A59E33-4381-7342-A121-D3B8A682E738}"/>
              </a:ext>
            </a:extLst>
          </p:cNvPr>
          <p:cNvSpPr txBox="1"/>
          <p:nvPr/>
        </p:nvSpPr>
        <p:spPr>
          <a:xfrm>
            <a:off x="5038783" y="1433513"/>
            <a:ext cx="69618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/>
              <a:t>-Mécanisme de SN1 ou 2</a:t>
            </a:r>
          </a:p>
          <a:p>
            <a:endParaRPr lang="fr-FR" sz="2000" b="1" dirty="0"/>
          </a:p>
          <a:p>
            <a:r>
              <a:rPr lang="fr-FR" sz="2000" b="1" dirty="0"/>
              <a:t>-Pour s’</a:t>
            </a:r>
            <a:r>
              <a:rPr lang="fr-FR" sz="2000" b="1" dirty="0" err="1"/>
              <a:t>arreter</a:t>
            </a:r>
            <a:r>
              <a:rPr lang="fr-FR" sz="2000" b="1" dirty="0"/>
              <a:t> a la </a:t>
            </a:r>
            <a:r>
              <a:rPr lang="fr-FR" sz="2000" b="1" dirty="0" err="1"/>
              <a:t>monoalkylation</a:t>
            </a:r>
            <a:r>
              <a:rPr lang="fr-FR" sz="2000" b="1" dirty="0"/>
              <a:t> il faut être en excès d’aniline</a:t>
            </a:r>
          </a:p>
        </p:txBody>
      </p:sp>
    </p:spTree>
    <p:extLst>
      <p:ext uri="{BB962C8B-B14F-4D97-AF65-F5344CB8AC3E}">
        <p14:creationId xmlns:p14="http://schemas.microsoft.com/office/powerpoint/2010/main" val="3448910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D53C110-F383-E248-8124-B318CAE89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Acylation</a:t>
            </a:r>
          </a:p>
        </p:txBody>
      </p:sp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55A498F5-C4F9-3B4B-A255-184CF3F4F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335" y="2514601"/>
            <a:ext cx="7105170" cy="43434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B071C69-111A-3544-A508-ECBEEE21330C}"/>
              </a:ext>
            </a:extLst>
          </p:cNvPr>
          <p:cNvSpPr txBox="1"/>
          <p:nvPr/>
        </p:nvSpPr>
        <p:spPr>
          <a:xfrm>
            <a:off x="0" y="4557713"/>
            <a:ext cx="213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Addition/élimination</a:t>
            </a:r>
          </a:p>
        </p:txBody>
      </p:sp>
      <p:sp>
        <p:nvSpPr>
          <p:cNvPr id="6" name="Accolade ouvrante 5">
            <a:extLst>
              <a:ext uri="{FF2B5EF4-FFF2-40B4-BE49-F238E27FC236}">
                <a16:creationId xmlns:a16="http://schemas.microsoft.com/office/drawing/2014/main" id="{3BFC4A13-78EC-214D-9AFA-8022B0EB20AD}"/>
              </a:ext>
            </a:extLst>
          </p:cNvPr>
          <p:cNvSpPr/>
          <p:nvPr/>
        </p:nvSpPr>
        <p:spPr>
          <a:xfrm>
            <a:off x="2135649" y="3729038"/>
            <a:ext cx="971550" cy="199917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C5943A6-C24B-3D41-8934-BEF775FC9DBB}"/>
              </a:ext>
            </a:extLst>
          </p:cNvPr>
          <p:cNvSpPr txBox="1"/>
          <p:nvPr/>
        </p:nvSpPr>
        <p:spPr>
          <a:xfrm>
            <a:off x="3246386" y="3490912"/>
            <a:ext cx="151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Aniline+ </a:t>
            </a:r>
          </a:p>
          <a:p>
            <a:r>
              <a:rPr lang="fr-FR" sz="1600" dirty="0"/>
              <a:t>chlorure d’acide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78EB52B-85BB-524F-BB56-A1063D47CB9D}"/>
              </a:ext>
            </a:extLst>
          </p:cNvPr>
          <p:cNvSpPr txBox="1"/>
          <p:nvPr/>
        </p:nvSpPr>
        <p:spPr>
          <a:xfrm>
            <a:off x="3107199" y="5477173"/>
            <a:ext cx="16719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Aniline+</a:t>
            </a:r>
          </a:p>
          <a:p>
            <a:r>
              <a:rPr lang="fr-FR" sz="1600" dirty="0"/>
              <a:t>Anhydride d’acide</a:t>
            </a:r>
          </a:p>
        </p:txBody>
      </p:sp>
    </p:spTree>
    <p:extLst>
      <p:ext uri="{BB962C8B-B14F-4D97-AF65-F5344CB8AC3E}">
        <p14:creationId xmlns:p14="http://schemas.microsoft.com/office/powerpoint/2010/main" val="1441038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263D591-B305-E64E-A67B-4A6514853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Formation de </a:t>
            </a:r>
            <a:r>
              <a:rPr lang="fr-FR" sz="3600" dirty="0" err="1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Carbylamine</a:t>
            </a:r>
            <a:endParaRPr lang="fr-FR" sz="3600" dirty="0">
              <a:solidFill>
                <a:schemeClr val="bg1"/>
              </a:solidFill>
              <a:latin typeface="Palatino" pitchFamily="2" charset="77"/>
              <a:ea typeface="Palatino" pitchFamily="2" charset="77"/>
            </a:endParaRPr>
          </a:p>
        </p:txBody>
      </p:sp>
      <p:pic>
        <p:nvPicPr>
          <p:cNvPr id="4" name="Image 3" descr="Une image contenant dessin&#10;&#10;Description générée automatiquement">
            <a:extLst>
              <a:ext uri="{FF2B5EF4-FFF2-40B4-BE49-F238E27FC236}">
                <a16:creationId xmlns:a16="http://schemas.microsoft.com/office/drawing/2014/main" id="{3DD487C0-5E55-F94A-A409-B9976C86D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9162" y="565944"/>
            <a:ext cx="7061200" cy="2197100"/>
          </a:xfrm>
          <a:prstGeom prst="rect">
            <a:avLst/>
          </a:prstGeom>
        </p:spPr>
      </p:pic>
      <p:pic>
        <p:nvPicPr>
          <p:cNvPr id="6" name="Image 5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86BF2C23-EBFC-574F-9B54-7443394676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3849" y="3765550"/>
            <a:ext cx="7861300" cy="2667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2BE0267-637B-2841-AF6F-7B2663386E98}"/>
              </a:ext>
            </a:extLst>
          </p:cNvPr>
          <p:cNvSpPr txBox="1"/>
          <p:nvPr/>
        </p:nvSpPr>
        <p:spPr>
          <a:xfrm>
            <a:off x="3969685" y="3042822"/>
            <a:ext cx="82223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Aniline + Chloroforme = (passage par un </a:t>
            </a:r>
            <a:r>
              <a:rPr lang="fr-FR" sz="1600" dirty="0" err="1"/>
              <a:t>intermédiare</a:t>
            </a:r>
            <a:r>
              <a:rPr lang="fr-FR" sz="1600" dirty="0"/>
              <a:t> </a:t>
            </a:r>
            <a:r>
              <a:rPr lang="fr-FR" sz="1600" dirty="0" err="1"/>
              <a:t>dichlorocarbene</a:t>
            </a:r>
            <a:r>
              <a:rPr lang="fr-FR" sz="1600" dirty="0"/>
              <a:t>) =</a:t>
            </a:r>
            <a:r>
              <a:rPr lang="fr-FR" sz="1600" dirty="0" err="1"/>
              <a:t>Carbylamine</a:t>
            </a:r>
            <a:r>
              <a:rPr lang="fr-FR" sz="1600" dirty="0"/>
              <a:t> + </a:t>
            </a:r>
            <a:r>
              <a:rPr lang="fr-FR" sz="1600" dirty="0" err="1"/>
              <a:t>isonitrile</a:t>
            </a:r>
            <a:endParaRPr lang="fr-FR" sz="1600" dirty="0"/>
          </a:p>
        </p:txBody>
      </p:sp>
      <p:sp>
        <p:nvSpPr>
          <p:cNvPr id="5" name="Cadre 4">
            <a:extLst>
              <a:ext uri="{FF2B5EF4-FFF2-40B4-BE49-F238E27FC236}">
                <a16:creationId xmlns:a16="http://schemas.microsoft.com/office/drawing/2014/main" id="{DC5EDF70-1CE9-2F46-926B-30E6BBE771A5}"/>
              </a:ext>
            </a:extLst>
          </p:cNvPr>
          <p:cNvSpPr/>
          <p:nvPr/>
        </p:nvSpPr>
        <p:spPr>
          <a:xfrm>
            <a:off x="3914775" y="2963119"/>
            <a:ext cx="8277225" cy="46588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846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8036B6D-C8A6-9546-9B16-1650553F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Condensation avec les </a:t>
            </a:r>
            <a:r>
              <a:rPr lang="fr-FR" sz="2800" dirty="0" err="1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aldhéydes</a:t>
            </a:r>
            <a:r>
              <a:rPr lang="fr-FR" sz="2800" dirty="0">
                <a:solidFill>
                  <a:schemeClr val="bg1"/>
                </a:solidFill>
                <a:latin typeface="Palatino" pitchFamily="2" charset="77"/>
                <a:ea typeface="Palatino" pitchFamily="2" charset="77"/>
              </a:rPr>
              <a:t> (composés carbonylés)</a:t>
            </a:r>
          </a:p>
        </p:txBody>
      </p:sp>
      <p:pic>
        <p:nvPicPr>
          <p:cNvPr id="4" name="Image 3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4A69A689-81F5-F747-9141-A51ECE42D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7530" y="660199"/>
            <a:ext cx="5923569" cy="2274887"/>
          </a:xfrm>
          <a:prstGeom prst="rect">
            <a:avLst/>
          </a:prstGeom>
        </p:spPr>
      </p:pic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2492234B-41AB-C149-A603-4F5870CCBA94}"/>
              </a:ext>
            </a:extLst>
          </p:cNvPr>
          <p:cNvCxnSpPr>
            <a:cxnSpLocks/>
          </p:cNvCxnSpPr>
          <p:nvPr/>
        </p:nvCxnSpPr>
        <p:spPr>
          <a:xfrm flipV="1">
            <a:off x="4143375" y="2410518"/>
            <a:ext cx="1206344" cy="2147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ECF9DED9-EF6F-7F43-B880-F70A095B0F50}"/>
              </a:ext>
            </a:extLst>
          </p:cNvPr>
          <p:cNvCxnSpPr>
            <a:cxnSpLocks/>
          </p:cNvCxnSpPr>
          <p:nvPr/>
        </p:nvCxnSpPr>
        <p:spPr>
          <a:xfrm flipH="1" flipV="1">
            <a:off x="7044485" y="2410518"/>
            <a:ext cx="270715" cy="2147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>
            <a:extLst>
              <a:ext uri="{FF2B5EF4-FFF2-40B4-BE49-F238E27FC236}">
                <a16:creationId xmlns:a16="http://schemas.microsoft.com/office/drawing/2014/main" id="{B96CD7C5-6702-9348-9420-690F4E1E01B1}"/>
              </a:ext>
            </a:extLst>
          </p:cNvPr>
          <p:cNvSpPr txBox="1"/>
          <p:nvPr/>
        </p:nvSpPr>
        <p:spPr>
          <a:xfrm>
            <a:off x="3520620" y="4557713"/>
            <a:ext cx="835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Aniline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64A5A38-9EDE-564E-A552-7EF8E68640A4}"/>
              </a:ext>
            </a:extLst>
          </p:cNvPr>
          <p:cNvSpPr txBox="1"/>
          <p:nvPr/>
        </p:nvSpPr>
        <p:spPr>
          <a:xfrm>
            <a:off x="6836675" y="4557713"/>
            <a:ext cx="909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éthanal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B43C5D09-5EA3-F645-9511-45163B968E2A}"/>
              </a:ext>
            </a:extLst>
          </p:cNvPr>
          <p:cNvSpPr txBox="1"/>
          <p:nvPr/>
        </p:nvSpPr>
        <p:spPr>
          <a:xfrm>
            <a:off x="5528533" y="455771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+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7694F88-158C-6E45-813F-CCA415499980}"/>
              </a:ext>
            </a:extLst>
          </p:cNvPr>
          <p:cNvSpPr txBox="1"/>
          <p:nvPr/>
        </p:nvSpPr>
        <p:spPr>
          <a:xfrm>
            <a:off x="8453876" y="455771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86B150BB-F5DE-824F-97D8-6C0862E476B2}"/>
              </a:ext>
            </a:extLst>
          </p:cNvPr>
          <p:cNvSpPr txBox="1"/>
          <p:nvPr/>
        </p:nvSpPr>
        <p:spPr>
          <a:xfrm>
            <a:off x="9232483" y="4557713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IMINE</a:t>
            </a:r>
          </a:p>
        </p:txBody>
      </p:sp>
      <p:sp>
        <p:nvSpPr>
          <p:cNvPr id="15" name="Cadre 14">
            <a:extLst>
              <a:ext uri="{FF2B5EF4-FFF2-40B4-BE49-F238E27FC236}">
                <a16:creationId xmlns:a16="http://schemas.microsoft.com/office/drawing/2014/main" id="{800B9117-DA17-974E-84B8-54729666A93F}"/>
              </a:ext>
            </a:extLst>
          </p:cNvPr>
          <p:cNvSpPr/>
          <p:nvPr/>
        </p:nvSpPr>
        <p:spPr>
          <a:xfrm>
            <a:off x="3032567" y="4063898"/>
            <a:ext cx="7558992" cy="1243013"/>
          </a:xfrm>
          <a:prstGeom prst="fra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704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252A447-E551-754C-BB02-0A5BE6627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Diazotation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 3">
            <a:extLst>
              <a:ext uri="{FF2B5EF4-FFF2-40B4-BE49-F238E27FC236}">
                <a16:creationId xmlns:a16="http://schemas.microsoft.com/office/drawing/2014/main" id="{182F8683-7E7D-7746-BBC1-051663B41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2769835"/>
            <a:ext cx="11496821" cy="347778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14B11EA-6F2A-A247-A617-46C63F91CB77}"/>
              </a:ext>
            </a:extLst>
          </p:cNvPr>
          <p:cNvSpPr txBox="1"/>
          <p:nvPr/>
        </p:nvSpPr>
        <p:spPr>
          <a:xfrm>
            <a:off x="1729369" y="5614779"/>
            <a:ext cx="2185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FR" dirty="0"/>
              <a:t>HNO2 = acide nitreux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413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3617C7A-FA98-794B-B8E2-B6D253378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Réaction propre au noyau aromatique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 3">
            <a:extLst>
              <a:ext uri="{FF2B5EF4-FFF2-40B4-BE49-F238E27FC236}">
                <a16:creationId xmlns:a16="http://schemas.microsoft.com/office/drawing/2014/main" id="{FC22DA93-DF77-4342-875C-71C8CC5FA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3822" y="934432"/>
            <a:ext cx="6553545" cy="499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49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33F942CB-5E1B-5E40-95BC-FF15F12F440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Sulfonation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07835B83-1A64-8A4F-9EA5-4A9D09ADC3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" r="8358"/>
          <a:stretch/>
        </p:blipFill>
        <p:spPr>
          <a:xfrm>
            <a:off x="3329525" y="2427541"/>
            <a:ext cx="5477851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11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57B14DC-1DA2-F646-9716-F73C3443C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Réaction de copulation des diazoïques ou sels de diazonium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2DF1E6C-81FC-5740-BC96-3E4760826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296" y="961812"/>
            <a:ext cx="6552806" cy="493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88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0E6EF7B-4B2D-374D-8B42-5CB1C0D08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Réaction avec les aldéhydes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Espace réservé du contenu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525004E7-FCCE-224E-87A0-7729B0F74C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4448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330966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CE823C-F2E8-9747-B9EA-9D4F2D691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Réaction d’oxydation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 4">
            <a:extLst>
              <a:ext uri="{FF2B5EF4-FFF2-40B4-BE49-F238E27FC236}">
                <a16:creationId xmlns:a16="http://schemas.microsoft.com/office/drawing/2014/main" id="{130AC543-A868-6149-A8CA-235F07BF0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019" y="2509911"/>
            <a:ext cx="9632862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1CFE9EA-50D8-4028-BE42-DC2D813BE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251674"/>
            <a:ext cx="11548872" cy="1645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E32FDDA-52C9-1B4D-BCD7-EA7BB9B87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976" y="452842"/>
            <a:ext cx="6976872" cy="126187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Réaction de réduction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A218DD6-0CC7-465B-B80F-747F97B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623740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5BFFAB69-7EB3-0F4B-8722-6564CDEB6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824" y="2150036"/>
            <a:ext cx="967435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98033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161</Words>
  <Application>Microsoft Macintosh PowerPoint</Application>
  <PresentationFormat>Grand écran</PresentationFormat>
  <Paragraphs>45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Palatino</vt:lpstr>
      <vt:lpstr>Thème Office</vt:lpstr>
      <vt:lpstr>Présentation PowerPoint</vt:lpstr>
      <vt:lpstr>Définition</vt:lpstr>
      <vt:lpstr>Préparation</vt:lpstr>
      <vt:lpstr>Préparation  Amination des halogénure d’aryle</vt:lpstr>
      <vt:lpstr>Amination des phénols</vt:lpstr>
      <vt:lpstr>Réactivité</vt:lpstr>
      <vt:lpstr>Propriétés chimiques</vt:lpstr>
      <vt:lpstr>Alkylation</vt:lpstr>
      <vt:lpstr>Acylation</vt:lpstr>
      <vt:lpstr>Formation de Carbylamine</vt:lpstr>
      <vt:lpstr>Condensation avec les aldhéydes (composés carbonylés)</vt:lpstr>
      <vt:lpstr>Diazotation</vt:lpstr>
      <vt:lpstr>Réaction propre au noyau aromatique</vt:lpstr>
      <vt:lpstr>Sulfonation</vt:lpstr>
      <vt:lpstr>Réaction de copulation des diazoïques ou sels de diazonium</vt:lpstr>
      <vt:lpstr>Réaction avec les aldéhydes</vt:lpstr>
      <vt:lpstr>Réaction d’oxydation</vt:lpstr>
      <vt:lpstr>Réaction de réduction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GREC Lucas</dc:creator>
  <cp:lastModifiedBy>GREC Lucas</cp:lastModifiedBy>
  <cp:revision>1</cp:revision>
  <dcterms:created xsi:type="dcterms:W3CDTF">2020-01-06T17:18:52Z</dcterms:created>
  <dcterms:modified xsi:type="dcterms:W3CDTF">2020-01-06T17:21:23Z</dcterms:modified>
</cp:coreProperties>
</file>