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5" d="100"/>
          <a:sy n="35" d="100"/>
        </p:scale>
        <p:origin x="642" y="3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1028E-8640-4022-80B4-C167023BA0F8}" type="datetimeFigureOut">
              <a:rPr lang="fr-FR" smtClean="0"/>
              <a:t>15/01/2014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8FC65-E83B-4F63-8308-53382C7CD9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34510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1028E-8640-4022-80B4-C167023BA0F8}" type="datetimeFigureOut">
              <a:rPr lang="fr-FR" smtClean="0"/>
              <a:t>15/01/2014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8FC65-E83B-4F63-8308-53382C7CD9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54428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1028E-8640-4022-80B4-C167023BA0F8}" type="datetimeFigureOut">
              <a:rPr lang="fr-FR" smtClean="0"/>
              <a:t>15/01/2014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8FC65-E83B-4F63-8308-53382C7CD9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37981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1028E-8640-4022-80B4-C167023BA0F8}" type="datetimeFigureOut">
              <a:rPr lang="fr-FR" smtClean="0"/>
              <a:t>15/01/2014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8FC65-E83B-4F63-8308-53382C7CD9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87784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1028E-8640-4022-80B4-C167023BA0F8}" type="datetimeFigureOut">
              <a:rPr lang="fr-FR" smtClean="0"/>
              <a:t>15/01/2014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8FC65-E83B-4F63-8308-53382C7CD9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14367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1028E-8640-4022-80B4-C167023BA0F8}" type="datetimeFigureOut">
              <a:rPr lang="fr-FR" smtClean="0"/>
              <a:t>15/01/2014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8FC65-E83B-4F63-8308-53382C7CD9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04546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1028E-8640-4022-80B4-C167023BA0F8}" type="datetimeFigureOut">
              <a:rPr lang="fr-FR" smtClean="0"/>
              <a:t>15/01/2014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8FC65-E83B-4F63-8308-53382C7CD9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62696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1028E-8640-4022-80B4-C167023BA0F8}" type="datetimeFigureOut">
              <a:rPr lang="fr-FR" smtClean="0"/>
              <a:t>15/01/2014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8FC65-E83B-4F63-8308-53382C7CD9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44188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1028E-8640-4022-80B4-C167023BA0F8}" type="datetimeFigureOut">
              <a:rPr lang="fr-FR" smtClean="0"/>
              <a:t>15/01/2014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8FC65-E83B-4F63-8308-53382C7CD9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55728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1028E-8640-4022-80B4-C167023BA0F8}" type="datetimeFigureOut">
              <a:rPr lang="fr-FR" smtClean="0"/>
              <a:t>15/01/2014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8FC65-E83B-4F63-8308-53382C7CD9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45600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1028E-8640-4022-80B4-C167023BA0F8}" type="datetimeFigureOut">
              <a:rPr lang="fr-FR" smtClean="0"/>
              <a:t>15/01/2014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8FC65-E83B-4F63-8308-53382C7CD9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63126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E1028E-8640-4022-80B4-C167023BA0F8}" type="datetimeFigureOut">
              <a:rPr lang="fr-FR" smtClean="0"/>
              <a:t>15/01/2014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08FC65-E83B-4F63-8308-53382C7CD9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25668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ln w="254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QCM TIME</a:t>
            </a:r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tx1"/>
                </a:solidFill>
              </a:rPr>
              <a:t>Cours n°1</a:t>
            </a:r>
            <a:endParaRPr lang="fr-FR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016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u="sng" dirty="0" smtClean="0">
                <a:solidFill>
                  <a:srgbClr val="FF0000"/>
                </a:solidFill>
              </a:rPr>
              <a:t>QCM n°1: A propos du système nerveux donnez la/les vraie(s)</a:t>
            </a:r>
            <a:endParaRPr lang="fr-FR" u="sng" dirty="0">
              <a:solidFill>
                <a:srgbClr val="FF0000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fr-FR" dirty="0" smtClean="0"/>
              <a:t>A)L’encéphale dérive dans sa totalité de l’</a:t>
            </a:r>
            <a:r>
              <a:rPr lang="fr-FR" dirty="0" err="1" smtClean="0"/>
              <a:t>archéo</a:t>
            </a:r>
            <a:r>
              <a:rPr lang="fr-FR" dirty="0" smtClean="0"/>
              <a:t>-encéphale</a:t>
            </a:r>
          </a:p>
          <a:p>
            <a:pPr marL="0" indent="0">
              <a:buNone/>
            </a:pPr>
            <a:r>
              <a:rPr lang="fr-FR" dirty="0" smtClean="0"/>
              <a:t>B)De la lame alaire (dorsale) dérivent les cornes antérieures (motrices) et postérieures (sensitives)</a:t>
            </a:r>
          </a:p>
          <a:p>
            <a:pPr marL="0" indent="0">
              <a:buNone/>
            </a:pPr>
            <a:r>
              <a:rPr lang="fr-FR" dirty="0" smtClean="0"/>
              <a:t>C)Au niveau de la moelle spinale, il y a 6 colonnes de noyaux gris: 3 motrices et 3 sensitives</a:t>
            </a:r>
          </a:p>
          <a:p>
            <a:pPr marL="0" indent="0">
              <a:buNone/>
            </a:pPr>
            <a:r>
              <a:rPr lang="fr-FR" dirty="0" smtClean="0"/>
              <a:t>D)Le </a:t>
            </a:r>
            <a:r>
              <a:rPr lang="fr-FR" dirty="0" err="1" smtClean="0"/>
              <a:t>chordencéphale</a:t>
            </a:r>
            <a:r>
              <a:rPr lang="fr-FR" dirty="0" smtClean="0"/>
              <a:t> se divise en métencéphale et en rhombencéphale, ce dernier donnant plus tard le quatrième ventricule</a:t>
            </a:r>
          </a:p>
          <a:p>
            <a:pPr marL="0" indent="0">
              <a:buNone/>
            </a:pPr>
            <a:r>
              <a:rPr lang="fr-FR" dirty="0" smtClean="0"/>
              <a:t>E) Aucune réponse exacte.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56711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u="sng" dirty="0" smtClean="0">
                <a:solidFill>
                  <a:srgbClr val="FF0000"/>
                </a:solidFill>
              </a:rPr>
              <a:t>QCM n°1: Correction</a:t>
            </a:r>
            <a:endParaRPr lang="fr-FR" u="sng" dirty="0">
              <a:solidFill>
                <a:srgbClr val="FF0000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fr-FR" dirty="0" smtClean="0"/>
              <a:t>A)</a:t>
            </a:r>
            <a:r>
              <a:rPr lang="fr-FR" b="1" u="sng" dirty="0" smtClean="0">
                <a:solidFill>
                  <a:srgbClr val="FF0000"/>
                </a:solidFill>
              </a:rPr>
              <a:t>Faux</a:t>
            </a:r>
            <a:r>
              <a:rPr lang="fr-FR" dirty="0" smtClean="0"/>
              <a:t>:</a:t>
            </a:r>
            <a:r>
              <a:rPr lang="fr-FR" dirty="0" smtClean="0">
                <a:solidFill>
                  <a:srgbClr val="FF0000"/>
                </a:solidFill>
              </a:rPr>
              <a:t> </a:t>
            </a:r>
            <a:r>
              <a:rPr lang="fr-FR" dirty="0" smtClean="0"/>
              <a:t>L’encéphale est constitué du cerveau du tronc cérébral et du cervelet. Or, le tronc cérébrale dérive lui du </a:t>
            </a:r>
            <a:r>
              <a:rPr lang="fr-FR" dirty="0" err="1"/>
              <a:t>C</a:t>
            </a:r>
            <a:r>
              <a:rPr lang="fr-FR" dirty="0" err="1" smtClean="0"/>
              <a:t>hordencéphale</a:t>
            </a:r>
            <a:r>
              <a:rPr lang="fr-FR" dirty="0" smtClean="0"/>
              <a:t>  et non de l’</a:t>
            </a:r>
            <a:r>
              <a:rPr lang="fr-FR" dirty="0" err="1" smtClean="0"/>
              <a:t>Archéoencéphale</a:t>
            </a:r>
            <a:r>
              <a:rPr lang="fr-FR" dirty="0" smtClean="0"/>
              <a:t> .</a:t>
            </a:r>
          </a:p>
          <a:p>
            <a:pPr marL="0" indent="0">
              <a:buNone/>
            </a:pPr>
            <a:r>
              <a:rPr lang="fr-FR" dirty="0" smtClean="0"/>
              <a:t>B)</a:t>
            </a:r>
            <a:r>
              <a:rPr lang="fr-FR" b="1" u="sng" dirty="0" smtClean="0">
                <a:solidFill>
                  <a:srgbClr val="FF0000"/>
                </a:solidFill>
              </a:rPr>
              <a:t>Faux</a:t>
            </a:r>
            <a:r>
              <a:rPr lang="fr-FR" dirty="0" smtClean="0"/>
              <a:t>: Les cornes antérieures dérivent de la lame ventrale, basale.</a:t>
            </a:r>
          </a:p>
          <a:p>
            <a:pPr marL="0" indent="0">
              <a:buNone/>
            </a:pPr>
            <a:r>
              <a:rPr lang="fr-FR" dirty="0" smtClean="0"/>
              <a:t>C)</a:t>
            </a:r>
            <a:r>
              <a:rPr lang="fr-FR" b="1" u="sng" dirty="0" smtClean="0">
                <a:solidFill>
                  <a:srgbClr val="FF0000"/>
                </a:solidFill>
              </a:rPr>
              <a:t>Faux</a:t>
            </a:r>
            <a:r>
              <a:rPr lang="fr-FR" dirty="0" smtClean="0"/>
              <a:t>: Il y a cinq colonnes de noyaux au niveau de la moelle spinale: 2 motrices et 3 sensitives.</a:t>
            </a:r>
          </a:p>
          <a:p>
            <a:pPr marL="0" indent="0">
              <a:buNone/>
            </a:pPr>
            <a:r>
              <a:rPr lang="fr-FR" dirty="0" smtClean="0"/>
              <a:t>D</a:t>
            </a:r>
            <a:r>
              <a:rPr lang="fr-FR" u="sng" dirty="0" smtClean="0"/>
              <a:t>)</a:t>
            </a:r>
            <a:r>
              <a:rPr lang="fr-FR" b="1" u="sng" dirty="0" smtClean="0">
                <a:solidFill>
                  <a:srgbClr val="FF0000"/>
                </a:solidFill>
              </a:rPr>
              <a:t>Faux</a:t>
            </a:r>
            <a:r>
              <a:rPr lang="fr-FR" dirty="0" smtClean="0"/>
              <a:t>: Le </a:t>
            </a:r>
            <a:r>
              <a:rPr lang="fr-FR" dirty="0" err="1" smtClean="0"/>
              <a:t>chordencéphale</a:t>
            </a:r>
            <a:r>
              <a:rPr lang="fr-FR" dirty="0" smtClean="0"/>
              <a:t> se divise en </a:t>
            </a:r>
            <a:r>
              <a:rPr lang="fr-FR" dirty="0" err="1" smtClean="0"/>
              <a:t>Mé</a:t>
            </a:r>
            <a:r>
              <a:rPr lang="fr-FR" dirty="0" err="1" smtClean="0">
                <a:solidFill>
                  <a:srgbClr val="FF0000"/>
                </a:solidFill>
              </a:rPr>
              <a:t>S</a:t>
            </a:r>
            <a:r>
              <a:rPr lang="fr-FR" dirty="0" err="1" smtClean="0"/>
              <a:t>encéphale</a:t>
            </a:r>
            <a:r>
              <a:rPr lang="fr-FR" dirty="0" smtClean="0"/>
              <a:t> et en Rhombencéphale .</a:t>
            </a:r>
            <a:endParaRPr lang="fr-FR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fr-FR" dirty="0" smtClean="0"/>
              <a:t>E) </a:t>
            </a:r>
            <a:r>
              <a:rPr lang="fr-FR" b="1" u="sng" dirty="0" smtClean="0">
                <a:solidFill>
                  <a:srgbClr val="002060"/>
                </a:solidFill>
              </a:rPr>
              <a:t>Vrai.</a:t>
            </a:r>
            <a:endParaRPr lang="fr-FR" b="1" u="sng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8958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u="sng" dirty="0" smtClean="0">
                <a:solidFill>
                  <a:srgbClr val="FF0000"/>
                </a:solidFill>
              </a:rPr>
              <a:t>QCM n°2: A propos des méninges, donnez la/les vraie(s).</a:t>
            </a:r>
            <a:endParaRPr lang="fr-FR" u="sng" dirty="0">
              <a:solidFill>
                <a:srgbClr val="FF0000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fr-FR" dirty="0" smtClean="0"/>
              <a:t>A)La dure mère adhère en tout point à l’os au niveau de la moelle spinale .</a:t>
            </a:r>
          </a:p>
          <a:p>
            <a:pPr marL="0" indent="0">
              <a:buNone/>
            </a:pPr>
            <a:r>
              <a:rPr lang="fr-FR" dirty="0" smtClean="0"/>
              <a:t>B)La pie-mère recouvre uniquement le système nerveux central</a:t>
            </a:r>
          </a:p>
          <a:p>
            <a:pPr marL="0" indent="0">
              <a:buNone/>
            </a:pPr>
            <a:r>
              <a:rPr lang="fr-FR" dirty="0" smtClean="0"/>
              <a:t>C)Le liquide cérébro-spinal circule dans les villosités arachnoïdiennes, feuillet profond de l’arachnoïde.</a:t>
            </a:r>
          </a:p>
          <a:p>
            <a:pPr marL="0" indent="0">
              <a:buNone/>
            </a:pPr>
            <a:r>
              <a:rPr lang="fr-FR" dirty="0" smtClean="0"/>
              <a:t>D)Lors d’une ponction lombaire au niveau de L4-L5, l’aiguille traverse en premier la dure-mère, puis l’arachnoïde et enfin la pie-mère pour récupérer le liquide cérébro-spinal.</a:t>
            </a:r>
          </a:p>
          <a:p>
            <a:pPr marL="0" indent="0">
              <a:buNone/>
            </a:pPr>
            <a:r>
              <a:rPr lang="fr-FR" dirty="0" smtClean="0"/>
              <a:t>E) Aucune réponse exacte.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048958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u="sng" dirty="0" smtClean="0">
                <a:solidFill>
                  <a:srgbClr val="FF0000"/>
                </a:solidFill>
              </a:rPr>
              <a:t>QCM n°2: Correction</a:t>
            </a:r>
            <a:endParaRPr lang="fr-FR" u="sng" dirty="0">
              <a:solidFill>
                <a:srgbClr val="FF0000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fr-FR" dirty="0" smtClean="0"/>
              <a:t>A) </a:t>
            </a:r>
            <a:r>
              <a:rPr lang="fr-FR" b="1" u="sng" dirty="0" smtClean="0">
                <a:solidFill>
                  <a:srgbClr val="FF0000"/>
                </a:solidFill>
              </a:rPr>
              <a:t>Faux</a:t>
            </a:r>
            <a:r>
              <a:rPr lang="fr-FR" dirty="0" smtClean="0"/>
              <a:t>: la dure-mère est séparée du rachis par les corps adipeux rachidiens.</a:t>
            </a:r>
          </a:p>
          <a:p>
            <a:pPr marL="0" indent="0">
              <a:buNone/>
            </a:pPr>
            <a:r>
              <a:rPr lang="fr-FR" dirty="0" smtClean="0"/>
              <a:t>B) </a:t>
            </a:r>
            <a:r>
              <a:rPr lang="fr-FR" b="1" u="sng" dirty="0" smtClean="0">
                <a:solidFill>
                  <a:srgbClr val="FF0000"/>
                </a:solidFill>
              </a:rPr>
              <a:t>Faux</a:t>
            </a:r>
            <a:r>
              <a:rPr lang="fr-FR" dirty="0" smtClean="0"/>
              <a:t>: elle recouvre aussi les racines sortant de la moelle.</a:t>
            </a:r>
          </a:p>
          <a:p>
            <a:pPr marL="0" indent="0">
              <a:buNone/>
            </a:pPr>
            <a:r>
              <a:rPr lang="fr-FR" dirty="0" smtClean="0"/>
              <a:t>C) </a:t>
            </a:r>
            <a:r>
              <a:rPr lang="fr-FR" b="1" u="sng" dirty="0" smtClean="0">
                <a:solidFill>
                  <a:srgbClr val="002060"/>
                </a:solidFill>
              </a:rPr>
              <a:t>Vrai.</a:t>
            </a:r>
          </a:p>
          <a:p>
            <a:pPr marL="0" indent="0">
              <a:buNone/>
            </a:pPr>
            <a:r>
              <a:rPr lang="fr-FR" dirty="0" smtClean="0"/>
              <a:t>D) </a:t>
            </a:r>
            <a:r>
              <a:rPr lang="fr-FR" b="1" u="sng" dirty="0" smtClean="0">
                <a:solidFill>
                  <a:srgbClr val="FF0000"/>
                </a:solidFill>
              </a:rPr>
              <a:t>Faux</a:t>
            </a:r>
            <a:r>
              <a:rPr lang="fr-FR" dirty="0" smtClean="0"/>
              <a:t>: </a:t>
            </a:r>
            <a:r>
              <a:rPr lang="fr-FR" dirty="0" smtClean="0"/>
              <a:t>Le LCR </a:t>
            </a:r>
            <a:r>
              <a:rPr lang="fr-FR" dirty="0" smtClean="0"/>
              <a:t>circule au niveau de l’arachnoïde. Il n’est donc pas nécessaire de traverser la pie-mère .</a:t>
            </a:r>
          </a:p>
          <a:p>
            <a:pPr marL="0" indent="0">
              <a:buNone/>
            </a:pPr>
            <a:r>
              <a:rPr lang="fr-FR" dirty="0" smtClean="0"/>
              <a:t>E) </a:t>
            </a:r>
            <a:r>
              <a:rPr lang="fr-FR" b="1" u="sng" dirty="0" smtClean="0">
                <a:solidFill>
                  <a:srgbClr val="FF0000"/>
                </a:solidFill>
              </a:rPr>
              <a:t>Faux.</a:t>
            </a:r>
            <a:endParaRPr lang="fr-FR" b="1" u="sng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8958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u="sng" dirty="0" smtClean="0">
                <a:solidFill>
                  <a:srgbClr val="FF0000"/>
                </a:solidFill>
              </a:rPr>
              <a:t>QCM n°3: Concernant le système nerveux, donnez la/les vraie(s).</a:t>
            </a:r>
            <a:endParaRPr lang="fr-FR" u="sng" dirty="0">
              <a:solidFill>
                <a:srgbClr val="FF0000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fr-FR" dirty="0" smtClean="0"/>
              <a:t>A) Il existe </a:t>
            </a:r>
            <a:r>
              <a:rPr lang="fr-FR" dirty="0" smtClean="0"/>
              <a:t>8 paires </a:t>
            </a:r>
            <a:r>
              <a:rPr lang="fr-FR" dirty="0" smtClean="0"/>
              <a:t>nerfs spinaux cervicaux, 12 thoraciques, 5 lombaires et 5 sacrés, </a:t>
            </a:r>
            <a:r>
              <a:rPr lang="fr-FR" dirty="0"/>
              <a:t>en </a:t>
            </a:r>
            <a:r>
              <a:rPr lang="fr-FR" dirty="0" smtClean="0"/>
              <a:t>général.</a:t>
            </a:r>
          </a:p>
          <a:p>
            <a:pPr marL="0" indent="0">
              <a:buNone/>
            </a:pPr>
            <a:r>
              <a:rPr lang="fr-FR" dirty="0" smtClean="0"/>
              <a:t>B) Les corps adipeux rachidiens sont une protection mécanique de l’encéphale et de la moelle.</a:t>
            </a:r>
          </a:p>
          <a:p>
            <a:pPr marL="0" indent="0">
              <a:buNone/>
            </a:pPr>
            <a:r>
              <a:rPr lang="fr-FR" dirty="0" smtClean="0"/>
              <a:t>C) Les ventricules latéraux dérivent du diencéphale.</a:t>
            </a:r>
          </a:p>
          <a:p>
            <a:pPr marL="0" indent="0">
              <a:buNone/>
            </a:pPr>
            <a:r>
              <a:rPr lang="fr-FR" dirty="0" smtClean="0"/>
              <a:t>D) Le LCR, sécrété par les plexus choroïdes, s’échappe du 4</a:t>
            </a:r>
            <a:r>
              <a:rPr lang="fr-FR" baseline="30000" dirty="0" smtClean="0"/>
              <a:t>ème</a:t>
            </a:r>
            <a:r>
              <a:rPr lang="fr-FR" dirty="0" smtClean="0"/>
              <a:t> ventricule (V4) par le foramen médian du plancher du V4.</a:t>
            </a:r>
          </a:p>
          <a:p>
            <a:pPr marL="0" indent="0">
              <a:buNone/>
            </a:pPr>
            <a:r>
              <a:rPr lang="fr-FR" dirty="0" smtClean="0"/>
              <a:t>E) Aucune réponse exacte.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048958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u="sng" dirty="0" smtClean="0">
                <a:solidFill>
                  <a:srgbClr val="FF0000"/>
                </a:solidFill>
              </a:rPr>
              <a:t>QCM n°3: Correction</a:t>
            </a:r>
            <a:endParaRPr lang="fr-FR" u="sng" dirty="0">
              <a:solidFill>
                <a:srgbClr val="FF0000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fr-FR" dirty="0" smtClean="0"/>
              <a:t>A) </a:t>
            </a:r>
            <a:r>
              <a:rPr lang="fr-FR" b="1" u="sng" dirty="0" smtClean="0">
                <a:solidFill>
                  <a:srgbClr val="002060"/>
                </a:solidFill>
              </a:rPr>
              <a:t>Vrai.</a:t>
            </a:r>
          </a:p>
          <a:p>
            <a:pPr marL="0" indent="0">
              <a:buNone/>
            </a:pPr>
            <a:r>
              <a:rPr lang="fr-FR" dirty="0" smtClean="0"/>
              <a:t>B) </a:t>
            </a:r>
            <a:r>
              <a:rPr lang="fr-FR" b="1" u="sng" dirty="0" smtClean="0">
                <a:solidFill>
                  <a:srgbClr val="FF0000"/>
                </a:solidFill>
              </a:rPr>
              <a:t>Faux</a:t>
            </a:r>
            <a:r>
              <a:rPr lang="fr-FR" dirty="0" smtClean="0"/>
              <a:t>: Sont une protection de la moelle seulement.</a:t>
            </a:r>
          </a:p>
          <a:p>
            <a:pPr marL="0" indent="0">
              <a:buNone/>
            </a:pPr>
            <a:r>
              <a:rPr lang="fr-FR" dirty="0" smtClean="0"/>
              <a:t>C) </a:t>
            </a:r>
            <a:r>
              <a:rPr lang="fr-FR" b="1" u="sng" dirty="0" smtClean="0">
                <a:solidFill>
                  <a:srgbClr val="FF0000"/>
                </a:solidFill>
              </a:rPr>
              <a:t>Faux</a:t>
            </a:r>
            <a:r>
              <a:rPr lang="fr-FR" dirty="0" smtClean="0"/>
              <a:t>: Ils dérivent du télencéphale.</a:t>
            </a:r>
          </a:p>
          <a:p>
            <a:pPr marL="0" indent="0">
              <a:buNone/>
            </a:pPr>
            <a:r>
              <a:rPr lang="fr-FR" dirty="0" smtClean="0"/>
              <a:t>D) </a:t>
            </a:r>
            <a:r>
              <a:rPr lang="fr-FR" b="1" u="sng" dirty="0" smtClean="0">
                <a:solidFill>
                  <a:srgbClr val="FF0000"/>
                </a:solidFill>
              </a:rPr>
              <a:t>Faux</a:t>
            </a:r>
            <a:r>
              <a:rPr lang="fr-FR" dirty="0" smtClean="0"/>
              <a:t>: Il s’échappe par le foramen médian du </a:t>
            </a:r>
            <a:r>
              <a:rPr lang="fr-FR" u="sng" dirty="0" smtClean="0"/>
              <a:t>TOIT</a:t>
            </a:r>
            <a:r>
              <a:rPr lang="fr-FR" dirty="0" smtClean="0"/>
              <a:t> du V4.</a:t>
            </a:r>
          </a:p>
          <a:p>
            <a:pPr marL="0" indent="0">
              <a:buNone/>
            </a:pPr>
            <a:r>
              <a:rPr lang="fr-FR" dirty="0" smtClean="0"/>
              <a:t>E) </a:t>
            </a:r>
            <a:r>
              <a:rPr lang="fr-FR" b="1" u="sng" dirty="0" smtClean="0">
                <a:solidFill>
                  <a:srgbClr val="FF0000"/>
                </a:solidFill>
              </a:rPr>
              <a:t>Faux.</a:t>
            </a:r>
            <a:endParaRPr lang="fr-FR" b="1" u="sng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8958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u="sng" dirty="0" smtClean="0">
                <a:solidFill>
                  <a:srgbClr val="FF0000"/>
                </a:solidFill>
              </a:rPr>
              <a:t>QCM n°4: A propos du cerveau donnez le/les vraie(s).</a:t>
            </a:r>
            <a:endParaRPr lang="fr-FR" u="sng" dirty="0">
              <a:solidFill>
                <a:srgbClr val="FF0000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fr-FR" dirty="0" smtClean="0"/>
              <a:t>A) Les fissures (scissure) primaires séparent les différentes lobes à la surface du cerveau.</a:t>
            </a:r>
          </a:p>
          <a:p>
            <a:pPr marL="0" indent="0">
              <a:buNone/>
            </a:pPr>
            <a:r>
              <a:rPr lang="fr-FR" dirty="0" smtClean="0"/>
              <a:t>B) La fissure centrale sépare le lobe frontal du lobe pariétal.</a:t>
            </a:r>
          </a:p>
          <a:p>
            <a:pPr marL="0" indent="0">
              <a:buNone/>
            </a:pPr>
            <a:r>
              <a:rPr lang="fr-FR" dirty="0" smtClean="0"/>
              <a:t>C) Les scissures secondaires permettent de délimiter les gyrus.</a:t>
            </a:r>
          </a:p>
          <a:p>
            <a:pPr marL="0" indent="0">
              <a:buNone/>
            </a:pPr>
            <a:r>
              <a:rPr lang="fr-FR" dirty="0" smtClean="0"/>
              <a:t>D)Les ventricules latéraux sont séparés par le septum </a:t>
            </a:r>
            <a:r>
              <a:rPr lang="fr-FR" dirty="0" err="1" smtClean="0"/>
              <a:t>lucidium</a:t>
            </a:r>
            <a:r>
              <a:rPr lang="fr-FR" dirty="0" smtClean="0"/>
              <a:t> .</a:t>
            </a:r>
            <a:endParaRPr lang="fr-FR" dirty="0" smtClean="0"/>
          </a:p>
          <a:p>
            <a:pPr marL="0" indent="0">
              <a:buNone/>
            </a:pPr>
            <a:r>
              <a:rPr lang="fr-FR" dirty="0" smtClean="0"/>
              <a:t>E) Aucune réponse exacte.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654038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u="sng" dirty="0">
                <a:solidFill>
                  <a:srgbClr val="FF0000"/>
                </a:solidFill>
              </a:rPr>
              <a:t>QCM n°4: </a:t>
            </a:r>
            <a:r>
              <a:rPr lang="fr-FR" u="sng" dirty="0" smtClean="0">
                <a:solidFill>
                  <a:srgbClr val="FF0000"/>
                </a:solidFill>
              </a:rPr>
              <a:t>Correction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fr-FR" dirty="0" smtClean="0"/>
              <a:t>A) </a:t>
            </a:r>
            <a:r>
              <a:rPr lang="fr-FR" b="1" u="sng" dirty="0" smtClean="0">
                <a:solidFill>
                  <a:srgbClr val="002060"/>
                </a:solidFill>
              </a:rPr>
              <a:t>Vrai.</a:t>
            </a:r>
          </a:p>
          <a:p>
            <a:pPr marL="0" indent="0">
              <a:buNone/>
            </a:pPr>
            <a:r>
              <a:rPr lang="fr-FR" dirty="0" smtClean="0"/>
              <a:t>B) </a:t>
            </a:r>
            <a:r>
              <a:rPr lang="fr-FR" b="1" u="sng" dirty="0" smtClean="0">
                <a:solidFill>
                  <a:srgbClr val="002060"/>
                </a:solidFill>
              </a:rPr>
              <a:t>Vrai.</a:t>
            </a:r>
          </a:p>
          <a:p>
            <a:pPr marL="0" indent="0">
              <a:buNone/>
            </a:pPr>
            <a:r>
              <a:rPr lang="fr-FR" dirty="0" smtClean="0"/>
              <a:t>C) </a:t>
            </a:r>
            <a:r>
              <a:rPr lang="fr-FR" b="1" u="sng" dirty="0">
                <a:solidFill>
                  <a:srgbClr val="002060"/>
                </a:solidFill>
              </a:rPr>
              <a:t>Vrai</a:t>
            </a:r>
            <a:r>
              <a:rPr lang="fr-FR" b="1" u="sng" dirty="0" smtClean="0">
                <a:solidFill>
                  <a:srgbClr val="002060"/>
                </a:solidFill>
              </a:rPr>
              <a:t>.</a:t>
            </a:r>
            <a:endParaRPr lang="fr-FR" dirty="0" smtClean="0"/>
          </a:p>
          <a:p>
            <a:pPr marL="0" indent="0">
              <a:buNone/>
            </a:pPr>
            <a:r>
              <a:rPr lang="fr-FR" dirty="0" smtClean="0"/>
              <a:t>D) </a:t>
            </a:r>
            <a:r>
              <a:rPr lang="fr-FR" b="1" u="sng" dirty="0" smtClean="0">
                <a:solidFill>
                  <a:srgbClr val="002060"/>
                </a:solidFill>
              </a:rPr>
              <a:t>Vrai.</a:t>
            </a:r>
          </a:p>
          <a:p>
            <a:pPr marL="0" indent="0">
              <a:buNone/>
            </a:pPr>
            <a:r>
              <a:rPr lang="fr-FR" dirty="0" smtClean="0"/>
              <a:t>E) </a:t>
            </a:r>
            <a:r>
              <a:rPr lang="fr-FR" b="1" u="sng" dirty="0" smtClean="0">
                <a:solidFill>
                  <a:srgbClr val="FF0000"/>
                </a:solidFill>
              </a:rPr>
              <a:t>Faux.</a:t>
            </a:r>
          </a:p>
        </p:txBody>
      </p:sp>
    </p:spTree>
    <p:extLst>
      <p:ext uri="{BB962C8B-B14F-4D97-AF65-F5344CB8AC3E}">
        <p14:creationId xmlns:p14="http://schemas.microsoft.com/office/powerpoint/2010/main" val="2986198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449</TotalTime>
  <Words>552</Words>
  <Application>Microsoft Office PowerPoint</Application>
  <PresentationFormat>Affichage à l'écran (4:3)</PresentationFormat>
  <Paragraphs>50</Paragraphs>
  <Slides>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9</vt:i4>
      </vt:variant>
    </vt:vector>
  </HeadingPairs>
  <TitlesOfParts>
    <vt:vector size="12" baseType="lpstr">
      <vt:lpstr>Arial</vt:lpstr>
      <vt:lpstr>Calibri</vt:lpstr>
      <vt:lpstr>Thème Office</vt:lpstr>
      <vt:lpstr>QCM TIME</vt:lpstr>
      <vt:lpstr>QCM n°1: A propos du système nerveux donnez la/les vraie(s)</vt:lpstr>
      <vt:lpstr>QCM n°1: Correction</vt:lpstr>
      <vt:lpstr>QCM n°2: A propos des méninges, donnez la/les vraie(s).</vt:lpstr>
      <vt:lpstr>QCM n°2: Correction</vt:lpstr>
      <vt:lpstr>QCM n°3: Concernant le système nerveux, donnez la/les vraie(s).</vt:lpstr>
      <vt:lpstr>QCM n°3: Correction</vt:lpstr>
      <vt:lpstr>QCM n°4: A propos du cerveau donnez le/les vraie(s).</vt:lpstr>
      <vt:lpstr>QCM n°4: Correction</vt:lpstr>
    </vt:vector>
  </TitlesOfParts>
  <Company>Hewlett-Packard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QCM TIME</dc:title>
  <dc:creator>hp</dc:creator>
  <cp:lastModifiedBy>Proprietaire</cp:lastModifiedBy>
  <cp:revision>19</cp:revision>
  <dcterms:created xsi:type="dcterms:W3CDTF">2014-01-14T23:55:59Z</dcterms:created>
  <dcterms:modified xsi:type="dcterms:W3CDTF">2014-01-15T15:11:36Z</dcterms:modified>
</cp:coreProperties>
</file>