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</p:sldIdLst>
  <p:sldSz cy="6858000" cx="12192000"/>
  <p:notesSz cx="6858000" cy="9144000"/>
  <p:embeddedFontLst>
    <p:embeddedFont>
      <p:font typeface="Comfortaa"/>
      <p:regular r:id="rId54"/>
      <p:bold r:id="rId5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56" roundtripDataSignature="AMtx7mjXdWaAI0b8wCOVcymMJoaKr1b8V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55" Type="http://schemas.openxmlformats.org/officeDocument/2006/relationships/font" Target="fonts/Comfortaa-bold.fntdata"/><Relationship Id="rId10" Type="http://schemas.openxmlformats.org/officeDocument/2006/relationships/slide" Target="slides/slide6.xml"/><Relationship Id="rId54" Type="http://schemas.openxmlformats.org/officeDocument/2006/relationships/font" Target="fonts/Comfortaa-regular.fnt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56" Type="http://customschemas.google.com/relationships/presentationmetadata" Target="metadata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fr-FR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1" name="Google Shape;361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9" name="Google Shape;409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6" name="Google Shape;426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" name="Google Shape;435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3" name="Google Shape;443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1" name="Google Shape;451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9" name="Google Shape;459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7" name="Google Shape;467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5" name="Google Shape;475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3" name="Google Shape;483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" name="Google Shape;491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9" name="Google Shape;499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6" name="Google Shape;506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4" name="Google Shape;514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2" name="Google Shape;522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4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9" name="Google Shape;529;p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7" name="Google Shape;537;p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4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5" name="Google Shape;545;p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4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3" name="Google Shape;553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4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1" name="Google Shape;561;p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4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8" name="Google Shape;568;p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4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5" name="Google Shape;575;p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4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2" name="Google Shape;582;p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7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4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9" name="Google Shape;589;p4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4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4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6" name="Google Shape;596;p4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e de titre" type="title">
  <p:cSld name="TITL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17" name="Google Shape;17;p5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4242851"/>
            <a:ext cx="8968084" cy="27594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18" name="Google Shape;18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11716" y="4243845"/>
            <a:ext cx="3077108" cy="27694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51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51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51"/>
          <p:cNvSpPr txBox="1"/>
          <p:nvPr>
            <p:ph type="ctrTitle"/>
          </p:nvPr>
        </p:nvSpPr>
        <p:spPr>
          <a:xfrm>
            <a:off x="680322" y="2733709"/>
            <a:ext cx="8144134" cy="137307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Trebuchet MS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1"/>
          <p:cNvSpPr txBox="1"/>
          <p:nvPr>
            <p:ph idx="1" type="subTitle"/>
          </p:nvPr>
        </p:nvSpPr>
        <p:spPr>
          <a:xfrm>
            <a:off x="680322" y="4394039"/>
            <a:ext cx="8144134" cy="11176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3" name="Google Shape;23;p51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1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1"/>
          <p:cNvSpPr txBox="1"/>
          <p:nvPr>
            <p:ph idx="12" type="sldNum"/>
          </p:nvPr>
        </p:nvSpPr>
        <p:spPr>
          <a:xfrm>
            <a:off x="9255346" y="2750337"/>
            <a:ext cx="1171888" cy="13564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contenu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27" name="Google Shape;27;p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1970240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28" name="Google Shape;28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52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" name="Google Shape;30;p5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" name="Google Shape;31;p52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2"/>
          <p:cNvSpPr txBox="1"/>
          <p:nvPr>
            <p:ph idx="1" type="body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2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2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2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ide" type="blank">
  <p:cSld name="BLANK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Short.png" id="37" name="Google Shape;37;p5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53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53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3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3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de section" type="secHead">
  <p:cSld name="SECTION_HEADER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43" name="Google Shape;43;p5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1" y="4086907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44" name="Google Shape;44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4" y="4087901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54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54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54"/>
          <p:cNvSpPr txBox="1"/>
          <p:nvPr>
            <p:ph type="title"/>
          </p:nvPr>
        </p:nvSpPr>
        <p:spPr>
          <a:xfrm>
            <a:off x="680322" y="2869895"/>
            <a:ext cx="9613860" cy="10907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54"/>
          <p:cNvSpPr txBox="1"/>
          <p:nvPr>
            <p:ph idx="1" type="body"/>
          </p:nvPr>
        </p:nvSpPr>
        <p:spPr>
          <a:xfrm>
            <a:off x="680322" y="4232171"/>
            <a:ext cx="9613860" cy="17040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9" name="Google Shape;49;p54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54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4"/>
          <p:cNvSpPr txBox="1"/>
          <p:nvPr>
            <p:ph idx="12" type="sldNum"/>
          </p:nvPr>
        </p:nvSpPr>
        <p:spPr>
          <a:xfrm>
            <a:off x="10729455" y="2869895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ux contenus" type="twoObj">
  <p:cSld name="TWO_OBJECTS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53" name="Google Shape;53;p5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1970240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54" name="Google Shape;54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5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5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55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55"/>
          <p:cNvSpPr txBox="1"/>
          <p:nvPr>
            <p:ph idx="1" type="body"/>
          </p:nvPr>
        </p:nvSpPr>
        <p:spPr>
          <a:xfrm>
            <a:off x="680320" y="2336873"/>
            <a:ext cx="4698358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9" name="Google Shape;59;p55"/>
          <p:cNvSpPr txBox="1"/>
          <p:nvPr>
            <p:ph idx="2" type="body"/>
          </p:nvPr>
        </p:nvSpPr>
        <p:spPr>
          <a:xfrm>
            <a:off x="5594123" y="2336873"/>
            <a:ext cx="4700058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55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55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55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ison" type="twoTxTwoObj">
  <p:cSld name="TWO_OBJECTS_WITH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64" name="Google Shape;64;p5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1970240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65" name="Google Shape;65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5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5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56"/>
          <p:cNvSpPr txBox="1"/>
          <p:nvPr>
            <p:ph type="title"/>
          </p:nvPr>
        </p:nvSpPr>
        <p:spPr>
          <a:xfrm>
            <a:off x="680319" y="753229"/>
            <a:ext cx="9613863" cy="10809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56"/>
          <p:cNvSpPr txBox="1"/>
          <p:nvPr>
            <p:ph idx="1" type="body"/>
          </p:nvPr>
        </p:nvSpPr>
        <p:spPr>
          <a:xfrm>
            <a:off x="906350" y="2336873"/>
            <a:ext cx="4472327" cy="69313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0" name="Google Shape;70;p56"/>
          <p:cNvSpPr txBox="1"/>
          <p:nvPr>
            <p:ph idx="2" type="body"/>
          </p:nvPr>
        </p:nvSpPr>
        <p:spPr>
          <a:xfrm>
            <a:off x="680322" y="3030008"/>
            <a:ext cx="4698355" cy="29061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56"/>
          <p:cNvSpPr txBox="1"/>
          <p:nvPr>
            <p:ph idx="3" type="body"/>
          </p:nvPr>
        </p:nvSpPr>
        <p:spPr>
          <a:xfrm>
            <a:off x="5820154" y="2336873"/>
            <a:ext cx="4474028" cy="69207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72" name="Google Shape;72;p56"/>
          <p:cNvSpPr txBox="1"/>
          <p:nvPr>
            <p:ph idx="4" type="body"/>
          </p:nvPr>
        </p:nvSpPr>
        <p:spPr>
          <a:xfrm>
            <a:off x="5594123" y="3030008"/>
            <a:ext cx="4700059" cy="290617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3" name="Google Shape;73;p56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56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56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seul" type="titleOnly">
  <p:cSld name="TITLE_ONLY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77" name="Google Shape;77;p5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1970240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78" name="Google Shape;78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5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57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57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57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57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 avec légende" type="objTx">
  <p:cSld name="OBJECT_WITH_CAPTION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86" name="Google Shape;86;p5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1970240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87" name="Google Shape;87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5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5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58"/>
          <p:cNvSpPr txBox="1"/>
          <p:nvPr>
            <p:ph type="title"/>
          </p:nvPr>
        </p:nvSpPr>
        <p:spPr>
          <a:xfrm>
            <a:off x="680321" y="753227"/>
            <a:ext cx="9613859" cy="10809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58"/>
          <p:cNvSpPr txBox="1"/>
          <p:nvPr>
            <p:ph idx="1" type="body"/>
          </p:nvPr>
        </p:nvSpPr>
        <p:spPr>
          <a:xfrm>
            <a:off x="4685846" y="2336873"/>
            <a:ext cx="5608336" cy="35993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2" name="Google Shape;92;p58"/>
          <p:cNvSpPr txBox="1"/>
          <p:nvPr>
            <p:ph idx="2" type="body"/>
          </p:nvPr>
        </p:nvSpPr>
        <p:spPr>
          <a:xfrm>
            <a:off x="680322" y="2336872"/>
            <a:ext cx="3790078" cy="35993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93" name="Google Shape;93;p58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58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58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avec légende" type="picTx">
  <p:cSld name="PICTURE_WITH_CAPTION_TEX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97" name="Google Shape;97;p5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1970240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98" name="Google Shape;98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5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5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59"/>
          <p:cNvSpPr txBox="1"/>
          <p:nvPr>
            <p:ph type="title"/>
          </p:nvPr>
        </p:nvSpPr>
        <p:spPr>
          <a:xfrm>
            <a:off x="680323" y="753228"/>
            <a:ext cx="9613857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59"/>
          <p:cNvSpPr/>
          <p:nvPr>
            <p:ph idx="2" type="pic"/>
          </p:nvPr>
        </p:nvSpPr>
        <p:spPr>
          <a:xfrm>
            <a:off x="4868333" y="2336874"/>
            <a:ext cx="5425849" cy="3599312"/>
          </a:xfrm>
          <a:prstGeom prst="rect">
            <a:avLst/>
          </a:prstGeom>
          <a:noFill/>
          <a:ln>
            <a:noFill/>
          </a:ln>
          <a:effectLst>
            <a:outerShdw blurRad="76200" rotWithShape="0" algn="tl" dir="5040000" dist="63500">
              <a:srgbClr val="000000">
                <a:alpha val="40784"/>
              </a:srgbClr>
            </a:outerShdw>
          </a:effectLst>
        </p:spPr>
      </p:sp>
      <p:sp>
        <p:nvSpPr>
          <p:cNvPr id="103" name="Google Shape;103;p59"/>
          <p:cNvSpPr txBox="1"/>
          <p:nvPr>
            <p:ph idx="1" type="body"/>
          </p:nvPr>
        </p:nvSpPr>
        <p:spPr>
          <a:xfrm>
            <a:off x="680323" y="2336873"/>
            <a:ext cx="3876256" cy="35993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04" name="Google Shape;104;p59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59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59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panoramique avec légende">
  <p:cSld name="Image panoramique avec légende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108" name="Google Shape;108;p6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5928628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109" name="Google Shape;109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5929622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6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6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60"/>
          <p:cNvSpPr txBox="1"/>
          <p:nvPr>
            <p:ph type="title"/>
          </p:nvPr>
        </p:nvSpPr>
        <p:spPr>
          <a:xfrm>
            <a:off x="680322" y="4711616"/>
            <a:ext cx="9613859" cy="45305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rebuchet MS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60"/>
          <p:cNvSpPr/>
          <p:nvPr>
            <p:ph idx="2" type="pic"/>
          </p:nvPr>
        </p:nvSpPr>
        <p:spPr>
          <a:xfrm>
            <a:off x="680322" y="609597"/>
            <a:ext cx="9613859" cy="3589575"/>
          </a:xfrm>
          <a:prstGeom prst="rect">
            <a:avLst/>
          </a:prstGeom>
          <a:noFill/>
          <a:ln>
            <a:noFill/>
          </a:ln>
          <a:effectLst>
            <a:outerShdw blurRad="76200" rotWithShape="0" algn="tl" dir="5040000" dist="63500">
              <a:srgbClr val="000000">
                <a:alpha val="40784"/>
              </a:srgbClr>
            </a:outerShdw>
          </a:effectLst>
        </p:spPr>
      </p:sp>
      <p:sp>
        <p:nvSpPr>
          <p:cNvPr id="114" name="Google Shape;114;p60"/>
          <p:cNvSpPr txBox="1"/>
          <p:nvPr>
            <p:ph idx="1" type="body"/>
          </p:nvPr>
        </p:nvSpPr>
        <p:spPr>
          <a:xfrm>
            <a:off x="680319" y="5169583"/>
            <a:ext cx="9613862" cy="6229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15" name="Google Shape;115;p60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60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60"/>
          <p:cNvSpPr txBox="1"/>
          <p:nvPr>
            <p:ph idx="12" type="sldNum"/>
          </p:nvPr>
        </p:nvSpPr>
        <p:spPr>
          <a:xfrm>
            <a:off x="10729455" y="4711309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légende">
  <p:cSld name="Titre et légende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119" name="Google Shape;119;p6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5928628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120" name="Google Shape;120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5929622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61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6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61"/>
          <p:cNvSpPr txBox="1"/>
          <p:nvPr>
            <p:ph type="title"/>
          </p:nvPr>
        </p:nvSpPr>
        <p:spPr>
          <a:xfrm>
            <a:off x="680322" y="609597"/>
            <a:ext cx="9613858" cy="35927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Trebuchet MS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4" name="Google Shape;124;p61"/>
          <p:cNvSpPr txBox="1"/>
          <p:nvPr>
            <p:ph idx="1" type="body"/>
          </p:nvPr>
        </p:nvSpPr>
        <p:spPr>
          <a:xfrm>
            <a:off x="680322" y="4711615"/>
            <a:ext cx="9613859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25" name="Google Shape;125;p61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61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61"/>
          <p:cNvSpPr txBox="1"/>
          <p:nvPr>
            <p:ph idx="12" type="sldNum"/>
          </p:nvPr>
        </p:nvSpPr>
        <p:spPr>
          <a:xfrm>
            <a:off x="10729455" y="4711615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itation avec légende">
  <p:cSld name="Citation avec légende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129" name="Google Shape;129;p6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5928628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130" name="Google Shape;130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5929622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62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62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62"/>
          <p:cNvSpPr txBox="1"/>
          <p:nvPr>
            <p:ph type="title"/>
          </p:nvPr>
        </p:nvSpPr>
        <p:spPr>
          <a:xfrm>
            <a:off x="1127856" y="609598"/>
            <a:ext cx="8718877" cy="303606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Trebuchet MS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62"/>
          <p:cNvSpPr txBox="1"/>
          <p:nvPr>
            <p:ph idx="1" type="body"/>
          </p:nvPr>
        </p:nvSpPr>
        <p:spPr>
          <a:xfrm>
            <a:off x="1402288" y="3653379"/>
            <a:ext cx="8156579" cy="548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35" name="Google Shape;135;p62"/>
          <p:cNvSpPr txBox="1"/>
          <p:nvPr>
            <p:ph idx="2" type="body"/>
          </p:nvPr>
        </p:nvSpPr>
        <p:spPr>
          <a:xfrm>
            <a:off x="680322" y="4711615"/>
            <a:ext cx="9613859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36" name="Google Shape;136;p62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62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62"/>
          <p:cNvSpPr txBox="1"/>
          <p:nvPr>
            <p:ph idx="12" type="sldNum"/>
          </p:nvPr>
        </p:nvSpPr>
        <p:spPr>
          <a:xfrm>
            <a:off x="10729455" y="4709925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  <p:sp>
        <p:nvSpPr>
          <p:cNvPr id="139" name="Google Shape;139;p62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Trebuchet MS"/>
              <a:buNone/>
            </a:pPr>
            <a:r>
              <a:rPr b="0" lang="fr-FR" sz="7200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“</a:t>
            </a:r>
            <a:endParaRPr/>
          </a:p>
        </p:txBody>
      </p:sp>
      <p:sp>
        <p:nvSpPr>
          <p:cNvPr id="140" name="Google Shape;140;p62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Trebuchet MS"/>
              <a:buNone/>
            </a:pPr>
            <a:r>
              <a:rPr b="0" lang="fr-FR" sz="7200" cap="non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rte nom">
  <p:cSld name="Carte nom"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142" name="Google Shape;142;p6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5928628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143" name="Google Shape;143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5929622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6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63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63"/>
          <p:cNvSpPr txBox="1"/>
          <p:nvPr>
            <p:ph type="title"/>
          </p:nvPr>
        </p:nvSpPr>
        <p:spPr>
          <a:xfrm>
            <a:off x="680319" y="4711615"/>
            <a:ext cx="9613862" cy="58853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Trebuchet MS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63"/>
          <p:cNvSpPr txBox="1"/>
          <p:nvPr>
            <p:ph idx="1" type="body"/>
          </p:nvPr>
        </p:nvSpPr>
        <p:spPr>
          <a:xfrm>
            <a:off x="680320" y="5300149"/>
            <a:ext cx="9613862" cy="5022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48" name="Google Shape;148;p63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63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63"/>
          <p:cNvSpPr txBox="1"/>
          <p:nvPr>
            <p:ph idx="12" type="sldNum"/>
          </p:nvPr>
        </p:nvSpPr>
        <p:spPr>
          <a:xfrm>
            <a:off x="10729455" y="4709925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 colonnes">
  <p:cSld name="3 colonnes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152" name="Google Shape;152;p6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1970240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153" name="Google Shape;153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64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64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64"/>
          <p:cNvSpPr txBox="1"/>
          <p:nvPr>
            <p:ph type="title"/>
          </p:nvPr>
        </p:nvSpPr>
        <p:spPr>
          <a:xfrm>
            <a:off x="669222" y="753228"/>
            <a:ext cx="9624960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64"/>
          <p:cNvSpPr txBox="1"/>
          <p:nvPr>
            <p:ph idx="1" type="body"/>
          </p:nvPr>
        </p:nvSpPr>
        <p:spPr>
          <a:xfrm>
            <a:off x="660946" y="2336873"/>
            <a:ext cx="3070034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58" name="Google Shape;158;p64"/>
          <p:cNvSpPr txBox="1"/>
          <p:nvPr>
            <p:ph idx="2" type="body"/>
          </p:nvPr>
        </p:nvSpPr>
        <p:spPr>
          <a:xfrm>
            <a:off x="680322" y="3022673"/>
            <a:ext cx="3049702" cy="2913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59" name="Google Shape;159;p64"/>
          <p:cNvSpPr txBox="1"/>
          <p:nvPr>
            <p:ph idx="3" type="body"/>
          </p:nvPr>
        </p:nvSpPr>
        <p:spPr>
          <a:xfrm>
            <a:off x="3956025" y="2336873"/>
            <a:ext cx="3063240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60" name="Google Shape;160;p64"/>
          <p:cNvSpPr txBox="1"/>
          <p:nvPr>
            <p:ph idx="4" type="body"/>
          </p:nvPr>
        </p:nvSpPr>
        <p:spPr>
          <a:xfrm>
            <a:off x="3945470" y="3022673"/>
            <a:ext cx="3063240" cy="2913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61" name="Google Shape;161;p64"/>
          <p:cNvSpPr txBox="1"/>
          <p:nvPr>
            <p:ph idx="5" type="body"/>
          </p:nvPr>
        </p:nvSpPr>
        <p:spPr>
          <a:xfrm>
            <a:off x="7224156" y="2336873"/>
            <a:ext cx="3070025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62" name="Google Shape;162;p64"/>
          <p:cNvSpPr txBox="1"/>
          <p:nvPr>
            <p:ph idx="6" type="body"/>
          </p:nvPr>
        </p:nvSpPr>
        <p:spPr>
          <a:xfrm>
            <a:off x="7224156" y="3022673"/>
            <a:ext cx="3070025" cy="29135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63" name="Google Shape;163;p64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64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5" name="Google Shape;165;p64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 colonnes d’image">
  <p:cSld name="3 colonnes d’image"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167" name="Google Shape;167;p6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1970240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168" name="Google Shape;168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6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6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65"/>
          <p:cNvSpPr txBox="1"/>
          <p:nvPr>
            <p:ph type="title"/>
          </p:nvPr>
        </p:nvSpPr>
        <p:spPr>
          <a:xfrm>
            <a:off x="680322" y="753228"/>
            <a:ext cx="9613860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65"/>
          <p:cNvSpPr txBox="1"/>
          <p:nvPr>
            <p:ph idx="1" type="body"/>
          </p:nvPr>
        </p:nvSpPr>
        <p:spPr>
          <a:xfrm>
            <a:off x="680318" y="4297503"/>
            <a:ext cx="3049705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73" name="Google Shape;173;p65"/>
          <p:cNvSpPr/>
          <p:nvPr>
            <p:ph idx="2" type="pic"/>
          </p:nvPr>
        </p:nvSpPr>
        <p:spPr>
          <a:xfrm>
            <a:off x="680318" y="2336873"/>
            <a:ext cx="3049705" cy="1524000"/>
          </a:xfrm>
          <a:prstGeom prst="roundRect">
            <a:avLst>
              <a:gd fmla="val 0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174" name="Google Shape;174;p65"/>
          <p:cNvSpPr txBox="1"/>
          <p:nvPr>
            <p:ph idx="3" type="body"/>
          </p:nvPr>
        </p:nvSpPr>
        <p:spPr>
          <a:xfrm>
            <a:off x="680318" y="4873765"/>
            <a:ext cx="3049705" cy="1062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75" name="Google Shape;175;p65"/>
          <p:cNvSpPr txBox="1"/>
          <p:nvPr>
            <p:ph idx="4" type="body"/>
          </p:nvPr>
        </p:nvSpPr>
        <p:spPr>
          <a:xfrm>
            <a:off x="3945471" y="4297503"/>
            <a:ext cx="3063240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76" name="Google Shape;176;p65"/>
          <p:cNvSpPr/>
          <p:nvPr>
            <p:ph idx="5" type="pic"/>
          </p:nvPr>
        </p:nvSpPr>
        <p:spPr>
          <a:xfrm>
            <a:off x="3945470" y="2336873"/>
            <a:ext cx="3063240" cy="1524000"/>
          </a:xfrm>
          <a:prstGeom prst="roundRect">
            <a:avLst>
              <a:gd fmla="val 0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177" name="Google Shape;177;p65"/>
          <p:cNvSpPr txBox="1"/>
          <p:nvPr>
            <p:ph idx="6" type="body"/>
          </p:nvPr>
        </p:nvSpPr>
        <p:spPr>
          <a:xfrm>
            <a:off x="3944117" y="4873764"/>
            <a:ext cx="3067297" cy="1062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78" name="Google Shape;178;p65"/>
          <p:cNvSpPr txBox="1"/>
          <p:nvPr>
            <p:ph idx="7" type="body"/>
          </p:nvPr>
        </p:nvSpPr>
        <p:spPr>
          <a:xfrm>
            <a:off x="7230678" y="4297503"/>
            <a:ext cx="3063505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0"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79" name="Google Shape;179;p65"/>
          <p:cNvSpPr/>
          <p:nvPr>
            <p:ph idx="8" type="pic"/>
          </p:nvPr>
        </p:nvSpPr>
        <p:spPr>
          <a:xfrm>
            <a:off x="7230677" y="2336873"/>
            <a:ext cx="3063505" cy="1524000"/>
          </a:xfrm>
          <a:prstGeom prst="roundRect">
            <a:avLst>
              <a:gd fmla="val 0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</p:sp>
      <p:sp>
        <p:nvSpPr>
          <p:cNvPr id="180" name="Google Shape;180;p65"/>
          <p:cNvSpPr txBox="1"/>
          <p:nvPr>
            <p:ph idx="9" type="body"/>
          </p:nvPr>
        </p:nvSpPr>
        <p:spPr>
          <a:xfrm>
            <a:off x="7230553" y="4873762"/>
            <a:ext cx="3067563" cy="1062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81" name="Google Shape;181;p65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65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3" name="Google Shape;183;p65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texte vertical" type="vertTx">
  <p:cSld name="VERTICAL_TEXT"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D-ShadowLong.png" id="185" name="Google Shape;185;p6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" y="1970240"/>
            <a:ext cx="10437812" cy="321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D-ShadowShort.png" id="186" name="Google Shape;186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5826" y="1971234"/>
            <a:ext cx="1602997" cy="144270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6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6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66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0" name="Google Shape;190;p66"/>
          <p:cNvSpPr txBox="1"/>
          <p:nvPr>
            <p:ph idx="1" type="body"/>
          </p:nvPr>
        </p:nvSpPr>
        <p:spPr>
          <a:xfrm rot="5400000">
            <a:off x="3687593" y="-670399"/>
            <a:ext cx="3599316" cy="96138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1" name="Google Shape;191;p66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66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3" name="Google Shape;193;p66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vertical et texte" type="vertTitleAndTx">
  <p:cSld name="VERTICAL_TITLE_AND_VERTICAL_TEXT"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67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6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67"/>
          <p:cNvSpPr txBox="1"/>
          <p:nvPr>
            <p:ph type="title"/>
          </p:nvPr>
        </p:nvSpPr>
        <p:spPr>
          <a:xfrm rot="5400000">
            <a:off x="8489252" y="2249576"/>
            <a:ext cx="4353760" cy="10738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8" name="Google Shape;198;p67"/>
          <p:cNvSpPr txBox="1"/>
          <p:nvPr>
            <p:ph idx="1" type="body"/>
          </p:nvPr>
        </p:nvSpPr>
        <p:spPr>
          <a:xfrm rot="5400000">
            <a:off x="2452029" y="-1162110"/>
            <a:ext cx="5326589" cy="88700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9" name="Google Shape;199;p67"/>
          <p:cNvSpPr txBox="1"/>
          <p:nvPr>
            <p:ph idx="10" type="dt"/>
          </p:nvPr>
        </p:nvSpPr>
        <p:spPr>
          <a:xfrm>
            <a:off x="6807126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0" name="Google Shape;200;p67"/>
          <p:cNvSpPr txBox="1"/>
          <p:nvPr>
            <p:ph idx="11" type="ftr"/>
          </p:nvPr>
        </p:nvSpPr>
        <p:spPr>
          <a:xfrm>
            <a:off x="680321" y="5936188"/>
            <a:ext cx="612680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67"/>
          <p:cNvSpPr txBox="1"/>
          <p:nvPr>
            <p:ph idx="12" type="sldNum"/>
          </p:nvPr>
        </p:nvSpPr>
        <p:spPr>
          <a:xfrm>
            <a:off x="10097550" y="5398633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sz="3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algn="ctr">
              <a:spcBef>
                <a:spcPts val="0"/>
              </a:spcBef>
              <a:buNone/>
              <a:defRPr sz="3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algn="ctr">
              <a:spcBef>
                <a:spcPts val="0"/>
              </a:spcBef>
              <a:buNone/>
              <a:defRPr sz="3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algn="ctr">
              <a:spcBef>
                <a:spcPts val="0"/>
              </a:spcBef>
              <a:buNone/>
              <a:defRPr sz="3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algn="ctr">
              <a:spcBef>
                <a:spcPts val="0"/>
              </a:spcBef>
              <a:buNone/>
              <a:defRPr sz="3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algn="ctr">
              <a:spcBef>
                <a:spcPts val="0"/>
              </a:spcBef>
              <a:buNone/>
              <a:defRPr sz="3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algn="ctr">
              <a:spcBef>
                <a:spcPts val="0"/>
              </a:spcBef>
              <a:buNone/>
              <a:defRPr sz="3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algn="ctr">
              <a:spcBef>
                <a:spcPts val="0"/>
              </a:spcBef>
              <a:buNone/>
              <a:defRPr sz="3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algn="ctr">
              <a:spcBef>
                <a:spcPts val="0"/>
              </a:spcBef>
              <a:buNone/>
              <a:defRPr sz="36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theme" Target="../theme/theme2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78121"/>
            </a:gs>
            <a:gs pos="50000">
              <a:srgbClr val="D54006"/>
            </a:gs>
            <a:gs pos="100000">
              <a:srgbClr val="8C0000"/>
            </a:gs>
          </a:gsLst>
          <a:lin ang="252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ashOverlay-FullResolve.png" id="10" name="Google Shape;10;p50"/>
          <p:cNvPicPr preferRelativeResize="0"/>
          <p:nvPr/>
        </p:nvPicPr>
        <p:blipFill rotWithShape="1">
          <a:blip r:embed="rId1">
            <a:alphaModFix amt="10000"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50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" name="Google Shape;12;p50"/>
          <p:cNvSpPr txBox="1"/>
          <p:nvPr>
            <p:ph idx="1" type="body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556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3429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3302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3302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3" name="Google Shape;13;p50"/>
          <p:cNvSpPr txBox="1"/>
          <p:nvPr>
            <p:ph idx="10" type="dt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5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4" name="Google Shape;14;p50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5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5" name="Google Shape;15;p50"/>
          <p:cNvSpPr txBox="1"/>
          <p:nvPr>
            <p:ph idx="12" type="sldNum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36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png"/><Relationship Id="rId4" Type="http://schemas.openxmlformats.org/officeDocument/2006/relationships/image" Target="../media/image10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png"/><Relationship Id="rId4" Type="http://schemas.openxmlformats.org/officeDocument/2006/relationships/image" Target="../media/image20.gif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png"/><Relationship Id="rId4" Type="http://schemas.openxmlformats.org/officeDocument/2006/relationships/image" Target="../media/image2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5.png"/><Relationship Id="rId4" Type="http://schemas.openxmlformats.org/officeDocument/2006/relationships/image" Target="../media/image27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4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0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3.png"/><Relationship Id="rId4" Type="http://schemas.openxmlformats.org/officeDocument/2006/relationships/image" Target="../media/image4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5.png"/><Relationship Id="rId4" Type="http://schemas.openxmlformats.org/officeDocument/2006/relationships/image" Target="../media/image3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6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2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7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4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8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2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3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6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8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45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47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9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4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"/>
          <p:cNvSpPr txBox="1"/>
          <p:nvPr>
            <p:ph type="ctrTitle"/>
          </p:nvPr>
        </p:nvSpPr>
        <p:spPr>
          <a:xfrm>
            <a:off x="506552" y="2561430"/>
            <a:ext cx="8317904" cy="137307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Trebuchet MS"/>
              <a:buNone/>
            </a:pPr>
            <a:r>
              <a:rPr lang="fr-FR"/>
              <a:t>EQUILIBRE ACIDO-BASIQUE</a:t>
            </a:r>
            <a:endParaRPr/>
          </a:p>
        </p:txBody>
      </p:sp>
      <p:pic>
        <p:nvPicPr>
          <p:cNvPr descr="Étincelante étoile dorée avec traînée de poussière détoiles. papier peint •  papiers peints | myloview.fr" id="207" name="Google Shape;207;p1"/>
          <p:cNvPicPr preferRelativeResize="0"/>
          <p:nvPr/>
        </p:nvPicPr>
        <p:blipFill rotWithShape="1">
          <a:blip r:embed="rId3">
            <a:alphaModFix/>
          </a:blip>
          <a:srcRect b="589" l="0" r="607" t="62108"/>
          <a:stretch/>
        </p:blipFill>
        <p:spPr>
          <a:xfrm>
            <a:off x="2027584" y="4214191"/>
            <a:ext cx="6997148" cy="260274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Étincelante étoile dorée avec traînée de poussière détoiles. papier peint •  papiers peints | myloview.fr" id="208" name="Google Shape;208;p1"/>
          <p:cNvPicPr preferRelativeResize="0"/>
          <p:nvPr/>
        </p:nvPicPr>
        <p:blipFill rotWithShape="1">
          <a:blip r:embed="rId3">
            <a:alphaModFix/>
          </a:blip>
          <a:srcRect b="63140" l="0" r="0" t="-2194"/>
          <a:stretch/>
        </p:blipFill>
        <p:spPr>
          <a:xfrm>
            <a:off x="1939789" y="-157369"/>
            <a:ext cx="7172738" cy="2801178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DEFINITIONS</a:t>
            </a:r>
            <a:endParaRPr/>
          </a:p>
        </p:txBody>
      </p:sp>
      <p:sp>
        <p:nvSpPr>
          <p:cNvPr id="215" name="Google Shape;215;p2"/>
          <p:cNvSpPr txBox="1"/>
          <p:nvPr>
            <p:ph idx="1" type="body"/>
          </p:nvPr>
        </p:nvSpPr>
        <p:spPr>
          <a:xfrm>
            <a:off x="680320" y="2851207"/>
            <a:ext cx="9613861" cy="2686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fr-FR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couple acido-basique</a:t>
            </a:r>
            <a:r>
              <a:rPr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: molécules capables de déplacer l’équilibre entre les ions H+ et les ions OH- en solution aqueuse en s’ionisant dans l’eau</a:t>
            </a:r>
            <a:endParaRPr/>
          </a:p>
          <a:p>
            <a:pPr indent="-228600" lvl="0" marL="2286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fr-FR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Acide</a:t>
            </a:r>
            <a:r>
              <a:rPr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: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espèce capable de céder un ou plusieurs protons.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fr-FR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Base </a:t>
            </a:r>
            <a:r>
              <a:rPr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espèce capable de capter un ou plusieurs protons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descr="Flex 15cm fée lune - Un grand marché" id="216" name="Google Shape;21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54887" y="3722803"/>
            <a:ext cx="3477039" cy="2905669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RAPPELS</a:t>
            </a:r>
            <a:endParaRPr/>
          </a:p>
        </p:txBody>
      </p:sp>
      <p:sp>
        <p:nvSpPr>
          <p:cNvPr id="223" name="Google Shape;223;p3"/>
          <p:cNvSpPr txBox="1"/>
          <p:nvPr>
            <p:ph idx="1" type="body"/>
          </p:nvPr>
        </p:nvSpPr>
        <p:spPr>
          <a:xfrm>
            <a:off x="557471" y="2336872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 b="0" i="0" u="none" strike="noStrike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•"/>
            </a:pPr>
            <a:r>
              <a:rPr lang="fr-FR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pH &lt; 7    Solution </a:t>
            </a:r>
            <a:r>
              <a:rPr b="1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acide</a:t>
            </a:r>
            <a:r>
              <a:rPr b="1" i="0" lang="fr-FR" u="none" strike="noStrike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[H+] </a:t>
            </a:r>
            <a:r>
              <a:rPr b="0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&gt;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10</a:t>
            </a:r>
            <a:r>
              <a:rPr b="0" baseline="3000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-7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mol/L ou 100 nmol/L</a:t>
            </a:r>
            <a:endParaRPr sz="3200"/>
          </a:p>
          <a:p>
            <a:pPr indent="-762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 b="0" i="0" u="none" strike="noStrike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•"/>
            </a:pP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pH &gt; 7  Solution</a:t>
            </a:r>
            <a:r>
              <a:rPr b="0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s </a:t>
            </a:r>
            <a:r>
              <a:rPr b="1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basiques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[H+] </a:t>
            </a:r>
            <a:r>
              <a:rPr b="0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&lt;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10</a:t>
            </a:r>
            <a:r>
              <a:rPr b="0" baseline="3000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-7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mol/L ou 100 nmol/L</a:t>
            </a:r>
            <a:endParaRPr sz="3200"/>
          </a:p>
          <a:p>
            <a:pPr indent="-762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 b="0" i="0" u="none" strike="noStrike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•"/>
            </a:pP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pH = 7  Solutions </a:t>
            </a:r>
            <a:r>
              <a:rPr b="1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neutre</a:t>
            </a:r>
            <a:r>
              <a:rPr b="1" i="0" lang="fr-FR" u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</a:t>
            </a:r>
            <a:r>
              <a:rPr b="1" i="0" lang="fr-FR" u="none" strike="noStrike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[H+] </a:t>
            </a:r>
            <a:r>
              <a:rPr b="0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=</a:t>
            </a:r>
            <a:r>
              <a:rPr b="0" i="0" lang="fr-FR" u="none" strike="noStrike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10</a:t>
            </a:r>
            <a:r>
              <a:rPr b="0" baseline="3000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-7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mol/L ou 100 nmol/L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•"/>
            </a:pPr>
            <a:r>
              <a:rPr lang="fr-FR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L’eau à 25° définit la neutralité acido-basique</a:t>
            </a:r>
            <a:endParaRPr sz="3200"/>
          </a:p>
        </p:txBody>
      </p:sp>
      <p:pic>
        <p:nvPicPr>
          <p:cNvPr descr="Pourquoi le logo Disney est absent de Star Wars : Le Réveil de la Force |  Premiere.fr" id="224" name="Google Shape;224;p3"/>
          <p:cNvPicPr preferRelativeResize="0"/>
          <p:nvPr/>
        </p:nvPicPr>
        <p:blipFill rotWithShape="1">
          <a:blip r:embed="rId3">
            <a:alphaModFix/>
          </a:blip>
          <a:srcRect b="0" l="22897" r="22897" t="0"/>
          <a:stretch/>
        </p:blipFill>
        <p:spPr>
          <a:xfrm>
            <a:off x="8150664" y="1961323"/>
            <a:ext cx="4041336" cy="4896678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3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4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IONISATION</a:t>
            </a:r>
            <a:endParaRPr/>
          </a:p>
        </p:txBody>
      </p:sp>
      <p:sp>
        <p:nvSpPr>
          <p:cNvPr id="231" name="Google Shape;231;p4"/>
          <p:cNvSpPr txBox="1"/>
          <p:nvPr>
            <p:ph idx="1" type="body"/>
          </p:nvPr>
        </p:nvSpPr>
        <p:spPr>
          <a:xfrm>
            <a:off x="680321" y="2336873"/>
            <a:ext cx="9613861" cy="16652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28600" lvl="0" marL="230505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fr-FR" sz="2600">
                <a:latin typeface="Calibri"/>
                <a:ea typeface="Calibri"/>
                <a:cs typeface="Calibri"/>
                <a:sym typeface="Calibri"/>
              </a:rPr>
              <a:t>L’eau est une molécule faiblement ionisée en H+ et OH-</a:t>
            </a:r>
            <a:endParaRPr/>
          </a:p>
          <a:p>
            <a:pPr indent="-228600" lvl="0" marL="230505" rtl="0" algn="l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fr-FR" sz="2600">
                <a:latin typeface="Calibri"/>
                <a:ea typeface="Calibri"/>
                <a:cs typeface="Calibri"/>
                <a:sym typeface="Calibri"/>
              </a:rPr>
              <a:t>Sa constante de dissociation K</a:t>
            </a:r>
            <a:r>
              <a:rPr baseline="-25000" lang="fr-FR" sz="2600">
                <a:latin typeface="Calibri"/>
                <a:ea typeface="Calibri"/>
                <a:cs typeface="Calibri"/>
                <a:sym typeface="Calibri"/>
              </a:rPr>
              <a:t>H2O</a:t>
            </a:r>
            <a:r>
              <a:rPr lang="fr-FR" sz="2600">
                <a:latin typeface="Calibri"/>
                <a:ea typeface="Calibri"/>
                <a:cs typeface="Calibri"/>
                <a:sym typeface="Calibri"/>
              </a:rPr>
              <a:t> permet de quantifier cette ionisation. </a:t>
            </a:r>
            <a:endParaRPr/>
          </a:p>
          <a:p>
            <a:pPr indent="-87629" lvl="0" marL="228600" rtl="0" algn="l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/>
          </a:p>
        </p:txBody>
      </p:sp>
      <p:pic>
        <p:nvPicPr>
          <p:cNvPr id="232" name="Google Shape;23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7724" y="3658158"/>
            <a:ext cx="5362989" cy="2185496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4"/>
          <p:cNvSpPr/>
          <p:nvPr/>
        </p:nvSpPr>
        <p:spPr>
          <a:xfrm>
            <a:off x="6096000" y="4157871"/>
            <a:ext cx="6096000" cy="1186070"/>
          </a:xfrm>
          <a:prstGeom prst="rect">
            <a:avLst/>
          </a:prstGeom>
          <a:solidFill>
            <a:schemeClr val="dk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48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H20       H+ + OH-</a:t>
            </a:r>
            <a:endParaRPr/>
          </a:p>
        </p:txBody>
      </p:sp>
      <p:pic>
        <p:nvPicPr>
          <p:cNvPr descr="Signification de la double étoile filante : un heureux présage en amour et  en amitié ! - WeMystic France" id="234" name="Google Shape;234;p4"/>
          <p:cNvPicPr preferRelativeResize="0"/>
          <p:nvPr/>
        </p:nvPicPr>
        <p:blipFill rotWithShape="1">
          <a:blip r:embed="rId4">
            <a:alphaModFix/>
          </a:blip>
          <a:srcRect b="0" l="11921" r="11922" t="0"/>
          <a:stretch/>
        </p:blipFill>
        <p:spPr>
          <a:xfrm>
            <a:off x="4002158" y="609600"/>
            <a:ext cx="6464622" cy="1349583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4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  <p:sp>
        <p:nvSpPr>
          <p:cNvPr id="236" name="Google Shape;236;p4"/>
          <p:cNvSpPr/>
          <p:nvPr/>
        </p:nvSpPr>
        <p:spPr>
          <a:xfrm>
            <a:off x="7898296" y="4563322"/>
            <a:ext cx="1046921" cy="405850"/>
          </a:xfrm>
          <a:prstGeom prst="leftRightArrow">
            <a:avLst>
              <a:gd fmla="val 50000" name="adj1"/>
              <a:gd fmla="val 50000" name="adj2"/>
            </a:avLst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5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ECHELLE DE PH</a:t>
            </a:r>
            <a:endParaRPr/>
          </a:p>
        </p:txBody>
      </p:sp>
      <p:sp>
        <p:nvSpPr>
          <p:cNvPr id="242" name="Google Shape;242;p5"/>
          <p:cNvSpPr txBox="1"/>
          <p:nvPr>
            <p:ph idx="1" type="body"/>
          </p:nvPr>
        </p:nvSpPr>
        <p:spPr>
          <a:xfrm>
            <a:off x="680321" y="2177218"/>
            <a:ext cx="7946845" cy="21609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1905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On peut situer le pK</a:t>
            </a:r>
            <a:r>
              <a:rPr baseline="-25000" lang="fr-FR"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 sur une </a:t>
            </a:r>
            <a:r>
              <a:rPr b="1" lang="fr-FR">
                <a:latin typeface="Calibri"/>
                <a:ea typeface="Calibri"/>
                <a:cs typeface="Calibri"/>
                <a:sym typeface="Calibri"/>
              </a:rPr>
              <a:t>échelle de pH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 pour matérialiser la prédominance d’une forme sur une autre</a:t>
            </a:r>
            <a:endParaRPr/>
          </a:p>
          <a:p>
            <a:pPr indent="-34290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Noto Sans Symbols"/>
              <a:buChar char="∙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Si le </a:t>
            </a:r>
            <a:r>
              <a:rPr b="1" lang="fr-FR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pH ˂ pK</a:t>
            </a:r>
            <a:r>
              <a:rPr b="1" baseline="-25000" lang="fr-FR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fr-FR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alors la forme </a:t>
            </a:r>
            <a:r>
              <a:rPr lang="fr-FR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liée AH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prédomine</a:t>
            </a:r>
            <a:endParaRPr/>
          </a:p>
          <a:p>
            <a:pPr indent="-34290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Noto Sans Symbols"/>
              <a:buChar char="∙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Si le </a:t>
            </a:r>
            <a:r>
              <a:rPr b="1" lang="fr-FR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pH ˃ pK</a:t>
            </a:r>
            <a:r>
              <a:rPr b="1" baseline="-25000" lang="fr-FR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fr-FR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alors la forme, </a:t>
            </a:r>
            <a:r>
              <a:rPr b="1" lang="fr-FR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dissocier</a:t>
            </a:r>
            <a:r>
              <a:rPr lang="fr-FR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fr-FR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b="1" baseline="30000" lang="fr-FR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prédomine 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243" name="Google Shape;24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3339" y="4338150"/>
            <a:ext cx="10813773" cy="2282139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5"/>
          <p:cNvSpPr/>
          <p:nvPr/>
        </p:nvSpPr>
        <p:spPr>
          <a:xfrm>
            <a:off x="1484243" y="4518991"/>
            <a:ext cx="2504661" cy="795131"/>
          </a:xfrm>
          <a:prstGeom prst="rect">
            <a:avLst/>
          </a:prstGeom>
          <a:noFill/>
          <a:ln cap="flat" cmpd="sng" w="762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5" name="Google Shape;245;p5"/>
          <p:cNvSpPr/>
          <p:nvPr/>
        </p:nvSpPr>
        <p:spPr>
          <a:xfrm>
            <a:off x="7646504" y="4518991"/>
            <a:ext cx="2941983" cy="795131"/>
          </a:xfrm>
          <a:prstGeom prst="rect">
            <a:avLst/>
          </a:prstGeom>
          <a:noFill/>
          <a:ln cap="flat" cmpd="sng" w="76200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Fleur magique" id="246" name="Google Shape;246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11477" y="0"/>
            <a:ext cx="3180523" cy="4133065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5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6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ECHELLE LOGARITMIQUE</a:t>
            </a:r>
            <a:endParaRPr/>
          </a:p>
        </p:txBody>
      </p:sp>
      <p:sp>
        <p:nvSpPr>
          <p:cNvPr id="253" name="Google Shape;253;p6"/>
          <p:cNvSpPr txBox="1"/>
          <p:nvPr>
            <p:ph idx="1" type="body"/>
          </p:nvPr>
        </p:nvSpPr>
        <p:spPr>
          <a:xfrm>
            <a:off x="212035" y="2336872"/>
            <a:ext cx="8945217" cy="19965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•"/>
            </a:pP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La concentration  de protons dans les fluides biologiques </a:t>
            </a:r>
            <a:r>
              <a:rPr b="0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varie beaucoup en fonction du milieu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de 100 mmol/L à 10 nmol/L soit 10</a:t>
            </a:r>
            <a:r>
              <a:rPr b="0" baseline="3000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7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fois.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400"/>
              <a:buChar char="•"/>
            </a:pP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C’est pourquoi on utilise </a:t>
            </a:r>
            <a:r>
              <a:rPr b="1" i="0" lang="fr-FR" u="sng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une échelle logarithmique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pour la mesurer.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254" name="Google Shape;254;p6"/>
          <p:cNvSpPr txBox="1"/>
          <p:nvPr/>
        </p:nvSpPr>
        <p:spPr>
          <a:xfrm>
            <a:off x="1782419" y="5380864"/>
            <a:ext cx="9660834" cy="1046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fr-FR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 = -log [H+]                      pK = -log K 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5" name="Google Shape;255;p6"/>
          <p:cNvSpPr/>
          <p:nvPr/>
        </p:nvSpPr>
        <p:spPr>
          <a:xfrm>
            <a:off x="954157" y="5168348"/>
            <a:ext cx="5420139" cy="1258956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6" name="Google Shape;256;p6"/>
          <p:cNvSpPr/>
          <p:nvPr/>
        </p:nvSpPr>
        <p:spPr>
          <a:xfrm>
            <a:off x="6851375" y="5168348"/>
            <a:ext cx="4638260" cy="1258956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Tangled Movie Cartoons Wallpapers High QualityCartoons ... Desktop  Background" id="257" name="Google Shape;25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20846" y="0"/>
            <a:ext cx="2771154" cy="4926496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6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7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LIQUIDES BIOLOGIQUES</a:t>
            </a:r>
            <a:endParaRPr/>
          </a:p>
        </p:txBody>
      </p:sp>
      <p:sp>
        <p:nvSpPr>
          <p:cNvPr id="264" name="Google Shape;264;p7"/>
          <p:cNvSpPr txBox="1"/>
          <p:nvPr>
            <p:ph idx="1" type="body"/>
          </p:nvPr>
        </p:nvSpPr>
        <p:spPr>
          <a:xfrm>
            <a:off x="309261" y="2403134"/>
            <a:ext cx="10663540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Noto Sans Symbols"/>
              <a:buChar char="∙"/>
            </a:pP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Dans</a:t>
            </a:r>
            <a:r>
              <a:rPr lang="fr-FR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fr-FR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l’estomac</a:t>
            </a:r>
            <a:r>
              <a:rPr lang="fr-FR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le pH est très bas , environ 100 mmol/L donnant un </a:t>
            </a:r>
            <a:r>
              <a:rPr b="1" lang="fr-FR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pH à 1</a:t>
            </a: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, c’est l’endroit le plus acide de l’organisme.</a:t>
            </a:r>
            <a:endParaRPr/>
          </a:p>
          <a:p>
            <a:pPr indent="-34290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Noto Sans Symbols"/>
              <a:buChar char="∙"/>
            </a:pP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Dans </a:t>
            </a:r>
            <a:r>
              <a:rPr lang="fr-FR" sz="2400">
                <a:solidFill>
                  <a:srgbClr val="255739"/>
                </a:solidFill>
                <a:latin typeface="Calibri"/>
                <a:ea typeface="Calibri"/>
                <a:cs typeface="Calibri"/>
                <a:sym typeface="Calibri"/>
              </a:rPr>
              <a:t>l</a:t>
            </a:r>
            <a:r>
              <a:rPr b="1" lang="fr-FR" sz="2400">
                <a:solidFill>
                  <a:srgbClr val="255739"/>
                </a:solidFill>
                <a:latin typeface="Calibri"/>
                <a:ea typeface="Calibri"/>
                <a:cs typeface="Calibri"/>
                <a:sym typeface="Calibri"/>
              </a:rPr>
              <a:t>es cellules </a:t>
            </a: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la concentration en protons est  à 100 nmol/L , ce qui donne un </a:t>
            </a:r>
            <a:r>
              <a:rPr lang="fr-FR" sz="2400">
                <a:solidFill>
                  <a:srgbClr val="255739"/>
                </a:solidFill>
                <a:latin typeface="Calibri"/>
                <a:ea typeface="Calibri"/>
                <a:cs typeface="Calibri"/>
                <a:sym typeface="Calibri"/>
              </a:rPr>
              <a:t>pH de 7.</a:t>
            </a:r>
            <a:endParaRPr/>
          </a:p>
          <a:p>
            <a:pPr indent="-34290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Noto Sans Symbols"/>
              <a:buChar char="∙"/>
            </a:pP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Dans </a:t>
            </a:r>
            <a:r>
              <a:rPr b="1" lang="fr-FR" sz="2400">
                <a:solidFill>
                  <a:srgbClr val="0C0C0C"/>
                </a:solidFill>
                <a:latin typeface="Calibri"/>
                <a:ea typeface="Calibri"/>
                <a:cs typeface="Calibri"/>
                <a:sym typeface="Calibri"/>
              </a:rPr>
              <a:t>le milieu extracellulaire</a:t>
            </a: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 est 40 nmol/L soit un pH de </a:t>
            </a:r>
            <a:r>
              <a:rPr lang="fr-FR" sz="2400">
                <a:solidFill>
                  <a:srgbClr val="0C0C0C"/>
                </a:solidFill>
                <a:latin typeface="Calibri"/>
                <a:ea typeface="Calibri"/>
                <a:cs typeface="Calibri"/>
                <a:sym typeface="Calibri"/>
              </a:rPr>
              <a:t>7,40</a:t>
            </a:r>
            <a:endParaRPr/>
          </a:p>
          <a:p>
            <a:pPr indent="-34290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Noto Sans Symbols"/>
              <a:buChar char="∙"/>
            </a:pP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L’</a:t>
            </a:r>
            <a:r>
              <a:rPr b="1" lang="fr-FR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Urine</a:t>
            </a: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 à un pH extrêmement </a:t>
            </a:r>
            <a:r>
              <a:rPr lang="fr-FR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variable</a:t>
            </a:r>
            <a:r>
              <a:rPr lang="fr-FR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compris entre </a:t>
            </a:r>
            <a:r>
              <a:rPr b="1" lang="fr-FR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5 et 8</a:t>
            </a:r>
            <a:r>
              <a:rPr lang="fr-FR" sz="2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2400">
                <a:latin typeface="Calibri"/>
                <a:ea typeface="Calibri"/>
                <a:cs typeface="Calibri"/>
                <a:sym typeface="Calibri"/>
              </a:rPr>
              <a:t>, elle est un émonctoire variant sa composition selon les besoins de l’organisme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265" name="Google Shape;265;p7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8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IMPORTANCE EQUILIBRE ACIDO-BASIQUE</a:t>
            </a:r>
            <a:endParaRPr/>
          </a:p>
        </p:txBody>
      </p:sp>
      <p:sp>
        <p:nvSpPr>
          <p:cNvPr id="271" name="Google Shape;271;p8"/>
          <p:cNvSpPr txBox="1"/>
          <p:nvPr>
            <p:ph idx="1" type="body"/>
          </p:nvPr>
        </p:nvSpPr>
        <p:spPr>
          <a:xfrm>
            <a:off x="680321" y="2120348"/>
            <a:ext cx="10915331" cy="45852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00"/>
              <a:buChar char="•"/>
            </a:pPr>
            <a:r>
              <a:rPr lang="fr-FR" sz="3100">
                <a:latin typeface="Calibri"/>
                <a:ea typeface="Calibri"/>
                <a:cs typeface="Calibri"/>
                <a:sym typeface="Calibri"/>
              </a:rPr>
              <a:t>Le milieu intérieur est</a:t>
            </a:r>
            <a:r>
              <a:rPr b="1" lang="fr-FR" sz="31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fr-FR" sz="3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EXTREMEMENT</a:t>
            </a:r>
            <a:r>
              <a:rPr lang="fr-FR" sz="31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 sz="3100">
                <a:latin typeface="Calibri"/>
                <a:ea typeface="Calibri"/>
                <a:cs typeface="Calibri"/>
                <a:sym typeface="Calibri"/>
              </a:rPr>
              <a:t>régulé et varie dans une fourchette très étroite entre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100"/>
              <a:buNone/>
            </a:pPr>
            <a:r>
              <a:rPr b="1" lang="fr-FR" sz="31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fr-FR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7,38 et 7,42.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5100"/>
              <a:buNone/>
            </a:pPr>
            <a:r>
              <a:t/>
            </a:r>
            <a:endParaRPr sz="5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100"/>
              <a:buChar char="•"/>
            </a:pPr>
            <a:r>
              <a:rPr lang="fr-FR" sz="3100">
                <a:latin typeface="Calibri"/>
                <a:ea typeface="Calibri"/>
                <a:cs typeface="Calibri"/>
                <a:sym typeface="Calibri"/>
              </a:rPr>
              <a:t>La survie de l’individu peut être compromise si le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100"/>
              <a:buNone/>
            </a:pPr>
            <a:r>
              <a:rPr lang="fr-FR" sz="3100">
                <a:latin typeface="Calibri"/>
                <a:ea typeface="Calibri"/>
                <a:cs typeface="Calibri"/>
                <a:sym typeface="Calibri"/>
              </a:rPr>
              <a:t>        </a:t>
            </a:r>
            <a:r>
              <a:rPr lang="fr-FR" sz="4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 ≤ </a:t>
            </a:r>
            <a:r>
              <a:rPr b="1" lang="fr-FR" sz="4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7,00</a:t>
            </a:r>
            <a:r>
              <a:rPr lang="fr-FR" sz="4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ou pH ≥ </a:t>
            </a:r>
            <a:r>
              <a:rPr b="1" lang="fr-FR" sz="4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7,80.</a:t>
            </a:r>
            <a:endParaRPr sz="4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</a:pPr>
            <a:r>
              <a:t/>
            </a:r>
            <a:endParaRPr sz="4600"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272" name="Google Shape;272;p8"/>
          <p:cNvSpPr/>
          <p:nvPr/>
        </p:nvSpPr>
        <p:spPr>
          <a:xfrm>
            <a:off x="4090525" y="3117575"/>
            <a:ext cx="4094922" cy="1080938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3" name="Google Shape;273;p8"/>
          <p:cNvSpPr/>
          <p:nvPr/>
        </p:nvSpPr>
        <p:spPr>
          <a:xfrm>
            <a:off x="3439790" y="5195739"/>
            <a:ext cx="6128280" cy="1080938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4" name="Google Shape;274;p8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9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INFLUENCE EQUILIBRE ACIDO-BASIQUE</a:t>
            </a:r>
            <a:endParaRPr/>
          </a:p>
        </p:txBody>
      </p:sp>
      <p:sp>
        <p:nvSpPr>
          <p:cNvPr id="280" name="Google Shape;280;p9"/>
          <p:cNvSpPr txBox="1"/>
          <p:nvPr>
            <p:ph idx="1" type="body"/>
          </p:nvPr>
        </p:nvSpPr>
        <p:spPr>
          <a:xfrm>
            <a:off x="429246" y="2505909"/>
            <a:ext cx="7879867" cy="3598863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Char char="•"/>
            </a:pPr>
            <a:r>
              <a:rPr b="0" i="0" lang="fr-FR" sz="28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Ouverture des </a:t>
            </a:r>
            <a:r>
              <a:rPr b="1" i="0" lang="fr-FR" sz="2800" u="none" strike="noStrike">
                <a:solidFill>
                  <a:srgbClr val="7030A0"/>
                </a:solidFill>
                <a:latin typeface="Comfortaa"/>
                <a:ea typeface="Comfortaa"/>
                <a:cs typeface="Comfortaa"/>
                <a:sym typeface="Comfortaa"/>
              </a:rPr>
              <a:t>canaux membranaires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t/>
            </a:r>
            <a:endParaRPr b="0" i="0" sz="2800" u="none" strike="noStrike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Char char="•"/>
            </a:pPr>
            <a:r>
              <a:rPr b="0" i="0" lang="fr-FR" sz="28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Vitesse des </a:t>
            </a:r>
            <a:r>
              <a:rPr b="1" i="0" lang="fr-FR" sz="2800" u="none" strike="noStrike">
                <a:solidFill>
                  <a:srgbClr val="255739"/>
                </a:solidFill>
                <a:latin typeface="Comfortaa"/>
                <a:ea typeface="Comfortaa"/>
                <a:cs typeface="Comfortaa"/>
                <a:sym typeface="Comfortaa"/>
              </a:rPr>
              <a:t>réactions enzymatiques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t/>
            </a:r>
            <a:endParaRPr b="0" i="0" sz="2800" u="none" strike="noStrike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800"/>
              <a:buFont typeface="Arial"/>
              <a:buChar char="•"/>
            </a:pPr>
            <a:r>
              <a:rPr b="1" i="0" lang="fr-FR" sz="2800" u="none" strike="noStrike">
                <a:solidFill>
                  <a:srgbClr val="FFC000"/>
                </a:solidFill>
                <a:latin typeface="Comfortaa"/>
                <a:ea typeface="Comfortaa"/>
                <a:cs typeface="Comfortaa"/>
                <a:sym typeface="Comfortaa"/>
              </a:rPr>
              <a:t>Conformation et interaction </a:t>
            </a:r>
            <a:r>
              <a:rPr b="0" i="0" lang="fr-FR" sz="28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de certaines protéines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t/>
            </a:r>
            <a:endParaRPr b="0" i="0" sz="2800" u="none" strike="noStrike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800"/>
              <a:buFont typeface="Arial"/>
              <a:buChar char="•"/>
            </a:pPr>
            <a:r>
              <a:rPr b="1" i="0" lang="fr-FR" sz="2800" u="none" strike="noStrike">
                <a:solidFill>
                  <a:srgbClr val="0C0C0C"/>
                </a:solidFill>
                <a:latin typeface="Comfortaa"/>
                <a:ea typeface="Comfortaa"/>
                <a:cs typeface="Comfortaa"/>
                <a:sym typeface="Comfortaa"/>
              </a:rPr>
              <a:t>Transport de l’oxygène </a:t>
            </a:r>
            <a:r>
              <a:rPr b="0" i="0" lang="fr-FR" sz="28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par l’hémoglobine</a:t>
            </a:r>
            <a:endParaRPr/>
          </a:p>
        </p:txBody>
      </p:sp>
      <p:pic>
        <p:nvPicPr>
          <p:cNvPr descr="Scène Magique Cascade De La Nuit Banque D'Images Et Photos Libres De  Droits. Image 8905649." id="281" name="Google Shape;281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799443" y="2505909"/>
            <a:ext cx="3138008" cy="3771141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9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0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ACIDE CARBONIQUE</a:t>
            </a:r>
            <a:endParaRPr/>
          </a:p>
        </p:txBody>
      </p:sp>
      <p:sp>
        <p:nvSpPr>
          <p:cNvPr id="288" name="Google Shape;288;p10"/>
          <p:cNvSpPr txBox="1"/>
          <p:nvPr>
            <p:ph idx="1" type="body"/>
          </p:nvPr>
        </p:nvSpPr>
        <p:spPr>
          <a:xfrm>
            <a:off x="123729" y="2021851"/>
            <a:ext cx="9613861" cy="18835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L’acide carbonique est un couple acido-basique</a:t>
            </a:r>
            <a:r>
              <a:rPr b="0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qui peut acidifier ou alcaliniser l’organisme.</a:t>
            </a:r>
            <a:endParaRPr/>
          </a:p>
          <a:p>
            <a:pPr indent="-34290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b="1"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acidifie</a:t>
            </a:r>
            <a:r>
              <a:rPr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via l’ionisation de l’acide carbonique</a:t>
            </a:r>
            <a:endParaRPr/>
          </a:p>
          <a:p>
            <a:pPr indent="-34290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∙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b="1"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alcalinise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 via l’hydratation du gaz carbonique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 sz="5400"/>
          </a:p>
        </p:txBody>
      </p:sp>
      <p:pic>
        <p:nvPicPr>
          <p:cNvPr id="289" name="Google Shape;28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07704" y="3905392"/>
            <a:ext cx="8176591" cy="2764922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10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1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CHARGE ACIDE DE L’ORGANISME</a:t>
            </a:r>
            <a:endParaRPr/>
          </a:p>
        </p:txBody>
      </p:sp>
      <p:sp>
        <p:nvSpPr>
          <p:cNvPr id="296" name="Google Shape;296;p11"/>
          <p:cNvSpPr txBox="1"/>
          <p:nvPr>
            <p:ph idx="1" type="body"/>
          </p:nvPr>
        </p:nvSpPr>
        <p:spPr>
          <a:xfrm>
            <a:off x="680321" y="2336873"/>
            <a:ext cx="1091533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3200"/>
              <a:buChar char="•"/>
            </a:pPr>
            <a:r>
              <a:rPr b="1" lang="fr-FR" sz="3200">
                <a:solidFill>
                  <a:srgbClr val="0C0C0C"/>
                </a:solidFill>
                <a:latin typeface="Calibri"/>
                <a:ea typeface="Calibri"/>
                <a:cs typeface="Calibri"/>
                <a:sym typeface="Calibri"/>
              </a:rPr>
              <a:t>L’organisme est soumis à une charge acide permanente.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t/>
            </a:r>
            <a:endParaRPr b="1" sz="3200">
              <a:solidFill>
                <a:srgbClr val="0C0C0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la charge acide provient du métabolisme énergétique /</a:t>
            </a:r>
            <a:endParaRPr/>
          </a:p>
          <a:p>
            <a:pPr indent="-228600" lvl="0" marL="2286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Lors d’un métabolisme</a:t>
            </a:r>
            <a:r>
              <a:rPr b="1" lang="fr-FR">
                <a:solidFill>
                  <a:srgbClr val="F79646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fr-FR">
                <a:solidFill>
                  <a:srgbClr val="255739"/>
                </a:solidFill>
                <a:latin typeface="Calibri"/>
                <a:ea typeface="Calibri"/>
                <a:cs typeface="Calibri"/>
                <a:sym typeface="Calibri"/>
              </a:rPr>
              <a:t>aérobie</a:t>
            </a:r>
            <a:r>
              <a:rPr lang="fr-FR">
                <a:solidFill>
                  <a:srgbClr val="255739"/>
                </a:solidFill>
                <a:latin typeface="Calibri"/>
                <a:ea typeface="Calibri"/>
                <a:cs typeface="Calibri"/>
                <a:sym typeface="Calibri"/>
              </a:rPr>
              <a:t> :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production de CO2 exclusivement (acide volatil)</a:t>
            </a:r>
            <a:endParaRPr/>
          </a:p>
          <a:p>
            <a:pPr indent="-228600" lvl="0" marL="228600" rtl="0" algn="l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Lors d’un métabolisme </a:t>
            </a:r>
            <a:r>
              <a:rPr b="1" lang="fr-FR">
                <a:solidFill>
                  <a:srgbClr val="7B08B2"/>
                </a:solidFill>
                <a:latin typeface="Calibri"/>
                <a:ea typeface="Calibri"/>
                <a:cs typeface="Calibri"/>
                <a:sym typeface="Calibri"/>
              </a:rPr>
              <a:t>anaérobie</a:t>
            </a:r>
            <a:r>
              <a:rPr lang="fr-FR">
                <a:solidFill>
                  <a:srgbClr val="7B08B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: production de CO2 et d’acide lactique+++ (acide fixe) 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297" name="Google Shape;297;p11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2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ELIMINATION ACIDE</a:t>
            </a:r>
            <a:endParaRPr/>
          </a:p>
        </p:txBody>
      </p:sp>
      <p:sp>
        <p:nvSpPr>
          <p:cNvPr id="303" name="Google Shape;303;p12"/>
          <p:cNvSpPr txBox="1"/>
          <p:nvPr>
            <p:ph idx="1" type="body"/>
          </p:nvPr>
        </p:nvSpPr>
        <p:spPr>
          <a:xfrm>
            <a:off x="163485" y="2153587"/>
            <a:ext cx="12028514" cy="45520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CO</a:t>
            </a:r>
            <a:r>
              <a:rPr b="1" baseline="-25000"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baseline="-25000"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est éliminé par les </a:t>
            </a:r>
            <a:r>
              <a:rPr b="1"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poumons</a:t>
            </a:r>
            <a:r>
              <a:rPr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-228600" lvl="0" marL="228600" rtl="0" algn="just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</a:pPr>
            <a:r>
              <a:rPr b="1" lang="fr-FR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Les H</a:t>
            </a:r>
            <a:r>
              <a:rPr baseline="30000" lang="fr-FR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r>
              <a:rPr lang="fr-FR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vont  -soit être éliminés par les </a:t>
            </a:r>
            <a:r>
              <a:rPr b="1" lang="fr-FR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reins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 sous forme d’ammonium ( NH4</a:t>
            </a:r>
            <a:r>
              <a:rPr baseline="30000" lang="fr-FR">
                <a:latin typeface="Calibri"/>
                <a:ea typeface="Calibri"/>
                <a:cs typeface="Calibri"/>
                <a:sym typeface="Calibri"/>
              </a:rPr>
              <a:t>+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= NH3 + H</a:t>
            </a:r>
            <a:r>
              <a:rPr baseline="30000" lang="fr-FR">
                <a:latin typeface="Calibri"/>
                <a:ea typeface="Calibri"/>
                <a:cs typeface="Calibri"/>
                <a:sym typeface="Calibri"/>
              </a:rPr>
              <a:t>+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)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                          -soit s’associer à un</a:t>
            </a:r>
            <a:r>
              <a:rPr b="1" lang="fr-FR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bicarbonate</a:t>
            </a:r>
            <a:r>
              <a:rPr lang="fr-FR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pour devenir un acide carbonique pouvant lui- même se dissocier en CO2 et H20</a:t>
            </a:r>
            <a:endParaRPr/>
          </a:p>
          <a:p>
            <a:pPr indent="-228600" lvl="0" marL="228600" rtl="0" algn="l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>
                <a:latin typeface="Calibri"/>
                <a:ea typeface="Calibri"/>
                <a:cs typeface="Calibri"/>
                <a:sym typeface="Calibri"/>
              </a:rPr>
              <a:t>Les</a:t>
            </a:r>
            <a:r>
              <a:rPr b="1" lang="fr-FR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reins </a:t>
            </a:r>
            <a:r>
              <a:rPr lang="fr-FR">
                <a:latin typeface="Calibri"/>
                <a:ea typeface="Calibri"/>
                <a:cs typeface="Calibri"/>
                <a:sym typeface="Calibri"/>
              </a:rPr>
              <a:t>fabriquent les </a:t>
            </a:r>
            <a:r>
              <a:rPr b="1" lang="fr-FR">
                <a:latin typeface="Calibri"/>
                <a:ea typeface="Calibri"/>
                <a:cs typeface="Calibri"/>
                <a:sym typeface="Calibri"/>
              </a:rPr>
              <a:t>bicarbonates (HCO</a:t>
            </a:r>
            <a:r>
              <a:rPr b="1" baseline="-25000" lang="fr-FR"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b="1" baseline="30000" lang="fr-FR"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b="1" lang="fr-FR">
                <a:latin typeface="Calibri"/>
                <a:ea typeface="Calibri"/>
                <a:cs typeface="Calibri"/>
                <a:sym typeface="Calibri"/>
              </a:rPr>
              <a:t>)</a:t>
            </a:r>
            <a:endParaRPr/>
          </a:p>
          <a:p>
            <a:pPr indent="-76200" lvl="0" marL="228600" rtl="0" algn="l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4" name="Google Shape;304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89180" y="4585252"/>
            <a:ext cx="5839335" cy="1974577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12"/>
          <p:cNvSpPr txBox="1"/>
          <p:nvPr/>
        </p:nvSpPr>
        <p:spPr>
          <a:xfrm>
            <a:off x="79513" y="5262173"/>
            <a:ext cx="601648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fr-FR" sz="24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Le couple bicarbonate/proton est au cœur de la régulation du pH du sang et des cellules.</a:t>
            </a:r>
            <a:endParaRPr sz="24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06" name="Google Shape;306;p12"/>
          <p:cNvSpPr txBox="1"/>
          <p:nvPr>
            <p:ph idx="11" type="ftr"/>
          </p:nvPr>
        </p:nvSpPr>
        <p:spPr>
          <a:xfrm>
            <a:off x="3423522" y="6464127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3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AU REPOS </a:t>
            </a:r>
            <a:r>
              <a:rPr lang="fr-FR" sz="2400"/>
              <a:t>=</a:t>
            </a:r>
            <a:r>
              <a:rPr lang="fr-FR"/>
              <a:t> </a:t>
            </a:r>
            <a:r>
              <a:rPr b="0" baseline="-25000" i="0" lang="fr-FR" sz="3600" u="none" cap="none" strike="noStrike">
                <a:latin typeface="Arial"/>
                <a:ea typeface="Arial"/>
                <a:cs typeface="Arial"/>
                <a:sym typeface="Arial"/>
              </a:rPr>
              <a:t>métabolisme de base</a:t>
            </a:r>
            <a:br>
              <a:rPr b="0" baseline="-25000" i="0" lang="fr-FR" sz="3600" u="none" cap="none" strike="noStrike">
                <a:solidFill>
                  <a:srgbClr val="000000"/>
                </a:solidFill>
                <a:highlight>
                  <a:srgbClr val="000000"/>
                </a:highlight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312" name="Google Shape;312;p13"/>
          <p:cNvSpPr txBox="1"/>
          <p:nvPr>
            <p:ph idx="1" type="body"/>
          </p:nvPr>
        </p:nvSpPr>
        <p:spPr>
          <a:xfrm>
            <a:off x="6198020" y="2695592"/>
            <a:ext cx="5821702" cy="1585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fr-FR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Poumons </a:t>
            </a: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 éliminent le CO</a:t>
            </a:r>
            <a:r>
              <a:rPr b="0" baseline="-2500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 b="0" baseline="-25000" i="0" sz="20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fr-FR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Reins</a:t>
            </a:r>
            <a:r>
              <a:rPr b="0" i="0" lang="fr-FR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        excrètent les H+ dans l’urine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                   sécrètent HCO3- dans le M.I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313" name="Google Shape;313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4298" y="2493749"/>
            <a:ext cx="5821702" cy="3297719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13"/>
          <p:cNvSpPr txBox="1"/>
          <p:nvPr/>
        </p:nvSpPr>
        <p:spPr>
          <a:xfrm>
            <a:off x="6489567" y="4319501"/>
            <a:ext cx="5923723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fr-FR" sz="3200" u="sng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La capacité de régulation des poumons est plus grande que celle des reins</a:t>
            </a:r>
            <a:endParaRPr b="0" sz="32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lang="fr-FR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b="0" i="0" sz="1800" u="none" cap="none" strike="noStrike">
              <a:solidFill>
                <a:srgbClr val="C9211E"/>
              </a:solidFill>
              <a:highlight>
                <a:srgbClr val="FFA6A6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Pin on All Things Disney" id="315" name="Google Shape;31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95598" y="-24773"/>
            <a:ext cx="3196402" cy="2720365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13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14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PENDANT L’EFFORT</a:t>
            </a:r>
            <a:endParaRPr/>
          </a:p>
        </p:txBody>
      </p:sp>
      <p:sp>
        <p:nvSpPr>
          <p:cNvPr id="322" name="Google Shape;322;p14"/>
          <p:cNvSpPr txBox="1"/>
          <p:nvPr>
            <p:ph idx="1" type="body"/>
          </p:nvPr>
        </p:nvSpPr>
        <p:spPr>
          <a:xfrm>
            <a:off x="6096000" y="3055593"/>
            <a:ext cx="6096000" cy="34315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fr-FR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Poumons</a:t>
            </a:r>
            <a:r>
              <a:rPr b="0" i="0" lang="fr-FR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s’ADAPTENT élimination du CO</a:t>
            </a:r>
            <a:r>
              <a:rPr b="0" baseline="-25000" i="0" lang="fr-FR" sz="3200" u="none" cap="none" strike="noStrike"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 x15 par hyperventilation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 b="0" i="0" sz="2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fr-FR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Reins</a:t>
            </a: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 ne s’adaptent PAS 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Leur activité est constante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Les bicarbonates sont plus consommés et ne sont pas régénérés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Le pouvoir tampon du Bicarbonate diminue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 b="0" i="0" sz="2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323" name="Google Shape;32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1548" y="2507549"/>
            <a:ext cx="5561735" cy="32579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isney a Twitteren: &amp;quot;♫ Comme un homme, sois plus ardent que le feu des  volcans ! ♫ #Mulan… &amp;quot;" id="324" name="Google Shape;324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83757" y="-6627"/>
            <a:ext cx="3008243" cy="3008243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14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15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APRES L’EFFORT</a:t>
            </a:r>
            <a:endParaRPr/>
          </a:p>
        </p:txBody>
      </p:sp>
      <p:sp>
        <p:nvSpPr>
          <p:cNvPr id="331" name="Google Shape;331;p15"/>
          <p:cNvSpPr txBox="1"/>
          <p:nvPr>
            <p:ph idx="1" type="body"/>
          </p:nvPr>
        </p:nvSpPr>
        <p:spPr>
          <a:xfrm>
            <a:off x="6334539" y="2376075"/>
            <a:ext cx="5491990" cy="38610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fr-FR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Poumons</a:t>
            </a: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 activité revient à la normale arrêt de l’hyperventilation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 b="0" i="0" sz="2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i="0" lang="fr-FR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Reins</a:t>
            </a: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 augmentent leur élimination de H+ x5  et régénèrent les bicarbonates (tampon précédemment amputé)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b="0" i="0" lang="fr-FR" sz="2400" u="none" cap="none" strike="noStrike">
                <a:latin typeface="Arial"/>
                <a:ea typeface="Arial"/>
                <a:cs typeface="Arial"/>
                <a:sym typeface="Arial"/>
              </a:rPr>
              <a:t>1 H+ excrète = 1 HCO3- sécrété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332" name="Google Shape;332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2950" y="2354229"/>
            <a:ext cx="5861163" cy="34899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n fin de grossesse, quand le moindre effort t&amp;#39;essouffle, toi aussi t&amp;#39;as la  même tête ? - Neufmois.fr" id="333" name="Google Shape;333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73009" y="68436"/>
            <a:ext cx="4518991" cy="2216219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p15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6"/>
          <p:cNvSpPr txBox="1"/>
          <p:nvPr>
            <p:ph type="title"/>
          </p:nvPr>
        </p:nvSpPr>
        <p:spPr>
          <a:xfrm>
            <a:off x="371061" y="726004"/>
            <a:ext cx="11021349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Trebuchet MS"/>
              <a:buNone/>
            </a:pPr>
            <a:r>
              <a:rPr lang="fr-FR" sz="3200"/>
              <a:t>REABSORPTION BICARBONATES SECRETION PROTONS</a:t>
            </a:r>
            <a:endParaRPr/>
          </a:p>
        </p:txBody>
      </p:sp>
      <p:sp>
        <p:nvSpPr>
          <p:cNvPr id="340" name="Google Shape;340;p16"/>
          <p:cNvSpPr txBox="1"/>
          <p:nvPr>
            <p:ph idx="1" type="body"/>
          </p:nvPr>
        </p:nvSpPr>
        <p:spPr>
          <a:xfrm>
            <a:off x="5569954" y="2648711"/>
            <a:ext cx="6471812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i="0" lang="fr-FR" sz="2600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Les reins réabsorbent les bicarbonates plasmatiques filtrés dans les glomérules et sécrètent des protons dans l’urine de manière active.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fr-FR"/>
              <a:t>La réabsorption des bicarbonates se fait vers le liquide interstitiel, le liquide sécrété dans l’urine définitive est dépourvu de bicarbonate.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fr-FR"/>
              <a:t>En distale du tubule les protons vont être sécrétés vers le fluide tubulaire, le pH de l’urine passe de 7,40 à 5.</a:t>
            </a:r>
            <a:endParaRPr/>
          </a:p>
        </p:txBody>
      </p:sp>
      <p:pic>
        <p:nvPicPr>
          <p:cNvPr id="341" name="Google Shape;34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234" y="2630813"/>
            <a:ext cx="5419721" cy="3599317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16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7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SECRETION RENALE DE PROTON</a:t>
            </a:r>
            <a:endParaRPr/>
          </a:p>
        </p:txBody>
      </p:sp>
      <p:sp>
        <p:nvSpPr>
          <p:cNvPr id="348" name="Google Shape;348;p17"/>
          <p:cNvSpPr txBox="1"/>
          <p:nvPr>
            <p:ph idx="1" type="body"/>
          </p:nvPr>
        </p:nvSpPr>
        <p:spPr>
          <a:xfrm>
            <a:off x="680321" y="2336873"/>
            <a:ext cx="7668549" cy="5521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lang="fr-FR">
                <a:solidFill>
                  <a:schemeClr val="dk1"/>
                </a:solidFill>
              </a:rPr>
              <a:t>phénomène actif utilisant les pompes H+-ATPases</a:t>
            </a:r>
            <a:endParaRPr/>
          </a:p>
        </p:txBody>
      </p:sp>
      <p:pic>
        <p:nvPicPr>
          <p:cNvPr id="349" name="Google Shape;34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0321" y="2806148"/>
            <a:ext cx="7337244" cy="36759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oudre de Fée - les50senteursdegrey" id="350" name="Google Shape;350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31667" y="2274175"/>
            <a:ext cx="3136264" cy="4207874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17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8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FIXATION DES PROTONS DANS L’URINE</a:t>
            </a:r>
            <a:endParaRPr/>
          </a:p>
        </p:txBody>
      </p:sp>
      <p:sp>
        <p:nvSpPr>
          <p:cNvPr id="357" name="Google Shape;357;p18"/>
          <p:cNvSpPr txBox="1"/>
          <p:nvPr>
            <p:ph idx="1" type="body"/>
          </p:nvPr>
        </p:nvSpPr>
        <p:spPr>
          <a:xfrm>
            <a:off x="680321" y="2336873"/>
            <a:ext cx="10928583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les protons dans l’urine ne restent pas ionisés , ils sont trappés par l’ammoniac ou l’acide phosphorique.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t/>
            </a:r>
            <a:endParaRPr b="1" sz="3200">
              <a:solidFill>
                <a:schemeClr val="dk1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•"/>
            </a:pP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La quantité d’acide phosphorique  </a:t>
            </a:r>
            <a:r>
              <a:rPr b="0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ne varie pas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en fonction des besoins de l’organisme (pas de fabrication par l’organisme, il provient de l’alimentation)</a:t>
            </a:r>
            <a:endParaRPr b="0"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</a:pPr>
            <a:br>
              <a:rPr b="0" lang="fr-FR" sz="3200"/>
            </a:b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EN REVANCHE, la quantité d’ammoniac peut être </a:t>
            </a:r>
            <a:r>
              <a:rPr b="0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multipliée par 5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suite à un effort.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L’ammoniac a un pouvoir tampon </a:t>
            </a:r>
            <a:r>
              <a:rPr b="1" i="0" lang="fr-FR" u="sng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plus important</a:t>
            </a:r>
            <a:r>
              <a:rPr b="1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que l’acide phosphorique.</a:t>
            </a:r>
            <a:endParaRPr b="1" sz="3200">
              <a:solidFill>
                <a:schemeClr val="dk1"/>
              </a:solidFill>
            </a:endParaRPr>
          </a:p>
        </p:txBody>
      </p:sp>
      <p:sp>
        <p:nvSpPr>
          <p:cNvPr id="358" name="Google Shape;358;p18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9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SYSTÈMES TAMPONS</a:t>
            </a:r>
            <a:endParaRPr/>
          </a:p>
        </p:txBody>
      </p:sp>
      <p:sp>
        <p:nvSpPr>
          <p:cNvPr id="364" name="Google Shape;364;p19"/>
          <p:cNvSpPr txBox="1"/>
          <p:nvPr>
            <p:ph idx="1" type="body"/>
          </p:nvPr>
        </p:nvSpPr>
        <p:spPr>
          <a:xfrm>
            <a:off x="269504" y="2035156"/>
            <a:ext cx="10915331" cy="20465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Les différents couples tampons assurent une protection passive contre les variations de pH, ils sont </a:t>
            </a:r>
            <a:r>
              <a:rPr lang="fr-FR">
                <a:solidFill>
                  <a:schemeClr val="dk1"/>
                </a:solidFill>
              </a:rPr>
              <a:t>MULTIPLES et INTERDEPENDANTS.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/>
              <a:t> </a:t>
            </a:r>
            <a:endParaRPr b="0" i="0" sz="3200" u="sng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Char char="•"/>
            </a:pPr>
            <a:r>
              <a:rPr b="0" i="0" lang="fr-FR" u="sng">
                <a:solidFill>
                  <a:srgbClr val="FFC000"/>
                </a:solidFill>
                <a:latin typeface="Comfortaa"/>
                <a:ea typeface="Comfortaa"/>
                <a:cs typeface="Comfortaa"/>
                <a:sym typeface="Comfortaa"/>
              </a:rPr>
              <a:t>Tampon :</a:t>
            </a:r>
            <a:r>
              <a:rPr b="0" i="0" lang="fr-FR" u="none" strike="noStrike">
                <a:solidFill>
                  <a:srgbClr val="FFC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couple acido-basique dont la capacité de fixer les protons </a:t>
            </a:r>
            <a:r>
              <a:rPr b="0" i="0" lang="fr-FR" u="none" strike="noStrike">
                <a:latin typeface="Comfortaa"/>
                <a:ea typeface="Comfortaa"/>
                <a:cs typeface="Comfortaa"/>
                <a:sym typeface="Comfortaa"/>
              </a:rPr>
              <a:t>limite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les variations de pH des milieux cellulaires et extracellulaires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t/>
            </a:r>
            <a:endParaRPr b="0" i="0" sz="2600" u="none" strike="noStrike">
              <a:solidFill>
                <a:srgbClr val="265566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None/>
            </a:pPr>
            <a:r>
              <a:t/>
            </a:r>
            <a:endParaRPr b="0" i="0" sz="2600" u="none" strike="noStrike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365" name="Google Shape;36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23652" y="3990867"/>
            <a:ext cx="4731026" cy="2867134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19"/>
          <p:cNvSpPr txBox="1"/>
          <p:nvPr/>
        </p:nvSpPr>
        <p:spPr>
          <a:xfrm>
            <a:off x="269504" y="3990867"/>
            <a:ext cx="6851374" cy="32316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Arial"/>
              <a:buChar char="•"/>
            </a:pPr>
            <a:r>
              <a:rPr b="0" i="0" lang="fr-FR" sz="2400" u="sng">
                <a:solidFill>
                  <a:srgbClr val="7030A0"/>
                </a:solidFill>
                <a:latin typeface="Comfortaa"/>
                <a:ea typeface="Comfortaa"/>
                <a:cs typeface="Comfortaa"/>
                <a:sym typeface="Comfortaa"/>
              </a:rPr>
              <a:t>Zone tampon : </a:t>
            </a:r>
            <a:r>
              <a:rPr b="0" i="0" lang="fr-FR" sz="24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zone dans laquelle il faut ajouter </a:t>
            </a:r>
            <a:r>
              <a:rPr b="0" i="0" lang="fr-FR" sz="2400" u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beaucoup </a:t>
            </a:r>
            <a:r>
              <a:rPr b="0" i="0" lang="fr-FR" sz="24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de protons pour modifier </a:t>
            </a:r>
            <a:r>
              <a:rPr b="0" i="0" lang="fr-FR" sz="2400" u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légèrement </a:t>
            </a:r>
            <a:r>
              <a:rPr b="0" i="0" lang="fr-FR" sz="24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le pH.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265566"/>
              </a:buClr>
              <a:buSzPts val="2400"/>
              <a:buFont typeface="Arial"/>
              <a:buChar char="•"/>
            </a:pPr>
            <a:r>
              <a:rPr b="0" i="0" lang="fr-FR" sz="2400" u="sng">
                <a:solidFill>
                  <a:srgbClr val="265566"/>
                </a:solidFill>
                <a:latin typeface="Comfortaa"/>
                <a:ea typeface="Comfortaa"/>
                <a:cs typeface="Comfortaa"/>
                <a:sym typeface="Comfortaa"/>
              </a:rPr>
              <a:t>Pouvoir tampon : </a:t>
            </a:r>
            <a:r>
              <a:rPr b="0" i="0" lang="fr-FR" sz="24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quantité de protons fixés par un couple acido-basique par unité de pH et par litre de solution.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24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67" name="Google Shape;367;p19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0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POUVOIRS TAMPONS</a:t>
            </a:r>
            <a:endParaRPr/>
          </a:p>
        </p:txBody>
      </p:sp>
      <p:sp>
        <p:nvSpPr>
          <p:cNvPr id="373" name="Google Shape;373;p20"/>
          <p:cNvSpPr txBox="1"/>
          <p:nvPr>
            <p:ph idx="1" type="body"/>
          </p:nvPr>
        </p:nvSpPr>
        <p:spPr>
          <a:xfrm>
            <a:off x="525690" y="2099595"/>
            <a:ext cx="11140619" cy="2924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Char char="•"/>
            </a:pP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Le pouvoir tampon d’un couple acido-basique est maximal lorsque le pH de la solution est égal au pKa du couple.</a:t>
            </a:r>
            <a:endParaRPr/>
          </a:p>
          <a:p>
            <a:pPr indent="-40639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 b="0" sz="3200"/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Char char="•"/>
            </a:pP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Dans le milieu extracellulaire, il existe plusieurs tampons. Si les pKa de ces couples sont différents, </a:t>
            </a:r>
            <a:r>
              <a:rPr b="0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la zone tampon s’élargit et le pouvoir tampon aussi.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 b="0" sz="3200">
              <a:solidFill>
                <a:schemeClr val="dk1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75000"/>
              <a:buChar char="•"/>
            </a:pP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Les différents systèmes sont donc en </a:t>
            </a:r>
            <a:r>
              <a:rPr b="1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collaboratio</a:t>
            </a:r>
            <a:r>
              <a:rPr b="1" lang="fr-FR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n et en </a:t>
            </a:r>
            <a:r>
              <a:rPr b="1" i="0" lang="fr-FR" u="none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équilibre 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afin de trapper les protons de façon plus efficace.</a:t>
            </a:r>
            <a:endParaRPr b="0" sz="3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br>
              <a:rPr lang="fr-FR"/>
            </a:br>
            <a:endParaRPr/>
          </a:p>
        </p:txBody>
      </p:sp>
      <p:pic>
        <p:nvPicPr>
          <p:cNvPr id="374" name="Google Shape;37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21497" y="4408912"/>
            <a:ext cx="5857462" cy="21418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eter Pan : le choix de l&amp;#39;actrice qui interprétera la Fée Clochette fait  polémique" id="375" name="Google Shape;375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00729" y="101445"/>
            <a:ext cx="4691271" cy="1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20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21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POUVOIR TAMPON DU SANG</a:t>
            </a:r>
            <a:endParaRPr/>
          </a:p>
        </p:txBody>
      </p:sp>
      <p:sp>
        <p:nvSpPr>
          <p:cNvPr id="382" name="Google Shape;382;p21"/>
          <p:cNvSpPr txBox="1"/>
          <p:nvPr>
            <p:ph idx="1" type="body"/>
          </p:nvPr>
        </p:nvSpPr>
        <p:spPr>
          <a:xfrm>
            <a:off x="680321" y="2217602"/>
            <a:ext cx="9613861" cy="3767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fr-FR">
                <a:solidFill>
                  <a:schemeClr val="dk1"/>
                </a:solidFill>
              </a:rPr>
              <a:t>Dans le sang TROIS couples acido-basiques coexistent , ce qui permet d’avoir une zone tampon relativement large. 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-2286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fr-FR" u="none" strike="noStrike">
                <a:latin typeface="Comfortaa"/>
                <a:ea typeface="Comfortaa"/>
                <a:cs typeface="Comfortaa"/>
                <a:sym typeface="Comfortaa"/>
              </a:rPr>
              <a:t>Acide carbonique/Bicarbonate (pKa = 6,10)</a:t>
            </a:r>
            <a:endParaRPr/>
          </a:p>
          <a:p>
            <a:pPr indent="-762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t/>
            </a:r>
            <a:endParaRPr b="0" i="0" u="none" strike="noStrike"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fr-FR" u="none" strike="noStrike">
                <a:latin typeface="Comfortaa"/>
                <a:ea typeface="Comfortaa"/>
                <a:cs typeface="Comfortaa"/>
                <a:sym typeface="Comfortaa"/>
              </a:rPr>
              <a:t>Hémoglobine protonée/Hémoglobine (pKa = 7)</a:t>
            </a:r>
            <a:endParaRPr/>
          </a:p>
          <a:p>
            <a:pPr indent="0" lvl="0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 b="0" i="0" u="none" strike="noStrike"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fr-FR" u="none" strike="noStrike">
                <a:latin typeface="Comfortaa"/>
                <a:ea typeface="Comfortaa"/>
                <a:cs typeface="Comfortaa"/>
                <a:sym typeface="Comfortaa"/>
              </a:rPr>
              <a:t>Protéines (pKa = 8)</a:t>
            </a:r>
            <a:endParaRPr/>
          </a:p>
          <a:p>
            <a:pPr indent="-762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t/>
            </a:r>
            <a:endParaRPr b="0" i="0" u="none" strike="noStrike">
              <a:latin typeface="Comfortaa"/>
              <a:ea typeface="Comfortaa"/>
              <a:cs typeface="Comfortaa"/>
              <a:sym typeface="Comfortaa"/>
            </a:endParaRPr>
          </a:p>
          <a:p>
            <a:pPr indent="-762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t/>
            </a:r>
            <a:endParaRPr b="0" i="0" u="none" strike="noStrike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  <p:pic>
        <p:nvPicPr>
          <p:cNvPr descr="Escalier irréel et magique qui monte au ciel | Belles Images" id="383" name="Google Shape;38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8627" y="2825886"/>
            <a:ext cx="3455504" cy="3767899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21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2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QUANTITÉ DES PRINCIPAUX TAMPONS</a:t>
            </a:r>
            <a:endParaRPr/>
          </a:p>
        </p:txBody>
      </p:sp>
      <p:sp>
        <p:nvSpPr>
          <p:cNvPr id="390" name="Google Shape;390;p22"/>
          <p:cNvSpPr txBox="1"/>
          <p:nvPr>
            <p:ph idx="1" type="body"/>
          </p:nvPr>
        </p:nvSpPr>
        <p:spPr>
          <a:xfrm>
            <a:off x="145775" y="2336873"/>
            <a:ext cx="11741426" cy="35603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fr-FR" u="sng">
                <a:solidFill>
                  <a:schemeClr val="dk1"/>
                </a:solidFill>
              </a:rPr>
              <a:t>BICARBONATES </a:t>
            </a:r>
            <a:r>
              <a:rPr lang="fr-FR"/>
              <a:t>: ils se distribuent dans </a:t>
            </a:r>
            <a:r>
              <a:rPr lang="fr-FR">
                <a:solidFill>
                  <a:schemeClr val="dk1"/>
                </a:solidFill>
              </a:rPr>
              <a:t>50 % du poids du corps </a:t>
            </a:r>
            <a:r>
              <a:rPr lang="fr-FR"/>
              <a:t>, à une concentration moyenne de 25 mmol/L ,nous avons 1050 mmol de bicarbonate disponible pour tamponner les protons.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/>
              <a:t>   Forme du CO2 éliminé par les poumons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fr-FR">
                <a:solidFill>
                  <a:schemeClr val="dk1"/>
                </a:solidFill>
              </a:rPr>
              <a:t> </a:t>
            </a:r>
            <a:r>
              <a:rPr lang="fr-FR" u="sng">
                <a:solidFill>
                  <a:schemeClr val="dk1"/>
                </a:solidFill>
              </a:rPr>
              <a:t>Les résidus d’histidines des protéines et les anions organiques faibles </a:t>
            </a:r>
            <a:r>
              <a:rPr lang="fr-FR"/>
              <a:t>comptent une concentration moyenne de 1200 mmol.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/>
              <a:t>   Éliminé dans l’urine</a:t>
            </a:r>
            <a:endParaRPr/>
          </a:p>
        </p:txBody>
      </p:sp>
      <p:sp>
        <p:nvSpPr>
          <p:cNvPr id="391" name="Google Shape;391;p22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3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POUVOIR TAMPON GLOBAL</a:t>
            </a:r>
            <a:endParaRPr/>
          </a:p>
        </p:txBody>
      </p:sp>
      <p:sp>
        <p:nvSpPr>
          <p:cNvPr id="397" name="Google Shape;397;p23"/>
          <p:cNvSpPr txBox="1"/>
          <p:nvPr>
            <p:ph idx="1" type="body"/>
          </p:nvPr>
        </p:nvSpPr>
        <p:spPr>
          <a:xfrm>
            <a:off x="6352905" y="2336872"/>
            <a:ext cx="5839095" cy="3767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ct val="100000"/>
              <a:buChar char="•"/>
            </a:pPr>
            <a:r>
              <a:rPr lang="fr-FR" sz="2200">
                <a:solidFill>
                  <a:srgbClr val="7030A0"/>
                </a:solidFill>
              </a:rPr>
              <a:t>Dans le milieu extracellulaire </a:t>
            </a:r>
            <a:r>
              <a:rPr lang="fr-FR" sz="2200"/>
              <a:t>le principal tampon est le</a:t>
            </a:r>
            <a:r>
              <a:rPr b="1" lang="fr-FR" sz="2200">
                <a:solidFill>
                  <a:srgbClr val="7030A0"/>
                </a:solidFill>
              </a:rPr>
              <a:t> bicarbonate </a:t>
            </a:r>
            <a:r>
              <a:rPr lang="fr-FR" sz="2200"/>
              <a:t>on a très peu de protéine.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DCABC"/>
              </a:buClr>
              <a:buSzPct val="100000"/>
              <a:buChar char="•"/>
            </a:pPr>
            <a:r>
              <a:rPr lang="fr-FR" sz="2200">
                <a:solidFill>
                  <a:srgbClr val="FDCABC"/>
                </a:solidFill>
              </a:rPr>
              <a:t>Dans le milieu cellulaire </a:t>
            </a:r>
            <a:r>
              <a:rPr lang="fr-FR" sz="2200"/>
              <a:t>à contrario le principal tampon est les </a:t>
            </a:r>
            <a:r>
              <a:rPr lang="fr-FR" sz="2200">
                <a:solidFill>
                  <a:srgbClr val="FDCABC"/>
                </a:solidFill>
              </a:rPr>
              <a:t>protéines.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C0C0C"/>
              </a:buClr>
              <a:buSzPct val="100000"/>
              <a:buChar char="•"/>
            </a:pPr>
            <a:r>
              <a:rPr lang="fr-FR" sz="2200">
                <a:solidFill>
                  <a:srgbClr val="0C0C0C"/>
                </a:solidFill>
              </a:rPr>
              <a:t>Dans les globules rouges, l’hémoglobine</a:t>
            </a:r>
            <a:r>
              <a:rPr lang="fr-FR" sz="2200"/>
              <a:t> circule, elle est un système tampon extrêmement efficace. </a:t>
            </a:r>
            <a:endParaRPr/>
          </a:p>
          <a:p>
            <a:pPr indent="-87629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ct val="100000"/>
              <a:buChar char="•"/>
            </a:pPr>
            <a:r>
              <a:rPr lang="fr-FR"/>
              <a:t>Tous ces tampons fonctionnent ENSEMBLE, et sont tous en communication . </a:t>
            </a:r>
            <a:endParaRPr/>
          </a:p>
        </p:txBody>
      </p:sp>
      <p:pic>
        <p:nvPicPr>
          <p:cNvPr id="398" name="Google Shape;398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5835" y="2336872"/>
            <a:ext cx="6217070" cy="3328160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23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24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COMPLEMENTARITES DES SYSTEMES TAMPONS</a:t>
            </a:r>
            <a:endParaRPr/>
          </a:p>
        </p:txBody>
      </p:sp>
      <p:pic>
        <p:nvPicPr>
          <p:cNvPr id="405" name="Google Shape;405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0321" y="2248709"/>
            <a:ext cx="8526117" cy="4444465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24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5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ETAT ACIDO-BASIQUE NORMAL</a:t>
            </a:r>
            <a:endParaRPr/>
          </a:p>
        </p:txBody>
      </p:sp>
      <p:sp>
        <p:nvSpPr>
          <p:cNvPr id="412" name="Google Shape;412;p25"/>
          <p:cNvSpPr txBox="1"/>
          <p:nvPr>
            <p:ph idx="1" type="body"/>
          </p:nvPr>
        </p:nvSpPr>
        <p:spPr>
          <a:xfrm>
            <a:off x="485934" y="2363377"/>
            <a:ext cx="1122013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lang="fr-FR" sz="2800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L’état acido-basique d’un individu se détermine via 3 grandeurs</a:t>
            </a:r>
            <a:endParaRPr/>
          </a:p>
          <a:p>
            <a:pPr indent="0" lvl="0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b="0" i="0" sz="2800" u="none" strike="noStrike">
              <a:solidFill>
                <a:srgbClr val="FFFFFF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800"/>
              <a:buFont typeface="Arial"/>
              <a:buChar char="•"/>
            </a:pPr>
            <a:r>
              <a:rPr b="1" i="0" lang="fr-FR" sz="2800" u="none" strike="noStrike">
                <a:solidFill>
                  <a:srgbClr val="0C0C0C"/>
                </a:solidFill>
                <a:latin typeface="Comfortaa"/>
                <a:ea typeface="Comfortaa"/>
                <a:cs typeface="Comfortaa"/>
                <a:sym typeface="Comfortaa"/>
              </a:rPr>
              <a:t>pH : 7,38 - 7,42</a:t>
            </a:r>
            <a:endParaRPr/>
          </a:p>
          <a:p>
            <a:pPr indent="-508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t/>
            </a:r>
            <a:endParaRPr b="1" i="0" sz="2800" u="none" strike="noStrike">
              <a:solidFill>
                <a:srgbClr val="0C0C0C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Char char="•"/>
            </a:pPr>
            <a:r>
              <a:rPr b="1" i="0" lang="fr-FR" sz="2800" u="none" strike="noStrike">
                <a:solidFill>
                  <a:srgbClr val="0070C0"/>
                </a:solidFill>
                <a:latin typeface="Comfortaa"/>
                <a:ea typeface="Comfortaa"/>
                <a:cs typeface="Comfortaa"/>
                <a:sym typeface="Comfortaa"/>
              </a:rPr>
              <a:t>PCO2 : 36-44 mmHg</a:t>
            </a:r>
            <a:endParaRPr b="1" i="0" sz="2800" u="none" strike="noStrike">
              <a:solidFill>
                <a:srgbClr val="0070C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508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t/>
            </a:r>
            <a:endParaRPr b="1" sz="2800">
              <a:solidFill>
                <a:srgbClr val="0070C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-228600" lvl="0" marL="9144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Char char="•"/>
            </a:pPr>
            <a:r>
              <a:rPr b="1" i="0" lang="fr-FR" sz="2800" u="none" strike="noStrike">
                <a:solidFill>
                  <a:srgbClr val="FFFF00"/>
                </a:solidFill>
                <a:latin typeface="Comfortaa"/>
                <a:ea typeface="Comfortaa"/>
                <a:cs typeface="Comfortaa"/>
                <a:sym typeface="Comfortaa"/>
              </a:rPr>
              <a:t>[HCO</a:t>
            </a:r>
            <a:r>
              <a:rPr b="1" baseline="-25000" i="0" lang="fr-FR" sz="2800" u="none" strike="noStrike">
                <a:solidFill>
                  <a:srgbClr val="FFFF00"/>
                </a:solidFill>
                <a:latin typeface="Comfortaa"/>
                <a:ea typeface="Comfortaa"/>
                <a:cs typeface="Comfortaa"/>
                <a:sym typeface="Comfortaa"/>
              </a:rPr>
              <a:t>3</a:t>
            </a:r>
            <a:r>
              <a:rPr b="1" baseline="30000" i="0" lang="fr-FR" sz="2800" u="none" strike="noStrike">
                <a:solidFill>
                  <a:srgbClr val="FFFF00"/>
                </a:solidFill>
                <a:latin typeface="Comfortaa"/>
                <a:ea typeface="Comfortaa"/>
                <a:cs typeface="Comfortaa"/>
                <a:sym typeface="Comfortaa"/>
              </a:rPr>
              <a:t>-</a:t>
            </a:r>
            <a:r>
              <a:rPr b="1" i="0" lang="fr-FR" sz="2800" u="none" strike="noStrike">
                <a:solidFill>
                  <a:srgbClr val="FFFF00"/>
                </a:solidFill>
                <a:latin typeface="Comfortaa"/>
                <a:ea typeface="Comfortaa"/>
                <a:cs typeface="Comfortaa"/>
                <a:sym typeface="Comfortaa"/>
              </a:rPr>
              <a:t>] : 22 - 26 mmol/L</a:t>
            </a:r>
            <a:endParaRPr b="1" sz="3600">
              <a:solidFill>
                <a:srgbClr val="FFFF00"/>
              </a:solidFill>
            </a:endParaRPr>
          </a:p>
        </p:txBody>
      </p:sp>
      <p:pic>
        <p:nvPicPr>
          <p:cNvPr descr="L&amp;#39;affaire Ariel la Petite Sirène (4+1)" id="413" name="Google Shape;41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12835" y="3241399"/>
            <a:ext cx="4991928" cy="310515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25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6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MILIEU FERME</a:t>
            </a:r>
            <a:endParaRPr/>
          </a:p>
        </p:txBody>
      </p:sp>
      <p:sp>
        <p:nvSpPr>
          <p:cNvPr id="420" name="Google Shape;420;p26"/>
          <p:cNvSpPr txBox="1"/>
          <p:nvPr>
            <p:ph idx="1" type="body"/>
          </p:nvPr>
        </p:nvSpPr>
        <p:spPr>
          <a:xfrm>
            <a:off x="395896" y="4430232"/>
            <a:ext cx="12072730" cy="33056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r-FR" sz="2000"/>
              <a:t>Dans une cuve on ajoute des protons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r-FR" sz="2000"/>
              <a:t>La concentration en protons augmente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r-FR" sz="2000"/>
              <a:t>Les bicarbonates sont consommés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r-FR" sz="2000"/>
              <a:t>La pression en CO2 a fortement augmenté.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r-FR" sz="2000"/>
              <a:t>Le pH diminue 6,20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id="421" name="Google Shape;42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896" y="1947288"/>
            <a:ext cx="4807733" cy="2369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17704" y="2014458"/>
            <a:ext cx="5142710" cy="2369823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26"/>
          <p:cNvSpPr txBox="1"/>
          <p:nvPr>
            <p:ph idx="11" type="ftr"/>
          </p:nvPr>
        </p:nvSpPr>
        <p:spPr>
          <a:xfrm>
            <a:off x="3542790" y="6492875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27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MILIEU OUVERT</a:t>
            </a:r>
            <a:endParaRPr/>
          </a:p>
        </p:txBody>
      </p:sp>
      <p:sp>
        <p:nvSpPr>
          <p:cNvPr id="429" name="Google Shape;429;p27"/>
          <p:cNvSpPr txBox="1"/>
          <p:nvPr>
            <p:ph idx="1" type="body"/>
          </p:nvPr>
        </p:nvSpPr>
        <p:spPr>
          <a:xfrm>
            <a:off x="235849" y="4370953"/>
            <a:ext cx="11511680" cy="2429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fr-FR" sz="2000"/>
              <a:t>Dans une cuve on ajoute des protons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Char char="•"/>
            </a:pPr>
            <a:r>
              <a:rPr b="1" lang="fr-FR" sz="2000" u="sng">
                <a:solidFill>
                  <a:srgbClr val="000000"/>
                </a:solidFill>
              </a:rPr>
              <a:t>la pression partielle en CO2 ne change PAS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</a:pPr>
            <a:r>
              <a:rPr lang="fr-FR" sz="2000"/>
              <a:t>le pH varie plus légèrement</a:t>
            </a:r>
            <a:endParaRPr/>
          </a:p>
        </p:txBody>
      </p:sp>
      <p:pic>
        <p:nvPicPr>
          <p:cNvPr id="430" name="Google Shape;430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5849" y="1945574"/>
            <a:ext cx="4640952" cy="2344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19044" y="1912588"/>
            <a:ext cx="4640952" cy="2378638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27"/>
          <p:cNvSpPr txBox="1"/>
          <p:nvPr>
            <p:ph idx="11" type="ftr"/>
          </p:nvPr>
        </p:nvSpPr>
        <p:spPr>
          <a:xfrm>
            <a:off x="3900599" y="6347005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28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MILIEU OUVERT AVEC DIMINUTION DE LA PCO2</a:t>
            </a:r>
            <a:endParaRPr/>
          </a:p>
        </p:txBody>
      </p:sp>
      <p:sp>
        <p:nvSpPr>
          <p:cNvPr id="438" name="Google Shape;438;p28"/>
          <p:cNvSpPr txBox="1"/>
          <p:nvPr>
            <p:ph idx="1" type="body"/>
          </p:nvPr>
        </p:nvSpPr>
        <p:spPr>
          <a:xfrm>
            <a:off x="5742752" y="2685407"/>
            <a:ext cx="6516462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La Pco2 va alors baisser ,par rapport à l’expérience précédente, car on va favoriser la diffusion en CO2 vers l’extérieur 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Le gradient de diffusion est augmente vers le milieu aérien.</a:t>
            </a:r>
            <a:endParaRPr/>
          </a:p>
        </p:txBody>
      </p:sp>
      <p:pic>
        <p:nvPicPr>
          <p:cNvPr id="439" name="Google Shape;439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685407"/>
            <a:ext cx="5742752" cy="3103908"/>
          </a:xfrm>
          <a:prstGeom prst="rect">
            <a:avLst/>
          </a:prstGeom>
          <a:noFill/>
          <a:ln>
            <a:noFill/>
          </a:ln>
        </p:spPr>
      </p:pic>
      <p:sp>
        <p:nvSpPr>
          <p:cNvPr id="440" name="Google Shape;440;p28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9"/>
          <p:cNvSpPr txBox="1"/>
          <p:nvPr>
            <p:ph type="title"/>
          </p:nvPr>
        </p:nvSpPr>
        <p:spPr>
          <a:xfrm>
            <a:off x="191123" y="767371"/>
            <a:ext cx="10397364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AUGMENTATION DE LA PCO2 MILIEU FERME</a:t>
            </a:r>
            <a:endParaRPr/>
          </a:p>
        </p:txBody>
      </p:sp>
      <p:sp>
        <p:nvSpPr>
          <p:cNvPr id="446" name="Google Shape;446;p29"/>
          <p:cNvSpPr txBox="1"/>
          <p:nvPr>
            <p:ph idx="1" type="body"/>
          </p:nvPr>
        </p:nvSpPr>
        <p:spPr>
          <a:xfrm>
            <a:off x="6387549" y="2556526"/>
            <a:ext cx="5613328" cy="29563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Le CO2 se distribue dans le sang cela entraîne </a:t>
            </a:r>
            <a:r>
              <a:rPr lang="fr-FR">
                <a:solidFill>
                  <a:srgbClr val="000000"/>
                </a:solidFill>
              </a:rPr>
              <a:t>une augmentation des bicarbonates et des protons </a:t>
            </a:r>
            <a:r>
              <a:rPr lang="fr-FR"/>
              <a:t>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</a:pPr>
            <a:r>
              <a:rPr lang="fr-FR">
                <a:solidFill>
                  <a:srgbClr val="000000"/>
                </a:solidFill>
              </a:rPr>
              <a:t>Le pH diminue </a:t>
            </a:r>
            <a:r>
              <a:rPr lang="fr-FR"/>
              <a:t>l’équilibre est déplacé vers le haut et la gauche</a:t>
            </a:r>
            <a:endParaRPr/>
          </a:p>
        </p:txBody>
      </p:sp>
      <p:pic>
        <p:nvPicPr>
          <p:cNvPr id="447" name="Google Shape;447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1123" y="2556526"/>
            <a:ext cx="6196426" cy="3534103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29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0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DIMINUTION DE LA PCO2 MILIEU FERME</a:t>
            </a:r>
            <a:endParaRPr/>
          </a:p>
        </p:txBody>
      </p:sp>
      <p:sp>
        <p:nvSpPr>
          <p:cNvPr id="454" name="Google Shape;454;p30"/>
          <p:cNvSpPr txBox="1"/>
          <p:nvPr>
            <p:ph idx="1" type="body"/>
          </p:nvPr>
        </p:nvSpPr>
        <p:spPr>
          <a:xfrm>
            <a:off x="6343142" y="2484114"/>
            <a:ext cx="5848858" cy="3391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La diminution de la PCO2 aboutit alors à une </a:t>
            </a:r>
            <a:r>
              <a:rPr lang="fr-FR">
                <a:solidFill>
                  <a:srgbClr val="000000"/>
                </a:solidFill>
              </a:rPr>
              <a:t>diminution des protons des bicarbonates</a:t>
            </a:r>
            <a:r>
              <a:rPr lang="fr-FR"/>
              <a:t> et une diminution de CO2 dissout dans le sang 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</a:pPr>
            <a:r>
              <a:rPr lang="fr-FR">
                <a:solidFill>
                  <a:srgbClr val="000000"/>
                </a:solidFill>
              </a:rPr>
              <a:t>Le pH augmente </a:t>
            </a:r>
            <a:r>
              <a:rPr lang="fr-FR"/>
              <a:t>l’équilibre est déplacé vers le et la droite</a:t>
            </a:r>
            <a:endParaRPr/>
          </a:p>
        </p:txBody>
      </p:sp>
      <p:pic>
        <p:nvPicPr>
          <p:cNvPr id="455" name="Google Shape;455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9880" y="2423812"/>
            <a:ext cx="6153262" cy="3512377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Google Shape;456;p30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31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MODELISATION</a:t>
            </a:r>
            <a:endParaRPr/>
          </a:p>
        </p:txBody>
      </p:sp>
      <p:sp>
        <p:nvSpPr>
          <p:cNvPr id="462" name="Google Shape;462;p31"/>
          <p:cNvSpPr txBox="1"/>
          <p:nvPr>
            <p:ph idx="1" type="body"/>
          </p:nvPr>
        </p:nvSpPr>
        <p:spPr>
          <a:xfrm>
            <a:off x="5804453" y="2654925"/>
            <a:ext cx="5698434" cy="34498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</a:pPr>
            <a:r>
              <a:rPr lang="fr-FR">
                <a:solidFill>
                  <a:srgbClr val="000000"/>
                </a:solidFill>
              </a:rPr>
              <a:t>En milieu fermé </a:t>
            </a:r>
            <a:r>
              <a:rPr lang="fr-FR"/>
              <a:t>la relation entre le pH et la concentration plasmatique de bicarbonates est </a:t>
            </a:r>
            <a:r>
              <a:rPr lang="fr-FR">
                <a:solidFill>
                  <a:srgbClr val="000000"/>
                </a:solidFill>
              </a:rPr>
              <a:t>linéaire</a:t>
            </a:r>
            <a:r>
              <a:rPr lang="fr-FR"/>
              <a:t>. 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La constante KA représente le pouvoir tampon des </a:t>
            </a:r>
            <a:r>
              <a:rPr lang="fr-FR">
                <a:solidFill>
                  <a:srgbClr val="000000"/>
                </a:solidFill>
              </a:rPr>
              <a:t>tampons non volatils </a:t>
            </a:r>
            <a:r>
              <a:rPr lang="fr-FR"/>
              <a:t>comme les protéines et les acides faibles non organiques.</a:t>
            </a:r>
            <a:endParaRPr/>
          </a:p>
        </p:txBody>
      </p:sp>
      <p:pic>
        <p:nvPicPr>
          <p:cNvPr id="463" name="Google Shape;46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8418" y="2514578"/>
            <a:ext cx="5334002" cy="3590194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31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32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APPLICATION EN MEDECINE</a:t>
            </a:r>
            <a:endParaRPr/>
          </a:p>
        </p:txBody>
      </p:sp>
      <p:sp>
        <p:nvSpPr>
          <p:cNvPr id="470" name="Google Shape;470;p32"/>
          <p:cNvSpPr txBox="1"/>
          <p:nvPr>
            <p:ph idx="1" type="body"/>
          </p:nvPr>
        </p:nvSpPr>
        <p:spPr>
          <a:xfrm>
            <a:off x="6905535" y="2452261"/>
            <a:ext cx="5140691" cy="36525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762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 Lorsque le patient est en</a:t>
            </a:r>
            <a:r>
              <a:rPr lang="fr-FR">
                <a:solidFill>
                  <a:srgbClr val="000000"/>
                </a:solidFill>
              </a:rPr>
              <a:t> anémie, </a:t>
            </a:r>
            <a:r>
              <a:rPr lang="fr-FR"/>
              <a:t>la relation s’aplatit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 Pour une plus faible variation de bicarbonate, la variation de pH sera plus importante. </a:t>
            </a:r>
            <a:endParaRPr/>
          </a:p>
        </p:txBody>
      </p:sp>
      <p:pic>
        <p:nvPicPr>
          <p:cNvPr id="471" name="Google Shape;471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5994" y="2567652"/>
            <a:ext cx="6659541" cy="3537119"/>
          </a:xfrm>
          <a:prstGeom prst="rect">
            <a:avLst/>
          </a:prstGeom>
          <a:noFill/>
          <a:ln>
            <a:noFill/>
          </a:ln>
        </p:spPr>
      </p:pic>
      <p:sp>
        <p:nvSpPr>
          <p:cNvPr id="472" name="Google Shape;472;p32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33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AJOUT PROTONS MILIEU OUVERT</a:t>
            </a:r>
            <a:endParaRPr/>
          </a:p>
        </p:txBody>
      </p:sp>
      <p:sp>
        <p:nvSpPr>
          <p:cNvPr id="478" name="Google Shape;478;p33"/>
          <p:cNvSpPr txBox="1"/>
          <p:nvPr>
            <p:ph idx="1" type="body"/>
          </p:nvPr>
        </p:nvSpPr>
        <p:spPr>
          <a:xfrm>
            <a:off x="6453808" y="2646159"/>
            <a:ext cx="5457139" cy="34586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les bicarbonates sont consommés 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formation de CO2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Equilibre déplacé vers le bas et la gauche, car on a une augmentation des protons et une diminution des bicarbonates.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relation NON linéaire ≠ milieu ferme</a:t>
            </a:r>
            <a:endParaRPr/>
          </a:p>
        </p:txBody>
      </p:sp>
      <p:pic>
        <p:nvPicPr>
          <p:cNvPr id="479" name="Google Shape;47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1783" y="2646159"/>
            <a:ext cx="6121073" cy="3458613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33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34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AJOUT BASES MILIEU OUVERT</a:t>
            </a:r>
            <a:endParaRPr/>
          </a:p>
        </p:txBody>
      </p:sp>
      <p:sp>
        <p:nvSpPr>
          <p:cNvPr id="486" name="Google Shape;486;p34"/>
          <p:cNvSpPr txBox="1"/>
          <p:nvPr>
            <p:ph idx="1" type="body"/>
          </p:nvPr>
        </p:nvSpPr>
        <p:spPr>
          <a:xfrm>
            <a:off x="6554364" y="2657343"/>
            <a:ext cx="5412349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La quantité de protons diminue, car les ions OH- captent les protons.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 Création de bicarbonates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 L’équilibre est déplacé vers le haut et la droite ,car on a une augmentation des bicarbonates et du pH</a:t>
            </a:r>
            <a:endParaRPr/>
          </a:p>
        </p:txBody>
      </p:sp>
      <p:pic>
        <p:nvPicPr>
          <p:cNvPr id="487" name="Google Shape;487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3729" y="2657343"/>
            <a:ext cx="6210635" cy="3447429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34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5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MODELISATION</a:t>
            </a:r>
            <a:endParaRPr/>
          </a:p>
        </p:txBody>
      </p:sp>
      <p:sp>
        <p:nvSpPr>
          <p:cNvPr id="494" name="Google Shape;494;p35"/>
          <p:cNvSpPr txBox="1"/>
          <p:nvPr>
            <p:ph idx="1" type="body"/>
          </p:nvPr>
        </p:nvSpPr>
        <p:spPr>
          <a:xfrm>
            <a:off x="6838122" y="3424902"/>
            <a:ext cx="5353878" cy="12763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</a:pP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La relation entre [HCO3-] et le pH est </a:t>
            </a:r>
            <a:r>
              <a:rPr b="0" i="0" lang="fr-FR" u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exponentiel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en milieu </a:t>
            </a:r>
            <a:r>
              <a:rPr b="0" i="0" lang="fr-FR" u="sng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ouvert</a:t>
            </a:r>
            <a:r>
              <a:rPr b="0" i="0" lang="fr-FR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 et dépend de l’évacuation du CO2 (acide volatil)</a:t>
            </a:r>
            <a:endParaRPr/>
          </a:p>
        </p:txBody>
      </p:sp>
      <p:pic>
        <p:nvPicPr>
          <p:cNvPr id="495" name="Google Shape;495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9950" y="2792111"/>
            <a:ext cx="6452885" cy="3144078"/>
          </a:xfrm>
          <a:prstGeom prst="rect">
            <a:avLst/>
          </a:prstGeom>
          <a:noFill/>
          <a:ln>
            <a:noFill/>
          </a:ln>
        </p:spPr>
      </p:pic>
      <p:sp>
        <p:nvSpPr>
          <p:cNvPr id="496" name="Google Shape;496;p35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36"/>
          <p:cNvSpPr txBox="1"/>
          <p:nvPr/>
        </p:nvSpPr>
        <p:spPr>
          <a:xfrm>
            <a:off x="238540" y="628233"/>
            <a:ext cx="1009815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4400" u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Tous les tampons qu’ils soient volatils ou fixent fonctionnent de manière </a:t>
            </a:r>
            <a:r>
              <a:rPr b="1" i="0" lang="fr-FR" sz="4400" u="sng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synergique.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4400" u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fr-FR" sz="4400" u="none" strike="noStrike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Ils ne sont pas indépendants. </a:t>
            </a:r>
            <a:endParaRPr sz="440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Disney Puzzle 1000 petits morceaux DW-1000-396 Mickey Fantasia Dream | eBay" id="502" name="Google Shape;502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47721" y="2362841"/>
            <a:ext cx="3896139" cy="4241711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36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37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MODELISATION D’HENDERSON ET HASSELBACH</a:t>
            </a:r>
            <a:endParaRPr/>
          </a:p>
        </p:txBody>
      </p:sp>
      <p:sp>
        <p:nvSpPr>
          <p:cNvPr id="509" name="Google Shape;509;p37"/>
          <p:cNvSpPr txBox="1"/>
          <p:nvPr>
            <p:ph idx="1" type="body"/>
          </p:nvPr>
        </p:nvSpPr>
        <p:spPr>
          <a:xfrm>
            <a:off x="680321" y="2336873"/>
            <a:ext cx="9613861" cy="31760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Henderson et Hasselbach ont attribué un rôle central à l’acide carbonique pour modéliser et caractériser les variations de l’état acido-basique chez l’homme.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Cette équation met en relation le pH du milieu extracellulaire ,la concentration sanguine en bicarbonate et la PCO2 sanguine.</a:t>
            </a:r>
            <a:endParaRPr/>
          </a:p>
        </p:txBody>
      </p:sp>
      <p:pic>
        <p:nvPicPr>
          <p:cNvPr id="510" name="Google Shape;510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7947" y="4905787"/>
            <a:ext cx="4276105" cy="1592303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37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38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DIAGRAMME DE DAVENPORT</a:t>
            </a:r>
            <a:endParaRPr/>
          </a:p>
        </p:txBody>
      </p:sp>
      <p:sp>
        <p:nvSpPr>
          <p:cNvPr id="517" name="Google Shape;517;p38"/>
          <p:cNvSpPr txBox="1"/>
          <p:nvPr>
            <p:ph idx="1" type="body"/>
          </p:nvPr>
        </p:nvSpPr>
        <p:spPr>
          <a:xfrm>
            <a:off x="5897217" y="2336872"/>
            <a:ext cx="5799993" cy="40241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Ce diagramme représente graphiquement l’équation d’Henderson et Hasselbach.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Char char="•"/>
            </a:pPr>
            <a:r>
              <a:rPr lang="fr-FR">
                <a:solidFill>
                  <a:srgbClr val="000000"/>
                </a:solidFill>
              </a:rPr>
              <a:t> Il permet la compréhension des troubles acido-basiques chez l’homme</a:t>
            </a:r>
            <a:r>
              <a:rPr lang="fr-FR"/>
              <a:t>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Les variations pH et bicarbonate sont mis en avant, par la relation linéaire (milieu fermé) et la courbe (milieu ouvert ).</a:t>
            </a:r>
            <a:endParaRPr/>
          </a:p>
        </p:txBody>
      </p:sp>
      <p:pic>
        <p:nvPicPr>
          <p:cNvPr id="518" name="Google Shape;518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4790" y="2460078"/>
            <a:ext cx="5296409" cy="3644694"/>
          </a:xfrm>
          <a:prstGeom prst="rect">
            <a:avLst/>
          </a:prstGeom>
          <a:noFill/>
          <a:ln>
            <a:noFill/>
          </a:ln>
        </p:spPr>
      </p:pic>
      <p:sp>
        <p:nvSpPr>
          <p:cNvPr id="519" name="Google Shape;519;p38"/>
          <p:cNvSpPr txBox="1"/>
          <p:nvPr>
            <p:ph idx="11" type="ftr"/>
          </p:nvPr>
        </p:nvSpPr>
        <p:spPr>
          <a:xfrm>
            <a:off x="680321" y="6361043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39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DESEQUILIBRE ACIDO-BASIQUE</a:t>
            </a:r>
            <a:endParaRPr/>
          </a:p>
        </p:txBody>
      </p:sp>
      <p:pic>
        <p:nvPicPr>
          <p:cNvPr id="525" name="Google Shape;525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2238" y="2591571"/>
            <a:ext cx="11187524" cy="2249556"/>
          </a:xfrm>
          <a:prstGeom prst="rect">
            <a:avLst/>
          </a:prstGeom>
          <a:noFill/>
          <a:ln>
            <a:noFill/>
          </a:ln>
        </p:spPr>
      </p:pic>
      <p:sp>
        <p:nvSpPr>
          <p:cNvPr id="526" name="Google Shape;526;p39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40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ACIDOSE METABOLIQUE</a:t>
            </a:r>
            <a:endParaRPr/>
          </a:p>
        </p:txBody>
      </p:sp>
      <p:sp>
        <p:nvSpPr>
          <p:cNvPr id="532" name="Google Shape;532;p40"/>
          <p:cNvSpPr txBox="1"/>
          <p:nvPr>
            <p:ph idx="1" type="body"/>
          </p:nvPr>
        </p:nvSpPr>
        <p:spPr>
          <a:xfrm>
            <a:off x="6321288" y="2407519"/>
            <a:ext cx="5455545" cy="36266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0" i="0" lang="fr-FR" sz="2800" u="sng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Phase 1 : </a:t>
            </a:r>
            <a:r>
              <a:rPr b="0" i="0" lang="fr-FR" sz="2800" u="none" strike="noStrike">
                <a:latin typeface="Comfortaa"/>
                <a:ea typeface="Comfortaa"/>
                <a:cs typeface="Comfortaa"/>
                <a:sym typeface="Comfortaa"/>
              </a:rPr>
              <a:t>trouble initial</a:t>
            </a:r>
            <a:endParaRPr b="0" sz="36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br>
              <a:rPr b="0" lang="fr-FR" sz="3600"/>
            </a:br>
            <a:r>
              <a:rPr b="0" i="0" lang="fr-FR" sz="2800" u="sng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Phase 2 : </a:t>
            </a:r>
            <a:r>
              <a:rPr b="0" i="0" lang="fr-FR" sz="2800" u="none" strike="noStrike">
                <a:latin typeface="Comfortaa"/>
                <a:ea typeface="Comfortaa"/>
                <a:cs typeface="Comfortaa"/>
                <a:sym typeface="Comfortaa"/>
              </a:rPr>
              <a:t>adaptation immédiate et rapide des poumons</a:t>
            </a:r>
            <a:endParaRPr i="0" sz="3600" u="none" strike="noStrike"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br>
              <a:rPr b="0" lang="fr-FR" sz="3600"/>
            </a:br>
            <a:r>
              <a:rPr b="0" i="0" lang="fr-FR" sz="2800" u="sng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Phase 3 : </a:t>
            </a:r>
            <a:r>
              <a:rPr b="0" i="0" lang="fr-FR" sz="2800" u="none" strike="noStrike">
                <a:latin typeface="Comfortaa"/>
                <a:ea typeface="Comfortaa"/>
                <a:cs typeface="Comfortaa"/>
                <a:sym typeface="Comfortaa"/>
              </a:rPr>
              <a:t>adaptation tardive des reins</a:t>
            </a:r>
            <a:endParaRPr sz="3600"/>
          </a:p>
        </p:txBody>
      </p:sp>
      <p:pic>
        <p:nvPicPr>
          <p:cNvPr id="533" name="Google Shape;533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5167" y="2336873"/>
            <a:ext cx="5588667" cy="3767899"/>
          </a:xfrm>
          <a:prstGeom prst="rect">
            <a:avLst/>
          </a:prstGeom>
          <a:noFill/>
          <a:ln>
            <a:noFill/>
          </a:ln>
        </p:spPr>
      </p:pic>
      <p:sp>
        <p:nvSpPr>
          <p:cNvPr id="534" name="Google Shape;534;p40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41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ACIDOSE RESPIRATOIRE</a:t>
            </a:r>
            <a:endParaRPr/>
          </a:p>
        </p:txBody>
      </p:sp>
      <p:sp>
        <p:nvSpPr>
          <p:cNvPr id="540" name="Google Shape;540;p41"/>
          <p:cNvSpPr txBox="1"/>
          <p:nvPr>
            <p:ph idx="1" type="body"/>
          </p:nvPr>
        </p:nvSpPr>
        <p:spPr>
          <a:xfrm>
            <a:off x="6957392" y="2630632"/>
            <a:ext cx="5022573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0" i="0" lang="fr-FR" sz="2800" u="sng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Phase 1 : </a:t>
            </a:r>
            <a:r>
              <a:rPr b="0" i="0" lang="fr-FR" sz="28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trouble initial</a:t>
            </a:r>
            <a:endParaRPr b="0" sz="36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i="0" sz="2800" u="sng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0" i="0" lang="fr-FR" sz="2800" u="sng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Phase 2 : </a:t>
            </a:r>
            <a:r>
              <a:rPr b="0" i="0" lang="fr-FR" sz="28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adaptation des reins</a:t>
            </a:r>
            <a:endParaRPr b="0" sz="3600"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i="0" sz="2800" u="sng" strike="noStrike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0" i="0" lang="fr-FR" sz="2800" u="sng" strike="noStrike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Phase 3 : </a:t>
            </a:r>
            <a:r>
              <a:rPr b="0" i="0" lang="fr-FR" sz="2800" u="none" strike="noStrike">
                <a:solidFill>
                  <a:srgbClr val="FFFFFF"/>
                </a:solidFill>
                <a:latin typeface="Comfortaa"/>
                <a:ea typeface="Comfortaa"/>
                <a:cs typeface="Comfortaa"/>
                <a:sym typeface="Comfortaa"/>
              </a:rPr>
              <a:t>disparition de la cause initiale du trouble, retour à l’état normal</a:t>
            </a:r>
            <a:endParaRPr b="0" sz="36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br>
              <a:rPr lang="fr-FR"/>
            </a:br>
            <a:endParaRPr/>
          </a:p>
        </p:txBody>
      </p:sp>
      <p:pic>
        <p:nvPicPr>
          <p:cNvPr id="541" name="Google Shape;541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1052" y="2630632"/>
            <a:ext cx="6284520" cy="3599316"/>
          </a:xfrm>
          <a:prstGeom prst="rect">
            <a:avLst/>
          </a:prstGeom>
          <a:noFill/>
          <a:ln>
            <a:noFill/>
          </a:ln>
        </p:spPr>
      </p:pic>
      <p:sp>
        <p:nvSpPr>
          <p:cNvPr id="542" name="Google Shape;542;p41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42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GAZOMETRIE</a:t>
            </a:r>
            <a:endParaRPr/>
          </a:p>
        </p:txBody>
      </p:sp>
      <p:sp>
        <p:nvSpPr>
          <p:cNvPr id="548" name="Google Shape;548;p42"/>
          <p:cNvSpPr txBox="1"/>
          <p:nvPr>
            <p:ph idx="1" type="body"/>
          </p:nvPr>
        </p:nvSpPr>
        <p:spPr>
          <a:xfrm>
            <a:off x="256252" y="3224177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C’est un prélèvement sanguin sous anticoagulant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La gazométrie nous permet de </a:t>
            </a:r>
            <a:r>
              <a:rPr lang="fr-FR">
                <a:solidFill>
                  <a:schemeClr val="dk1"/>
                </a:solidFill>
              </a:rPr>
              <a:t>mesurer le pH et la PCO2 </a:t>
            </a:r>
            <a:r>
              <a:rPr lang="fr-FR"/>
              <a:t>, et à partir de ces donnes on peut </a:t>
            </a:r>
            <a:r>
              <a:rPr lang="fr-FR">
                <a:solidFill>
                  <a:schemeClr val="dk1"/>
                </a:solidFill>
              </a:rPr>
              <a:t>calculer la concentration en bicarbonates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fr-FR">
                <a:solidFill>
                  <a:schemeClr val="dk1"/>
                </a:solidFill>
              </a:rPr>
              <a:t>Permets de caractériser l’état acido-basique d’un patient</a:t>
            </a:r>
            <a:endParaRPr/>
          </a:p>
        </p:txBody>
      </p:sp>
      <p:pic>
        <p:nvPicPr>
          <p:cNvPr descr="UPB on Twitter: &amp;quot;Okay i&amp;#39;ll say it... our logo looks like an early 2000&amp;#39;s  lower back tattoo.&amp;quot;" id="549" name="Google Shape;549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87547" y="233845"/>
            <a:ext cx="5698435" cy="2906159"/>
          </a:xfrm>
          <a:prstGeom prst="rect">
            <a:avLst/>
          </a:prstGeom>
          <a:noFill/>
          <a:ln>
            <a:noFill/>
          </a:ln>
        </p:spPr>
      </p:pic>
      <p:sp>
        <p:nvSpPr>
          <p:cNvPr id="550" name="Google Shape;550;p42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43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rebuchet MS"/>
              <a:buNone/>
            </a:pPr>
            <a:r>
              <a:rPr lang="fr-FR"/>
              <a:t>LIMITE AU DIAGRAMME DE DAVENPORT</a:t>
            </a:r>
            <a:endParaRPr/>
          </a:p>
        </p:txBody>
      </p:sp>
      <p:sp>
        <p:nvSpPr>
          <p:cNvPr id="556" name="Google Shape;556;p43"/>
          <p:cNvSpPr txBox="1"/>
          <p:nvPr>
            <p:ph idx="1" type="body"/>
          </p:nvPr>
        </p:nvSpPr>
        <p:spPr>
          <a:xfrm>
            <a:off x="6305083" y="2354616"/>
            <a:ext cx="5565913" cy="42605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Le diagramme de Davenport est adapté pour </a:t>
            </a:r>
            <a:r>
              <a:rPr lang="fr-FR">
                <a:solidFill>
                  <a:schemeClr val="dk1"/>
                </a:solidFill>
              </a:rPr>
              <a:t>des troubles simples </a:t>
            </a:r>
            <a:r>
              <a:rPr lang="fr-FR"/>
              <a:t>respiratoires ou métaboliques.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Or en médecine on a régulièrement des troubles mixtes par exemple, coexitance d’une insuffisance respiratoire et métabolique.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En pratique courante ce diagramme n’est pas utilisé.</a:t>
            </a:r>
            <a:endParaRPr/>
          </a:p>
        </p:txBody>
      </p:sp>
      <p:pic>
        <p:nvPicPr>
          <p:cNvPr id="557" name="Google Shape;557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1004" y="2336873"/>
            <a:ext cx="5774996" cy="4260574"/>
          </a:xfrm>
          <a:prstGeom prst="rect">
            <a:avLst/>
          </a:prstGeom>
          <a:noFill/>
          <a:ln>
            <a:noFill/>
          </a:ln>
        </p:spPr>
      </p:pic>
      <p:sp>
        <p:nvSpPr>
          <p:cNvPr id="558" name="Google Shape;558;p43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44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rebuchet MS"/>
              <a:buNone/>
            </a:pPr>
            <a:r>
              <a:rPr lang="fr-FR" sz="8000"/>
              <a:t>QCM 1</a:t>
            </a:r>
            <a:endParaRPr/>
          </a:p>
        </p:txBody>
      </p:sp>
      <p:sp>
        <p:nvSpPr>
          <p:cNvPr id="564" name="Google Shape;564;p44"/>
          <p:cNvSpPr txBox="1"/>
          <p:nvPr>
            <p:ph idx="1" type="body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A propos du cours acide/base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Le pH du milieu intérieur n’est pas régulé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L’equilibre acido-basique influe le transport de l’oxygène par l’hémoglobine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L’organisme est rarement soumis à une charge acide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L’acide carbonique peut acidifier ou alcaliniser l’organisme</a:t>
            </a:r>
            <a:endParaRPr/>
          </a:p>
          <a:p>
            <a:pPr indent="-3048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565" name="Google Shape;565;p44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45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rebuchet MS"/>
              <a:buNone/>
            </a:pPr>
            <a:r>
              <a:rPr lang="fr-FR" sz="8000"/>
              <a:t>REPONSE QCM 1</a:t>
            </a:r>
            <a:endParaRPr/>
          </a:p>
        </p:txBody>
      </p:sp>
      <p:sp>
        <p:nvSpPr>
          <p:cNvPr id="571" name="Google Shape;571;p45"/>
          <p:cNvSpPr txBox="1"/>
          <p:nvPr>
            <p:ph idx="1" type="body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A propos du cours acide/base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AutoNum type="alphaUcPeriod"/>
            </a:pPr>
            <a:r>
              <a:rPr lang="fr-FR">
                <a:solidFill>
                  <a:srgbClr val="C00000"/>
                </a:solidFill>
              </a:rPr>
              <a:t>Le pH du milieu intérieur n’est pas régulé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400"/>
              <a:buAutoNum type="alphaUcPeriod"/>
            </a:pPr>
            <a:r>
              <a:rPr lang="fr-FR">
                <a:solidFill>
                  <a:srgbClr val="00B050"/>
                </a:solidFill>
              </a:rPr>
              <a:t>L’equilibre acido-basique influe le transport de l’oxygène par l’hémoglobine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AutoNum type="alphaUcPeriod"/>
            </a:pPr>
            <a:r>
              <a:rPr lang="fr-FR">
                <a:solidFill>
                  <a:srgbClr val="C00000"/>
                </a:solidFill>
              </a:rPr>
              <a:t>L’organisme est rarement soumis à une charge acide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400"/>
              <a:buAutoNum type="alphaUcPeriod"/>
            </a:pPr>
            <a:r>
              <a:rPr lang="fr-FR">
                <a:solidFill>
                  <a:srgbClr val="00B050"/>
                </a:solidFill>
              </a:rPr>
              <a:t>L’acide carbonique peut acidifier ou alcaliniser l’organisme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572" name="Google Shape;572;p45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46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rebuchet MS"/>
              <a:buNone/>
            </a:pPr>
            <a:r>
              <a:rPr lang="fr-FR" sz="8000"/>
              <a:t>QCM 2</a:t>
            </a:r>
            <a:endParaRPr/>
          </a:p>
        </p:txBody>
      </p:sp>
      <p:sp>
        <p:nvSpPr>
          <p:cNvPr id="578" name="Google Shape;578;p46"/>
          <p:cNvSpPr txBox="1"/>
          <p:nvPr>
            <p:ph idx="1" type="body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/>
              <a:t>A propos de l’adaptation de l’organisme :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rebuchet MS"/>
              <a:buAutoNum type="alphaUcPeriod"/>
            </a:pPr>
            <a:r>
              <a:rPr lang="fr-FR"/>
              <a:t>Au repos les reins et poumons sont pépouze ils n’ont rien à faire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Pendant l’effort les poumons s’adaptent ils éliminent jusqu’à 5x plus de CO</a:t>
            </a:r>
            <a:r>
              <a:rPr lang="fr-FR" sz="1800"/>
              <a:t>2</a:t>
            </a:r>
            <a:r>
              <a:rPr lang="fr-FR"/>
              <a:t> 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Après l’effort les reins s’adaptent ils éliminent les  protons et régénèrent les bicarbonates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Les reins ont une plus grande capacité d’adaptation que les poumons</a:t>
            </a:r>
            <a:endParaRPr/>
          </a:p>
          <a:p>
            <a:pPr indent="-3048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3048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579" name="Google Shape;579;p46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47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rebuchet MS"/>
              <a:buNone/>
            </a:pPr>
            <a:r>
              <a:rPr lang="fr-FR" sz="8000"/>
              <a:t>REPONSE QCM 2</a:t>
            </a:r>
            <a:endParaRPr/>
          </a:p>
        </p:txBody>
      </p:sp>
      <p:sp>
        <p:nvSpPr>
          <p:cNvPr id="585" name="Google Shape;585;p47"/>
          <p:cNvSpPr txBox="1"/>
          <p:nvPr>
            <p:ph idx="1" type="body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fr-FR"/>
              <a:t>A propos de l’adaptation de l’organisme :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>
              <a:solidFill>
                <a:srgbClr val="C00000"/>
              </a:solidFill>
            </a:endParaRPr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Trebuchet MS"/>
              <a:buAutoNum type="alphaUcPeriod"/>
            </a:pPr>
            <a:r>
              <a:rPr lang="fr-FR">
                <a:solidFill>
                  <a:srgbClr val="C00000"/>
                </a:solidFill>
              </a:rPr>
              <a:t>Au repos les reins et poumons sont pépouze ils n’ont rien à faire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AutoNum type="alphaUcPeriod"/>
            </a:pPr>
            <a:r>
              <a:rPr lang="fr-FR">
                <a:solidFill>
                  <a:srgbClr val="C00000"/>
                </a:solidFill>
              </a:rPr>
              <a:t>Pendant l’effort les poumons s’adaptent ils éliminent jusqu’à 5x plus de CO</a:t>
            </a:r>
            <a:r>
              <a:rPr lang="fr-FR" sz="1800">
                <a:solidFill>
                  <a:srgbClr val="C00000"/>
                </a:solidFill>
              </a:rPr>
              <a:t>2</a:t>
            </a:r>
            <a:r>
              <a:rPr lang="fr-FR">
                <a:solidFill>
                  <a:srgbClr val="C00000"/>
                </a:solidFill>
              </a:rPr>
              <a:t> 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400"/>
              <a:buAutoNum type="alphaUcPeriod"/>
            </a:pPr>
            <a:r>
              <a:rPr lang="fr-FR">
                <a:solidFill>
                  <a:srgbClr val="00B050"/>
                </a:solidFill>
              </a:rPr>
              <a:t>Après l’effort les reins s’adaptent ils éliminent les  protons et régénèrent les bicarbonates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AutoNum type="alphaUcPeriod"/>
            </a:pPr>
            <a:r>
              <a:rPr lang="fr-FR">
                <a:solidFill>
                  <a:srgbClr val="C00000"/>
                </a:solidFill>
              </a:rPr>
              <a:t>Les reins ont une plus grande capacité d’adaptation que les poumons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586" name="Google Shape;586;p47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48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rebuchet MS"/>
              <a:buNone/>
            </a:pPr>
            <a:r>
              <a:rPr lang="fr-FR" sz="8000"/>
              <a:t>QCM 3</a:t>
            </a:r>
            <a:endParaRPr/>
          </a:p>
        </p:txBody>
      </p:sp>
      <p:sp>
        <p:nvSpPr>
          <p:cNvPr id="592" name="Google Shape;592;p48"/>
          <p:cNvSpPr txBox="1"/>
          <p:nvPr>
            <p:ph idx="1" type="body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/>
              <a:t>Suite à de gros problème respiratoire Oskour est admis dans votre service. Que pouvez-vous déduire de son état acido-basique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/>
              <a:t> pH= 6,96  [HCO</a:t>
            </a:r>
            <a:r>
              <a:rPr lang="fr-FR" sz="1800"/>
              <a:t>3</a:t>
            </a:r>
            <a:r>
              <a:rPr lang="fr-FR"/>
              <a:t>-]=25mmol/L   PCO</a:t>
            </a:r>
            <a:r>
              <a:rPr lang="fr-FR" sz="1800"/>
              <a:t>2 </a:t>
            </a:r>
            <a:r>
              <a:rPr lang="fr-FR"/>
              <a:t>= 76 mmHg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Il est en alcalose respiratoire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Il est en acidose métabolique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Il est en acidose respiratoire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AutoNum type="alphaUcPeriod"/>
            </a:pPr>
            <a:r>
              <a:rPr lang="fr-FR"/>
              <a:t>Son pronostique vital est engagé ( RIP oskour)</a:t>
            </a:r>
            <a:endParaRPr/>
          </a:p>
        </p:txBody>
      </p:sp>
      <p:sp>
        <p:nvSpPr>
          <p:cNvPr id="593" name="Google Shape;593;p48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49"/>
          <p:cNvSpPr txBox="1"/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Trebuchet MS"/>
              <a:buNone/>
            </a:pPr>
            <a:r>
              <a:rPr lang="fr-FR" sz="8000"/>
              <a:t>REPONSE QCM 3</a:t>
            </a:r>
            <a:endParaRPr/>
          </a:p>
        </p:txBody>
      </p:sp>
      <p:sp>
        <p:nvSpPr>
          <p:cNvPr id="599" name="Google Shape;599;p49"/>
          <p:cNvSpPr txBox="1"/>
          <p:nvPr>
            <p:ph idx="1" type="body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/>
              <a:t>Suite à de gros problème respiratoire Oskour est admis dans votre service. Que pouvez-vous déduire de son état acido-basique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fr-FR"/>
              <a:t> pH= 6,96  [HCO</a:t>
            </a:r>
            <a:r>
              <a:rPr lang="fr-FR" sz="1800"/>
              <a:t>3</a:t>
            </a:r>
            <a:r>
              <a:rPr lang="fr-FR"/>
              <a:t>-]=25mmol/L   PCO</a:t>
            </a:r>
            <a:r>
              <a:rPr lang="fr-FR" sz="1800"/>
              <a:t>2 </a:t>
            </a:r>
            <a:r>
              <a:rPr lang="fr-FR"/>
              <a:t>= 76 mmHg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AutoNum type="alphaUcPeriod"/>
            </a:pPr>
            <a:r>
              <a:rPr lang="fr-FR">
                <a:solidFill>
                  <a:srgbClr val="C00000"/>
                </a:solidFill>
              </a:rPr>
              <a:t>Il est en alcalose respiratoire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AutoNum type="alphaUcPeriod"/>
            </a:pPr>
            <a:r>
              <a:rPr lang="fr-FR">
                <a:solidFill>
                  <a:srgbClr val="C00000"/>
                </a:solidFill>
              </a:rPr>
              <a:t>Il est en acidose métabolique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400"/>
              <a:buAutoNum type="alphaUcPeriod"/>
            </a:pPr>
            <a:r>
              <a:rPr lang="fr-FR">
                <a:solidFill>
                  <a:srgbClr val="00B050"/>
                </a:solidFill>
              </a:rPr>
              <a:t>Il est en acidose métabolique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400"/>
              <a:buAutoNum type="alphaUcPeriod"/>
            </a:pPr>
            <a:r>
              <a:rPr lang="fr-FR">
                <a:solidFill>
                  <a:srgbClr val="00B050"/>
                </a:solidFill>
              </a:rPr>
              <a:t>Son pronostique vital est engagé ( RIP oskour)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600" name="Google Shape;600;p49"/>
          <p:cNvSpPr txBox="1"/>
          <p:nvPr>
            <p:ph idx="11" type="ftr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tutorat est gratuit. Toute reproduction ou vente est interdite.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erlin">
  <a:themeElements>
    <a:clrScheme name="Berlin">
      <a:dk1>
        <a:srgbClr val="000000"/>
      </a:dk1>
      <a:lt1>
        <a:srgbClr val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2021-08-13T18:09:53Z</dcterms:created>
  <dc:creator>Elisa Martin</dc:creator>
</cp:coreProperties>
</file>