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1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56DBD09E-E982-433B-AB11-C6AE777B5DAC}">
          <p14:sldIdLst>
            <p14:sldId id="256"/>
            <p14:sldId id="257"/>
            <p14:sldId id="261"/>
            <p14:sldId id="259"/>
            <p14:sldId id="260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>
        <p:scale>
          <a:sx n="72" d="100"/>
          <a:sy n="72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4CD9FE-2A00-461A-A894-F6CCDB83C7D7}" type="doc">
      <dgm:prSet loTypeId="urn:microsoft.com/office/officeart/2005/8/layout/list1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612A4B2-C91C-4473-8EB4-850546085EB6}">
      <dgm:prSet/>
      <dgm:spPr/>
      <dgm:t>
        <a:bodyPr/>
        <a:lstStyle/>
        <a:p>
          <a:r>
            <a:rPr lang="fr-FR" b="1"/>
            <a:t>Solide </a:t>
          </a:r>
          <a:endParaRPr lang="en-US"/>
        </a:p>
      </dgm:t>
    </dgm:pt>
    <dgm:pt modelId="{B56CA192-19C0-455A-B0EB-B7E56747F235}" type="parTrans" cxnId="{E14AE279-417E-407F-9A70-1306F9CEA3DF}">
      <dgm:prSet/>
      <dgm:spPr/>
      <dgm:t>
        <a:bodyPr/>
        <a:lstStyle/>
        <a:p>
          <a:endParaRPr lang="en-US"/>
        </a:p>
      </dgm:t>
    </dgm:pt>
    <dgm:pt modelId="{9CA092EF-BAB2-4FCA-A1F7-058512A14138}" type="sibTrans" cxnId="{E14AE279-417E-407F-9A70-1306F9CEA3DF}">
      <dgm:prSet/>
      <dgm:spPr/>
      <dgm:t>
        <a:bodyPr/>
        <a:lstStyle/>
        <a:p>
          <a:endParaRPr lang="en-US"/>
        </a:p>
      </dgm:t>
    </dgm:pt>
    <dgm:pt modelId="{DC9920AA-BC16-4226-ACC1-39FDAF303327}">
      <dgm:prSet/>
      <dgm:spPr/>
      <dgm:t>
        <a:bodyPr/>
        <a:lstStyle/>
        <a:p>
          <a:r>
            <a:rPr lang="fr-FR" b="1"/>
            <a:t>Minéralisée </a:t>
          </a:r>
          <a:endParaRPr lang="en-US"/>
        </a:p>
      </dgm:t>
    </dgm:pt>
    <dgm:pt modelId="{E0E6B2F5-8262-4A10-A960-B99FA0EF5D9D}" type="parTrans" cxnId="{ED5442DD-FA93-4A27-93C4-3D1C951C42A0}">
      <dgm:prSet/>
      <dgm:spPr/>
      <dgm:t>
        <a:bodyPr/>
        <a:lstStyle/>
        <a:p>
          <a:endParaRPr lang="en-US"/>
        </a:p>
      </dgm:t>
    </dgm:pt>
    <dgm:pt modelId="{59C199C3-0BF3-43E3-BDC7-C326D587EDAE}" type="sibTrans" cxnId="{ED5442DD-FA93-4A27-93C4-3D1C951C42A0}">
      <dgm:prSet/>
      <dgm:spPr/>
      <dgm:t>
        <a:bodyPr/>
        <a:lstStyle/>
        <a:p>
          <a:endParaRPr lang="en-US"/>
        </a:p>
      </dgm:t>
    </dgm:pt>
    <dgm:pt modelId="{7E15B8C8-9159-4FD7-910A-BC33371358F1}">
      <dgm:prSet/>
      <dgm:spPr/>
      <dgm:t>
        <a:bodyPr/>
        <a:lstStyle/>
        <a:p>
          <a:r>
            <a:rPr lang="fr-FR" b="1"/>
            <a:t>Vascularisée</a:t>
          </a:r>
          <a:endParaRPr lang="en-US"/>
        </a:p>
      </dgm:t>
    </dgm:pt>
    <dgm:pt modelId="{B3AF2619-73AE-4F24-9FC2-FAD411723A82}" type="parTrans" cxnId="{C1504BE8-CD77-477C-B0B0-1C489ACA401B}">
      <dgm:prSet/>
      <dgm:spPr/>
      <dgm:t>
        <a:bodyPr/>
        <a:lstStyle/>
        <a:p>
          <a:endParaRPr lang="en-US"/>
        </a:p>
      </dgm:t>
    </dgm:pt>
    <dgm:pt modelId="{3C770B76-544B-4DBA-B3B5-2814110BBFAC}" type="sibTrans" cxnId="{C1504BE8-CD77-477C-B0B0-1C489ACA401B}">
      <dgm:prSet/>
      <dgm:spPr/>
      <dgm:t>
        <a:bodyPr/>
        <a:lstStyle/>
        <a:p>
          <a:endParaRPr lang="en-US"/>
        </a:p>
      </dgm:t>
    </dgm:pt>
    <dgm:pt modelId="{F3BCCBAB-D8B8-4A6E-A288-C8FD8533F5C7}" type="pres">
      <dgm:prSet presAssocID="{4B4CD9FE-2A00-461A-A894-F6CCDB83C7D7}" presName="linear" presStyleCnt="0">
        <dgm:presLayoutVars>
          <dgm:dir/>
          <dgm:animLvl val="lvl"/>
          <dgm:resizeHandles val="exact"/>
        </dgm:presLayoutVars>
      </dgm:prSet>
      <dgm:spPr/>
    </dgm:pt>
    <dgm:pt modelId="{37573087-9916-4838-9DBD-51E6B5270017}" type="pres">
      <dgm:prSet presAssocID="{C612A4B2-C91C-4473-8EB4-850546085EB6}" presName="parentLin" presStyleCnt="0"/>
      <dgm:spPr/>
    </dgm:pt>
    <dgm:pt modelId="{D8C7FB03-3694-44F1-B3E6-9585EEF784AD}" type="pres">
      <dgm:prSet presAssocID="{C612A4B2-C91C-4473-8EB4-850546085EB6}" presName="parentLeftMargin" presStyleLbl="node1" presStyleIdx="0" presStyleCnt="3"/>
      <dgm:spPr/>
    </dgm:pt>
    <dgm:pt modelId="{4590259C-BFB2-4D26-9D05-B5B9457EA0BB}" type="pres">
      <dgm:prSet presAssocID="{C612A4B2-C91C-4473-8EB4-850546085EB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E1F525F-F694-4FF1-879C-5523C64981EB}" type="pres">
      <dgm:prSet presAssocID="{C612A4B2-C91C-4473-8EB4-850546085EB6}" presName="negativeSpace" presStyleCnt="0"/>
      <dgm:spPr/>
    </dgm:pt>
    <dgm:pt modelId="{954D8F41-890E-427E-A918-CA5F909EC891}" type="pres">
      <dgm:prSet presAssocID="{C612A4B2-C91C-4473-8EB4-850546085EB6}" presName="childText" presStyleLbl="conFgAcc1" presStyleIdx="0" presStyleCnt="3">
        <dgm:presLayoutVars>
          <dgm:bulletEnabled val="1"/>
        </dgm:presLayoutVars>
      </dgm:prSet>
      <dgm:spPr/>
    </dgm:pt>
    <dgm:pt modelId="{A76E3792-C0AD-4980-BC52-F8B054D1B2F9}" type="pres">
      <dgm:prSet presAssocID="{9CA092EF-BAB2-4FCA-A1F7-058512A14138}" presName="spaceBetweenRectangles" presStyleCnt="0"/>
      <dgm:spPr/>
    </dgm:pt>
    <dgm:pt modelId="{6F06CD66-1808-4BD4-AA16-FC77F8F5482E}" type="pres">
      <dgm:prSet presAssocID="{DC9920AA-BC16-4226-ACC1-39FDAF303327}" presName="parentLin" presStyleCnt="0"/>
      <dgm:spPr/>
    </dgm:pt>
    <dgm:pt modelId="{B93E9D3D-47EC-412D-A355-562496412C3E}" type="pres">
      <dgm:prSet presAssocID="{DC9920AA-BC16-4226-ACC1-39FDAF303327}" presName="parentLeftMargin" presStyleLbl="node1" presStyleIdx="0" presStyleCnt="3"/>
      <dgm:spPr/>
    </dgm:pt>
    <dgm:pt modelId="{56DB640B-F431-43E2-95C9-8CC0C1730593}" type="pres">
      <dgm:prSet presAssocID="{DC9920AA-BC16-4226-ACC1-39FDAF30332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0D6C428-4E1B-406A-89AF-FFED1D3FF81F}" type="pres">
      <dgm:prSet presAssocID="{DC9920AA-BC16-4226-ACC1-39FDAF303327}" presName="negativeSpace" presStyleCnt="0"/>
      <dgm:spPr/>
    </dgm:pt>
    <dgm:pt modelId="{5CFD5DE2-36E8-4EAE-BAD5-F5CC67E93C5D}" type="pres">
      <dgm:prSet presAssocID="{DC9920AA-BC16-4226-ACC1-39FDAF303327}" presName="childText" presStyleLbl="conFgAcc1" presStyleIdx="1" presStyleCnt="3">
        <dgm:presLayoutVars>
          <dgm:bulletEnabled val="1"/>
        </dgm:presLayoutVars>
      </dgm:prSet>
      <dgm:spPr/>
    </dgm:pt>
    <dgm:pt modelId="{B360083E-BBF4-42FE-BD46-C5D6FBD11149}" type="pres">
      <dgm:prSet presAssocID="{59C199C3-0BF3-43E3-BDC7-C326D587EDAE}" presName="spaceBetweenRectangles" presStyleCnt="0"/>
      <dgm:spPr/>
    </dgm:pt>
    <dgm:pt modelId="{59D25677-17BC-4EAD-A276-5C1ED06C4BAC}" type="pres">
      <dgm:prSet presAssocID="{7E15B8C8-9159-4FD7-910A-BC33371358F1}" presName="parentLin" presStyleCnt="0"/>
      <dgm:spPr/>
    </dgm:pt>
    <dgm:pt modelId="{4E4E5711-4807-4FCA-83BE-5742D3BB1ABF}" type="pres">
      <dgm:prSet presAssocID="{7E15B8C8-9159-4FD7-910A-BC33371358F1}" presName="parentLeftMargin" presStyleLbl="node1" presStyleIdx="1" presStyleCnt="3"/>
      <dgm:spPr/>
    </dgm:pt>
    <dgm:pt modelId="{7B49243F-3351-4B96-B7CC-682A1670583E}" type="pres">
      <dgm:prSet presAssocID="{7E15B8C8-9159-4FD7-910A-BC33371358F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7338E10-26F5-438A-BEDC-0075E4FD59CB}" type="pres">
      <dgm:prSet presAssocID="{7E15B8C8-9159-4FD7-910A-BC33371358F1}" presName="negativeSpace" presStyleCnt="0"/>
      <dgm:spPr/>
    </dgm:pt>
    <dgm:pt modelId="{DFCE95EF-4125-48FC-BA0B-F52A9EFA5BFE}" type="pres">
      <dgm:prSet presAssocID="{7E15B8C8-9159-4FD7-910A-BC33371358F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D24A90B-E0A9-41E8-AEC0-FD5A313AE675}" type="presOf" srcId="{DC9920AA-BC16-4226-ACC1-39FDAF303327}" destId="{56DB640B-F431-43E2-95C9-8CC0C1730593}" srcOrd="1" destOrd="0" presId="urn:microsoft.com/office/officeart/2005/8/layout/list1"/>
    <dgm:cxn modelId="{2ADBD02B-C118-4AEC-A58C-E5CC83335586}" type="presOf" srcId="{4B4CD9FE-2A00-461A-A894-F6CCDB83C7D7}" destId="{F3BCCBAB-D8B8-4A6E-A288-C8FD8533F5C7}" srcOrd="0" destOrd="0" presId="urn:microsoft.com/office/officeart/2005/8/layout/list1"/>
    <dgm:cxn modelId="{E14AE279-417E-407F-9A70-1306F9CEA3DF}" srcId="{4B4CD9FE-2A00-461A-A894-F6CCDB83C7D7}" destId="{C612A4B2-C91C-4473-8EB4-850546085EB6}" srcOrd="0" destOrd="0" parTransId="{B56CA192-19C0-455A-B0EB-B7E56747F235}" sibTransId="{9CA092EF-BAB2-4FCA-A1F7-058512A14138}"/>
    <dgm:cxn modelId="{EB8C2888-B99B-4A04-9C8B-F22405BCA18F}" type="presOf" srcId="{7E15B8C8-9159-4FD7-910A-BC33371358F1}" destId="{7B49243F-3351-4B96-B7CC-682A1670583E}" srcOrd="1" destOrd="0" presId="urn:microsoft.com/office/officeart/2005/8/layout/list1"/>
    <dgm:cxn modelId="{4ECAD58C-82BE-4143-8EEE-6CC3C55B0661}" type="presOf" srcId="{C612A4B2-C91C-4473-8EB4-850546085EB6}" destId="{D8C7FB03-3694-44F1-B3E6-9585EEF784AD}" srcOrd="0" destOrd="0" presId="urn:microsoft.com/office/officeart/2005/8/layout/list1"/>
    <dgm:cxn modelId="{F8B28693-CE6A-4F63-8524-47B12F8BF4FB}" type="presOf" srcId="{7E15B8C8-9159-4FD7-910A-BC33371358F1}" destId="{4E4E5711-4807-4FCA-83BE-5742D3BB1ABF}" srcOrd="0" destOrd="0" presId="urn:microsoft.com/office/officeart/2005/8/layout/list1"/>
    <dgm:cxn modelId="{E82DAFD7-A93A-4AC4-B9BA-9FFD9335CE90}" type="presOf" srcId="{DC9920AA-BC16-4226-ACC1-39FDAF303327}" destId="{B93E9D3D-47EC-412D-A355-562496412C3E}" srcOrd="0" destOrd="0" presId="urn:microsoft.com/office/officeart/2005/8/layout/list1"/>
    <dgm:cxn modelId="{ED5442DD-FA93-4A27-93C4-3D1C951C42A0}" srcId="{4B4CD9FE-2A00-461A-A894-F6CCDB83C7D7}" destId="{DC9920AA-BC16-4226-ACC1-39FDAF303327}" srcOrd="1" destOrd="0" parTransId="{E0E6B2F5-8262-4A10-A960-B99FA0EF5D9D}" sibTransId="{59C199C3-0BF3-43E3-BDC7-C326D587EDAE}"/>
    <dgm:cxn modelId="{C1504BE8-CD77-477C-B0B0-1C489ACA401B}" srcId="{4B4CD9FE-2A00-461A-A894-F6CCDB83C7D7}" destId="{7E15B8C8-9159-4FD7-910A-BC33371358F1}" srcOrd="2" destOrd="0" parTransId="{B3AF2619-73AE-4F24-9FC2-FAD411723A82}" sibTransId="{3C770B76-544B-4DBA-B3B5-2814110BBFAC}"/>
    <dgm:cxn modelId="{9BA757F8-AE9F-471A-93FB-7D5E00FD8225}" type="presOf" srcId="{C612A4B2-C91C-4473-8EB4-850546085EB6}" destId="{4590259C-BFB2-4D26-9D05-B5B9457EA0BB}" srcOrd="1" destOrd="0" presId="urn:microsoft.com/office/officeart/2005/8/layout/list1"/>
    <dgm:cxn modelId="{8BC7ED2D-1D37-4A0C-9346-30DD27F8661C}" type="presParOf" srcId="{F3BCCBAB-D8B8-4A6E-A288-C8FD8533F5C7}" destId="{37573087-9916-4838-9DBD-51E6B5270017}" srcOrd="0" destOrd="0" presId="urn:microsoft.com/office/officeart/2005/8/layout/list1"/>
    <dgm:cxn modelId="{190158D5-7B00-4C49-9BA5-04E2A1D268CC}" type="presParOf" srcId="{37573087-9916-4838-9DBD-51E6B5270017}" destId="{D8C7FB03-3694-44F1-B3E6-9585EEF784AD}" srcOrd="0" destOrd="0" presId="urn:microsoft.com/office/officeart/2005/8/layout/list1"/>
    <dgm:cxn modelId="{A8BD218F-6C4A-4DA3-84CA-6871A8A63ED6}" type="presParOf" srcId="{37573087-9916-4838-9DBD-51E6B5270017}" destId="{4590259C-BFB2-4D26-9D05-B5B9457EA0BB}" srcOrd="1" destOrd="0" presId="urn:microsoft.com/office/officeart/2005/8/layout/list1"/>
    <dgm:cxn modelId="{B964B758-D0AA-49BF-8802-3E858AD32462}" type="presParOf" srcId="{F3BCCBAB-D8B8-4A6E-A288-C8FD8533F5C7}" destId="{FE1F525F-F694-4FF1-879C-5523C64981EB}" srcOrd="1" destOrd="0" presId="urn:microsoft.com/office/officeart/2005/8/layout/list1"/>
    <dgm:cxn modelId="{D87B7A33-07F4-40A3-B792-D29F7B8A7AEF}" type="presParOf" srcId="{F3BCCBAB-D8B8-4A6E-A288-C8FD8533F5C7}" destId="{954D8F41-890E-427E-A918-CA5F909EC891}" srcOrd="2" destOrd="0" presId="urn:microsoft.com/office/officeart/2005/8/layout/list1"/>
    <dgm:cxn modelId="{53A2A27D-5EAE-41CE-B060-B4EE2A891229}" type="presParOf" srcId="{F3BCCBAB-D8B8-4A6E-A288-C8FD8533F5C7}" destId="{A76E3792-C0AD-4980-BC52-F8B054D1B2F9}" srcOrd="3" destOrd="0" presId="urn:microsoft.com/office/officeart/2005/8/layout/list1"/>
    <dgm:cxn modelId="{AAEFBF4B-1C52-48C2-A97F-8E1BBF355C6C}" type="presParOf" srcId="{F3BCCBAB-D8B8-4A6E-A288-C8FD8533F5C7}" destId="{6F06CD66-1808-4BD4-AA16-FC77F8F5482E}" srcOrd="4" destOrd="0" presId="urn:microsoft.com/office/officeart/2005/8/layout/list1"/>
    <dgm:cxn modelId="{7E016318-BF7F-4F0D-927C-CA66B4D01B19}" type="presParOf" srcId="{6F06CD66-1808-4BD4-AA16-FC77F8F5482E}" destId="{B93E9D3D-47EC-412D-A355-562496412C3E}" srcOrd="0" destOrd="0" presId="urn:microsoft.com/office/officeart/2005/8/layout/list1"/>
    <dgm:cxn modelId="{77832CBB-E5AB-4242-8214-04F4A231DC68}" type="presParOf" srcId="{6F06CD66-1808-4BD4-AA16-FC77F8F5482E}" destId="{56DB640B-F431-43E2-95C9-8CC0C1730593}" srcOrd="1" destOrd="0" presId="urn:microsoft.com/office/officeart/2005/8/layout/list1"/>
    <dgm:cxn modelId="{E94D41D8-7779-4BCF-8019-2B8CA17DDFD6}" type="presParOf" srcId="{F3BCCBAB-D8B8-4A6E-A288-C8FD8533F5C7}" destId="{40D6C428-4E1B-406A-89AF-FFED1D3FF81F}" srcOrd="5" destOrd="0" presId="urn:microsoft.com/office/officeart/2005/8/layout/list1"/>
    <dgm:cxn modelId="{17EEB155-90C0-46D3-93A7-033A6BA06733}" type="presParOf" srcId="{F3BCCBAB-D8B8-4A6E-A288-C8FD8533F5C7}" destId="{5CFD5DE2-36E8-4EAE-BAD5-F5CC67E93C5D}" srcOrd="6" destOrd="0" presId="urn:microsoft.com/office/officeart/2005/8/layout/list1"/>
    <dgm:cxn modelId="{DE391638-EFDB-4652-BDC7-464771C8ED9C}" type="presParOf" srcId="{F3BCCBAB-D8B8-4A6E-A288-C8FD8533F5C7}" destId="{B360083E-BBF4-42FE-BD46-C5D6FBD11149}" srcOrd="7" destOrd="0" presId="urn:microsoft.com/office/officeart/2005/8/layout/list1"/>
    <dgm:cxn modelId="{F4DF30BE-9246-43A8-B8C7-973318200C36}" type="presParOf" srcId="{F3BCCBAB-D8B8-4A6E-A288-C8FD8533F5C7}" destId="{59D25677-17BC-4EAD-A276-5C1ED06C4BAC}" srcOrd="8" destOrd="0" presId="urn:microsoft.com/office/officeart/2005/8/layout/list1"/>
    <dgm:cxn modelId="{524C432B-0484-4F17-A07C-94335F797173}" type="presParOf" srcId="{59D25677-17BC-4EAD-A276-5C1ED06C4BAC}" destId="{4E4E5711-4807-4FCA-83BE-5742D3BB1ABF}" srcOrd="0" destOrd="0" presId="urn:microsoft.com/office/officeart/2005/8/layout/list1"/>
    <dgm:cxn modelId="{DF5DD8E6-BAB4-4570-9EEA-F92DD900DDDB}" type="presParOf" srcId="{59D25677-17BC-4EAD-A276-5C1ED06C4BAC}" destId="{7B49243F-3351-4B96-B7CC-682A1670583E}" srcOrd="1" destOrd="0" presId="urn:microsoft.com/office/officeart/2005/8/layout/list1"/>
    <dgm:cxn modelId="{E65A9094-4524-4E87-BBBB-E5C8979CBCF9}" type="presParOf" srcId="{F3BCCBAB-D8B8-4A6E-A288-C8FD8533F5C7}" destId="{47338E10-26F5-438A-BEDC-0075E4FD59CB}" srcOrd="9" destOrd="0" presId="urn:microsoft.com/office/officeart/2005/8/layout/list1"/>
    <dgm:cxn modelId="{419C8E1A-6F44-4D7B-A0FB-B350CFDAD8FC}" type="presParOf" srcId="{F3BCCBAB-D8B8-4A6E-A288-C8FD8533F5C7}" destId="{DFCE95EF-4125-48FC-BA0B-F52A9EFA5BFE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5ABE4A-3733-40DB-B890-0B7269F874C2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007F0C0-8270-46C5-A820-9A4E05F35A71}">
      <dgm:prSet/>
      <dgm:spPr/>
      <dgm:t>
        <a:bodyPr/>
        <a:lstStyle/>
        <a:p>
          <a:r>
            <a:rPr lang="fr-FR" dirty="0"/>
            <a:t>S’organise sous forme de </a:t>
          </a:r>
          <a:r>
            <a:rPr lang="fr-FR" b="1" dirty="0"/>
            <a:t>travées</a:t>
          </a:r>
          <a:r>
            <a:rPr lang="fr-FR" dirty="0"/>
            <a:t> : entourant les lacunes de </a:t>
          </a:r>
          <a:r>
            <a:rPr lang="fr-FR" b="1" dirty="0"/>
            <a:t>TC vascularisée</a:t>
          </a:r>
          <a:r>
            <a:rPr lang="fr-FR" dirty="0"/>
            <a:t> </a:t>
          </a:r>
          <a:endParaRPr lang="en-US" dirty="0"/>
        </a:p>
      </dgm:t>
    </dgm:pt>
    <dgm:pt modelId="{44D88100-EE0F-459C-BCD4-35F739F854EE}" type="parTrans" cxnId="{C9ECFEB9-5F68-4510-9C60-A21BA59264BE}">
      <dgm:prSet/>
      <dgm:spPr/>
      <dgm:t>
        <a:bodyPr/>
        <a:lstStyle/>
        <a:p>
          <a:endParaRPr lang="en-US"/>
        </a:p>
      </dgm:t>
    </dgm:pt>
    <dgm:pt modelId="{05251B2C-452C-4DF1-A0AB-2903EB3DDF85}" type="sibTrans" cxnId="{C9ECFEB9-5F68-4510-9C60-A21BA59264BE}">
      <dgm:prSet/>
      <dgm:spPr/>
      <dgm:t>
        <a:bodyPr/>
        <a:lstStyle/>
        <a:p>
          <a:endParaRPr lang="en-US"/>
        </a:p>
      </dgm:t>
    </dgm:pt>
    <dgm:pt modelId="{CA5FC530-41DD-4892-BC73-BDF659CCF5F8}">
      <dgm:prSet/>
      <dgm:spPr/>
      <dgm:t>
        <a:bodyPr/>
        <a:lstStyle/>
        <a:p>
          <a:r>
            <a:rPr lang="fr-FR"/>
            <a:t>Lacunes + volumineuses </a:t>
          </a:r>
          <a:r>
            <a:rPr lang="fr-FR">
              <a:sym typeface="Wingdings" panose="05000000000000000000" pitchFamily="2" charset="2"/>
            </a:rPr>
            <a:t></a:t>
          </a:r>
          <a:r>
            <a:rPr lang="fr-FR"/>
            <a:t> </a:t>
          </a:r>
          <a:r>
            <a:rPr lang="fr-FR" b="1"/>
            <a:t>Moelle osseuse </a:t>
          </a:r>
          <a:endParaRPr lang="en-US"/>
        </a:p>
      </dgm:t>
    </dgm:pt>
    <dgm:pt modelId="{2BE3DE69-DF32-4C5A-A45A-110DB094BADC}" type="parTrans" cxnId="{A32C797E-B051-490E-80CE-56A623B4AD33}">
      <dgm:prSet/>
      <dgm:spPr/>
      <dgm:t>
        <a:bodyPr/>
        <a:lstStyle/>
        <a:p>
          <a:endParaRPr lang="en-US"/>
        </a:p>
      </dgm:t>
    </dgm:pt>
    <dgm:pt modelId="{7C4992F7-9B61-484A-A58B-7D19EFEC61F8}" type="sibTrans" cxnId="{A32C797E-B051-490E-80CE-56A623B4AD33}">
      <dgm:prSet/>
      <dgm:spPr/>
      <dgm:t>
        <a:bodyPr/>
        <a:lstStyle/>
        <a:p>
          <a:endParaRPr lang="en-US"/>
        </a:p>
      </dgm:t>
    </dgm:pt>
    <dgm:pt modelId="{37012F50-CAF1-4162-A944-8A9E969B07B1}">
      <dgm:prSet/>
      <dgm:spPr/>
      <dgm:t>
        <a:bodyPr/>
        <a:lstStyle/>
        <a:p>
          <a:r>
            <a:rPr lang="fr-FR"/>
            <a:t>TO </a:t>
          </a:r>
          <a:r>
            <a:rPr lang="fr-FR">
              <a:sym typeface="Wingdings" panose="05000000000000000000" pitchFamily="2" charset="2"/>
            </a:rPr>
            <a:t></a:t>
          </a:r>
          <a:r>
            <a:rPr lang="fr-FR"/>
            <a:t> </a:t>
          </a:r>
          <a:r>
            <a:rPr lang="fr-FR" b="1"/>
            <a:t>- hydraté </a:t>
          </a:r>
          <a:r>
            <a:rPr lang="fr-FR"/>
            <a:t>de l’organisme </a:t>
          </a:r>
          <a:endParaRPr lang="en-US"/>
        </a:p>
      </dgm:t>
    </dgm:pt>
    <dgm:pt modelId="{DB1D34C5-A520-4328-A838-C3F9A9EA9D2B}" type="parTrans" cxnId="{CDD1F5C9-9A28-47E3-BD69-7D2201918B5F}">
      <dgm:prSet/>
      <dgm:spPr/>
      <dgm:t>
        <a:bodyPr/>
        <a:lstStyle/>
        <a:p>
          <a:endParaRPr lang="en-US"/>
        </a:p>
      </dgm:t>
    </dgm:pt>
    <dgm:pt modelId="{804A6D0A-7442-4506-ABB7-17FF7FC14B99}" type="sibTrans" cxnId="{CDD1F5C9-9A28-47E3-BD69-7D2201918B5F}">
      <dgm:prSet/>
      <dgm:spPr/>
      <dgm:t>
        <a:bodyPr/>
        <a:lstStyle/>
        <a:p>
          <a:endParaRPr lang="en-US"/>
        </a:p>
      </dgm:t>
    </dgm:pt>
    <dgm:pt modelId="{B73B79EA-54E6-4862-98A5-4861D8FCF103}">
      <dgm:prSet/>
      <dgm:spPr/>
      <dgm:t>
        <a:bodyPr/>
        <a:lstStyle/>
        <a:p>
          <a:r>
            <a:rPr lang="fr-FR"/>
            <a:t>2 composantes : </a:t>
          </a:r>
          <a:r>
            <a:rPr lang="fr-FR" b="1"/>
            <a:t>organique</a:t>
          </a:r>
          <a:r>
            <a:rPr lang="fr-FR"/>
            <a:t> et </a:t>
          </a:r>
          <a:r>
            <a:rPr lang="fr-FR" b="1"/>
            <a:t>minérale</a:t>
          </a:r>
          <a:r>
            <a:rPr lang="fr-FR"/>
            <a:t> </a:t>
          </a:r>
          <a:endParaRPr lang="en-US"/>
        </a:p>
      </dgm:t>
    </dgm:pt>
    <dgm:pt modelId="{B56FF362-2614-41E9-AE2E-4E002B6688FE}" type="parTrans" cxnId="{2E18FB60-B5D4-4D4E-8500-8BA93E685148}">
      <dgm:prSet/>
      <dgm:spPr/>
      <dgm:t>
        <a:bodyPr/>
        <a:lstStyle/>
        <a:p>
          <a:endParaRPr lang="en-US"/>
        </a:p>
      </dgm:t>
    </dgm:pt>
    <dgm:pt modelId="{31CCBD03-66F0-4402-A4F3-F087B14202A2}" type="sibTrans" cxnId="{2E18FB60-B5D4-4D4E-8500-8BA93E685148}">
      <dgm:prSet/>
      <dgm:spPr/>
      <dgm:t>
        <a:bodyPr/>
        <a:lstStyle/>
        <a:p>
          <a:endParaRPr lang="en-US"/>
        </a:p>
      </dgm:t>
    </dgm:pt>
    <dgm:pt modelId="{9B8F3F1E-BBBE-415F-B8CE-84D849C6E422}" type="pres">
      <dgm:prSet presAssocID="{F25ABE4A-3733-40DB-B890-0B7269F874C2}" presName="linear" presStyleCnt="0">
        <dgm:presLayoutVars>
          <dgm:animLvl val="lvl"/>
          <dgm:resizeHandles val="exact"/>
        </dgm:presLayoutVars>
      </dgm:prSet>
      <dgm:spPr/>
    </dgm:pt>
    <dgm:pt modelId="{F88977DA-4557-4CCF-8DAF-F4E177757209}" type="pres">
      <dgm:prSet presAssocID="{F007F0C0-8270-46C5-A820-9A4E05F35A7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9485BA0-A938-45AF-9B4E-2F0896F7163D}" type="pres">
      <dgm:prSet presAssocID="{05251B2C-452C-4DF1-A0AB-2903EB3DDF85}" presName="spacer" presStyleCnt="0"/>
      <dgm:spPr/>
    </dgm:pt>
    <dgm:pt modelId="{CC3288A2-877F-415D-ADB1-C51F29A75B2B}" type="pres">
      <dgm:prSet presAssocID="{CA5FC530-41DD-4892-BC73-BDF659CCF5F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9AF84B8-EFF0-4170-96F3-01E0050032AD}" type="pres">
      <dgm:prSet presAssocID="{7C4992F7-9B61-484A-A58B-7D19EFEC61F8}" presName="spacer" presStyleCnt="0"/>
      <dgm:spPr/>
    </dgm:pt>
    <dgm:pt modelId="{5AFF1BF7-762A-4BB9-BB51-EACD35612AB6}" type="pres">
      <dgm:prSet presAssocID="{37012F50-CAF1-4162-A944-8A9E969B07B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CDF5A36-E0FF-4BE0-BA87-2C6B7069643A}" type="pres">
      <dgm:prSet presAssocID="{804A6D0A-7442-4506-ABB7-17FF7FC14B99}" presName="spacer" presStyleCnt="0"/>
      <dgm:spPr/>
    </dgm:pt>
    <dgm:pt modelId="{2311EF71-2751-4C52-B5AE-B7BB4DAE667D}" type="pres">
      <dgm:prSet presAssocID="{B73B79EA-54E6-4862-98A5-4861D8FCF10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E18FB60-B5D4-4D4E-8500-8BA93E685148}" srcId="{F25ABE4A-3733-40DB-B890-0B7269F874C2}" destId="{B73B79EA-54E6-4862-98A5-4861D8FCF103}" srcOrd="3" destOrd="0" parTransId="{B56FF362-2614-41E9-AE2E-4E002B6688FE}" sibTransId="{31CCBD03-66F0-4402-A4F3-F087B14202A2}"/>
    <dgm:cxn modelId="{66566963-6DB0-4268-A333-972C221BC5A5}" type="presOf" srcId="{B73B79EA-54E6-4862-98A5-4861D8FCF103}" destId="{2311EF71-2751-4C52-B5AE-B7BB4DAE667D}" srcOrd="0" destOrd="0" presId="urn:microsoft.com/office/officeart/2005/8/layout/vList2"/>
    <dgm:cxn modelId="{D2BDB56D-3313-4AC8-A1B7-98B5F2EEEE29}" type="presOf" srcId="{37012F50-CAF1-4162-A944-8A9E969B07B1}" destId="{5AFF1BF7-762A-4BB9-BB51-EACD35612AB6}" srcOrd="0" destOrd="0" presId="urn:microsoft.com/office/officeart/2005/8/layout/vList2"/>
    <dgm:cxn modelId="{87C9DA4E-C4E5-40D1-9946-9FA915F54855}" type="presOf" srcId="{CA5FC530-41DD-4892-BC73-BDF659CCF5F8}" destId="{CC3288A2-877F-415D-ADB1-C51F29A75B2B}" srcOrd="0" destOrd="0" presId="urn:microsoft.com/office/officeart/2005/8/layout/vList2"/>
    <dgm:cxn modelId="{A32C797E-B051-490E-80CE-56A623B4AD33}" srcId="{F25ABE4A-3733-40DB-B890-0B7269F874C2}" destId="{CA5FC530-41DD-4892-BC73-BDF659CCF5F8}" srcOrd="1" destOrd="0" parTransId="{2BE3DE69-DF32-4C5A-A45A-110DB094BADC}" sibTransId="{7C4992F7-9B61-484A-A58B-7D19EFEC61F8}"/>
    <dgm:cxn modelId="{C9ECFEB9-5F68-4510-9C60-A21BA59264BE}" srcId="{F25ABE4A-3733-40DB-B890-0B7269F874C2}" destId="{F007F0C0-8270-46C5-A820-9A4E05F35A71}" srcOrd="0" destOrd="0" parTransId="{44D88100-EE0F-459C-BCD4-35F739F854EE}" sibTransId="{05251B2C-452C-4DF1-A0AB-2903EB3DDF85}"/>
    <dgm:cxn modelId="{CDD1F5C9-9A28-47E3-BD69-7D2201918B5F}" srcId="{F25ABE4A-3733-40DB-B890-0B7269F874C2}" destId="{37012F50-CAF1-4162-A944-8A9E969B07B1}" srcOrd="2" destOrd="0" parTransId="{DB1D34C5-A520-4328-A838-C3F9A9EA9D2B}" sibTransId="{804A6D0A-7442-4506-ABB7-17FF7FC14B99}"/>
    <dgm:cxn modelId="{0A5A7EF2-F14F-471B-8282-550F3DD6079D}" type="presOf" srcId="{F007F0C0-8270-46C5-A820-9A4E05F35A71}" destId="{F88977DA-4557-4CCF-8DAF-F4E177757209}" srcOrd="0" destOrd="0" presId="urn:microsoft.com/office/officeart/2005/8/layout/vList2"/>
    <dgm:cxn modelId="{9E03F5F4-1A62-45F3-8077-FE5B53F909AC}" type="presOf" srcId="{F25ABE4A-3733-40DB-B890-0B7269F874C2}" destId="{9B8F3F1E-BBBE-415F-B8CE-84D849C6E422}" srcOrd="0" destOrd="0" presId="urn:microsoft.com/office/officeart/2005/8/layout/vList2"/>
    <dgm:cxn modelId="{828E05DC-EB0E-4B97-BFF7-044449132968}" type="presParOf" srcId="{9B8F3F1E-BBBE-415F-B8CE-84D849C6E422}" destId="{F88977DA-4557-4CCF-8DAF-F4E177757209}" srcOrd="0" destOrd="0" presId="urn:microsoft.com/office/officeart/2005/8/layout/vList2"/>
    <dgm:cxn modelId="{79C8EF6E-6D8D-449F-BDC7-F90DEFB365BC}" type="presParOf" srcId="{9B8F3F1E-BBBE-415F-B8CE-84D849C6E422}" destId="{69485BA0-A938-45AF-9B4E-2F0896F7163D}" srcOrd="1" destOrd="0" presId="urn:microsoft.com/office/officeart/2005/8/layout/vList2"/>
    <dgm:cxn modelId="{FD45C13F-225A-42F5-B138-5C85E7FC8014}" type="presParOf" srcId="{9B8F3F1E-BBBE-415F-B8CE-84D849C6E422}" destId="{CC3288A2-877F-415D-ADB1-C51F29A75B2B}" srcOrd="2" destOrd="0" presId="urn:microsoft.com/office/officeart/2005/8/layout/vList2"/>
    <dgm:cxn modelId="{D54951BC-11B8-410B-8336-E258D7B0281F}" type="presParOf" srcId="{9B8F3F1E-BBBE-415F-B8CE-84D849C6E422}" destId="{C9AF84B8-EFF0-4170-96F3-01E0050032AD}" srcOrd="3" destOrd="0" presId="urn:microsoft.com/office/officeart/2005/8/layout/vList2"/>
    <dgm:cxn modelId="{9F64FFED-AF7A-49AF-A849-500DC7F6CFA8}" type="presParOf" srcId="{9B8F3F1E-BBBE-415F-B8CE-84D849C6E422}" destId="{5AFF1BF7-762A-4BB9-BB51-EACD35612AB6}" srcOrd="4" destOrd="0" presId="urn:microsoft.com/office/officeart/2005/8/layout/vList2"/>
    <dgm:cxn modelId="{94E10F8B-9D50-4337-9307-170828201FBD}" type="presParOf" srcId="{9B8F3F1E-BBBE-415F-B8CE-84D849C6E422}" destId="{2CDF5A36-E0FF-4BE0-BA87-2C6B7069643A}" srcOrd="5" destOrd="0" presId="urn:microsoft.com/office/officeart/2005/8/layout/vList2"/>
    <dgm:cxn modelId="{94F44F07-BDF6-4803-AA16-194EFD48028D}" type="presParOf" srcId="{9B8F3F1E-BBBE-415F-B8CE-84D849C6E422}" destId="{2311EF71-2751-4C52-B5AE-B7BB4DAE667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431728A-4176-4818-A3E9-1757653605F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2361F50-5473-4269-ADEA-FFE9F68BA132}">
      <dgm:prSet/>
      <dgm:spPr/>
      <dgm:t>
        <a:bodyPr/>
        <a:lstStyle/>
        <a:p>
          <a:r>
            <a:rPr lang="fr-FR" b="1"/>
            <a:t>Cristaux d’hydroxyapatite </a:t>
          </a:r>
          <a:r>
            <a:rPr lang="fr-FR"/>
            <a:t>complexe de </a:t>
          </a:r>
          <a:r>
            <a:rPr lang="fr-FR" b="1"/>
            <a:t>calcium</a:t>
          </a:r>
          <a:r>
            <a:rPr lang="fr-FR"/>
            <a:t> et de </a:t>
          </a:r>
          <a:r>
            <a:rPr lang="fr-FR" b="1"/>
            <a:t>phosphore</a:t>
          </a:r>
          <a:r>
            <a:rPr lang="fr-FR"/>
            <a:t> </a:t>
          </a:r>
          <a:endParaRPr lang="en-US"/>
        </a:p>
      </dgm:t>
    </dgm:pt>
    <dgm:pt modelId="{6C1648E0-2499-4CE0-93D2-FD79F2B25A86}" type="parTrans" cxnId="{C13514FA-E675-4D29-9A67-67A092B2766A}">
      <dgm:prSet/>
      <dgm:spPr/>
      <dgm:t>
        <a:bodyPr/>
        <a:lstStyle/>
        <a:p>
          <a:endParaRPr lang="en-US"/>
        </a:p>
      </dgm:t>
    </dgm:pt>
    <dgm:pt modelId="{6692A188-C7F7-4363-8CA2-44EC66B7BB2D}" type="sibTrans" cxnId="{C13514FA-E675-4D29-9A67-67A092B2766A}">
      <dgm:prSet/>
      <dgm:spPr/>
      <dgm:t>
        <a:bodyPr/>
        <a:lstStyle/>
        <a:p>
          <a:endParaRPr lang="en-US"/>
        </a:p>
      </dgm:t>
    </dgm:pt>
    <dgm:pt modelId="{6382EEA2-C434-434D-90BE-68D961494670}">
      <dgm:prSet/>
      <dgm:spPr/>
      <dgm:t>
        <a:bodyPr/>
        <a:lstStyle/>
        <a:p>
          <a:r>
            <a:rPr lang="fr-FR"/>
            <a:t>Les cristaux </a:t>
          </a:r>
          <a:r>
            <a:rPr lang="fr-FR" b="1"/>
            <a:t>s’intercalent</a:t>
          </a:r>
          <a:r>
            <a:rPr lang="fr-FR"/>
            <a:t> entre les fibres de collagène</a:t>
          </a:r>
          <a:endParaRPr lang="en-US"/>
        </a:p>
      </dgm:t>
    </dgm:pt>
    <dgm:pt modelId="{D150A92F-11F7-480B-BB17-9EAAD8166878}" type="parTrans" cxnId="{816E6BBF-0971-42FD-9938-B7167974B021}">
      <dgm:prSet/>
      <dgm:spPr/>
      <dgm:t>
        <a:bodyPr/>
        <a:lstStyle/>
        <a:p>
          <a:endParaRPr lang="en-US"/>
        </a:p>
      </dgm:t>
    </dgm:pt>
    <dgm:pt modelId="{304D3F91-4E9A-45FD-9CFA-9576D855DDE4}" type="sibTrans" cxnId="{816E6BBF-0971-42FD-9938-B7167974B021}">
      <dgm:prSet/>
      <dgm:spPr/>
      <dgm:t>
        <a:bodyPr/>
        <a:lstStyle/>
        <a:p>
          <a:endParaRPr lang="en-US"/>
        </a:p>
      </dgm:t>
    </dgm:pt>
    <dgm:pt modelId="{E9CA024A-4D9C-4C94-B7FA-EE50B14FD1A2}" type="pres">
      <dgm:prSet presAssocID="{D431728A-4176-4818-A3E9-1757653605F6}" presName="vert0" presStyleCnt="0">
        <dgm:presLayoutVars>
          <dgm:dir/>
          <dgm:animOne val="branch"/>
          <dgm:animLvl val="lvl"/>
        </dgm:presLayoutVars>
      </dgm:prSet>
      <dgm:spPr/>
    </dgm:pt>
    <dgm:pt modelId="{60FD47DB-95E1-48E8-A55D-76F5F04B3DAE}" type="pres">
      <dgm:prSet presAssocID="{82361F50-5473-4269-ADEA-FFE9F68BA132}" presName="thickLine" presStyleLbl="alignNode1" presStyleIdx="0" presStyleCnt="2"/>
      <dgm:spPr/>
    </dgm:pt>
    <dgm:pt modelId="{59C05BF7-B273-47E9-8EE5-34671C179C8C}" type="pres">
      <dgm:prSet presAssocID="{82361F50-5473-4269-ADEA-FFE9F68BA132}" presName="horz1" presStyleCnt="0"/>
      <dgm:spPr/>
    </dgm:pt>
    <dgm:pt modelId="{9A710CD7-F83F-41C3-841D-725061947D39}" type="pres">
      <dgm:prSet presAssocID="{82361F50-5473-4269-ADEA-FFE9F68BA132}" presName="tx1" presStyleLbl="revTx" presStyleIdx="0" presStyleCnt="2"/>
      <dgm:spPr/>
    </dgm:pt>
    <dgm:pt modelId="{D972D3CC-B305-437F-92FB-5C56C24129E1}" type="pres">
      <dgm:prSet presAssocID="{82361F50-5473-4269-ADEA-FFE9F68BA132}" presName="vert1" presStyleCnt="0"/>
      <dgm:spPr/>
    </dgm:pt>
    <dgm:pt modelId="{9EB7D03C-B0D0-4497-BE84-DD8DE00D3987}" type="pres">
      <dgm:prSet presAssocID="{6382EEA2-C434-434D-90BE-68D961494670}" presName="thickLine" presStyleLbl="alignNode1" presStyleIdx="1" presStyleCnt="2"/>
      <dgm:spPr/>
    </dgm:pt>
    <dgm:pt modelId="{F83638DA-347E-4558-BC16-F291C0C56BAD}" type="pres">
      <dgm:prSet presAssocID="{6382EEA2-C434-434D-90BE-68D961494670}" presName="horz1" presStyleCnt="0"/>
      <dgm:spPr/>
    </dgm:pt>
    <dgm:pt modelId="{5BFF29C0-794E-4A46-A5C4-FC92A33A3B0A}" type="pres">
      <dgm:prSet presAssocID="{6382EEA2-C434-434D-90BE-68D961494670}" presName="tx1" presStyleLbl="revTx" presStyleIdx="1" presStyleCnt="2"/>
      <dgm:spPr/>
    </dgm:pt>
    <dgm:pt modelId="{5018AD7F-1D4A-4650-AABB-E45DBE3C2839}" type="pres">
      <dgm:prSet presAssocID="{6382EEA2-C434-434D-90BE-68D961494670}" presName="vert1" presStyleCnt="0"/>
      <dgm:spPr/>
    </dgm:pt>
  </dgm:ptLst>
  <dgm:cxnLst>
    <dgm:cxn modelId="{62E64A2A-4C42-447D-95C2-5FBED5FA2CD1}" type="presOf" srcId="{D431728A-4176-4818-A3E9-1757653605F6}" destId="{E9CA024A-4D9C-4C94-B7FA-EE50B14FD1A2}" srcOrd="0" destOrd="0" presId="urn:microsoft.com/office/officeart/2008/layout/LinedList"/>
    <dgm:cxn modelId="{61732991-59B5-4AE3-8EE3-0C026B02BBF0}" type="presOf" srcId="{82361F50-5473-4269-ADEA-FFE9F68BA132}" destId="{9A710CD7-F83F-41C3-841D-725061947D39}" srcOrd="0" destOrd="0" presId="urn:microsoft.com/office/officeart/2008/layout/LinedList"/>
    <dgm:cxn modelId="{92E07CB0-5ADD-45E4-9D53-0D25746B33A7}" type="presOf" srcId="{6382EEA2-C434-434D-90BE-68D961494670}" destId="{5BFF29C0-794E-4A46-A5C4-FC92A33A3B0A}" srcOrd="0" destOrd="0" presId="urn:microsoft.com/office/officeart/2008/layout/LinedList"/>
    <dgm:cxn modelId="{816E6BBF-0971-42FD-9938-B7167974B021}" srcId="{D431728A-4176-4818-A3E9-1757653605F6}" destId="{6382EEA2-C434-434D-90BE-68D961494670}" srcOrd="1" destOrd="0" parTransId="{D150A92F-11F7-480B-BB17-9EAAD8166878}" sibTransId="{304D3F91-4E9A-45FD-9CFA-9576D855DDE4}"/>
    <dgm:cxn modelId="{C13514FA-E675-4D29-9A67-67A092B2766A}" srcId="{D431728A-4176-4818-A3E9-1757653605F6}" destId="{82361F50-5473-4269-ADEA-FFE9F68BA132}" srcOrd="0" destOrd="0" parTransId="{6C1648E0-2499-4CE0-93D2-FD79F2B25A86}" sibTransId="{6692A188-C7F7-4363-8CA2-44EC66B7BB2D}"/>
    <dgm:cxn modelId="{DD199A30-524A-4817-9F21-154551C1FFB3}" type="presParOf" srcId="{E9CA024A-4D9C-4C94-B7FA-EE50B14FD1A2}" destId="{60FD47DB-95E1-48E8-A55D-76F5F04B3DAE}" srcOrd="0" destOrd="0" presId="urn:microsoft.com/office/officeart/2008/layout/LinedList"/>
    <dgm:cxn modelId="{9DF2524F-42E2-44CD-B0D3-64D80114B284}" type="presParOf" srcId="{E9CA024A-4D9C-4C94-B7FA-EE50B14FD1A2}" destId="{59C05BF7-B273-47E9-8EE5-34671C179C8C}" srcOrd="1" destOrd="0" presId="urn:microsoft.com/office/officeart/2008/layout/LinedList"/>
    <dgm:cxn modelId="{6105C47D-7F4B-4736-8EE1-E989674EA0E5}" type="presParOf" srcId="{59C05BF7-B273-47E9-8EE5-34671C179C8C}" destId="{9A710CD7-F83F-41C3-841D-725061947D39}" srcOrd="0" destOrd="0" presId="urn:microsoft.com/office/officeart/2008/layout/LinedList"/>
    <dgm:cxn modelId="{B8E0A774-F38F-490B-9534-B92D8EDCFCA7}" type="presParOf" srcId="{59C05BF7-B273-47E9-8EE5-34671C179C8C}" destId="{D972D3CC-B305-437F-92FB-5C56C24129E1}" srcOrd="1" destOrd="0" presId="urn:microsoft.com/office/officeart/2008/layout/LinedList"/>
    <dgm:cxn modelId="{A9A53E1E-CFEC-401F-AF50-0E6D4964DA47}" type="presParOf" srcId="{E9CA024A-4D9C-4C94-B7FA-EE50B14FD1A2}" destId="{9EB7D03C-B0D0-4497-BE84-DD8DE00D3987}" srcOrd="2" destOrd="0" presId="urn:microsoft.com/office/officeart/2008/layout/LinedList"/>
    <dgm:cxn modelId="{AA83D2B6-BF93-4687-A814-BF007F660DA8}" type="presParOf" srcId="{E9CA024A-4D9C-4C94-B7FA-EE50B14FD1A2}" destId="{F83638DA-347E-4558-BC16-F291C0C56BAD}" srcOrd="3" destOrd="0" presId="urn:microsoft.com/office/officeart/2008/layout/LinedList"/>
    <dgm:cxn modelId="{65151B7A-FBA0-4CC4-9D60-2F00E468FE24}" type="presParOf" srcId="{F83638DA-347E-4558-BC16-F291C0C56BAD}" destId="{5BFF29C0-794E-4A46-A5C4-FC92A33A3B0A}" srcOrd="0" destOrd="0" presId="urn:microsoft.com/office/officeart/2008/layout/LinedList"/>
    <dgm:cxn modelId="{5413331E-1008-44E5-9914-E141D4B1D5E1}" type="presParOf" srcId="{F83638DA-347E-4558-BC16-F291C0C56BAD}" destId="{5018AD7F-1D4A-4650-AABB-E45DBE3C283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53D6D3-9446-4AC9-A6B0-37F020E0A4C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9A5B963-7C7B-4E7B-90DD-97D690A380AB}">
      <dgm:prSet/>
      <dgm:spPr/>
      <dgm:t>
        <a:bodyPr/>
        <a:lstStyle/>
        <a:p>
          <a:r>
            <a:rPr lang="fr-FR" b="1"/>
            <a:t>2 pop cellulaires </a:t>
          </a:r>
          <a:r>
            <a:rPr lang="fr-FR"/>
            <a:t>d’origines différentes ! </a:t>
          </a:r>
          <a:endParaRPr lang="en-US"/>
        </a:p>
      </dgm:t>
    </dgm:pt>
    <dgm:pt modelId="{532D99D6-D7CF-4F5F-88AD-10124CDF3DA1}" type="parTrans" cxnId="{7287AF2E-C4BF-491C-AC12-1BF1FC89F146}">
      <dgm:prSet/>
      <dgm:spPr/>
      <dgm:t>
        <a:bodyPr/>
        <a:lstStyle/>
        <a:p>
          <a:endParaRPr lang="en-US"/>
        </a:p>
      </dgm:t>
    </dgm:pt>
    <dgm:pt modelId="{13CB21C8-E015-4FFC-BF67-888FD493C611}" type="sibTrans" cxnId="{7287AF2E-C4BF-491C-AC12-1BF1FC89F146}">
      <dgm:prSet/>
      <dgm:spPr/>
      <dgm:t>
        <a:bodyPr/>
        <a:lstStyle/>
        <a:p>
          <a:endParaRPr lang="en-US"/>
        </a:p>
      </dgm:t>
    </dgm:pt>
    <dgm:pt modelId="{C830C948-13B1-43EB-90B7-7AA828AFC596}">
      <dgm:prSet/>
      <dgm:spPr/>
      <dgm:t>
        <a:bodyPr/>
        <a:lstStyle/>
        <a:p>
          <a:r>
            <a:rPr lang="fr-FR"/>
            <a:t>D’origine </a:t>
          </a:r>
          <a:r>
            <a:rPr lang="fr-FR" b="1" u="sng"/>
            <a:t>Mésenchymateuse</a:t>
          </a:r>
          <a:r>
            <a:rPr lang="fr-FR"/>
            <a:t> : </a:t>
          </a:r>
          <a:r>
            <a:rPr lang="fr-FR" b="1"/>
            <a:t>OSTEOBLASTES</a:t>
          </a:r>
          <a:r>
            <a:rPr lang="fr-FR"/>
            <a:t> et </a:t>
          </a:r>
          <a:r>
            <a:rPr lang="fr-FR" b="1"/>
            <a:t>OSTEOCYTES</a:t>
          </a:r>
          <a:r>
            <a:rPr lang="fr-FR"/>
            <a:t> </a:t>
          </a:r>
          <a:r>
            <a:rPr lang="fr-FR">
              <a:sym typeface="Wingdings" panose="05000000000000000000" pitchFamily="2" charset="2"/>
            </a:rPr>
            <a:t></a:t>
          </a:r>
          <a:r>
            <a:rPr lang="fr-FR"/>
            <a:t> synthèse de la MEC</a:t>
          </a:r>
          <a:endParaRPr lang="en-US"/>
        </a:p>
      </dgm:t>
    </dgm:pt>
    <dgm:pt modelId="{6891B0DA-E235-44F4-9C66-04E2231DD717}" type="parTrans" cxnId="{80969CF5-5623-452D-945A-C48A2FA9CDA4}">
      <dgm:prSet/>
      <dgm:spPr/>
      <dgm:t>
        <a:bodyPr/>
        <a:lstStyle/>
        <a:p>
          <a:endParaRPr lang="en-US"/>
        </a:p>
      </dgm:t>
    </dgm:pt>
    <dgm:pt modelId="{C26BF1A5-E585-44FE-AEAC-1ECB86EBEBA8}" type="sibTrans" cxnId="{80969CF5-5623-452D-945A-C48A2FA9CDA4}">
      <dgm:prSet/>
      <dgm:spPr/>
      <dgm:t>
        <a:bodyPr/>
        <a:lstStyle/>
        <a:p>
          <a:endParaRPr lang="en-US"/>
        </a:p>
      </dgm:t>
    </dgm:pt>
    <dgm:pt modelId="{90B4E6CD-34BF-479B-BDE7-D848467074BE}">
      <dgm:prSet/>
      <dgm:spPr/>
      <dgm:t>
        <a:bodyPr/>
        <a:lstStyle/>
        <a:p>
          <a:r>
            <a:rPr lang="fr-FR"/>
            <a:t>D’origine </a:t>
          </a:r>
          <a:r>
            <a:rPr lang="fr-FR" b="1" u="sng"/>
            <a:t>Hématopoïétique</a:t>
          </a:r>
          <a:r>
            <a:rPr lang="fr-FR"/>
            <a:t> (ou monocytaire) : </a:t>
          </a:r>
          <a:r>
            <a:rPr lang="fr-FR" b="1"/>
            <a:t>OSTEOCLASTES </a:t>
          </a:r>
          <a:r>
            <a:rPr lang="fr-FR" b="1">
              <a:sym typeface="Wingdings" panose="05000000000000000000" pitchFamily="2" charset="2"/>
            </a:rPr>
            <a:t></a:t>
          </a:r>
          <a:r>
            <a:rPr lang="fr-FR" b="1"/>
            <a:t> </a:t>
          </a:r>
          <a:r>
            <a:rPr lang="fr-FR"/>
            <a:t>destruction</a:t>
          </a:r>
          <a:r>
            <a:rPr lang="fr-FR" b="1"/>
            <a:t> </a:t>
          </a:r>
          <a:r>
            <a:rPr lang="fr-FR"/>
            <a:t>de la MEC</a:t>
          </a:r>
          <a:endParaRPr lang="en-US"/>
        </a:p>
      </dgm:t>
    </dgm:pt>
    <dgm:pt modelId="{3D21A71E-49ED-41A2-90DC-F409E38496D0}" type="parTrans" cxnId="{08C56CE2-B3F0-461D-B43A-405E80BE2910}">
      <dgm:prSet/>
      <dgm:spPr/>
      <dgm:t>
        <a:bodyPr/>
        <a:lstStyle/>
        <a:p>
          <a:endParaRPr lang="en-US"/>
        </a:p>
      </dgm:t>
    </dgm:pt>
    <dgm:pt modelId="{627DE9B0-A4E1-4730-8F4B-B60569E34890}" type="sibTrans" cxnId="{08C56CE2-B3F0-461D-B43A-405E80BE2910}">
      <dgm:prSet/>
      <dgm:spPr/>
      <dgm:t>
        <a:bodyPr/>
        <a:lstStyle/>
        <a:p>
          <a:endParaRPr lang="en-US"/>
        </a:p>
      </dgm:t>
    </dgm:pt>
    <dgm:pt modelId="{794C7D20-13BF-4C87-A647-11440A36079E}" type="pres">
      <dgm:prSet presAssocID="{7E53D6D3-9446-4AC9-A6B0-37F020E0A4C3}" presName="linear" presStyleCnt="0">
        <dgm:presLayoutVars>
          <dgm:animLvl val="lvl"/>
          <dgm:resizeHandles val="exact"/>
        </dgm:presLayoutVars>
      </dgm:prSet>
      <dgm:spPr/>
    </dgm:pt>
    <dgm:pt modelId="{28F68D9A-46D4-43F9-AD1F-B3C461247BAC}" type="pres">
      <dgm:prSet presAssocID="{39A5B963-7C7B-4E7B-90DD-97D690A380A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C98E4FA-50D8-4583-B926-6395D769F42E}" type="pres">
      <dgm:prSet presAssocID="{13CB21C8-E015-4FFC-BF67-888FD493C611}" presName="spacer" presStyleCnt="0"/>
      <dgm:spPr/>
    </dgm:pt>
    <dgm:pt modelId="{5E3F26BC-3410-46BC-BEFA-E8E76B05DFAF}" type="pres">
      <dgm:prSet presAssocID="{C830C948-13B1-43EB-90B7-7AA828AFC59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DAE3746-AEEE-4FF9-A06E-BA61C07C3331}" type="pres">
      <dgm:prSet presAssocID="{C26BF1A5-E585-44FE-AEAC-1ECB86EBEBA8}" presName="spacer" presStyleCnt="0"/>
      <dgm:spPr/>
    </dgm:pt>
    <dgm:pt modelId="{23494FCD-46D8-4296-8C55-432B57AC676A}" type="pres">
      <dgm:prSet presAssocID="{90B4E6CD-34BF-479B-BDE7-D848467074B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7287AF2E-C4BF-491C-AC12-1BF1FC89F146}" srcId="{7E53D6D3-9446-4AC9-A6B0-37F020E0A4C3}" destId="{39A5B963-7C7B-4E7B-90DD-97D690A380AB}" srcOrd="0" destOrd="0" parTransId="{532D99D6-D7CF-4F5F-88AD-10124CDF3DA1}" sibTransId="{13CB21C8-E015-4FFC-BF67-888FD493C611}"/>
    <dgm:cxn modelId="{FF2BE170-0EAD-4307-849F-37B7F8B70F6C}" type="presOf" srcId="{C830C948-13B1-43EB-90B7-7AA828AFC596}" destId="{5E3F26BC-3410-46BC-BEFA-E8E76B05DFAF}" srcOrd="0" destOrd="0" presId="urn:microsoft.com/office/officeart/2005/8/layout/vList2"/>
    <dgm:cxn modelId="{E87AE175-4323-46DF-A764-2138AA91EE1E}" type="presOf" srcId="{90B4E6CD-34BF-479B-BDE7-D848467074BE}" destId="{23494FCD-46D8-4296-8C55-432B57AC676A}" srcOrd="0" destOrd="0" presId="urn:microsoft.com/office/officeart/2005/8/layout/vList2"/>
    <dgm:cxn modelId="{2252FC78-3020-47BD-9C41-461341B7B2D6}" type="presOf" srcId="{7E53D6D3-9446-4AC9-A6B0-37F020E0A4C3}" destId="{794C7D20-13BF-4C87-A647-11440A36079E}" srcOrd="0" destOrd="0" presId="urn:microsoft.com/office/officeart/2005/8/layout/vList2"/>
    <dgm:cxn modelId="{08C56CE2-B3F0-461D-B43A-405E80BE2910}" srcId="{7E53D6D3-9446-4AC9-A6B0-37F020E0A4C3}" destId="{90B4E6CD-34BF-479B-BDE7-D848467074BE}" srcOrd="2" destOrd="0" parTransId="{3D21A71E-49ED-41A2-90DC-F409E38496D0}" sibTransId="{627DE9B0-A4E1-4730-8F4B-B60569E34890}"/>
    <dgm:cxn modelId="{28C82CEB-E35C-4DB9-AE55-3B9897EA8946}" type="presOf" srcId="{39A5B963-7C7B-4E7B-90DD-97D690A380AB}" destId="{28F68D9A-46D4-43F9-AD1F-B3C461247BAC}" srcOrd="0" destOrd="0" presId="urn:microsoft.com/office/officeart/2005/8/layout/vList2"/>
    <dgm:cxn modelId="{80969CF5-5623-452D-945A-C48A2FA9CDA4}" srcId="{7E53D6D3-9446-4AC9-A6B0-37F020E0A4C3}" destId="{C830C948-13B1-43EB-90B7-7AA828AFC596}" srcOrd="1" destOrd="0" parTransId="{6891B0DA-E235-44F4-9C66-04E2231DD717}" sibTransId="{C26BF1A5-E585-44FE-AEAC-1ECB86EBEBA8}"/>
    <dgm:cxn modelId="{D431451E-8113-402C-8709-14E36DA96E8B}" type="presParOf" srcId="{794C7D20-13BF-4C87-A647-11440A36079E}" destId="{28F68D9A-46D4-43F9-AD1F-B3C461247BAC}" srcOrd="0" destOrd="0" presId="urn:microsoft.com/office/officeart/2005/8/layout/vList2"/>
    <dgm:cxn modelId="{484F09ED-C649-42D8-9231-C38D705388F9}" type="presParOf" srcId="{794C7D20-13BF-4C87-A647-11440A36079E}" destId="{BC98E4FA-50D8-4583-B926-6395D769F42E}" srcOrd="1" destOrd="0" presId="urn:microsoft.com/office/officeart/2005/8/layout/vList2"/>
    <dgm:cxn modelId="{54A172EF-9EB5-4512-8CA4-D728E641CF2D}" type="presParOf" srcId="{794C7D20-13BF-4C87-A647-11440A36079E}" destId="{5E3F26BC-3410-46BC-BEFA-E8E76B05DFAF}" srcOrd="2" destOrd="0" presId="urn:microsoft.com/office/officeart/2005/8/layout/vList2"/>
    <dgm:cxn modelId="{E04455A5-F91B-4063-901C-A74F4C951B55}" type="presParOf" srcId="{794C7D20-13BF-4C87-A647-11440A36079E}" destId="{5DAE3746-AEEE-4FF9-A06E-BA61C07C3331}" srcOrd="3" destOrd="0" presId="urn:microsoft.com/office/officeart/2005/8/layout/vList2"/>
    <dgm:cxn modelId="{B671FDEA-B6E5-4107-B2D2-92524556C1B3}" type="presParOf" srcId="{794C7D20-13BF-4C87-A647-11440A36079E}" destId="{23494FCD-46D8-4296-8C55-432B57AC676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D8F41-890E-427E-A918-CA5F909EC891}">
      <dsp:nvSpPr>
        <dsp:cNvPr id="0" name=""/>
        <dsp:cNvSpPr/>
      </dsp:nvSpPr>
      <dsp:spPr>
        <a:xfrm>
          <a:off x="0" y="538499"/>
          <a:ext cx="6478587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90259C-BFB2-4D26-9D05-B5B9457EA0BB}">
      <dsp:nvSpPr>
        <dsp:cNvPr id="0" name=""/>
        <dsp:cNvSpPr/>
      </dsp:nvSpPr>
      <dsp:spPr>
        <a:xfrm>
          <a:off x="323929" y="36659"/>
          <a:ext cx="4535011" cy="10036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13" tIns="0" rIns="171413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400" b="1" kern="1200"/>
            <a:t>Solide </a:t>
          </a:r>
          <a:endParaRPr lang="en-US" sz="3400" kern="1200"/>
        </a:p>
      </dsp:txBody>
      <dsp:txXfrm>
        <a:off x="372925" y="85655"/>
        <a:ext cx="4437019" cy="905688"/>
      </dsp:txXfrm>
    </dsp:sp>
    <dsp:sp modelId="{5CFD5DE2-36E8-4EAE-BAD5-F5CC67E93C5D}">
      <dsp:nvSpPr>
        <dsp:cNvPr id="0" name=""/>
        <dsp:cNvSpPr/>
      </dsp:nvSpPr>
      <dsp:spPr>
        <a:xfrm>
          <a:off x="0" y="2080739"/>
          <a:ext cx="6478587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3604206"/>
              <a:satOff val="5500"/>
              <a:lumOff val="1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DB640B-F431-43E2-95C9-8CC0C1730593}">
      <dsp:nvSpPr>
        <dsp:cNvPr id="0" name=""/>
        <dsp:cNvSpPr/>
      </dsp:nvSpPr>
      <dsp:spPr>
        <a:xfrm>
          <a:off x="323929" y="1578899"/>
          <a:ext cx="4535011" cy="1003680"/>
        </a:xfrm>
        <a:prstGeom prst="roundRect">
          <a:avLst/>
        </a:prstGeom>
        <a:solidFill>
          <a:schemeClr val="accent2">
            <a:hueOff val="3604206"/>
            <a:satOff val="5500"/>
            <a:lumOff val="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13" tIns="0" rIns="171413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400" b="1" kern="1200"/>
            <a:t>Minéralisée </a:t>
          </a:r>
          <a:endParaRPr lang="en-US" sz="3400" kern="1200"/>
        </a:p>
      </dsp:txBody>
      <dsp:txXfrm>
        <a:off x="372925" y="1627895"/>
        <a:ext cx="4437019" cy="905688"/>
      </dsp:txXfrm>
    </dsp:sp>
    <dsp:sp modelId="{DFCE95EF-4125-48FC-BA0B-F52A9EFA5BFE}">
      <dsp:nvSpPr>
        <dsp:cNvPr id="0" name=""/>
        <dsp:cNvSpPr/>
      </dsp:nvSpPr>
      <dsp:spPr>
        <a:xfrm>
          <a:off x="0" y="3622979"/>
          <a:ext cx="6478587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7208412"/>
              <a:satOff val="10999"/>
              <a:lumOff val="3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49243F-3351-4B96-B7CC-682A1670583E}">
      <dsp:nvSpPr>
        <dsp:cNvPr id="0" name=""/>
        <dsp:cNvSpPr/>
      </dsp:nvSpPr>
      <dsp:spPr>
        <a:xfrm>
          <a:off x="323929" y="3121138"/>
          <a:ext cx="4535011" cy="1003680"/>
        </a:xfrm>
        <a:prstGeom prst="roundRect">
          <a:avLst/>
        </a:prstGeom>
        <a:solidFill>
          <a:schemeClr val="accent2">
            <a:hueOff val="7208412"/>
            <a:satOff val="10999"/>
            <a:lumOff val="3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413" tIns="0" rIns="171413" bIns="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400" b="1" kern="1200"/>
            <a:t>Vascularisée</a:t>
          </a:r>
          <a:endParaRPr lang="en-US" sz="3400" kern="1200"/>
        </a:p>
      </dsp:txBody>
      <dsp:txXfrm>
        <a:off x="372925" y="3170134"/>
        <a:ext cx="4437019" cy="9056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8977DA-4557-4CCF-8DAF-F4E177757209}">
      <dsp:nvSpPr>
        <dsp:cNvPr id="0" name=""/>
        <dsp:cNvSpPr/>
      </dsp:nvSpPr>
      <dsp:spPr>
        <a:xfrm>
          <a:off x="0" y="16110"/>
          <a:ext cx="6901193" cy="10342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 dirty="0"/>
            <a:t>S’organise sous forme de </a:t>
          </a:r>
          <a:r>
            <a:rPr lang="fr-FR" sz="2600" b="1" kern="1200" dirty="0"/>
            <a:t>travées</a:t>
          </a:r>
          <a:r>
            <a:rPr lang="fr-FR" sz="2600" kern="1200" dirty="0"/>
            <a:t> : entourant les lacunes de </a:t>
          </a:r>
          <a:r>
            <a:rPr lang="fr-FR" sz="2600" b="1" kern="1200" dirty="0"/>
            <a:t>TC vascularisée</a:t>
          </a:r>
          <a:r>
            <a:rPr lang="fr-FR" sz="2600" kern="1200" dirty="0"/>
            <a:t> </a:t>
          </a:r>
          <a:endParaRPr lang="en-US" sz="2600" kern="1200" dirty="0"/>
        </a:p>
      </dsp:txBody>
      <dsp:txXfrm>
        <a:off x="50489" y="66599"/>
        <a:ext cx="6800215" cy="933302"/>
      </dsp:txXfrm>
    </dsp:sp>
    <dsp:sp modelId="{CC3288A2-877F-415D-ADB1-C51F29A75B2B}">
      <dsp:nvSpPr>
        <dsp:cNvPr id="0" name=""/>
        <dsp:cNvSpPr/>
      </dsp:nvSpPr>
      <dsp:spPr>
        <a:xfrm>
          <a:off x="0" y="1125271"/>
          <a:ext cx="6901193" cy="10342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/>
            <a:t>Lacunes + volumineuses </a:t>
          </a:r>
          <a:r>
            <a:rPr lang="fr-FR" sz="2600" kern="1200">
              <a:sym typeface="Wingdings" panose="05000000000000000000" pitchFamily="2" charset="2"/>
            </a:rPr>
            <a:t></a:t>
          </a:r>
          <a:r>
            <a:rPr lang="fr-FR" sz="2600" kern="1200"/>
            <a:t> </a:t>
          </a:r>
          <a:r>
            <a:rPr lang="fr-FR" sz="2600" b="1" kern="1200"/>
            <a:t>Moelle osseuse </a:t>
          </a:r>
          <a:endParaRPr lang="en-US" sz="2600" kern="1200"/>
        </a:p>
      </dsp:txBody>
      <dsp:txXfrm>
        <a:off x="50489" y="1175760"/>
        <a:ext cx="6800215" cy="933302"/>
      </dsp:txXfrm>
    </dsp:sp>
    <dsp:sp modelId="{5AFF1BF7-762A-4BB9-BB51-EACD35612AB6}">
      <dsp:nvSpPr>
        <dsp:cNvPr id="0" name=""/>
        <dsp:cNvSpPr/>
      </dsp:nvSpPr>
      <dsp:spPr>
        <a:xfrm>
          <a:off x="0" y="2234431"/>
          <a:ext cx="6901193" cy="1034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/>
            <a:t>TO </a:t>
          </a:r>
          <a:r>
            <a:rPr lang="fr-FR" sz="2600" kern="1200">
              <a:sym typeface="Wingdings" panose="05000000000000000000" pitchFamily="2" charset="2"/>
            </a:rPr>
            <a:t></a:t>
          </a:r>
          <a:r>
            <a:rPr lang="fr-FR" sz="2600" kern="1200"/>
            <a:t> </a:t>
          </a:r>
          <a:r>
            <a:rPr lang="fr-FR" sz="2600" b="1" kern="1200"/>
            <a:t>- hydraté </a:t>
          </a:r>
          <a:r>
            <a:rPr lang="fr-FR" sz="2600" kern="1200"/>
            <a:t>de l’organisme </a:t>
          </a:r>
          <a:endParaRPr lang="en-US" sz="2600" kern="1200"/>
        </a:p>
      </dsp:txBody>
      <dsp:txXfrm>
        <a:off x="50489" y="2284920"/>
        <a:ext cx="6800215" cy="933302"/>
      </dsp:txXfrm>
    </dsp:sp>
    <dsp:sp modelId="{2311EF71-2751-4C52-B5AE-B7BB4DAE667D}">
      <dsp:nvSpPr>
        <dsp:cNvPr id="0" name=""/>
        <dsp:cNvSpPr/>
      </dsp:nvSpPr>
      <dsp:spPr>
        <a:xfrm>
          <a:off x="0" y="3343590"/>
          <a:ext cx="6901193" cy="103428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kern="1200"/>
            <a:t>2 composantes : </a:t>
          </a:r>
          <a:r>
            <a:rPr lang="fr-FR" sz="2600" b="1" kern="1200"/>
            <a:t>organique</a:t>
          </a:r>
          <a:r>
            <a:rPr lang="fr-FR" sz="2600" kern="1200"/>
            <a:t> et </a:t>
          </a:r>
          <a:r>
            <a:rPr lang="fr-FR" sz="2600" b="1" kern="1200"/>
            <a:t>minérale</a:t>
          </a:r>
          <a:r>
            <a:rPr lang="fr-FR" sz="2600" kern="1200"/>
            <a:t> </a:t>
          </a:r>
          <a:endParaRPr lang="en-US" sz="2600" kern="1200"/>
        </a:p>
      </dsp:txBody>
      <dsp:txXfrm>
        <a:off x="50489" y="3394079"/>
        <a:ext cx="6800215" cy="9333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D47DB-95E1-48E8-A55D-76F5F04B3DAE}">
      <dsp:nvSpPr>
        <dsp:cNvPr id="0" name=""/>
        <dsp:cNvSpPr/>
      </dsp:nvSpPr>
      <dsp:spPr>
        <a:xfrm>
          <a:off x="0" y="0"/>
          <a:ext cx="109050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710CD7-F83F-41C3-841D-725061947D39}">
      <dsp:nvSpPr>
        <dsp:cNvPr id="0" name=""/>
        <dsp:cNvSpPr/>
      </dsp:nvSpPr>
      <dsp:spPr>
        <a:xfrm>
          <a:off x="0" y="0"/>
          <a:ext cx="10905066" cy="2196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600" b="1" kern="1200"/>
            <a:t>Cristaux d’hydroxyapatite </a:t>
          </a:r>
          <a:r>
            <a:rPr lang="fr-FR" sz="5600" kern="1200"/>
            <a:t>complexe de </a:t>
          </a:r>
          <a:r>
            <a:rPr lang="fr-FR" sz="5600" b="1" kern="1200"/>
            <a:t>calcium</a:t>
          </a:r>
          <a:r>
            <a:rPr lang="fr-FR" sz="5600" kern="1200"/>
            <a:t> et de </a:t>
          </a:r>
          <a:r>
            <a:rPr lang="fr-FR" sz="5600" b="1" kern="1200"/>
            <a:t>phosphore</a:t>
          </a:r>
          <a:r>
            <a:rPr lang="fr-FR" sz="5600" kern="1200"/>
            <a:t> </a:t>
          </a:r>
          <a:endParaRPr lang="en-US" sz="5600" kern="1200"/>
        </a:p>
      </dsp:txBody>
      <dsp:txXfrm>
        <a:off x="0" y="0"/>
        <a:ext cx="10905066" cy="2196990"/>
      </dsp:txXfrm>
    </dsp:sp>
    <dsp:sp modelId="{9EB7D03C-B0D0-4497-BE84-DD8DE00D3987}">
      <dsp:nvSpPr>
        <dsp:cNvPr id="0" name=""/>
        <dsp:cNvSpPr/>
      </dsp:nvSpPr>
      <dsp:spPr>
        <a:xfrm>
          <a:off x="0" y="2196990"/>
          <a:ext cx="1090506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FF29C0-794E-4A46-A5C4-FC92A33A3B0A}">
      <dsp:nvSpPr>
        <dsp:cNvPr id="0" name=""/>
        <dsp:cNvSpPr/>
      </dsp:nvSpPr>
      <dsp:spPr>
        <a:xfrm>
          <a:off x="0" y="2196990"/>
          <a:ext cx="10905066" cy="21969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t" anchorCtr="0">
          <a:noAutofit/>
        </a:bodyPr>
        <a:lstStyle/>
        <a:p>
          <a:pPr marL="0" lvl="0" indent="0" algn="l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5600" kern="1200"/>
            <a:t>Les cristaux </a:t>
          </a:r>
          <a:r>
            <a:rPr lang="fr-FR" sz="5600" b="1" kern="1200"/>
            <a:t>s’intercalent</a:t>
          </a:r>
          <a:r>
            <a:rPr lang="fr-FR" sz="5600" kern="1200"/>
            <a:t> entre les fibres de collagène</a:t>
          </a:r>
          <a:endParaRPr lang="en-US" sz="5600" kern="1200"/>
        </a:p>
      </dsp:txBody>
      <dsp:txXfrm>
        <a:off x="0" y="2196990"/>
        <a:ext cx="10905066" cy="219699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68D9A-46D4-43F9-AD1F-B3C461247BAC}">
      <dsp:nvSpPr>
        <dsp:cNvPr id="0" name=""/>
        <dsp:cNvSpPr/>
      </dsp:nvSpPr>
      <dsp:spPr>
        <a:xfrm>
          <a:off x="0" y="243961"/>
          <a:ext cx="1090506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b="1" kern="1200"/>
            <a:t>2 pop cellulaires </a:t>
          </a:r>
          <a:r>
            <a:rPr lang="fr-FR" sz="2300" kern="1200"/>
            <a:t>d’origines différentes ! </a:t>
          </a:r>
          <a:endParaRPr lang="en-US" sz="2300" kern="1200"/>
        </a:p>
      </dsp:txBody>
      <dsp:txXfrm>
        <a:off x="26930" y="270891"/>
        <a:ext cx="10851206" cy="497795"/>
      </dsp:txXfrm>
    </dsp:sp>
    <dsp:sp modelId="{5E3F26BC-3410-46BC-BEFA-E8E76B05DFAF}">
      <dsp:nvSpPr>
        <dsp:cNvPr id="0" name=""/>
        <dsp:cNvSpPr/>
      </dsp:nvSpPr>
      <dsp:spPr>
        <a:xfrm>
          <a:off x="0" y="861856"/>
          <a:ext cx="1090506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kern="1200"/>
            <a:t>D’origine </a:t>
          </a:r>
          <a:r>
            <a:rPr lang="fr-FR" sz="2300" b="1" u="sng" kern="1200"/>
            <a:t>Mésenchymateuse</a:t>
          </a:r>
          <a:r>
            <a:rPr lang="fr-FR" sz="2300" kern="1200"/>
            <a:t> : </a:t>
          </a:r>
          <a:r>
            <a:rPr lang="fr-FR" sz="2300" b="1" kern="1200"/>
            <a:t>OSTEOBLASTES</a:t>
          </a:r>
          <a:r>
            <a:rPr lang="fr-FR" sz="2300" kern="1200"/>
            <a:t> et </a:t>
          </a:r>
          <a:r>
            <a:rPr lang="fr-FR" sz="2300" b="1" kern="1200"/>
            <a:t>OSTEOCYTES</a:t>
          </a:r>
          <a:r>
            <a:rPr lang="fr-FR" sz="2300" kern="1200"/>
            <a:t> </a:t>
          </a:r>
          <a:r>
            <a:rPr lang="fr-FR" sz="2300" kern="1200">
              <a:sym typeface="Wingdings" panose="05000000000000000000" pitchFamily="2" charset="2"/>
            </a:rPr>
            <a:t></a:t>
          </a:r>
          <a:r>
            <a:rPr lang="fr-FR" sz="2300" kern="1200"/>
            <a:t> synthèse de la MEC</a:t>
          </a:r>
          <a:endParaRPr lang="en-US" sz="2300" kern="1200"/>
        </a:p>
      </dsp:txBody>
      <dsp:txXfrm>
        <a:off x="26930" y="888786"/>
        <a:ext cx="10851206" cy="497795"/>
      </dsp:txXfrm>
    </dsp:sp>
    <dsp:sp modelId="{23494FCD-46D8-4296-8C55-432B57AC676A}">
      <dsp:nvSpPr>
        <dsp:cNvPr id="0" name=""/>
        <dsp:cNvSpPr/>
      </dsp:nvSpPr>
      <dsp:spPr>
        <a:xfrm>
          <a:off x="0" y="1479751"/>
          <a:ext cx="1090506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300" kern="1200"/>
            <a:t>D’origine </a:t>
          </a:r>
          <a:r>
            <a:rPr lang="fr-FR" sz="2300" b="1" u="sng" kern="1200"/>
            <a:t>Hématopoïétique</a:t>
          </a:r>
          <a:r>
            <a:rPr lang="fr-FR" sz="2300" kern="1200"/>
            <a:t> (ou monocytaire) : </a:t>
          </a:r>
          <a:r>
            <a:rPr lang="fr-FR" sz="2300" b="1" kern="1200"/>
            <a:t>OSTEOCLASTES </a:t>
          </a:r>
          <a:r>
            <a:rPr lang="fr-FR" sz="2300" b="1" kern="1200">
              <a:sym typeface="Wingdings" panose="05000000000000000000" pitchFamily="2" charset="2"/>
            </a:rPr>
            <a:t></a:t>
          </a:r>
          <a:r>
            <a:rPr lang="fr-FR" sz="2300" b="1" kern="1200"/>
            <a:t> </a:t>
          </a:r>
          <a:r>
            <a:rPr lang="fr-FR" sz="2300" kern="1200"/>
            <a:t>destruction</a:t>
          </a:r>
          <a:r>
            <a:rPr lang="fr-FR" sz="2300" b="1" kern="1200"/>
            <a:t> </a:t>
          </a:r>
          <a:r>
            <a:rPr lang="fr-FR" sz="2300" kern="1200"/>
            <a:t>de la MEC</a:t>
          </a:r>
          <a:endParaRPr lang="en-US" sz="2300" kern="1200"/>
        </a:p>
      </dsp:txBody>
      <dsp:txXfrm>
        <a:off x="26930" y="1506681"/>
        <a:ext cx="10851206" cy="49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6:33.276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0 0,'0'0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6:42.368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169 409,'-164'0,"164"0,0 0,0 0,0 0,0 0,0-1,0 1,0 0,0 0,0 0,0 0,0 0,0 0,0 0,0-1,0 1,0 0,0 0,0 0,0 0,0 0,0 0,0 0,-1 0,1 0,0-1,0 1,0 0,0 0,0 0,0 0,0 0,0 0,0 0,0 0,0 0,-1 0,1 0,0 0,0 0,0 0,0 0,0 0,0 0,0 0,0 0,-1 0,1 0,0 0,0 0,0 0,0 0,0 0,0 0,0 0,-1 0,1 0,0 0,0 0,0 0,0 0,13-7,22-5,21 3,1 2,0 3,0 3,96 9,-123-4,46 14,-32-7,69 20,-78-19,1-2,0-2,72 7,-53-13,-1-4,1-1,77-16,163-19,-200 27,1 4,144 8,-83 2,321-3,-456-1,1-1,-1-2,0 0,-1-1,23-8,-43 13,0 0,0-1,0 1,0 0,0-1,0 1,0-1,0 1,0-1,0 1,0-1,0 0,0 1,0-1,0 0,-1 0,1 0,0 0,0 0,-1 1,1-1,-1 0,1-1,0-1,-1 2,0 0,-1 0,1 0,-1-1,1 1,-1 0,1 0,-1 0,1 0,-1 0,0 0,0 0,1 0,-1 0,0 0,0 1,0-1,-2-1,-5-3,0 0,0 1,0 0,-17-6,-36-6,-114-13,72 24,74 5,-1-2,1 0,-45-11,40 5,-1 2,0 1,0 1,0 2,0 2,0 1,-1 2,-57 11,40-4,-1-2,-73 1,-113-10,80-3,120 4,-1 1,1 3,-74 14,21-3,75-14,0 1,-1 1,1 1,0 0,0 2,-24 10,33-11,-1-1,1 0,-1 0,0-1,0 0,-1 0,1-2,0 1,-1-1,1-1,-1 0,1 0,-1-1,1 0,-1-1,1 0,0-1,0 0,0 0,-13-8,2 3,1 1,-1 0,0 2,0 0,-22-1,34 5,-1 0,1 1,0 0,-1 1,1 0,0 1,0 0,0 0,0 1,0 0,0 0,1 1,-16 10,13-7,0 1,1 1,0 0,0 0,1 1,1 0,-1 1,-8 16,14-23,1 0,0 0,0 0,1 0,-1 1,1-1,0 1,0-1,0 1,1-1,0 1,0-1,0 1,0-1,1 1,-1-1,1 1,0-1,1 1,-1-1,1 0,0 0,0 0,0 0,0 0,1 0,0 0,4 4,-2-3,0-1,0 0,0-1,1 1,0-1,-1 0,1 0,0-1,0 0,0 0,1 0,-1-1,0 0,1 0,-1 0,1-1,-1 0,7-1,16-2,1-1,45-12,-53 11,41-5,2 2,-1 3,123 8,-55 0,788-3,-883-2,0-2,42-9,-39 6,62-4,-62 9,1 2,-1 2,1 1,-1 3,0 1,53 17,-59-13,0 2,62 34,-72-34,1-1,37 14,-42-25,-23-13,-28-20,6 14,0 0,0 2,-42-20,51 29,0 1,-1 1,0 0,0 1,0 1,-1 1,-29-1,43 3,-102-1,0 4,-127 21,-17 15,30-2,192-32,0 0,0-1,0-2,0-1,-1-1,1-2,0-1,0 0,0-3,1 0,-41-15,40 8,1 0,-2 2,0 2,0 0,0 2,-1 2,-56-5,-26 13,-69-4,170-1,2 0,-1-1,0 0,0-1,1 0,0 0,0-1,0 0,1-1,-14-10,14 9,-1 0,0 1,-1 0,1 1,-1 0,-1 0,1 1,0 0,-12-2,15 6,0-1,1 0,-1-1,0 0,1 0,0 0,0-1,-1 0,2 0,-11-7,12 6,1 1,0-1,0 0,1 0,-1 0,1 0,0 0,0-1,0 1,1-1,0 1,-1-1,2 0,-1 1,0-1,1-7,0 4,-1 0,2 0,-1-1,1 1,1 0,-1 0,1 0,1 0,0 0,0 1,0-1,1 1,0 0,10-13,-11 15,1 1,0-1,0 1,1 1,-1-1,1 1,0-1,0 1,0 1,0-1,0 1,1 0,-1 0,1 0,-1 1,1 0,0 0,0 0,-1 1,1 0,10 1,78 11,-19-2,82 1,-63-12,166-21,-149 7,-60 10,0-2,-1-3,52-17,-76 20,0 1,0 2,1 0,0 2,49 1,25-1,-10-16,-68 13,1 0,25-2,36 2,123 10,-190-2,0 1,-1 1,1 0,-1 2,0 0,29 17,-29-15,1 0,0-1,1 0,-1-2,36 8,-18-10,-5-3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6:51.060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690 988,'76'1,"-1"3,0 3,0 4,0 3,106 34,-41-1,153 28,-203-63,2-5,181-8,-96-3,-46 4,-131 0,0 0,0 0,0 0,0 0,0 0,0 0,0 0,0 0,0 0,0-1,0 1,0 0,0 0,0 0,0 0,0 0,-1 0,1 0,0 0,0 0,0 0,0 0,0 0,0 0,0-1,0 1,0 0,0 0,0 0,0 0,0 0,0 0,1 0,-1 0,0 0,0 0,0 0,0 0,0-1,0 1,0 0,0 0,0 0,0 0,0 0,0 0,0 0,0 0,-14-7,-23-7,-59-18,59 18,0 2,-1 2,-43-6,-596-54,215 40,341 18,0 6,-136 11,219 5,29-1,25 0,20-3,1-2,-1-1,1-1,47-6,-6 2,985 1,-1022-1,68-12,-67 7,55-2,-79 10,-1 1,0 1,21 5,-24-4,1-1,0 0,-1-1,1-1,25 0,-36-2,0 1,0-1,0 0,-1-1,1 1,0 0,0-1,-1 0,1 0,-1 0,0 0,1-1,-1 1,0-1,0 0,-1 0,1 0,-1 0,1 0,-1-1,0 1,0-1,0 0,-1 1,2-7,-1 7,-1 0,0 0,0 0,0 0,0 0,-1 0,1-1,-1 1,0 0,0 0,0-1,0 1,-1 0,1 0,-1 0,0-1,0 1,0 0,0 0,0 0,-1 0,0 0,1 1,-1-1,-4-4,2 4,-1-1,0 1,0 0,0 0,0 0,-1 1,1-1,-1 1,1 1,-1-1,0 1,0 0,-9 0,-63-2,-133 11,122 4,1 4,-106 33,-16 4,166-44,-19 6,0-3,-1-3,-119 1,180-12,12-3,16-5,77-31,116-65,-126 59,-85 44,2-1,-1 0,1 0,0-1,-1 0,0 0,0-1,-1 0,0 0,0-1,0 0,8-12,-14 18,-1 0,1 0,-1 1,0-1,1 0,-1 0,0 0,0 1,1-1,-1 0,0 0,0 0,0 0,0 1,0-1,0 0,-1 0,1 0,0 0,0 1,0-1,-1 0,1 0,-1 0,1 1,0-1,-1 0,0-1,-26-11,16 11,0 0,-1 1,-17 0,-12 4,0 3,1 2,0 1,0 2,-49 20,7-3,48-17,1 0,0 2,1 2,1 0,0 2,-52 40,81-56,1 0,-1 0,1 0,-1 1,1-1,0 0,-1 1,1-1,0 1,0-1,0 1,0 0,0 0,0-1,1 1,-1 0,1 0,-1 0,1 0,0-1,-1 1,1 0,0 0,0 0,1 3,0-3,0 0,1 0,-1 0,1 0,-1 0,1 0,0 0,0 0,0-1,0 1,0 0,0-1,0 0,1 0,-1 0,3 1,11 4,0-1,0-1,0 0,27 2,6-2,-1-2,1-2,0-2,-1-3,0-1,0-2,0-3,-1-2,48-19,-82 26,1-1,-1 0,22-16,-32 21,0 1,-1-1,1 0,-1 0,0 0,0-1,1 1,-1 0,-1-1,1 0,0 1,-1-1,1 0,-1 0,0 0,0 0,0 0,0 0,0 0,-1 0,1 0,-1 0,0 0,0-4,-1 5,0 0,0 0,0 0,0 0,-1 0,1 0,0 0,-1 1,1-1,-1 0,0 1,1 0,-1-1,0 1,0 0,0 0,0 0,0 0,0 0,0 0,0 1,0-1,-4 0,-57-6,52 7,-29 0,1 1,-1 2,-77 16,-114 45,38-9,156-46,10-4,0 2,1 0,0 2,-30 15,50-21,0 0,1 0,-1 1,1-1,0 1,0 0,1 1,-1-1,1 1,0 0,0 0,1 0,0 1,-1-1,2 1,-1 0,1 0,0 0,0 0,0 0,1 0,0 1,0 9,0-13,1-1,0 1,0 0,1-1,-1 1,1 0,-1-1,1 1,0 0,0-1,0 1,0-1,0 0,0 1,1-1,0 0,-1 0,1 0,0 0,0 0,3 2,-2-1,2-1,-1 0,0 0,0 0,1-1,-1 0,1 1,-1-2,1 1,-1 0,8-1,4 0,0-2,0 0,0 0,0-2,0 0,19-8,188-80,-217 89,0 0,0 0,-1 0,1 0,-1-1,0 0,0 0,0-1,-1 1,7-10,-10 12,1 1,-1-1,-1 0,1 0,0-1,0 1,-1 0,1 0,-1 0,0 0,1-1,-1 1,0 0,0 0,-1 0,1-1,0 1,-1 0,1 0,-1 0,0 0,0 0,1 0,-1 0,-1 0,1 0,0 0,0 0,-1 1,1-1,-1 0,0 1,-1-2,-5-3,0 0,-1 0,1 1,-1 1,0-1,0 1,0 1,0 0,-1 0,0 1,-17-3,-13 1,-62 2,79 2,-20 0,-203 6,234-5,-1 1,1 0,0 1,-15 5,24-7,1-1,0 1,0 0,-1 0,1 0,0 0,0 0,0 0,0 1,0-1,0 1,1-1,-1 1,0 0,1-1,-1 1,1 0,0 0,-1 0,1 0,0 1,0-1,1 0,-1 0,0 0,1 1,-1-1,1 1,0 2,1-3,0 0,0 1,0-1,0 0,1 0,-1 0,1 0,-1 0,1 0,0 0,0-1,-1 1,2-1,-1 1,0-1,0 0,0 1,0-1,1 0,-1-1,1 1,-1 0,0-1,1 1,-1-1,4 0,9 2,-1 0,0-1,18-1,-22-2,1 0,-1-1,0 1,0-2,-1 0,1 0,0 0,-1-2,0 1,-1-1,1 0,-1-1,0 1,0-2,12-15,2-4,0-2,-2-1,22-43,-37 65,-1 0,0-1,0 0,-1 0,-1 0,1 0,-1 0,-1 0,0-1,0-12,-1 17,-1 0,1 0,-1 1,-1-1,1 0,-1 1,0-1,0 1,0-1,0 1,-1 0,0 0,0 0,0 0,0 0,-1 1,1 0,-1-1,0 1,0 1,-6-5,-1 2,0 0,0 0,0 1,0 0,-1 1,1 0,-1 1,-18-1,-13 2,-44 4,39-1,40-2,1 0,0 1,0 0,-1 0,1 1,0 0,0 0,1 0,-1 1,-10 6,15-7,0-1,0 1,0 0,0 0,1 0,-1 0,1 0,0 0,-1 0,1 0,0 0,0 1,0-1,1 0,-1 1,1-1,-1 1,1-1,0 1,0-1,0 1,0-1,0 1,0-1,1 1,-1-1,1 0,0 1,0-1,0 0,0 1,0-1,0 0,2 3,1 1,-1-1,1 1,0 0,0-1,0 0,1 0,0 0,0-1,0 1,1-1,-1-1,1 1,0-1,0 0,1 0,-1 0,0-1,12 3,9-1,-1-1,1 0,42-3,26 3,29 11,233-2,-331-15,0-1,-1 0,1-2,-1-2,0 0,-1-1,34-18,-8-1,-2-1,61-49,-96 68,-1-1,0 0,-1-1,0 0,-1-1,0 0,-1-1,-1 0,0 0,-1-1,0 0,-1 0,8-32,-14 46,0-1,0 0,0 1,0-1,0 0,0 0,0 1,0-1,0 0,-1 1,1-1,-1 0,0 1,1-1,-1 1,0-1,0 1,0-1,0 1,0-1,0 1,0 0,-2-2,0 1,0 0,-1 0,1 0,-1 0,0 1,0-1,1 1,-1 0,-7-1,-6 0,0 1,0 0,-30 4,-9 2,-1 2,1 3,-79 25,-313 111,435-141,1 0,0 1,0 0,-18 13,28-17,0-1,0 0,1 1,-1 0,0-1,1 1,-1 0,1 0,0 0,-1 0,1 0,0 0,0 0,-1 4,2-4,0-1,1 1,-1-1,0 1,1-1,-1 0,0 1,1-1,0 0,-1 1,1-1,0 0,0 0,-1 1,1-1,0 0,0 0,0 0,0 0,1 0,-1-1,0 1,0 0,0 0,1-1,2 2,8 3,1 0,0 0,0-2,0 1,1-2,-1 0,24 1,101-5,-124 1,20-3,0-1,0-1,0-2,-1-1,0-2,-1-1,37-20,-3-3,-2-3,75-58,-132 91,-1 0,0 0,0-1,-1 0,0 0,0 0,0 0,0-1,-1 0,0 0,-1 0,0 0,0-1,0 1,-1-1,0 1,0-1,-1 0,0 0,-1 0,1 0,-2 0,1 0,-4-15,3 18,-1 1,0 0,-1 0,1 0,-1 0,1 0,-1 1,-1-1,1 1,0 0,-1 0,1 0,-1 0,0 0,0 1,0 0,0 0,-1 0,1 0,0 1,-1 0,1 0,-1 0,-5-1,-15-2,-1 2,-49 0,40 3,1 3,0 1,0 1,-60 20,-124 61,40 4,152-76,2 2,0 0,0 2,-35 36,54-49,1-1,-1 1,1 0,1 0,-1 0,1 1,0-1,0 1,-2 11,4-16,1 0,0 0,-1 1,1-1,0 0,0 0,0 0,1 1,-1-1,0 0,1 0,-1 0,1 0,0 0,0 0,0 0,0 0,0 0,0 0,1 0,-1-1,0 1,1 0,0-1,-1 1,1-1,0 0,0 0,-1 1,1-1,0 0,0 0,0-1,1 1,1 0,7 2,1-1,-1 0,0-1,1 0,-1-1,1 0,-1-1,1-1,-1 1,12-5,24-6,45-20,-66 23,84-30,174-69,-237 84,0-2,55-41,-101 66,0 0,0 1,1-1,-1 0,0 0,0 0,0 0,0 0,0 0,0 0,0 0,0 0,-1 0,1 0,0 0,-1-1,1 1,-1 0,1-1,-1 1,0 0,1-2,-1 2,-1 0,0 0,1 0,-1 0,1 0,-1 0,0 1,1-1,-1 0,0 0,0 1,0-1,0 1,0-1,0 1,0-1,0 1,0-1,0 1,0 0,-1-1,-9-1,1 0,-1 1,0 0,-14 0,-10 3,0 1,0 2,1 1,0 1,0 2,-35 15,50-16,0 1,1 0,0 2,0 0,1 1,1 1,0 0,0 1,1 1,1 0,-18 26,30-38,-1 1,1-1,0 1,0-1,0 1,1 0,-1 0,1 0,0 0,0 0,0 0,1 0,0 0,-1 0,1 0,1 7,0-8,0 0,1 0,-1 0,1 0,0 0,-1 0,1 0,0-1,1 1,-1-1,0 1,1-1,-1 0,1 0,0 0,0 0,0-1,0 1,0-1,0 1,4 0,11 4,0-1,1 0,-1-2,1 0,22 1,100-5,-79-1,-10 1,0-2,0-3,-1-2,1-2,-2-3,0-1,-1-3,0-2,-1-2,45-28,-73 36,-1 0,-1-1,0-1,30-32,-42 41,-1-1,1 0,-1 0,-1-1,1 1,-1-1,-1 0,1 0,-1 0,-1 0,1-1,-1 1,-1-1,0 0,0 1,-1-11,0 15,-1 0,0 1,0-1,0 1,-1-1,0 1,1-1,-1 1,0 0,0 0,-1 0,1 0,-1 0,1 1,-1-1,0 1,0-1,0 1,0 0,-1 0,1 0,-1 1,1-1,-1 1,1 0,-1 0,0 0,-5 0,-14-3,0 1,0 1,-34 2,40 0,5 0,-1 0,1 1,0 0,-1 1,-18 6,27-7,1 0,-1 1,1-1,-1 1,1 0,0 0,0 1,0-1,0 1,0-1,1 1,-1 0,1 0,0 0,0 0,0 0,0 1,0-1,1 0,-1 1,1 0,-2 6,1 1,0-1,1 0,0 1,1 0,0-1,0 1,1-1,1 1,3 15,-3-20,0 0,1 0,-1-1,1 1,1 0,-1-1,1 0,-1 0,2 0,-1 0,0-1,1 1,0-1,0 0,0-1,11 7,-4-4,0 0,0-1,1-1,0 0,-1 0,1-1,0-1,1 0,16 0,-24-3,1 1,0-1,0 0,-1 0,1-1,-1 0,1 0,-1-1,0 1,0-1,0-1,0 1,-1-1,1 0,-1 0,0-1,0 1,0-1,-1 0,5-7,3-4,0-1,-2 0,1 0,-2-1,-1 0,0-1,-1 0,-1 0,-1-1,0 1,-2-1,0 0,-1-22,-1 39,-1-1,0 1,0 0,-1 0,1 0,-1 0,1 0,-1 0,0 0,0 0,0 0,-1 0,1 0,-1 1,1-1,-1 0,0 1,0 0,0-1,0 1,-1 0,1 0,-1 0,1 0,-1 1,-3-3,2 3,1 1,-1-1,1 1,0 0,-1 0,1 0,-1 0,1 1,-1-1,1 1,0 0,-1 0,1 0,0 1,0-1,0 1,0-1,0 1,0 0,0 0,0 1,1-1,-4 4,-4 5,1 0,0 1,1 0,0 0,1 1,0 0,1 0,1 1,0-1,-5 22,3-1,1 0,1 1,0 43,6-54,1-1,1 0,2 0,0 0,1 0,1 0,1-1,1-1,0 1,2-1,1-1,1 0,20 25,-25-36,0 0,1 0,0-1,1 0,13 8,-20-13,0-1,1 0,-1 0,1 0,-1 0,1-1,-1 1,1-1,0 0,0 0,0 0,0-1,0 0,0 1,0-1,0-1,-1 1,1 0,6-2,-9 1,0 0,1 0,-1 0,0 0,0 0,0 0,0 0,-1 0,1 0,0-1,0 1,-1 0,1-1,-1 1,1 0,-1-1,1 1,-1 0,0-1,0 1,0-1,0 1,0-1,0 1,0 0,0-1,0 1,-1-1,0-1,-14-42,13 41,-15-33,-1 1,-2 0,-32-43,44 70,1 0,-1 0,0 1,-1 0,0 1,-1-1,1 2,-1-1,0 1,-1 1,1 0,-1 1,0 0,-1 0,1 1,-16-2,-33 0,0 3,-1 2,1 3,-1 3,-60 13,-293 86,377-94,15-6,0 2,1 1,-1 1,1 0,1 2,-23 15,37-22,0 1,0 0,1 0,0 1,0-1,0 1,1 0,-1 1,1-1,1 1,-1-1,1 1,1 0,-1 1,1-1,0 0,1 1,0-1,0 1,0-1,1 1,1 7,-1-12,0-1,0 1,0-1,0 0,1 1,-1-1,1 0,0 1,0-1,0 0,0 0,0 1,0-1,0 0,1 0,-1 0,1-1,2 4,-3-5,1 1,-1 0,1 0,0-1,-1 1,1-1,0 1,-1-1,1 0,0 0,0 0,-1 0,1 0,0 0,-1 0,1 0,0-1,-1 1,4-2,0 0,1-1,-1 1,0-1,0 0,0-1,0 1,-1-1,0 0,1 0,-1-1,-1 1,1-1,4-7,0-13,-8 25,0-1,0 1,-1 0,1 0,0-1,0 1,-1 0,1 0,0 0,-1 0,1 0,0-1,-1 1,1 0,0 0,-1 0,1 0,0 0,-1 0,1 0,0 0,-1 0,1 0,-1 0,1 0,0 1,-1-1,1 0,0 0,0 0,-1 0,1 1,0-1,-1 0,1 0,-1 1,-42 30,37-27,-84 61,-191 104,241-148,4-3,-57 39,62-34,7-4,-1-1,-1-1,0-1,-1-1,-44 17,68-31,0 0,-1 0,1 0,0-1,-1 1,1-1,-1 0,1 0,0 0,-1 0,1-1,-1 1,1-1,0 0,-1 0,1 0,0-1,0 1,0-1,0 0,0 1,-5-6,6 5,1 0,-1 0,0-1,1 1,0-1,-1 1,1-1,0 0,1 1,-1-1,0 0,1 0,-1 0,1 0,0 1,0-1,0 0,0 0,1 0,-1 0,1 1,0-1,-1 0,1 1,1-1,-1 0,0 1,3-5,6-8,0 0,0 1,1 1,1-1,0 2,1 0,16-12,111-69,-29 21,-19 2,-4-4,152-167,-222 221,-2-1,0-1,18-33,-28 44,-1-1,0 1,0-1,-1 0,-1 0,0 0,-1-1,0 1,0-18,-3 26,1-1,-1 1,0 0,0 0,-1 0,1-1,-1 1,0 1,0-1,-1 0,1 0,-1 1,1-1,-1 1,0 0,0 0,-1 0,1 0,-1 1,1-1,-1 1,0 0,0 0,0 0,0 1,0-1,-5 0,-10-4,0 1,-1 1,1 1,-32-1,28 4,0 1,0 1,1 1,-1 1,1 1,-1 1,2 1,-1 0,1 2,0 1,-26 16,9-2,0 3,2 1,1 1,-53 58,73-69,0 0,0 2,2-1,1 2,0 0,-11 28,19-38,0 1,0-1,1 1,0 0,1 0,0 0,1 0,1 0,0 0,0 0,1 0,1 0,0 0,4 13,-4-18,2-1,-1 0,1 0,0 0,0 0,0-1,1 0,0 0,0 0,0 0,0-1,1 0,0 0,0 0,0-1,0 0,1 0,-1 0,1-1,0 0,12 2,12 1,0-1,0-1,45-3,-54-2,-2-1,1-1,0-1,-1 0,0-2,0 0,0-2,18-10,1-1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7:21.697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609 517,'166'2,"182"-5,-168-24,-144 21,-31 5,0 0,0-1,0 0,-1 1,1-2,-1 1,9-6,-13 8,1-1,0 1,-1-1,1 1,0-1,-1 1,1-1,-1 1,1-1,-1 0,1 0,-1 1,1-1,-1 0,0 1,1-1,-1 0,0 0,0 0,0 1,0-1,0 0,0 0,0 0,0 0,0 1,0-1,0 0,0 0,0 0,-1 1,1-1,0 0,0 0,-1 1,1-1,-1 0,1 0,-1 1,1-1,-1 1,1-1,-1 0,0 1,1-1,-1 1,0-1,1 1,-1 0,0-1,0 1,1 0,-1 0,0-1,0 1,-1 0,-6-4,-2 0,1 1,0 1,0-1,-1 1,0 1,1 0,-1 0,-12 1,-98 11,60-4,-227 5,56-4,208-6,0 1,0 0,1 2,-30 9,48-10,12-4,13-2,-14-1,1-1,-1 1,0-1,-1 0,1-1,-1 0,0 0,0 0,0-1,-1 1,0-1,0-1,0 1,-1-1,0 0,0 0,-1 0,0 0,3-9,-2-1,0 0,-2 0,0 0,0-1,-2 1,0 0,-4-31,3 45,1 0,-1 0,1 1,-1-1,0 0,0 0,0 1,0-1,-1 0,1 1,-1-1,1 1,-1 0,-3-3,5 4,-1 1,1-1,-1 1,0 0,1-1,-1 1,0 0,1 0,-1-1,0 1,1 0,-1 0,0 0,1 0,-1 0,0 0,0 0,1 0,-1 0,0 0,0 0,0 1,-1 0,1-1,-1 1,1 0,-1 0,1 1,0-1,-1 0,1 0,0 1,0-1,0 0,0 1,-1 1,-22 44,2 1,2 1,2 1,-18 79,27-87,7-26,-2 0,0 0,-8 22,9-32,0-1,0 1,0-1,-1 0,0 0,0 0,0-1,0 1,-1-1,0 0,0 0,-10 5,-4 2,-1-2,0 0,0-1,-1-1,-30 6,41-11,0-1,1 0,-1-1,1 0,-1 0,-15-3,21 2,0 0,-1 0,1-1,0 1,0-1,0 0,1 0,-1 0,0-1,1 1,-1-1,1 0,0 0,0 0,-3-4,5 6,0 0,0 0,0-1,0 1,0 0,0-1,1 1,-1-1,0 1,1 0,-1-1,1 1,0-1,-1 0,1 1,0-1,0 1,0-1,0 1,0-1,1 1,-1-1,0 1,2-4,-1 3,1 1,-1-1,1 0,-1 0,1 1,0-1,0 1,0-1,0 1,0 0,0 0,0 0,0 0,4-1,7-1,1-1,0 2,0 0,17 0,45 5,-59-1,-1-1,1 0,0-1,-1-1,1 0,-1-2,17-3,-30 5,-1 0,1 0,-1 0,1 0,-1 0,0-1,1 1,-1-1,0 1,0-1,0 0,0 0,0 0,-1 0,1 0,-1 0,1 0,-1-1,0 1,1-1,-1 1,-1-1,1 1,0-1,-1 1,1-1,-1 0,0 1,1-1,-2 0,1 1,0-1,0 0,-1 1,1-1,-1 1,-1-4,0 1,0-1,-1 1,1 0,-1 0,0 0,-1 0,1 0,-1 1,0-1,0 1,0 0,-1 1,0-1,1 1,-12-6,12 7,-1 0,0 0,0 1,1 0,-1-1,0 2,-1-1,1 1,0 0,0 0,0 0,0 1,0-1,0 1,0 0,0 1,0-1,1 1,-1 0,0 0,1 1,-6 3,8-4,-1 1,0-1,1 1,-1 0,1 0,0 0,0 0,0 0,0 0,1 0,-1 1,1-1,0 1,0-1,0 1,1-1,-1 1,1 0,-1-1,1 1,1 0,-1-1,0 1,1-1,0 1,0 0,0-1,0 0,0 1,1-1,2 4,0 3,2 0,-1-1,2 0,-1-1,1 1,0-1,1 0,0-1,0 0,1 0,17 11,-10-10,0 0,0-2,1 1,0-2,0 0,31 4,-4-5,1-2,0-2,0-2,86-14,-44 4,1 4,102 3,-347 55,21 8,174-67,29-10,2 4,0 2,90-4,312-9,-295 7,736-44,-856 63,1-3,96-16,-27 3,-180 19,0 3,-65 15,-11 1,-125 10,-323-1,413-30,-147-5,308 3,0 1,0-1,0 0,0 0,1 0,-1 0,0-1,-6-3,10 5,-1 0,1-1,0 1,-1 0,1-1,-1 1,1-1,0 1,-1-1,1 1,0 0,-1-1,1 1,0-1,0 1,-1-1,1 0,0 1,0-1,0 1,0-1,0 1,0-1,0 1,0-2,0 1,1 0,0 0,-1-1,1 1,0 0,0 0,-1 0,1 0,0 0,0 0,0 0,0 0,1 1,-1-1,2-1,6-2,0-1,0 1,1 1,0 0,-1 0,1 1,19-2,79 0,-47 2,49-3,-2-5,1-5,-2-4,143-46,-201 43,-48 21,0 1,0-1,-1 1,1-1,0 1,0-1,-1 0,1 1,-1-1,1 0,0 0,-1 1,0-1,1 0,-1 0,1 0,-1 1,0-1,1 0,-1-2,0 2,-1 0,1 0,-1 0,0 0,1 0,-1 1,0-1,1 0,-1 0,0 0,0 1,0-1,0 0,0 1,0-1,0 1,0-1,0 1,0-1,0 1,0 0,-2-1,-27-5,-1 0,1 2,-1 1,0 2,-57 4,17-1,-611 1,753-26,90-5,194-10,-246 29,-18 5,-54 3,1-1,-1-2,60-14,-92 16,-1 0,1 0,0 0,-1 0,1-1,-1 0,0 0,0 0,0 0,0-1,0 1,-1-1,1 0,-1 0,3-7,-5 10,0-1,0 0,-1 1,1-1,-1 0,1 1,-1-1,0 0,0 0,0 0,0 1,0-1,0 0,0 0,0 1,-1-1,1 0,-2-2,1 1,-1 1,1 0,-1 0,0 0,0 0,0 0,0 0,0 0,0 1,0-1,-1 1,1 0,0-1,-1 1,1 0,-4 0,-16-5,-1 1,0 2,0 0,-1 2,1 0,-24 3,6-1,-448 39,69-1,403-38,11-2,0 1,0 0,0 0,0 0,0 1,0 0,1 0,-1 1,0-1,1 1,-1 0,1 1,0-1,-8 6,13-8,-1 1,1-1,-1 1,1-1,-1 1,1 0,-1-1,1 1,-1 0,1-1,-1 1,1 0,0 0,0-1,-1 1,1 0,0 0,0-1,0 1,0 0,0 0,0 0,0-1,0 1,0 0,0 0,1-1,-1 1,0 0,0 0,1-1,-1 1,0 0,1-1,-1 1,1 0,-1-1,1 1,-1 0,1-1,-1 1,1-1,0 1,-1-1,1 0,0 1,-1-1,1 0,0 1,0-1,1 0,3 3,0-1,1 0,-1 0,1-1,-1 0,8 1,9-1,1-2,-1 0,0-1,39-10,88-32,-5 1,-34 21,157-11,115 15,-377 18,73-3,50-2,147 13,-262-7,0 1,1 0,-1 1,0 1,21 8,-31-11,-1 0,1 0,-1 1,1-1,-1 0,0 1,0 0,0 0,0 0,0 0,0 0,-1 0,1 0,-1 0,1 1,-1-1,0 1,0-1,0 1,0-1,0 1,0 0,-1-1,0 1,1 0,-1-1,0 1,0 0,0 0,-1-1,1 1,-1 0,1-1,-2 4,-1 1,1-1,-1 1,-1-1,1 0,-1 0,0 0,0-1,0 1,-1-1,0 0,0-1,-1 1,1-1,-1 0,0 0,0 0,0-1,0 0,-9 3,-16 4,1-1,-1-2,-37 4,-22 6,-50 31,11-4,114-39,-4-1,1 1,-1 1,1 1,0 1,-27 17,44-25,0 0,0 0,0 1,1-1,-1 1,0-1,0 0,1 1,-1 0,0-1,1 1,-1-1,1 1,-1 0,1-1,-1 1,1 0,-1 0,1-1,0 1,-1 0,1 0,0 0,0-1,-1 1,1 0,0 0,0 0,0 0,0 0,0-1,0 1,1 0,-1 0,0 0,0 0,1-1,-1 1,0 0,1 0,-1-1,1 2,1 0,0-1,0 0,-1 0,1 0,0 0,0 0,0-1,0 1,0-1,0 1,1-1,-1 0,0 1,0-1,0 0,0-1,4 1,52-12,0-1,95-37,-88 27,112-25,-167 46,133-19,-127 19,1 1,-1 1,0 1,1 0,-1 1,24 5,-39-7,-1 0,1 0,-1 0,1 0,-1 0,1 0,-1 0,1 0,-1 1,1-1,-1 0,1 0,-1 0,1 1,-1-1,0 0,1 0,-1 1,1-1,-1 0,0 1,1-1,-1 0,0 1,1-1,-1 1,0-1,1 1,-1-1,0 1,0-1,0 1,0-1,1 1,-1-1,0 1,0-1,0 1,0-1,0 1,0-1,0 1,0-1,-1 1,1-1,0 1,0-1,0 1,0-1,-1 1,1-1,0 0,0 1,-1-1,1 1,0-1,-1 0,1 1,-1-1,1 0,0 1,-1-1,0 0,-29 19,-7-4,-1-1,0-2,-1-2,-42 5,-37 10,-98 20,-29 7,190-36,-107 26,216-52,586-83,-630 93,6-2,0 1,29 3,-42-2,0 0,0 1,0-1,0 1,0 0,0 0,0 0,0 0,0 0,-1 1,1-1,-1 1,1 0,-1-1,1 1,-1 0,0 1,0-1,0 0,0 1,2 3,-4-5,1 0,-1 0,0 0,0 0,0 0,0 0,0 0,0 0,0 0,0 0,0 0,-1 0,1 0,0 0,-1 0,1 0,0 0,-1 0,1-1,-1 1,0 0,1 0,-1 0,0-1,1 1,-1 0,0-1,0 1,1 0,-1-1,0 1,0-1,0 0,0 1,0-1,0 0,0 1,0-1,0 0,-1 0,-45 9,47-9,-166 5,117-6,0 3,-90 13,136-14,-78 17,0-3,-142 6,211-21,1 1,0 0,-1 1,1 0,0 0,0 1,0 1,0 0,1 0,0 1,0 0,0 1,0 0,-11 10,24-11,11-2,16 0,99-1,-38-3,1 5,104 18,326 54,-137-68,-236-10,-132 2,1-1,0 0,-1-1,1-1,-1-1,0-1,0 0,-1-1,17-8,-30 12,0 0,0 0,-1 0,1 0,0 0,-1-1,0 1,0-1,1 1,-2-1,1 0,0 0,0 0,-1 0,0 0,0 0,1 0,-2-1,1 1,0 0,-1 0,1-1,-1 1,0-1,0 1,-1 0,1-1,-1 1,1 0,-1 0,0-1,0 1,-1 0,1 0,-1 0,-3-5,0-1,0 2,-1-1,0 1,0 0,0 0,-1 0,0 1,-1 0,1 1,-1 0,0 0,-11-5,4 5,0 0,-1 1,1 1,-1 1,-29-2,-84 8,53-1,-37-3,-77 3,184-3,-1 1,1-1,0 1,0 1,-1-1,1 1,0 0,0 1,0-1,-5 5,11-2,11-1,14 0,13-2,1-1,-1-3,1-1,-1-1,0-2,-1-2,40-14,34-11,-66 22,-1-3,82-37,-118 46,0 0,-1-1,1 1,-2-2,1 1,-1-1,1 0,-2 0,1 0,-1-1,0 0,-1 0,0-1,0 1,-1-1,0 1,-1-1,3-15,0-7,-2 0,0 0,-3-1,-3-36,1 48,0 0,-2 0,0 0,-2 0,0 0,-11-21,14 34,0 1,0 0,-1 0,0 1,0-1,-1 1,1 0,-1 0,-11-8,13 11,0 0,-1 0,1 1,-1-1,1 1,-1 0,1 0,-1 0,0 1,0-1,1 1,-1 0,0 0,0 0,0 0,1 1,-1 0,0-1,-4 3,2 0,0 0,1 0,-1 0,1 1,0 0,0 0,0 0,1 1,0-1,-1 1,1 0,-4 8,-38 70,36-62,0 1,2 0,0 0,-6 34,13-49,0-1,0 1,1-1,-1 1,1-1,1 1,-1-1,1 1,1-1,-1 1,1-1,0 0,0 0,1 0,0 0,0 0,0-1,1 1,0-1,8 9,89 77,-94-86,1 1,0-2,0 1,0-1,1 0,0 0,-1-1,14 3,-20-6,0 1,0-1,0 1,0-1,0 0,0 1,0-1,0 0,0 0,0-1,0 1,1 0,-1-1,0 1,0-1,-1 0,1 0,0 0,0 0,0 0,0 0,-1 0,1 0,0-1,-1 1,1 0,-1-1,0 0,0 1,1-1,-1 0,0 0,0 0,0 1,-1-1,1 0,0 0,-1 0,1 0,-1 0,0-4,1 4,-1 0,0-1,0 1,1 0,-2-1,1 1,0 0,0-1,-1 1,1 0,-1-1,0 1,0 0,0 0,0 0,0 0,0 0,-1 0,1 0,-1 0,1 0,-1 0,-2-1,0 1,1-1,-1 1,-1 0,1 1,0-1,0 1,-1 0,1 0,0 0,-1 1,-6-1,-7 2,1 0,-1 0,1 2,0 0,-21 7,10-2,-36 12,60-18,0 0,-1 0,1 0,0 0,0 0,0 1,1 0,-1 0,1 0,-5 5,8-7,-1-1,1 0,0 1,0-1,-1 0,1 1,0-1,0 1,0-1,-1 0,1 1,0-1,0 1,0-1,0 0,0 1,0-1,0 1,0-1,0 1,0-1,0 0,0 1,1-1,-1 1,0-1,0 0,0 1,1-1,-1 1,0-1,0 0,0 1,1-1,-1 0,0 0,1 1,20 8,26-4,-46-5,61 8,0 2,0 3,82 28,-30-8,445 83,-507-107,-38-5,-1-2,1 0,0 0,0-1,24-2,-14-8,-24 9,1-1,-1 1,0-1,0 1,1 0,-1-1,0 1,0-1,0 1,1-1,-1 1,0-1,0 1,0-1,0 1,0-1,0 1,0-1,0 1,0-1,0 1,0-1,-1 1,1-1,0 1,0-1,-1 0,-1-2,0 1,0-1,0 1,-1-1,1 1,-1 0,1 0,-1 0,0 0,0 1,-4-3,-13-4,0 0,-1 1,0 1,0 0,0 2,-1 1,-39-1,46 4,-1 0,1 1,-1 1,1 1,0 0,0 1,0 0,1 2,-1-1,1 2,-25 15,12-4,13-10,0 1,1 1,0-1,0 2,1 0,1 1,0 0,-16 22,26-33,0 1,0-1,1 1,-1 0,0-1,0 1,1 0,-1 0,1 0,0 0,-1-1,1 1,0 0,0 0,0 0,0 0,1 0,-1 0,1-1,-1 1,1 0,-1 0,3 3,-2-3,1 0,0 0,1 0,-1 0,0-1,0 1,1-1,-1 1,1-1,0 0,-1 0,1 0,0 0,3 0,12 2,1 0,-1-2,35-1,-43 0,2-1,1-1,0 0,-1-1,0 0,1-1,-1 0,0-1,-1 0,0-1,1-1,-2 1,1-2,-1 1,0-2,-1 1,0-1,0-1,-1 1,0-1,8-13,-6 7,-1-1,0 1,-1-1,0-1,-2 1,0-1,-1-1,-1 1,0-1,-2 1,0-1,-1 0,-2-22,1 38,0-1,-1 1,1 0,-1-1,0 1,0 0,-1-1,1 1,-1 0,1 0,-1 0,0 0,0 1,0-1,0 0,-1 1,1 0,-1-1,-5-3,2 3,1 1,-1-1,0 1,-1 0,1 0,0 0,0 1,-1 0,1 1,-7-1,-7 2,0 0,0 1,1 1,-1 1,1 1,-21 7,-13 8,-88 46,127-58,-1 1,2 0,-1 1,1 0,1 1,0 1,0 0,1 0,1 1,-16 24,25-35,0 0,-1 1,1-1,0 1,0-1,0 1,1-1,-1 1,1-1,-1 1,1-1,0 1,0 0,0-1,0 1,0 0,1-1,0 4,0-4,0-1,0 1,0 0,1-1,-1 1,0 0,1-1,-1 0,1 1,-1-1,1 0,0 0,0 0,-1 0,1 0,0 0,0 0,2 0,5 1,-1-1,0 1,0-2,1 1,-1-1,0 0,1-1,-1 0,0 0,10-4,-3 1,0-2,-1 0,1 0,-1-2,-1 0,1 0,-1-1,19-18,-28 24,0-1,0 0,0 0,0-1,-1 1,0 0,0-1,0 0,0 0,-1 0,0 0,0 0,0-1,-1 1,0-1,0 1,0-1,-1 1,1-1,-1 1,-1-1,1 1,-1-1,0 1,0-1,0 1,-4-9,3 11,0-1,0 1,0-1,0 1,-1 0,1 0,-1 0,0 0,1 1,-2-1,1 1,0 0,0-1,-1 1,1 1,-5-3,0 2,0-1,0 1,0 0,0 1,-1 0,1 1,-11 0,-9 2,-1 1,1 2,-37 11,48-12,1 1,1 1,-1 1,1 0,-15 9,24-12,0 0,0 1,0-1,1 1,0 0,-1 1,2-1,-1 1,1 0,0 0,0 0,1 1,-6 12,8-17,1-1,-1 1,0-1,1 1,-1 0,1-1,-1 1,1 0,0-1,0 1,0 0,0-1,0 1,0 0,0 0,1-1,-1 1,1 0,-1-1,1 1,-1-1,1 1,0-1,0 1,0-1,0 1,0-1,0 0,0 1,0-1,1 0,-1 0,0 0,1 0,-1 0,1 0,-1 0,1-1,-1 1,1-1,0 1,-1-1,1 1,0-1,0 0,3 0,2 1,1-1,0 0,0-1,0 0,0 0,-1-1,1 0,-1 0,9-4,-8 2,-1 0,1-1,-1 0,0 0,0-1,-1 0,0 0,0 0,0-1,7-11,3-9,23-48,-27 49,27-44,-27 55,13-23,-25 38,0-1,1 1,-1-1,0 1,0-1,0 1,0-1,0 1,0-1,0 1,0-1,0 1,0-1,0 1,0-1,0 1,0-1,-1 1,1-1,0 1,0-1,-1 1,1-1,0 1,-1 0,1-1,-23-4,7 7,0 0,0 1,0 1,1 0,-1 1,1 0,-26 15,-101 68,100-59,-61 31,21-26,-14 7,74-30,-1-1,0-1,-1-1,0-1,-46 8,21-10,-96-1,113-4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7:29.217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1234 519,'-1'0,"1"0,-1 0,1 0,-1 0,1 0,0 0,-1 0,1 0,-1 0,1 0,-1 0,1 0,-1 0,1 0,-1-1,1 1,-1 0,1 0,0-1,-1 1,1 0,0 0,-1-1,1 1,-1 0,1-1,0 1,0-1,-1 1,1 0,0-1,0 1,-1-1,1 1,0-1,0 1,0-1,0 0,0 0,1 0,-1 1,0-1,1 0,-1 1,0-1,1 0,-1 1,1-1,-1 0,1 1,0-1,-1 1,1-1,-1 1,1-1,0 1,0 0,-1-1,1 1,0 0,1-1,81-30,-22 7,1 2,101-20,-94 37,-42 3,-62 2,-629 2,420-3,270-1,0-2,-1 0,0-2,31-11,-5 2,57-8,-192 33,19 3,-47 11,99-20,1 0,-1 1,1 0,0 1,1 0,-14 10,67-28,-7 5,81-31,-2-4,-2-6,143-83,-240 123,41-29,-53 35,0-1,0 1,0 0,0-1,-1 0,1 1,-1-1,0 0,0 0,0-1,0 1,-1 0,1-1,0-3,-2 6,0 0,0 0,0 0,0 0,0 0,0 0,-1 1,1-1,0 0,-1 0,1 0,0 0,-1 1,1-1,-1 0,1 0,-1 1,0-1,1 0,-1 1,0-1,1 1,-1-1,0 1,0-1,1 1,-1-1,0 1,0 0,0-1,0 1,1 0,-1 0,0 0,0 0,0-1,0 1,0 1,-1-1,-39 1,40-1,-50 8,0 2,1 3,1 1,0 3,1 2,-75 41,105-49,2 2,-1 0,2 0,0 2,0 0,1 0,1 2,-19 31,28-43,0 1,0-1,0 0,-1 0,0-1,0 1,0-1,0 0,-1-1,1 1,-1-1,0 0,0 0,0-1,-1 0,-6 2,-9 0,0-1,-1-1,-32-1,-31 2,17 8,1 3,-74 25,-126 59,431-185,-29 12,-106 56,2 1,0 1,0 2,2 1,0 2,49-13,-56 22,37-9,-59 11,0 0,0 0,0 0,0 0,0 0,0-1,0 0,-1 1,1-1,-1 0,1 0,-1-1,1 1,3-5,-6 6,0 1,0 0,0 0,1-1,-1 1,0 0,0-1,0 1,0 0,0-1,0 1,0 0,1-1,-1 1,0 0,0-1,0 1,0 0,0-1,0 1,-1 0,1-1,0 1,0 0,0-1,0 1,0 0,0 0,-1-1,1 1,0 0,0-1,0 1,-1 0,1 0,0 0,0-1,-1 1,1 0,0 0,-19-4,-28 8,42-3,-19 2,-34 5,-74 18,116-22,1 1,-1 1,1 0,1 1,-1 0,1 1,0 1,1 0,-21 18,32-25,0 0,0 0,0 0,1 0,-1 1,0-1,1 0,-1 1,1-1,0 1,0 0,0-1,0 1,0 4,1-5,0-1,1 0,-1 1,0-1,1 0,-1 1,1-1,-1 0,1 0,0 1,0-1,-1 0,1 0,0 0,0 0,0 0,0 0,0 0,0-1,1 1,-1 0,0 0,0-1,1 1,-1-1,0 1,0-1,1 0,-1 1,3-1,14 4,1-1,-1 0,37-1,-47-2,1 0,0-1,0 0,0 0,0-1,-1 0,1-1,-1 0,1 0,7-5,-15 7,1 1,-1-1,0 0,0 1,0-1,0 0,0 0,0 0,0 0,0 0,0 0,0 0,0 0,0 0,-1-1,1 1,-1 0,1 0,-1-1,1 1,-1 0,0-1,1 1,-1 0,0-1,0-1,-1 2,1-1,-1 0,0 0,0 1,0-1,0 0,-1 1,1-1,0 1,-1-1,1 1,0 0,-1 0,0 0,-2-2,-6-2,0 0,0 0,0 1,0 1,-13-3,-5 0,-47-2,69 7,0 1,0 0,0 0,0 0,0 1,0 0,0 0,0 1,1 0,-1 0,0 0,1 0,-1 1,-7 5,12-7,0 0,0 0,0 0,0 0,0 0,0 0,0 0,0 1,0-1,0 0,1 0,-1 1,0-1,1 1,0-1,-1 0,1 1,0-1,-1 1,1-1,0 1,0-1,0 1,1 2,0-2,0 1,0-1,0 0,1 0,-1 1,1-1,-1 0,1 0,0-1,0 1,0 0,0-1,3 3,9 4,0 0,1-1,25 9,-30-13,107 36,134 27,-246-65,231 46,-100-21,148 13,-115-19,489 53,-642-71,4 1,0-2,0 0,0-1,0 0,33-7,-48 6,0-1,0 1,0-1,0-1,-1 1,1-1,-1 1,1-1,-1-1,0 1,0-1,0 1,-1-1,1 0,-1 0,0-1,0 1,0-1,-1 1,1-1,-1 0,0 0,-1 0,1 0,-1 0,1-7,0 1,0 0,-1-1,0 1,0 0,-1-1,-1 1,0-1,-1 1,0 0,0 0,-1 0,-1 0,-5-13,3 13,-1 1,0 0,0 0,-1 1,0 0,-1 0,0 1,0 0,-1 0,1 1,-2 0,-13-6,4 4,0 1,-1 1,-1 1,1 0,-1 2,-35-3,-25-6,76 11,0 1,1 0,-1 0,0 1,0-1,0 1,0 1,0-1,0 1,0 0,0 0,0 1,0-1,1 1,-1 1,1-1,-1 1,1 0,0 0,0 0,0 1,1 0,-1 0,1 0,0 1,0-1,0 1,1 0,-1 0,1 0,1 0,-1 1,1-1,0 1,-2 7,2-7,0 0,0 0,1 0,0 0,0 0,1 0,0 0,0 0,0 1,1-1,0 0,0 0,2 6,-1-9,-1 0,1 1,0-1,0 0,0 0,1-1,-1 1,1 0,-1-1,1 0,0 1,0-1,0 0,0 0,1-1,-1 1,0-1,1 0,-1 0,1 0,-1 0,1 0,4 0,48 4,0-2,103-7,-26-1,-49 7,-53 0,1-1,0-1,0-2,44-8,-72 9,0 0,0-1,0 1,0-1,0 0,0 0,-1 0,1-1,-1 1,1-1,-1 0,0 0,0 0,-1 0,1-1,0 1,-1-1,3-5,-4 7,-1 0,1-1,0 1,-1 0,0 0,1-1,-1 1,0-1,0 1,-1 0,1-1,0 1,-1 0,1 0,-1-1,0 1,0 0,0 0,0 0,0 0,0 0,-1 0,1 0,-1 0,1 0,-1 1,0-1,1 1,-1-1,0 1,0-1,0 1,0 0,-1 0,-1-1,-17-8,0 1,-1 1,0 1,0 0,-1 2,-40-5,21 7,1 1,-79 8,-33 29,136-34,0 2,1 0,0 1,0 0,0 2,-29 13,26-7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7:52.041"/>
    </inkml:context>
    <inkml:brush xml:id="br0">
      <inkml:brushProperty name="width" value="0.1" units="cm"/>
      <inkml:brushProperty name="height" value="0.1" units="cm"/>
      <inkml:brushProperty name="color" value="#33CCFF"/>
      <inkml:brushProperty name="ignorePressure" value="1"/>
    </inkml:brush>
  </inkml:definitions>
  <inkml:trace contextRef="#ctx0" brushRef="#br0">1 547,'0'-5,"1"-1,0 1,0 0,0 0,1 0,0 0,0 0,0 1,0-1,5-6,35-45,-25 35,43-52,-30 38,43-64,-49 64,2 0,43-42,-36 40,-32 36,0 0,0-1,0 1,0 0,1-1,-1 1,0 0,1 0,-1 0,0 0,1 0,-1 1,1-1,0 0,-1 1,1-1,0 1,2-1,-3 1,0 1,0-1,0 0,-1 1,1-1,0 1,0 0,0-1,-1 1,1-1,0 1,-1 0,1 0,-1-1,1 1,-1 0,1 0,-1 0,1-1,-1 1,0 0,0 0,1 2,1 9,0-1,-1 1,0 24,-1-29,-3 48,-2 0,-25 107,26-153,0-1,0 1,-1-1,0 0,0 0,-1-1,0 1,0-1,-1-1,0 1,0-1,0 0,-12 6,-20 20,27-19,-16 14,25-26,15-17,14-13,2 2,0 1,2 1,1 2,43-26,-59 42,0 0,1 1,-1 0,1 1,32-4,-10 0,-7 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7:55.658"/>
    </inkml:context>
    <inkml:brush xml:id="br0">
      <inkml:brushProperty name="width" value="0.1" units="cm"/>
      <inkml:brushProperty name="height" value="0.1" units="cm"/>
      <inkml:brushProperty name="color" value="#33CCFF"/>
      <inkml:brushProperty name="ignorePressure" value="1"/>
    </inkml:brush>
  </inkml:definitions>
  <inkml:trace contextRef="#ctx0" brushRef="#br0">55 152,'-3'0,"1"0,0-1,-1 1,1-1,0 1,-1-1,1 0,0 0,0 0,-1 0,1 0,0-1,0 1,1-1,-1 1,0-1,0 0,1 1,-1-1,1 0,-1 0,1 0,0 0,0-1,0 1,0 0,0 0,1-1,-1 1,1 0,-1-1,1-3,-1 3,1-1,-1 1,1-1,0 1,1 0,-1-1,0 1,1 0,0-1,0 1,0 0,0 0,0 0,1 0,-1 0,1 0,0 0,0 0,0 1,0-1,1 0,4-3,0 2,0 1,1 0,0 0,-1 1,1 0,0 0,0 1,0 0,0 0,1 1,-1 0,0 0,0 1,0 0,0 0,0 1,0 0,-1 1,1 0,-1 0,1 0,8 7,7 3,0 1,-1 1,-1 2,-1 0,28 29,-44-42,0 0,0 0,-1 0,0 1,0-1,0 1,0-1,-1 1,0 0,0 0,0 0,-1 1,1-1,-1 0,0 0,-1 1,1-1,-1 1,0-1,-1 0,-1 11,-3 0,-1 0,0-1,-2 0,1 0,-17 23,17-28,-24 50,24-45,-1 0,0 0,-12 15,15-25,1 0,-1 0,0 0,0-1,0 0,-1 0,0 0,1 0,-1-1,0 0,-11 3,-12 5,20-6,0-1,-1-1,1 0,-1 0,1 0,-1-1,0-1,0 0,0 0,-11-1,18-1,1-1,-1 1,1-1,-1 1,1-1,0 0,-1 0,1 0,0 0,0 0,1 0,-1 0,0-1,1 1,-1-1,1 1,0-1,0 0,0 1,0-1,0 0,1 0,-1 0,1 0,0 1,0-6,0 3,-1 0,1 0,1 1,-1-1,1 0,0 0,0 0,0 1,0-1,1 1,0-1,0 1,0-1,1 1,2-5,0 5,0 0,1 1,-1-1,1 1,-1 0,1 1,0-1,0 1,0 0,1 1,-1-1,0 1,1 0,-1 1,0 0,11 0,10 2,0 1,37 9,-63-12,27 8,0 1,44 21,-54-21,1-1,0 0,0-2,0 0,1-1,0-1,24 2,-42-6,0 0,1 0,-1 0,0 0,0 0,1 0,-1-1,0 1,0-1,1 0,-1 1,0-1,0 0,0 0,0-1,0 1,0 0,-1-1,1 1,1-2,5-13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8:00.929"/>
    </inkml:context>
    <inkml:brush xml:id="br0">
      <inkml:brushProperty name="width" value="0.1" units="cm"/>
      <inkml:brushProperty name="height" value="0.1" units="cm"/>
      <inkml:brushProperty name="color" value="#33CCFF"/>
      <inkml:brushProperty name="ignorePressure" value="1"/>
    </inkml:brush>
  </inkml:definitions>
  <inkml:trace contextRef="#ctx0" brushRef="#br0">183 2,'555'0,"-554"-1,0 1,0 0,0 0,1 0,-1 0,0 0,0 0,0 0,0 0,1 1,-1-1,0 0,0 1,0-1,0 1,0-1,0 1,0-1,0 1,0 0,0 0,0-1,-1 1,1 0,0 0,0 1,-1-1,1 1,-1-1,0 1,0-1,0 1,-1-1,1 1,0-1,-1 1,1-1,-1 1,1-1,-1 0,1 1,-1-1,0 0,-1 2,-6 8,-1 0,0 0,-12 10,19-19,-28 27,-1-1,-2-1,-1-2,-70 40,82-52,22-13,0 0,0 0,0 0,0 0,0 1,0-1,0 0,0 0,0 0,0 0,1 0,-1 0,0 0,0 0,0 0,0 0,0 0,0 0,0 0,0 0,0 0,0 0,0 1,0-1,0 0,0 0,0 0,0 0,0 0,0 0,0 0,0 0,0 0,0 0,0 1,0-1,0 0,0 0,0 0,0 0,0 0,0 0,0 0,0 0,0 0,0 0,0 1,0-1,0 0,0 0,0 0,40-16,-24 7,0 1,1 1,0 1,0 0,1 2,-1 0,1 0,0 2,0 0,0 1,29 3,-43-2,-1 0,1 1,-1 0,0-1,1 1,-1 1,0-1,0 0,1 1,-1 0,0 0,-1 0,1 0,0 0,-1 0,1 1,-1-1,4 5,-3-1,0-1,0 1,0 0,-1 0,0-1,0 1,0 1,-1-1,1 12,-1-5,-1-1,0 1,-1 0,-1 0,0 0,0-1,-1 1,-1-1,-9 22,8-25,0-1,-1 0,0 0,0 0,-1-1,0 0,0-1,-1 1,0-1,0-1,0 1,-1-1,1-1,-1 0,0 0,-1 0,1-1,-1-1,-13 3,-16 0,-1-2,0-1,-60-6,33 2,14 2,20 1,-1-2,-40-6,66 6,-1 0,1-1,-1-1,1 1,0-1,0-1,0 0,1 0,-1 0,1-1,0 0,0 0,-9-10,13 11,1 1,-1 0,1 0,0-1,0 1,0-1,0 0,1 1,-1-1,1 0,0 0,0 0,1 0,-1 0,1 0,0 0,0 0,1-6,4-11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8:04.360"/>
    </inkml:context>
    <inkml:brush xml:id="br0">
      <inkml:brushProperty name="width" value="0.1" units="cm"/>
      <inkml:brushProperty name="height" value="0.1" units="cm"/>
      <inkml:brushProperty name="color" value="#33CCFF"/>
      <inkml:brushProperty name="ignorePressure" value="1"/>
    </inkml:brush>
  </inkml:definitions>
  <inkml:trace contextRef="#ctx0" brushRef="#br0">280 1,'-1'13,"-1"0,-1-1,0 1,-1 0,0-1,0 0,-8 13,-14 44,13-26,-2-1,-1-1,-3 0,-1-2,-32 48,25-37,21-37,-1 0,0 0,-1-1,-10 13,6-5,12-20,0 0,0 1,0-1,0 0,0 0,1 1,-1-1,0 0,0 0,0 0,1 1,-1-1,0 0,0 0,1 0,-1 0,0 1,1-1,-1 0,0 0,0 0,1 0,-1 0,0 0,1 0,-1 0,0 0,0 0,1 0,-1 0,0 0,1 0,-1 0,0-1,0 1,1 0,-1 0,0 0,42-20,-25 8,1 0,1 1,0 1,0 0,1 2,36-11,-20 8,67-31,-80 30,0 2,1 0,0 2,0 0,1 2,49-6,-65 12,10-1,-1 0,0-1,0 0,28-9,-42 10,0 0,0-1,0 0,0 0,0 0,0 0,0-1,-1 1,1-1,-1 0,0 0,0 0,0-1,0 1,-1-1,1 1,-1-1,0 0,0 0,0 0,-1 0,1 0,-1 0,1-8,0-9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8-13T19:08:05.730"/>
    </inkml:context>
    <inkml:brush xml:id="br0">
      <inkml:brushProperty name="width" value="0.1" units="cm"/>
      <inkml:brushProperty name="height" value="0.1" units="cm"/>
      <inkml:brushProperty name="color" value="#33CCFF"/>
      <inkml:brushProperty name="ignorePressure" value="1"/>
    </inkml:brush>
  </inkml:definitions>
  <inkml:trace contextRef="#ctx0" brushRef="#br0">1 0,'0'7,"0"7,0 9,0 6,0 5,0 2,0 2,0 0,6-6,3-2,-1 0,4-5,1-1,-2 2,-3 3,3-4,1-6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9806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188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559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6549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40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1146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566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571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0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199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027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2D3F0-F77F-4007-9454-9B065A254CF6}" type="datetimeFigureOut">
              <a:rPr lang="fr-FR" smtClean="0"/>
              <a:t>11/08/2021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9E6CF-0504-46C4-A96E-C2B8DA85DF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496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customXml" Target="../ink/ink6.xml"/><Relationship Id="rId18" Type="http://schemas.openxmlformats.org/officeDocument/2006/relationships/image" Target="../media/image22.png"/><Relationship Id="rId3" Type="http://schemas.openxmlformats.org/officeDocument/2006/relationships/customXml" Target="../ink/ink1.xml"/><Relationship Id="rId21" Type="http://schemas.openxmlformats.org/officeDocument/2006/relationships/customXml" Target="../ink/ink10.xml"/><Relationship Id="rId7" Type="http://schemas.openxmlformats.org/officeDocument/2006/relationships/customXml" Target="../ink/ink3.xml"/><Relationship Id="rId12" Type="http://schemas.openxmlformats.org/officeDocument/2006/relationships/image" Target="../media/image19.png"/><Relationship Id="rId17" Type="http://schemas.openxmlformats.org/officeDocument/2006/relationships/customXml" Target="../ink/ink8.xml"/><Relationship Id="rId2" Type="http://schemas.openxmlformats.org/officeDocument/2006/relationships/image" Target="../media/image14.png"/><Relationship Id="rId16" Type="http://schemas.openxmlformats.org/officeDocument/2006/relationships/image" Target="../media/image21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customXml" Target="../ink/ink5.xml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10" Type="http://schemas.openxmlformats.org/officeDocument/2006/relationships/image" Target="../media/image18.png"/><Relationship Id="rId19" Type="http://schemas.openxmlformats.org/officeDocument/2006/relationships/customXml" Target="../ink/ink9.xml"/><Relationship Id="rId4" Type="http://schemas.openxmlformats.org/officeDocument/2006/relationships/image" Target="../media/image15.png"/><Relationship Id="rId9" Type="http://schemas.openxmlformats.org/officeDocument/2006/relationships/customXml" Target="../ink/ink4.xml"/><Relationship Id="rId14" Type="http://schemas.openxmlformats.org/officeDocument/2006/relationships/image" Target="../media/image20.png"/><Relationship Id="rId22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51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5532A3B-D100-410C-9C7A-7CE6EF7AE4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87" r="9089" b="2967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81" name="Rectangle 53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6781BB4-B844-435A-83F6-43A062DDDB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fr-FR" sz="4800" dirty="0">
                <a:latin typeface="Amasis MT Pro Black" panose="02040A04050005020304" pitchFamily="18" charset="0"/>
              </a:rPr>
              <a:t>LE TISSU OSSEUX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3EE4BD9-DF71-4A00-806B-0B7EC660C4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fr-FR" sz="2000" i="1" dirty="0">
                <a:latin typeface="Brush Script MT" panose="03060802040406070304" pitchFamily="66" charset="0"/>
              </a:rPr>
              <a:t>1</a:t>
            </a:r>
            <a:r>
              <a:rPr lang="fr-FR" sz="2000" i="1" baseline="30000" dirty="0">
                <a:latin typeface="Brush Script MT" panose="03060802040406070304" pitchFamily="66" charset="0"/>
              </a:rPr>
              <a:t>ère</a:t>
            </a:r>
            <a:r>
              <a:rPr lang="fr-FR" sz="2000" i="1" dirty="0">
                <a:latin typeface="Brush Script MT" panose="03060802040406070304" pitchFamily="66" charset="0"/>
              </a:rPr>
              <a:t> partie </a:t>
            </a:r>
          </a:p>
        </p:txBody>
      </p:sp>
      <p:sp>
        <p:nvSpPr>
          <p:cNvPr id="82" name="Rectangle 5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3" name="Rectangle 5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34596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4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00F56B-8970-4675-9EC9-261BBE35E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4970877" cy="4393982"/>
          </a:xfrm>
        </p:spPr>
        <p:txBody>
          <a:bodyPr>
            <a:normAutofit/>
          </a:bodyPr>
          <a:lstStyle/>
          <a:p>
            <a:r>
              <a:rPr lang="fr-FR" sz="2000">
                <a:latin typeface="Avenir Next LT Pro Light" panose="020B0304020202020204" pitchFamily="34" charset="0"/>
              </a:rPr>
              <a:t>Tissu squelettique de </a:t>
            </a:r>
            <a:r>
              <a:rPr lang="fr-FR" sz="2000" b="1">
                <a:latin typeface="Avenir Next LT Pro Light" panose="020B0304020202020204" pitchFamily="34" charset="0"/>
              </a:rPr>
              <a:t>SOUTIEN</a:t>
            </a:r>
          </a:p>
          <a:p>
            <a:r>
              <a:rPr lang="fr-FR" sz="2000" b="1">
                <a:latin typeface="Avenir Next LT Pro Light" panose="020B0304020202020204" pitchFamily="34" charset="0"/>
              </a:rPr>
              <a:t>MEC : solide, minéralisée, vascularisée </a:t>
            </a:r>
          </a:p>
          <a:p>
            <a:r>
              <a:rPr lang="fr-FR" sz="2000">
                <a:latin typeface="Avenir Next LT Pro Light" panose="020B0304020202020204" pitchFamily="34" charset="0"/>
              </a:rPr>
              <a:t>2 pop. Cellulaires :</a:t>
            </a:r>
          </a:p>
          <a:p>
            <a:pPr lvl="1"/>
            <a:r>
              <a:rPr lang="fr-FR" sz="2000">
                <a:latin typeface="Avenir Next LT Pro Light" panose="020B0304020202020204" pitchFamily="34" charset="0"/>
              </a:rPr>
              <a:t> D’origine </a:t>
            </a:r>
            <a:r>
              <a:rPr lang="fr-FR" sz="2000" b="1">
                <a:latin typeface="Avenir Next LT Pro Light" panose="020B0304020202020204" pitchFamily="34" charset="0"/>
              </a:rPr>
              <a:t>mésenchymateuse</a:t>
            </a:r>
            <a:r>
              <a:rPr lang="fr-FR" sz="2000">
                <a:latin typeface="Avenir Next LT Pro Light" panose="020B0304020202020204" pitchFamily="34" charset="0"/>
              </a:rPr>
              <a:t> (ostéoblastes / ostéocytes) </a:t>
            </a:r>
          </a:p>
          <a:p>
            <a:pPr lvl="1"/>
            <a:r>
              <a:rPr lang="fr-FR" sz="2000">
                <a:latin typeface="Avenir Next LT Pro Light" panose="020B0304020202020204" pitchFamily="34" charset="0"/>
              </a:rPr>
              <a:t>D’origine </a:t>
            </a:r>
            <a:r>
              <a:rPr lang="fr-FR" sz="2000" b="1">
                <a:latin typeface="Avenir Next LT Pro Light" panose="020B0304020202020204" pitchFamily="34" charset="0"/>
              </a:rPr>
              <a:t>hématopoïétique</a:t>
            </a:r>
            <a:r>
              <a:rPr lang="fr-FR" sz="2000">
                <a:latin typeface="Avenir Next LT Pro Light" panose="020B0304020202020204" pitchFamily="34" charset="0"/>
              </a:rPr>
              <a:t> (ostéoclastes)</a:t>
            </a:r>
          </a:p>
          <a:p>
            <a:r>
              <a:rPr lang="fr-FR" sz="2000">
                <a:latin typeface="Avenir Next LT Pro Light" panose="020B0304020202020204" pitchFamily="34" charset="0"/>
              </a:rPr>
              <a:t>Croissance par </a:t>
            </a:r>
            <a:r>
              <a:rPr lang="fr-FR" sz="2000" b="1">
                <a:latin typeface="Avenir Next LT Pro Light" panose="020B0304020202020204" pitchFamily="34" charset="0"/>
              </a:rPr>
              <a:t>apposition de matrice</a:t>
            </a:r>
          </a:p>
          <a:p>
            <a:r>
              <a:rPr lang="fr-FR" sz="2000">
                <a:latin typeface="Avenir Next LT Pro Light" panose="020B0304020202020204" pitchFamily="34" charset="0"/>
              </a:rPr>
              <a:t>Aspect résultant d’un </a:t>
            </a:r>
            <a:r>
              <a:rPr lang="fr-FR" sz="2000" b="1">
                <a:latin typeface="Avenir Next LT Pro Light" panose="020B0304020202020204" pitchFamily="34" charset="0"/>
              </a:rPr>
              <a:t>équilibre entre l’activité des 2 pop. Cellulaires </a:t>
            </a:r>
          </a:p>
        </p:txBody>
      </p:sp>
      <p:sp>
        <p:nvSpPr>
          <p:cNvPr id="57" name="Isosceles Triangle 47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49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F3EE673-299C-4A9F-8786-ED967D0453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13" y="1901304"/>
            <a:ext cx="5290720" cy="3055390"/>
          </a:xfrm>
          <a:prstGeom prst="rect">
            <a:avLst/>
          </a:prstGeom>
        </p:spPr>
      </p:pic>
      <p:grpSp>
        <p:nvGrpSpPr>
          <p:cNvPr id="59" name="Group 51">
            <a:extLst>
              <a:ext uri="{FF2B5EF4-FFF2-40B4-BE49-F238E27FC236}">
                <a16:creationId xmlns:a16="http://schemas.microsoft.com/office/drawing/2014/main" id="{15CBE6EC-46EF-45D9-8E16-DCDC5917C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60" name="Isosceles Triangle 52">
              <a:extLst>
                <a:ext uri="{FF2B5EF4-FFF2-40B4-BE49-F238E27FC236}">
                  <a16:creationId xmlns:a16="http://schemas.microsoft.com/office/drawing/2014/main" id="{DEEDCD65-9740-4F34-BDF1-9C068E053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Rectangle 53">
              <a:extLst>
                <a:ext uri="{FF2B5EF4-FFF2-40B4-BE49-F238E27FC236}">
                  <a16:creationId xmlns:a16="http://schemas.microsoft.com/office/drawing/2014/main" id="{4B3DA7FD-5CC0-46D1-9DFB-5BAF6BE24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196734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D01E669-8D18-458B-B4C9-DC6B1F8D0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9689" y="356081"/>
            <a:ext cx="6923058" cy="1135737"/>
          </a:xfrm>
        </p:spPr>
        <p:txBody>
          <a:bodyPr>
            <a:normAutofit/>
          </a:bodyPr>
          <a:lstStyle/>
          <a:p>
            <a:pPr algn="ctr"/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rôles du Tissu Osseux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CD8A957-8C03-4FAC-BBAC-48A137DC8724}"/>
              </a:ext>
            </a:extLst>
          </p:cNvPr>
          <p:cNvSpPr txBox="1"/>
          <p:nvPr/>
        </p:nvSpPr>
        <p:spPr>
          <a:xfrm>
            <a:off x="327349" y="1803141"/>
            <a:ext cx="1529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Soutien</a:t>
            </a:r>
            <a:r>
              <a:rPr lang="fr-FR" dirty="0"/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D5AE51D-D09B-4113-9DDA-F1F9ED027DC1}"/>
              </a:ext>
            </a:extLst>
          </p:cNvPr>
          <p:cNvSpPr txBox="1"/>
          <p:nvPr/>
        </p:nvSpPr>
        <p:spPr>
          <a:xfrm>
            <a:off x="2706840" y="1800572"/>
            <a:ext cx="20495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Mécanique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334B095-57FC-42B5-91B4-2896F8525A65}"/>
              </a:ext>
            </a:extLst>
          </p:cNvPr>
          <p:cNvSpPr txBox="1"/>
          <p:nvPr/>
        </p:nvSpPr>
        <p:spPr>
          <a:xfrm>
            <a:off x="5606026" y="1800572"/>
            <a:ext cx="1960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Protection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E307177-3601-463D-BEB9-5F02AA5F20AA}"/>
              </a:ext>
            </a:extLst>
          </p:cNvPr>
          <p:cNvSpPr txBox="1"/>
          <p:nvPr/>
        </p:nvSpPr>
        <p:spPr>
          <a:xfrm>
            <a:off x="8315754" y="1857535"/>
            <a:ext cx="2464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Métabolique</a:t>
            </a:r>
          </a:p>
        </p:txBody>
      </p:sp>
      <p:pic>
        <p:nvPicPr>
          <p:cNvPr id="11" name="Image 10" descr="Une image contenant dessin au trait&#10;&#10;Description générée automatiquement">
            <a:extLst>
              <a:ext uri="{FF2B5EF4-FFF2-40B4-BE49-F238E27FC236}">
                <a16:creationId xmlns:a16="http://schemas.microsoft.com/office/drawing/2014/main" id="{315CA2FA-4B4D-4E11-8816-0102395CF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61" y="2597139"/>
            <a:ext cx="1905266" cy="3867690"/>
          </a:xfrm>
          <a:prstGeom prst="rect">
            <a:avLst/>
          </a:prstGeom>
          <a:effectLst>
            <a:glow rad="127000">
              <a:schemeClr val="bg2">
                <a:lumMod val="75000"/>
              </a:schemeClr>
            </a:glow>
          </a:effec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D9C60F25-E1A1-4F7F-8CE2-C4AFFD286E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624" y="2797286"/>
            <a:ext cx="2502015" cy="2813001"/>
          </a:xfrm>
          <a:prstGeom prst="rect">
            <a:avLst/>
          </a:prstGeom>
          <a:effectLst>
            <a:glow rad="127000">
              <a:schemeClr val="accent6">
                <a:lumMod val="75000"/>
              </a:schemeClr>
            </a:glow>
          </a:effectLst>
        </p:spPr>
      </p:pic>
      <p:pic>
        <p:nvPicPr>
          <p:cNvPr id="18" name="Image 17" descr="Une image contenant boisson&#10;&#10;Description générée automatiquement">
            <a:extLst>
              <a:ext uri="{FF2B5EF4-FFF2-40B4-BE49-F238E27FC236}">
                <a16:creationId xmlns:a16="http://schemas.microsoft.com/office/drawing/2014/main" id="{6414B5FF-3194-4969-B44F-1812188043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087" y="2685235"/>
            <a:ext cx="2249885" cy="2938375"/>
          </a:xfrm>
          <a:prstGeom prst="rect">
            <a:avLst/>
          </a:prstGeom>
          <a:effectLst>
            <a:glow rad="127000">
              <a:schemeClr val="accent5">
                <a:lumMod val="60000"/>
                <a:lumOff val="40000"/>
              </a:schemeClr>
            </a:glow>
          </a:effectLst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2A47CE78-E13B-4013-9CD1-328CAF0D47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977" y="2685235"/>
            <a:ext cx="2452707" cy="2794600"/>
          </a:xfrm>
          <a:prstGeom prst="rect">
            <a:avLst/>
          </a:prstGeom>
          <a:effectLst>
            <a:glow rad="127000">
              <a:schemeClr val="accent1">
                <a:lumMod val="60000"/>
                <a:lumOff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2543441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46AFF90-B493-4D2A-8F64-26C783403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698171"/>
            <a:ext cx="3962061" cy="4516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b="1" kern="1200" dirty="0">
                <a:solidFill>
                  <a:srgbClr val="FF0000"/>
                </a:solidFill>
                <a:latin typeface="Amasis MT Pro Black" panose="020B0604020202020204" pitchFamily="18" charset="0"/>
              </a:rPr>
              <a:t>La MEC = </a:t>
            </a:r>
            <a:r>
              <a:rPr lang="en-US" sz="4000" b="1" kern="1200" dirty="0" err="1">
                <a:solidFill>
                  <a:srgbClr val="FF0000"/>
                </a:solidFill>
                <a:latin typeface="Amasis MT Pro Black" panose="020B0604020202020204" pitchFamily="18" charset="0"/>
              </a:rPr>
              <a:t>Matrice</a:t>
            </a:r>
            <a:r>
              <a:rPr lang="en-US" sz="4000" b="1" kern="1200" dirty="0">
                <a:solidFill>
                  <a:srgbClr val="FF0000"/>
                </a:solidFill>
                <a:latin typeface="Amasis MT Pro Black" panose="020B0604020202020204" pitchFamily="18" charset="0"/>
              </a:rPr>
              <a:t> </a:t>
            </a:r>
            <a:r>
              <a:rPr lang="en-US" sz="4000" b="1" kern="1200" dirty="0" err="1">
                <a:solidFill>
                  <a:srgbClr val="FF0000"/>
                </a:solidFill>
                <a:latin typeface="Amasis MT Pro Black" panose="020B0604020202020204" pitchFamily="18" charset="0"/>
              </a:rPr>
              <a:t>osseuse</a:t>
            </a:r>
            <a:endParaRPr lang="en-US" sz="4000" b="1" kern="1200" dirty="0">
              <a:solidFill>
                <a:srgbClr val="FF0000"/>
              </a:solidFill>
              <a:latin typeface="Amasis MT Pro Black" panose="020B0604020202020204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Isosceles Triangle 46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Isosceles Triangle 48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3" name="ZoneTexte 3">
            <a:extLst>
              <a:ext uri="{FF2B5EF4-FFF2-40B4-BE49-F238E27FC236}">
                <a16:creationId xmlns:a16="http://schemas.microsoft.com/office/drawing/2014/main" id="{8C89AA1B-01FC-46E7-8055-09BA186C83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0578517"/>
              </p:ext>
            </p:extLst>
          </p:nvPr>
        </p:nvGraphicFramePr>
        <p:xfrm>
          <a:off x="5070475" y="1698625"/>
          <a:ext cx="6478588" cy="4516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853024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25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Isosceles Triangle 27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29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F754420-BCF8-4F6C-A9FC-53647EE08E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877" y="1303753"/>
            <a:ext cx="3910206" cy="5011100"/>
          </a:xfrm>
          <a:prstGeom prst="rect">
            <a:avLst/>
          </a:prstGeom>
        </p:spPr>
      </p:pic>
      <p:grpSp>
        <p:nvGrpSpPr>
          <p:cNvPr id="39" name="Group 31">
            <a:extLst>
              <a:ext uri="{FF2B5EF4-FFF2-40B4-BE49-F238E27FC236}">
                <a16:creationId xmlns:a16="http://schemas.microsoft.com/office/drawing/2014/main" id="{912209CB-3E4C-43AE-B507-08269FAE8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Rectangle 33">
              <a:extLst>
                <a:ext uri="{FF2B5EF4-FFF2-40B4-BE49-F238E27FC236}">
                  <a16:creationId xmlns:a16="http://schemas.microsoft.com/office/drawing/2014/main" id="{7BCB7912-FEA6-4C89-8E9B-D95EF1564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5" name="Espace réservé du contenu 2">
            <a:extLst>
              <a:ext uri="{FF2B5EF4-FFF2-40B4-BE49-F238E27FC236}">
                <a16:creationId xmlns:a16="http://schemas.microsoft.com/office/drawing/2014/main" id="{33B24242-CEA2-4F51-B5C7-3155DCBF5A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3336125"/>
              </p:ext>
            </p:extLst>
          </p:nvPr>
        </p:nvGraphicFramePr>
        <p:xfrm>
          <a:off x="643468" y="1782981"/>
          <a:ext cx="6901193" cy="439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59502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D25E7D3-1C47-4D39-9524-BB2B9DF50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La composante organique (30%)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9442EC-4F4D-4655-B255-511075E5C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fr-FR" sz="2400" b="1" dirty="0">
                <a:latin typeface="Avenir Next LT Pro Light" panose="020B0304020202020204" pitchFamily="34" charset="0"/>
              </a:rPr>
              <a:t>Collagène I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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95%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de son poids sec </a:t>
            </a:r>
          </a:p>
          <a:p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SF : </a:t>
            </a:r>
            <a:r>
              <a:rPr lang="fr-FR" sz="2400" b="1" dirty="0" err="1">
                <a:latin typeface="Avenir Next LT Pro Light" panose="020B0304020202020204" pitchFamily="34" charset="0"/>
                <a:sym typeface="Wingdings" panose="05000000000000000000" pitchFamily="2" charset="2"/>
              </a:rPr>
              <a:t>GAGs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+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protéines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peu abondantes  forte affinité pour sels de calcium</a:t>
            </a:r>
          </a:p>
          <a:p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Glycoprotéines de structure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+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GF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présents en faible </a:t>
            </a:r>
            <a:r>
              <a:rPr lang="fr-FR" sz="2400" dirty="0" err="1">
                <a:latin typeface="Avenir Next LT Pro Light" panose="020B0304020202020204" pitchFamily="34" charset="0"/>
                <a:sym typeface="Wingdings" panose="05000000000000000000" pitchFamily="2" charset="2"/>
              </a:rPr>
              <a:t>qtt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GF  </a:t>
            </a:r>
            <a:r>
              <a:rPr kumimoji="0" lang="fr-FR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communication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 entre les C osseuses + </a:t>
            </a:r>
            <a:r>
              <a:rPr kumimoji="0" lang="fr-FR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régulent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 leur activité biologique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Glycoprotéines de structure : </a:t>
            </a: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FIBRONECTINE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 et </a:t>
            </a:r>
            <a:r>
              <a:rPr kumimoji="0" lang="fr-FR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OSTEOPONTINE</a:t>
            </a:r>
            <a:r>
              <a:rPr kumimoji="0" lang="fr-FR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  </a:t>
            </a:r>
            <a:r>
              <a:rPr kumimoji="0" lang="fr-FR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venir Next LT Pro Light" panose="020B0304020202020204" pitchFamily="34" charset="0"/>
                <a:sym typeface="Wingdings" panose="05000000000000000000" pitchFamily="2" charset="2"/>
              </a:rPr>
              <a:t>liaison entre matrice et C</a:t>
            </a:r>
          </a:p>
          <a:p>
            <a:pPr lvl="1"/>
            <a:endParaRPr lang="fr-FR" dirty="0">
              <a:latin typeface="Avenir Next LT Pro Light" panose="020B0304020202020204" pitchFamily="34" charset="0"/>
              <a:sym typeface="Wingdings" panose="05000000000000000000" pitchFamily="2" charset="2"/>
            </a:endParaRPr>
          </a:p>
          <a:p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Protéines de minéralisation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: </a:t>
            </a:r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  <a:sym typeface="Wingdings" panose="05000000000000000000" pitchFamily="2" charset="2"/>
              </a:rPr>
              <a:t>OSTEOCALCINE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et </a:t>
            </a:r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  <a:sym typeface="Wingdings" panose="05000000000000000000" pitchFamily="2" charset="2"/>
              </a:rPr>
              <a:t>OSTEONECTINE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 </a:t>
            </a:r>
            <a:r>
              <a:rPr lang="fr-FR" sz="2400" b="1" dirty="0">
                <a:solidFill>
                  <a:srgbClr val="FF0000"/>
                </a:solidFill>
                <a:latin typeface="Avenir Next LT Pro Light" panose="020B0304020202020204" pitchFamily="34" charset="0"/>
                <a:sym typeface="Wingdings" panose="05000000000000000000" pitchFamily="2" charset="2"/>
              </a:rPr>
              <a:t>forte affinité avec sels de calciums 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323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3A281FE-3A5C-47C1-B268-EAD7E961B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524" y="643467"/>
            <a:ext cx="7448952" cy="5571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03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04FD8E4-2FAE-4D10-B5E9-05A70E244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La composante minérale (70%) </a:t>
            </a:r>
          </a:p>
        </p:txBody>
      </p:sp>
      <p:graphicFrame>
        <p:nvGraphicFramePr>
          <p:cNvPr id="18" name="Espace réservé du contenu 2">
            <a:extLst>
              <a:ext uri="{FF2B5EF4-FFF2-40B4-BE49-F238E27FC236}">
                <a16:creationId xmlns:a16="http://schemas.microsoft.com/office/drawing/2014/main" id="{9AC9FE00-967E-4F4A-8E00-92324F850E8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3467" y="1782981"/>
          <a:ext cx="10905066" cy="439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048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C9A974F-82C6-4220-95FE-738C976FC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CELLULES !!!!!! </a:t>
            </a:r>
          </a:p>
        </p:txBody>
      </p:sp>
      <p:graphicFrame>
        <p:nvGraphicFramePr>
          <p:cNvPr id="18" name="Espace réservé du contenu 2">
            <a:extLst>
              <a:ext uri="{FF2B5EF4-FFF2-40B4-BE49-F238E27FC236}">
                <a16:creationId xmlns:a16="http://schemas.microsoft.com/office/drawing/2014/main" id="{05C4D125-EF78-4FE9-B5BA-D05F6C461B3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3467" y="1782981"/>
          <a:ext cx="10905066" cy="2275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9806B7D-B3D3-45BA-BA80-8F95FD88F934}"/>
              </a:ext>
            </a:extLst>
          </p:cNvPr>
          <p:cNvSpPr txBox="1"/>
          <p:nvPr/>
        </p:nvSpPr>
        <p:spPr>
          <a:xfrm>
            <a:off x="643467" y="4471407"/>
            <a:ext cx="104088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L’équilibre entre l’activité de ces C sont à l’origine de l’aspect de la matrice et de son renouvellement</a:t>
            </a:r>
          </a:p>
        </p:txBody>
      </p:sp>
    </p:spTree>
    <p:extLst>
      <p:ext uri="{BB962C8B-B14F-4D97-AF65-F5344CB8AC3E}">
        <p14:creationId xmlns:p14="http://schemas.microsoft.com/office/powerpoint/2010/main" val="420783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D963AEF-4C72-4092-B1F6-6DC729C6C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321734"/>
            <a:ext cx="6891187" cy="1135737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</a:t>
            </a:r>
            <a:r>
              <a:rPr lang="fr-FR" sz="3600" b="1" dirty="0" err="1">
                <a:solidFill>
                  <a:srgbClr val="FF0000"/>
                </a:solidFill>
                <a:latin typeface="Amasis MT Pro Black" panose="02040A04050005020304" pitchFamily="18" charset="0"/>
              </a:rPr>
              <a:t>OstéoBlastes</a:t>
            </a:r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E402BF-197F-450A-87F3-8E6088A5D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328738"/>
            <a:ext cx="6891187" cy="5290339"/>
          </a:xfrm>
        </p:spPr>
        <p:txBody>
          <a:bodyPr>
            <a:normAutofit/>
          </a:bodyPr>
          <a:lstStyle/>
          <a:p>
            <a:r>
              <a:rPr lang="fr-FR" sz="2000" b="1" dirty="0">
                <a:latin typeface="Avenir Next LT Pro Light" panose="020B0304020202020204" pitchFamily="34" charset="0"/>
              </a:rPr>
              <a:t>Couche continue </a:t>
            </a:r>
            <a:r>
              <a:rPr lang="fr-FR" sz="2000" dirty="0">
                <a:latin typeface="Avenir Next LT Pro Light" panose="020B0304020202020204" pitchFamily="34" charset="0"/>
              </a:rPr>
              <a:t>à la </a:t>
            </a:r>
            <a:r>
              <a:rPr lang="fr-FR" sz="2000" b="1" dirty="0">
                <a:latin typeface="Avenir Next LT Pro Light" panose="020B0304020202020204" pitchFamily="34" charset="0"/>
              </a:rPr>
              <a:t>surface</a:t>
            </a:r>
            <a:r>
              <a:rPr lang="fr-FR" sz="2000" dirty="0">
                <a:latin typeface="Avenir Next LT Pro Light" panose="020B0304020202020204" pitchFamily="34" charset="0"/>
              </a:rPr>
              <a:t> des travées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r>
              <a:rPr lang="fr-FR" sz="2000" dirty="0">
                <a:latin typeface="Avenir Next LT Pro Light" panose="020B0304020202020204" pitchFamily="34" charset="0"/>
              </a:rPr>
              <a:t>Au repos = </a:t>
            </a:r>
            <a:r>
              <a:rPr lang="fr-FR" sz="2000" b="1" dirty="0">
                <a:latin typeface="Avenir Next LT Pro Light" panose="020B0304020202020204" pitchFamily="34" charset="0"/>
              </a:rPr>
              <a:t>cellules bordantes </a:t>
            </a:r>
          </a:p>
          <a:p>
            <a:pPr marL="0" indent="0">
              <a:buNone/>
            </a:pPr>
            <a:endParaRPr lang="fr-FR" sz="2000" b="1" dirty="0">
              <a:latin typeface="Avenir Next LT Pro Light" panose="020B0304020202020204" pitchFamily="34" charset="0"/>
            </a:endParaRPr>
          </a:p>
          <a:p>
            <a:r>
              <a:rPr lang="fr-FR" sz="2000" dirty="0">
                <a:latin typeface="Avenir Next LT Pro Light" panose="020B0304020202020204" pitchFamily="34" charset="0"/>
              </a:rPr>
              <a:t>Forme </a:t>
            </a:r>
            <a:r>
              <a:rPr lang="fr-FR" sz="2000" b="1" dirty="0">
                <a:latin typeface="Avenir Next LT Pro Light" panose="020B0304020202020204" pitchFamily="34" charset="0"/>
              </a:rPr>
              <a:t>polyédrique</a:t>
            </a:r>
            <a:r>
              <a:rPr lang="fr-FR" sz="2000" dirty="0">
                <a:latin typeface="Avenir Next LT Pro Light" panose="020B0304020202020204" pitchFamily="34" charset="0"/>
              </a:rPr>
              <a:t>, noyau </a:t>
            </a:r>
            <a:r>
              <a:rPr lang="fr-FR" sz="2000" b="1" dirty="0">
                <a:latin typeface="Avenir Next LT Pro Light" panose="020B0304020202020204" pitchFamily="34" charset="0"/>
              </a:rPr>
              <a:t>ovalaire</a:t>
            </a:r>
            <a:r>
              <a:rPr lang="fr-FR" sz="2000" dirty="0">
                <a:latin typeface="Avenir Next LT Pro Light" panose="020B0304020202020204" pitchFamily="34" charset="0"/>
              </a:rPr>
              <a:t> au pôle non sécréteur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r>
              <a:rPr lang="fr-FR" sz="2000" dirty="0">
                <a:latin typeface="Avenir Next LT Pro Light" panose="020B0304020202020204" pitchFamily="34" charset="0"/>
              </a:rPr>
              <a:t>Pôle sécréteur 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fins et courts prolongements cytoplasmiques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</a:t>
            </a:r>
          </a:p>
          <a:p>
            <a:pPr lvl="1"/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À l’extrémité des prolongements  jonctions com de type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gap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= com avec </a:t>
            </a:r>
            <a:r>
              <a:rPr lang="fr-FR" sz="2000" dirty="0" err="1">
                <a:latin typeface="Avenir Next LT Pro Light" panose="020B0304020202020204" pitchFamily="34" charset="0"/>
                <a:sym typeface="Wingdings" panose="05000000000000000000" pitchFamily="2" charset="2"/>
              </a:rPr>
              <a:t>ostéoB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voisins </a:t>
            </a:r>
          </a:p>
          <a:p>
            <a:pPr lvl="1"/>
            <a:endParaRPr lang="fr-FR" sz="2000" dirty="0">
              <a:latin typeface="Avenir Next LT Pro Light" panose="020B0304020202020204" pitchFamily="34" charset="0"/>
              <a:sym typeface="Wingdings" panose="05000000000000000000" pitchFamily="2" charset="2"/>
            </a:endParaRPr>
          </a:p>
          <a:p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Cytoplasme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basophile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: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REG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+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appareil de Golgi </a:t>
            </a:r>
          </a:p>
          <a:p>
            <a:pPr lvl="1"/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Riche en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mitochondries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 stocke ions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calcium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et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phosphore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sous forme de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vésicules matricielles</a:t>
            </a:r>
          </a:p>
          <a:p>
            <a:pPr marL="0" indent="0">
              <a:buNone/>
            </a:pPr>
            <a:endParaRPr lang="fr-FR" sz="1700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endParaRPr lang="fr-FR" sz="1700" dirty="0">
              <a:sym typeface="Wingdings" panose="05000000000000000000" pitchFamily="2" charset="2"/>
            </a:endParaRPr>
          </a:p>
          <a:p>
            <a:pPr lvl="1"/>
            <a:endParaRPr lang="fr-FR" sz="1700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B32DFAC-EB3A-4516-AD7D-BACD1633A1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23" r="27784"/>
          <a:stretch/>
        </p:blipFill>
        <p:spPr>
          <a:xfrm>
            <a:off x="8129873" y="10"/>
            <a:ext cx="4062128" cy="6857990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3762191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3DF6A94-47C4-4F3A-9B7E-25EEDD30F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418" y="2602758"/>
            <a:ext cx="10905066" cy="1135737"/>
          </a:xfrm>
        </p:spPr>
        <p:txBody>
          <a:bodyPr>
            <a:normAutofit/>
          </a:bodyPr>
          <a:lstStyle/>
          <a:p>
            <a:pPr algn="ctr"/>
            <a:r>
              <a:rPr lang="fr-FR" sz="3600" b="1" dirty="0" err="1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L’ostéoBlaste</a:t>
            </a:r>
            <a:r>
              <a:rPr lang="fr-FR" sz="36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assure la synthèse et la minéralisation de la matrice osseuse !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970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851750-35EC-45F5-81D8-C15058FFB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200" b="1" dirty="0">
                <a:latin typeface="Amasis MT Pro Black" panose="02040A04050005020304" pitchFamily="18" charset="0"/>
              </a:rPr>
              <a:t>Synthèse et minéralisation se font en 2 étapes 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273D78-B527-4CD0-8D04-0BD02A360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221879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fr-FR" sz="9600" dirty="0">
                <a:latin typeface="Avenir Next LT Pro Light" panose="020B0304020202020204" pitchFamily="34" charset="0"/>
              </a:rPr>
              <a:t>1 – </a:t>
            </a:r>
            <a:r>
              <a:rPr lang="fr-FR" sz="96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Synthèse de la composante organique </a:t>
            </a:r>
            <a:r>
              <a:rPr lang="fr-FR" sz="9600" dirty="0">
                <a:latin typeface="Avenir Next LT Pro Light" panose="020B0304020202020204" pitchFamily="34" charset="0"/>
              </a:rPr>
              <a:t>(fibres conjonctives et SF) </a:t>
            </a:r>
          </a:p>
          <a:p>
            <a:pPr marL="0" indent="0">
              <a:buNone/>
            </a:pPr>
            <a:r>
              <a:rPr lang="fr-FR" sz="9600" dirty="0">
                <a:latin typeface="Avenir Next LT Pro Light" panose="020B0304020202020204" pitchFamily="34" charset="0"/>
              </a:rPr>
              <a:t>	La matrice non minéralisée est appelée </a:t>
            </a:r>
            <a:r>
              <a:rPr lang="fr-FR" sz="9600" b="1" dirty="0">
                <a:latin typeface="Avenir Next LT Pro Light" panose="020B0304020202020204" pitchFamily="34" charset="0"/>
              </a:rPr>
              <a:t>bordure ostéoïde </a:t>
            </a:r>
          </a:p>
          <a:p>
            <a:pPr marL="0" indent="0">
              <a:buNone/>
            </a:pPr>
            <a:r>
              <a:rPr lang="fr-FR" sz="9600" dirty="0">
                <a:latin typeface="Avenir Next LT Pro Light" panose="020B0304020202020204" pitchFamily="34" charset="0"/>
              </a:rPr>
              <a:t>2 – </a:t>
            </a:r>
            <a:r>
              <a:rPr lang="fr-FR" sz="96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Minéralisation de la matrice </a:t>
            </a:r>
          </a:p>
          <a:p>
            <a:pPr marL="0" indent="0">
              <a:buNone/>
            </a:pPr>
            <a:r>
              <a:rPr lang="fr-FR" sz="9600" dirty="0">
                <a:latin typeface="Avenir Next LT Pro Light" panose="020B0304020202020204" pitchFamily="34" charset="0"/>
              </a:rPr>
              <a:t>	</a:t>
            </a:r>
            <a:r>
              <a:rPr lang="fr-FR" sz="9600" b="1" dirty="0">
                <a:latin typeface="Avenir Next LT Pro Light" panose="020B0304020202020204" pitchFamily="34" charset="0"/>
              </a:rPr>
              <a:t>Dépôt de cristaux d’hydroxyapatite </a:t>
            </a:r>
            <a:r>
              <a:rPr lang="fr-FR" sz="9600" dirty="0">
                <a:latin typeface="Avenir Next LT Pro Light" panose="020B0304020202020204" pitchFamily="34" charset="0"/>
              </a:rPr>
              <a:t>entre les fibres de collagène I </a:t>
            </a:r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  <a:p>
            <a:pPr marL="0" indent="0">
              <a:buNone/>
            </a:pPr>
            <a:r>
              <a:rPr lang="fr-FR" sz="2000" dirty="0"/>
              <a:t>	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9939A6FF-5476-47F8-A476-A39AB473AA96}"/>
              </a:ext>
            </a:extLst>
          </p:cNvPr>
          <p:cNvSpPr txBox="1"/>
          <p:nvPr/>
        </p:nvSpPr>
        <p:spPr>
          <a:xfrm>
            <a:off x="901148" y="4240696"/>
            <a:ext cx="936928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La minéralisation de la bordure ostéoïde emprisonne l’ostéoblaste qui se transforme en ostéocyte </a:t>
            </a:r>
          </a:p>
        </p:txBody>
      </p:sp>
    </p:spTree>
    <p:extLst>
      <p:ext uri="{BB962C8B-B14F-4D97-AF65-F5344CB8AC3E}">
        <p14:creationId xmlns:p14="http://schemas.microsoft.com/office/powerpoint/2010/main" val="4219120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Freeform: Shape 2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187A1D3-EA73-4996-9582-198D5E469E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321" y="643467"/>
            <a:ext cx="7165358" cy="5571065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35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C4F5373-8B6C-4384-A2A4-2D5A4BA97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698171"/>
            <a:ext cx="3962061" cy="846246"/>
          </a:xfrm>
        </p:spPr>
        <p:txBody>
          <a:bodyPr anchor="t">
            <a:norm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ostéocytes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B1322F-8EE8-4331-AD84-CE9E034FCA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0020" y="924106"/>
            <a:ext cx="6478513" cy="50225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= </a:t>
            </a:r>
            <a:r>
              <a:rPr lang="fr-FR" sz="2400" b="1" dirty="0">
                <a:solidFill>
                  <a:srgbClr val="FF0000"/>
                </a:solidFill>
                <a:latin typeface="Avenir Next LT Pro Light" panose="020B0304020202020204" pitchFamily="34" charset="0"/>
              </a:rPr>
              <a:t>Etat de différenciation terminale des ostéoblastes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Cellules </a:t>
            </a:r>
            <a:r>
              <a:rPr lang="fr-FR" sz="2400" b="1" dirty="0">
                <a:latin typeface="Avenir Next LT Pro Light" panose="020B0304020202020204" pitchFamily="34" charset="0"/>
              </a:rPr>
              <a:t>fusiformes</a:t>
            </a:r>
            <a:r>
              <a:rPr lang="fr-FR" sz="2400" dirty="0">
                <a:latin typeface="Avenir Next LT Pro Light" panose="020B0304020202020204" pitchFamily="34" charset="0"/>
              </a:rPr>
              <a:t> à grands axes </a:t>
            </a:r>
            <a:r>
              <a:rPr lang="fr-FR" sz="2400" b="1" dirty="0">
                <a:latin typeface="Avenir Next LT Pro Light" panose="020B0304020202020204" pitchFamily="34" charset="0"/>
              </a:rPr>
              <a:t>//</a:t>
            </a:r>
            <a:r>
              <a:rPr lang="fr-FR" sz="2400" dirty="0">
                <a:latin typeface="Avenir Next LT Pro Light" panose="020B0304020202020204" pitchFamily="34" charset="0"/>
              </a:rPr>
              <a:t> à la surface osseuse enfermées dans </a:t>
            </a:r>
            <a:r>
              <a:rPr lang="fr-FR" sz="2400" b="1" dirty="0" err="1">
                <a:highlight>
                  <a:srgbClr val="FFFF00"/>
                </a:highlight>
                <a:latin typeface="Avenir Next LT Pro Light" panose="020B0304020202020204" pitchFamily="34" charset="0"/>
              </a:rPr>
              <a:t>ostéoPlastes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Ostéoplastes reliés entre eux par </a:t>
            </a:r>
            <a:r>
              <a:rPr lang="fr-FR" sz="2400" b="1" dirty="0">
                <a:latin typeface="Avenir Next LT Pro Light" panose="020B0304020202020204" pitchFamily="34" charset="0"/>
              </a:rPr>
              <a:t>canalicules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fins prolongements cytoplasmiques des ostéocytes </a:t>
            </a: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Extrémités des prolongements 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JC de type Gap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= com avec ostéocytes voisins + </a:t>
            </a:r>
            <a:r>
              <a:rPr lang="fr-FR" sz="2400" dirty="0" err="1">
                <a:latin typeface="Avenir Next LT Pro Light" panose="020B0304020202020204" pitchFamily="34" charset="0"/>
                <a:sym typeface="Wingdings" panose="05000000000000000000" pitchFamily="2" charset="2"/>
              </a:rPr>
              <a:t>ostéoB</a:t>
            </a:r>
            <a:endParaRPr lang="fr-FR" sz="2400" dirty="0">
              <a:latin typeface="Avenir Next LT Pro Light" panose="020B03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2000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9B55F52-8CF6-4CE9-91C1-E4C22E7C6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71" y="2662357"/>
            <a:ext cx="2836317" cy="300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1712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6303D8D-EC0E-40A5-A35C-4AA897D45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>
                <a:latin typeface="Amasis MT Pro Black" panose="02040A04050005020304" pitchFamily="18" charset="0"/>
              </a:rPr>
              <a:t>Les ostéocytes ont 2 fonctions :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4F43E8-279B-472E-B839-1C32EA7EF4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Harmonisation du remodelage osseux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Perception</a:t>
            </a:r>
            <a:r>
              <a:rPr lang="fr-FR" sz="2400" dirty="0">
                <a:latin typeface="Avenir Next LT Pro Light" panose="020B0304020202020204" pitchFamily="34" charset="0"/>
              </a:rPr>
              <a:t> des variations de contraintes mécaniques sur le TO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Transmission</a:t>
            </a:r>
            <a:r>
              <a:rPr lang="fr-FR" sz="2400" dirty="0">
                <a:latin typeface="Avenir Next LT Pro Light" panose="020B0304020202020204" pitchFamily="34" charset="0"/>
              </a:rPr>
              <a:t> de l’INFO aux </a:t>
            </a:r>
            <a:r>
              <a:rPr lang="fr-FR" sz="2400" dirty="0" err="1">
                <a:latin typeface="Avenir Next LT Pro Light" panose="020B0304020202020204" pitchFamily="34" charset="0"/>
              </a:rPr>
              <a:t>ostéoB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augmentation de la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synthèse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de la matrice ou au contraire une augmentation de sa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résorption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par les ostéoclastes</a:t>
            </a:r>
            <a:endParaRPr lang="fr-FR" sz="2400" dirty="0">
              <a:latin typeface="Avenir Next LT Pro Light" panose="020B0304020202020204" pitchFamily="34" charset="0"/>
            </a:endParaRPr>
          </a:p>
          <a:p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Maintient de l’homéostasie phosphocalcique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Echanges permanents </a:t>
            </a:r>
            <a:r>
              <a:rPr lang="fr-FR" sz="2400" dirty="0">
                <a:latin typeface="Avenir Next LT Pro Light" panose="020B0304020202020204" pitchFamily="34" charset="0"/>
              </a:rPr>
              <a:t>de calcium et de phosphore entre le </a:t>
            </a:r>
            <a:r>
              <a:rPr lang="fr-FR" sz="2400" b="1" dirty="0">
                <a:latin typeface="Avenir Next LT Pro Light" panose="020B0304020202020204" pitchFamily="34" charset="0"/>
              </a:rPr>
              <a:t>sang</a:t>
            </a:r>
            <a:r>
              <a:rPr lang="fr-FR" sz="2400" dirty="0">
                <a:latin typeface="Avenir Next LT Pro Light" panose="020B0304020202020204" pitchFamily="34" charset="0"/>
              </a:rPr>
              <a:t> et </a:t>
            </a:r>
            <a:r>
              <a:rPr lang="fr-FR" sz="2400" b="1" dirty="0">
                <a:latin typeface="Avenir Next LT Pro Light" panose="020B0304020202020204" pitchFamily="34" charset="0"/>
              </a:rPr>
              <a:t>l’os</a:t>
            </a:r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994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4DF841B-A7F6-4EE8-A95F-FC396504B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6901193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ostéoclastes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B5EA79-82FE-479B-97EF-3D99272F8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457471"/>
            <a:ext cx="6901193" cy="47194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D’origine </a:t>
            </a:r>
            <a:r>
              <a:rPr lang="fr-FR" sz="2400" b="1" dirty="0">
                <a:latin typeface="Avenir Next LT Pro Light" panose="020B0304020202020204" pitchFamily="34" charset="0"/>
              </a:rPr>
              <a:t>HÉMATOPOÏÉTIQUE</a:t>
            </a:r>
            <a:r>
              <a:rPr lang="fr-FR" sz="2400" dirty="0">
                <a:latin typeface="Avenir Next LT Pro Light" panose="020B0304020202020204" pitchFamily="34" charset="0"/>
              </a:rPr>
              <a:t> !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Cellules </a:t>
            </a:r>
            <a:r>
              <a:rPr lang="fr-FR" sz="2400" b="1" dirty="0">
                <a:latin typeface="Avenir Next LT Pro Light" panose="020B0304020202020204" pitchFamily="34" charset="0"/>
              </a:rPr>
              <a:t>mobiles</a:t>
            </a:r>
            <a:r>
              <a:rPr lang="fr-FR" sz="2400" dirty="0">
                <a:latin typeface="Avenir Next LT Pro Light" panose="020B0304020202020204" pitchFamily="34" charset="0"/>
              </a:rPr>
              <a:t> à la </a:t>
            </a:r>
            <a:r>
              <a:rPr lang="fr-FR" sz="2400" b="1" dirty="0">
                <a:latin typeface="Avenir Next LT Pro Light" panose="020B0304020202020204" pitchFamily="34" charset="0"/>
              </a:rPr>
              <a:t>surface</a:t>
            </a:r>
            <a:r>
              <a:rPr lang="fr-FR" sz="2400" dirty="0">
                <a:latin typeface="Avenir Next LT Pro Light" panose="020B0304020202020204" pitchFamily="34" charset="0"/>
              </a:rPr>
              <a:t> des travées osseuses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Volumineuses</a:t>
            </a:r>
            <a:r>
              <a:rPr lang="fr-FR" sz="2400" dirty="0">
                <a:latin typeface="Avenir Next LT Pro Light" panose="020B0304020202020204" pitchFamily="34" charset="0"/>
              </a:rPr>
              <a:t> C </a:t>
            </a:r>
            <a:r>
              <a:rPr lang="fr-FR" sz="2400" b="1" dirty="0">
                <a:latin typeface="Avenir Next LT Pro Light" panose="020B0304020202020204" pitchFamily="34" charset="0"/>
              </a:rPr>
              <a:t>plurinucléées</a:t>
            </a:r>
            <a:r>
              <a:rPr lang="fr-FR" sz="2400" dirty="0">
                <a:latin typeface="Avenir Next LT Pro Light" panose="020B0304020202020204" pitchFamily="34" charset="0"/>
              </a:rPr>
              <a:t> (10 à 15 noyaux en périf de la C)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Cytoplasme : </a:t>
            </a:r>
            <a:r>
              <a:rPr lang="fr-FR" sz="2400" b="1" dirty="0">
                <a:latin typeface="Avenir Next LT Pro Light" panose="020B0304020202020204" pitchFamily="34" charset="0"/>
              </a:rPr>
              <a:t>mitochondries</a:t>
            </a:r>
            <a:r>
              <a:rPr lang="fr-FR" sz="2400" dirty="0">
                <a:latin typeface="Avenir Next LT Pro Light" panose="020B0304020202020204" pitchFamily="34" charset="0"/>
              </a:rPr>
              <a:t> ++ </a:t>
            </a:r>
            <a:r>
              <a:rPr lang="fr-FR" sz="2400" b="1" dirty="0">
                <a:latin typeface="Avenir Next LT Pro Light" panose="020B0304020202020204" pitchFamily="34" charset="0"/>
              </a:rPr>
              <a:t>lysosomes</a:t>
            </a:r>
            <a:r>
              <a:rPr lang="fr-FR" sz="2400" dirty="0">
                <a:latin typeface="Avenir Next LT Pro Light" panose="020B0304020202020204" pitchFamily="34" charset="0"/>
              </a:rPr>
              <a:t> ++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Bordure en brosse </a:t>
            </a:r>
            <a:r>
              <a:rPr lang="fr-FR" sz="2400" dirty="0">
                <a:latin typeface="Avenir Next LT Pro Light" panose="020B0304020202020204" pitchFamily="34" charset="0"/>
              </a:rPr>
              <a:t>constituée de </a:t>
            </a:r>
            <a:r>
              <a:rPr lang="fr-FR" sz="2400" b="1" dirty="0">
                <a:latin typeface="Avenir Next LT Pro Light" panose="020B0304020202020204" pitchFamily="34" charset="0"/>
              </a:rPr>
              <a:t>microvillosités</a:t>
            </a: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21D2A40F-0866-4176-AFED-A22C36CBD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9869" y="713127"/>
            <a:ext cx="3123253" cy="5431745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912209CB-3E4C-43AE-B507-08269FAE8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7BCB7912-FEA6-4C89-8E9B-D95EF15647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012752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56C48C1-DB27-4D15-ACCA-AF3AB5225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b="1" dirty="0">
                <a:latin typeface="Amasis MT Pro Black" panose="02040A04050005020304" pitchFamily="18" charset="0"/>
              </a:rPr>
              <a:t>Différentes manières de résorber la matrice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A34BB8-4D77-4CC4-8E80-FCF93BEB9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2169427"/>
            <a:ext cx="10905066" cy="3302013"/>
          </a:xfrm>
        </p:spPr>
        <p:txBody>
          <a:bodyPr>
            <a:normAutofit/>
          </a:bodyPr>
          <a:lstStyle/>
          <a:p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La pompe à protons 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Diminution du pH  dissolution des cristaux d’hydroxyapatite</a:t>
            </a:r>
          </a:p>
          <a:p>
            <a:pPr>
              <a:buFont typeface="Wingdings" panose="05000000000000000000" pitchFamily="2" charset="2"/>
              <a:buChar char="à"/>
            </a:pPr>
            <a:endParaRPr lang="fr-FR" sz="2400" dirty="0">
              <a:latin typeface="Avenir Next LT Pro Light" panose="020B0304020202020204" pitchFamily="34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r>
              <a:rPr lang="fr-FR" sz="24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Les enzymes lysosomiales</a:t>
            </a: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Digestion des fibres de collagène et autres protéines de la matrice organique </a:t>
            </a:r>
            <a:endParaRPr lang="fr-FR" sz="2400" dirty="0">
              <a:latin typeface="Avenir Next LT Pro Light" panose="020B03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1828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DF2E2D0-562F-4AE0-84FD-57B220E7D9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4970877" cy="43939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Le </a:t>
            </a:r>
            <a:r>
              <a:rPr lang="fr-FR" sz="2400" b="1" dirty="0">
                <a:latin typeface="Avenir Next LT Pro Light" panose="020B0304020202020204" pitchFamily="34" charset="0"/>
              </a:rPr>
              <a:t>recrutement</a:t>
            </a:r>
            <a:r>
              <a:rPr lang="fr-FR" sz="2400" dirty="0">
                <a:latin typeface="Avenir Next LT Pro Light" panose="020B0304020202020204" pitchFamily="34" charset="0"/>
              </a:rPr>
              <a:t> et </a:t>
            </a:r>
            <a:r>
              <a:rPr lang="fr-FR" sz="2400" b="1" dirty="0">
                <a:latin typeface="Avenir Next LT Pro Light" panose="020B0304020202020204" pitchFamily="34" charset="0"/>
              </a:rPr>
              <a:t>l’activité</a:t>
            </a:r>
            <a:r>
              <a:rPr lang="fr-FR" sz="2400" dirty="0">
                <a:latin typeface="Avenir Next LT Pro Light" panose="020B0304020202020204" pitchFamily="34" charset="0"/>
              </a:rPr>
              <a:t> des </a:t>
            </a:r>
            <a:r>
              <a:rPr lang="fr-FR" sz="2400" b="1" dirty="0" err="1">
                <a:highlight>
                  <a:srgbClr val="FFFF00"/>
                </a:highlight>
                <a:latin typeface="Avenir Next LT Pro Light" panose="020B0304020202020204" pitchFamily="34" charset="0"/>
              </a:rPr>
              <a:t>ostéoClastes</a:t>
            </a:r>
            <a:r>
              <a:rPr lang="fr-FR" sz="2400" dirty="0">
                <a:latin typeface="Avenir Next LT Pro Light" panose="020B0304020202020204" pitchFamily="34" charset="0"/>
              </a:rPr>
              <a:t> sont </a:t>
            </a:r>
            <a:r>
              <a:rPr lang="fr-FR" sz="2400" b="1" dirty="0">
                <a:latin typeface="Avenir Next LT Pro Light" panose="020B0304020202020204" pitchFamily="34" charset="0"/>
              </a:rPr>
              <a:t>contrôlés</a:t>
            </a:r>
            <a:r>
              <a:rPr lang="fr-FR" sz="2400" dirty="0">
                <a:latin typeface="Avenir Next LT Pro Light" panose="020B0304020202020204" pitchFamily="34" charset="0"/>
              </a:rPr>
              <a:t> par les </a:t>
            </a:r>
            <a:r>
              <a:rPr lang="fr-FR" sz="2400" b="1" dirty="0" err="1">
                <a:highlight>
                  <a:srgbClr val="FFFF00"/>
                </a:highlight>
                <a:latin typeface="Avenir Next LT Pro Light" panose="020B0304020202020204" pitchFamily="34" charset="0"/>
              </a:rPr>
              <a:t>ostéoBlastes</a:t>
            </a:r>
            <a:r>
              <a:rPr lang="fr-FR" sz="2400" dirty="0">
                <a:latin typeface="Avenir Next LT Pro Light" panose="020B0304020202020204" pitchFamily="34" charset="0"/>
              </a:rPr>
              <a:t> grâce à de multiples </a:t>
            </a:r>
            <a:r>
              <a:rPr lang="fr-FR" sz="2400" b="1" dirty="0">
                <a:latin typeface="Avenir Next LT Pro Light" panose="020B0304020202020204" pitchFamily="34" charset="0"/>
              </a:rPr>
              <a:t>GF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 algn="ctr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 algn="ctr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 algn="ctr">
              <a:buNone/>
            </a:pP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400" b="1" dirty="0">
                <a:solidFill>
                  <a:srgbClr val="FF0000"/>
                </a:solidFill>
                <a:latin typeface="Avenir Next LT Pro Light" panose="020B0304020202020204" pitchFamily="34" charset="0"/>
                <a:sym typeface="Wingdings" panose="05000000000000000000" pitchFamily="2" charset="2"/>
              </a:rPr>
              <a:t>COORDINATION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entre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synthèse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et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dégradation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de la matrice osseuse</a:t>
            </a:r>
            <a:endParaRPr lang="fr-FR" sz="2400" dirty="0">
              <a:latin typeface="Avenir Next LT Pro Light" panose="020B0304020202020204" pitchFamily="34" charset="0"/>
            </a:endParaRPr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576A2508-2EDE-47EC-A44F-8D04F8B3B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13" y="756083"/>
            <a:ext cx="5290720" cy="5345832"/>
          </a:xfrm>
          <a:prstGeom prst="rect">
            <a:avLst/>
          </a:prstGeom>
        </p:spPr>
      </p:pic>
      <p:grpSp>
        <p:nvGrpSpPr>
          <p:cNvPr id="31" name="Group 30">
            <a:extLst>
              <a:ext uri="{FF2B5EF4-FFF2-40B4-BE49-F238E27FC236}">
                <a16:creationId xmlns:a16="http://schemas.microsoft.com/office/drawing/2014/main" id="{15CBE6EC-46EF-45D9-8E16-DCDC5917C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DEEDCD65-9740-4F34-BDF1-9C068E053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B3DA7FD-5CC0-46D1-9DFB-5BAF6BE24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4918337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05494DE-B078-4D87-BB01-C8432061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A0576B0-CD8C-4661-95C8-A9F2CE7CD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4724288" cy="6861324"/>
          </a:xfrm>
          <a:prstGeom prst="rect">
            <a:avLst/>
          </a:prstGeom>
          <a:solidFill>
            <a:srgbClr val="000000">
              <a:alpha val="8039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3FF60E2B-3919-423C-B1FF-56CDE6681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5677CD9-783F-493A-BF6C-086739CBE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12236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Exercice</a:t>
            </a:r>
            <a:endParaRPr lang="en-US" sz="54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C29FA96-9340-4AEA-B908-D1C06BC7B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032" y="1214391"/>
            <a:ext cx="6274296" cy="442256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6" name="Encre 5">
                <a:extLst>
                  <a:ext uri="{FF2B5EF4-FFF2-40B4-BE49-F238E27FC236}">
                    <a16:creationId xmlns:a16="http://schemas.microsoft.com/office/drawing/2014/main" id="{5EE4CF50-1D62-486D-A306-D3E8C47F40A3}"/>
                  </a:ext>
                </a:extLst>
              </p14:cNvPr>
              <p14:cNvContentPartPr/>
              <p14:nvPr/>
            </p14:nvContentPartPr>
            <p14:xfrm>
              <a:off x="6665650" y="1589650"/>
              <a:ext cx="360" cy="360"/>
            </p14:xfrm>
          </p:contentPart>
        </mc:Choice>
        <mc:Fallback>
          <p:pic>
            <p:nvPicPr>
              <p:cNvPr id="6" name="Encre 5">
                <a:extLst>
                  <a:ext uri="{FF2B5EF4-FFF2-40B4-BE49-F238E27FC236}">
                    <a16:creationId xmlns:a16="http://schemas.microsoft.com/office/drawing/2014/main" id="{5EE4CF50-1D62-486D-A306-D3E8C47F40A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602650" y="1526650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7" name="Encre 6">
                <a:extLst>
                  <a:ext uri="{FF2B5EF4-FFF2-40B4-BE49-F238E27FC236}">
                    <a16:creationId xmlns:a16="http://schemas.microsoft.com/office/drawing/2014/main" id="{CB7D989D-8219-4E12-8886-8B42C5ABFDE0}"/>
                  </a:ext>
                </a:extLst>
              </p14:cNvPr>
              <p14:cNvContentPartPr/>
              <p14:nvPr/>
            </p14:nvContentPartPr>
            <p14:xfrm>
              <a:off x="6644410" y="1349890"/>
              <a:ext cx="986400" cy="246240"/>
            </p14:xfrm>
          </p:contentPart>
        </mc:Choice>
        <mc:Fallback>
          <p:pic>
            <p:nvPicPr>
              <p:cNvPr id="7" name="Encre 6">
                <a:extLst>
                  <a:ext uri="{FF2B5EF4-FFF2-40B4-BE49-F238E27FC236}">
                    <a16:creationId xmlns:a16="http://schemas.microsoft.com/office/drawing/2014/main" id="{CB7D989D-8219-4E12-8886-8B42C5ABFDE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581770" y="1286890"/>
                <a:ext cx="1112040" cy="371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7">
            <p14:nvContentPartPr>
              <p14:cNvPr id="9" name="Encre 8">
                <a:extLst>
                  <a:ext uri="{FF2B5EF4-FFF2-40B4-BE49-F238E27FC236}">
                    <a16:creationId xmlns:a16="http://schemas.microsoft.com/office/drawing/2014/main" id="{7C467E70-6894-4A00-B10D-703CFB7A8D0C}"/>
                  </a:ext>
                </a:extLst>
              </p14:cNvPr>
              <p14:cNvContentPartPr/>
              <p14:nvPr/>
            </p14:nvContentPartPr>
            <p14:xfrm>
              <a:off x="5171650" y="1764610"/>
              <a:ext cx="879480" cy="445680"/>
            </p14:xfrm>
          </p:contentPart>
        </mc:Choice>
        <mc:Fallback>
          <p:pic>
            <p:nvPicPr>
              <p:cNvPr id="9" name="Encre 8">
                <a:extLst>
                  <a:ext uri="{FF2B5EF4-FFF2-40B4-BE49-F238E27FC236}">
                    <a16:creationId xmlns:a16="http://schemas.microsoft.com/office/drawing/2014/main" id="{7C467E70-6894-4A00-B10D-703CFB7A8D0C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109010" y="1701970"/>
                <a:ext cx="1005120" cy="57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13" name="Encre 12">
                <a:extLst>
                  <a:ext uri="{FF2B5EF4-FFF2-40B4-BE49-F238E27FC236}">
                    <a16:creationId xmlns:a16="http://schemas.microsoft.com/office/drawing/2014/main" id="{4A843A9F-0BE1-4A99-A4DA-ECF4DD1BA320}"/>
                  </a:ext>
                </a:extLst>
              </p14:cNvPr>
              <p14:cNvContentPartPr/>
              <p14:nvPr/>
            </p14:nvContentPartPr>
            <p14:xfrm>
              <a:off x="9587306" y="1721906"/>
              <a:ext cx="1676520" cy="347400"/>
            </p14:xfrm>
          </p:contentPart>
        </mc:Choice>
        <mc:Fallback>
          <p:pic>
            <p:nvPicPr>
              <p:cNvPr id="13" name="Encre 12">
                <a:extLst>
                  <a:ext uri="{FF2B5EF4-FFF2-40B4-BE49-F238E27FC236}">
                    <a16:creationId xmlns:a16="http://schemas.microsoft.com/office/drawing/2014/main" id="{4A843A9F-0BE1-4A99-A4DA-ECF4DD1BA32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524306" y="1659266"/>
                <a:ext cx="1802160" cy="473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15" name="Encre 14">
                <a:extLst>
                  <a:ext uri="{FF2B5EF4-FFF2-40B4-BE49-F238E27FC236}">
                    <a16:creationId xmlns:a16="http://schemas.microsoft.com/office/drawing/2014/main" id="{C3EB546F-06A0-44D9-99AB-B265D76ED8AF}"/>
                  </a:ext>
                </a:extLst>
              </p14:cNvPr>
              <p14:cNvContentPartPr/>
              <p14:nvPr/>
            </p14:nvContentPartPr>
            <p14:xfrm>
              <a:off x="7401026" y="4040666"/>
              <a:ext cx="957960" cy="266760"/>
            </p14:xfrm>
          </p:contentPart>
        </mc:Choice>
        <mc:Fallback>
          <p:pic>
            <p:nvPicPr>
              <p:cNvPr id="15" name="Encre 14">
                <a:extLst>
                  <a:ext uri="{FF2B5EF4-FFF2-40B4-BE49-F238E27FC236}">
                    <a16:creationId xmlns:a16="http://schemas.microsoft.com/office/drawing/2014/main" id="{C3EB546F-06A0-44D9-99AB-B265D76ED8A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7338386" y="3977666"/>
                <a:ext cx="1083600" cy="392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3">
            <p14:nvContentPartPr>
              <p14:cNvPr id="17" name="Encre 16">
                <a:extLst>
                  <a:ext uri="{FF2B5EF4-FFF2-40B4-BE49-F238E27FC236}">
                    <a16:creationId xmlns:a16="http://schemas.microsoft.com/office/drawing/2014/main" id="{506BE2AA-D14D-4796-AB20-7DA62128F595}"/>
                  </a:ext>
                </a:extLst>
              </p14:cNvPr>
              <p14:cNvContentPartPr/>
              <p14:nvPr/>
            </p14:nvContentPartPr>
            <p14:xfrm>
              <a:off x="5472866" y="1896866"/>
              <a:ext cx="236880" cy="198360"/>
            </p14:xfrm>
          </p:contentPart>
        </mc:Choice>
        <mc:Fallback>
          <p:pic>
            <p:nvPicPr>
              <p:cNvPr id="17" name="Encre 16">
                <a:extLst>
                  <a:ext uri="{FF2B5EF4-FFF2-40B4-BE49-F238E27FC236}">
                    <a16:creationId xmlns:a16="http://schemas.microsoft.com/office/drawing/2014/main" id="{506BE2AA-D14D-4796-AB20-7DA62128F59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5455226" y="1878866"/>
                <a:ext cx="272520" cy="23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5">
            <p14:nvContentPartPr>
              <p14:cNvPr id="18" name="Encre 17">
                <a:extLst>
                  <a:ext uri="{FF2B5EF4-FFF2-40B4-BE49-F238E27FC236}">
                    <a16:creationId xmlns:a16="http://schemas.microsoft.com/office/drawing/2014/main" id="{62DE0B2C-AEEF-43B8-B5FD-E7701B3111FD}"/>
                  </a:ext>
                </a:extLst>
              </p14:cNvPr>
              <p14:cNvContentPartPr/>
              <p14:nvPr/>
            </p14:nvContentPartPr>
            <p14:xfrm>
              <a:off x="7003586" y="1415906"/>
              <a:ext cx="225000" cy="222840"/>
            </p14:xfrm>
          </p:contentPart>
        </mc:Choice>
        <mc:Fallback>
          <p:pic>
            <p:nvPicPr>
              <p:cNvPr id="18" name="Encre 17">
                <a:extLst>
                  <a:ext uri="{FF2B5EF4-FFF2-40B4-BE49-F238E27FC236}">
                    <a16:creationId xmlns:a16="http://schemas.microsoft.com/office/drawing/2014/main" id="{62DE0B2C-AEEF-43B8-B5FD-E7701B3111FD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985586" y="1398266"/>
                <a:ext cx="260640" cy="258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7">
            <p14:nvContentPartPr>
              <p14:cNvPr id="19" name="Encre 18">
                <a:extLst>
                  <a:ext uri="{FF2B5EF4-FFF2-40B4-BE49-F238E27FC236}">
                    <a16:creationId xmlns:a16="http://schemas.microsoft.com/office/drawing/2014/main" id="{3CB0E486-E044-46B4-A93F-0E9613104B55}"/>
                  </a:ext>
                </a:extLst>
              </p14:cNvPr>
              <p14:cNvContentPartPr/>
              <p14:nvPr/>
            </p14:nvContentPartPr>
            <p14:xfrm>
              <a:off x="10005626" y="1854746"/>
              <a:ext cx="294840" cy="215280"/>
            </p14:xfrm>
          </p:contentPart>
        </mc:Choice>
        <mc:Fallback>
          <p:pic>
            <p:nvPicPr>
              <p:cNvPr id="19" name="Encre 18">
                <a:extLst>
                  <a:ext uri="{FF2B5EF4-FFF2-40B4-BE49-F238E27FC236}">
                    <a16:creationId xmlns:a16="http://schemas.microsoft.com/office/drawing/2014/main" id="{3CB0E486-E044-46B4-A93F-0E9613104B55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9987986" y="1837106"/>
                <a:ext cx="330480" cy="250920"/>
              </a:xfrm>
              <a:prstGeom prst="rect">
                <a:avLst/>
              </a:prstGeom>
            </p:spPr>
          </p:pic>
        </mc:Fallback>
      </mc:AlternateContent>
      <p:grpSp>
        <p:nvGrpSpPr>
          <p:cNvPr id="24" name="Groupe 23">
            <a:extLst>
              <a:ext uri="{FF2B5EF4-FFF2-40B4-BE49-F238E27FC236}">
                <a16:creationId xmlns:a16="http://schemas.microsoft.com/office/drawing/2014/main" id="{3F5F8F0B-A79C-4060-B613-4FA889EEA27C}"/>
              </a:ext>
            </a:extLst>
          </p:cNvPr>
          <p:cNvGrpSpPr/>
          <p:nvPr/>
        </p:nvGrpSpPr>
        <p:grpSpPr>
          <a:xfrm>
            <a:off x="7598666" y="4041386"/>
            <a:ext cx="280440" cy="231840"/>
            <a:chOff x="7598666" y="4041386"/>
            <a:chExt cx="280440" cy="23184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20" name="Encre 19">
                  <a:extLst>
                    <a:ext uri="{FF2B5EF4-FFF2-40B4-BE49-F238E27FC236}">
                      <a16:creationId xmlns:a16="http://schemas.microsoft.com/office/drawing/2014/main" id="{F735EB74-A606-4781-837A-BD6519973109}"/>
                    </a:ext>
                  </a:extLst>
                </p14:cNvPr>
                <p14:cNvContentPartPr/>
                <p14:nvPr/>
              </p14:nvContentPartPr>
              <p14:xfrm>
                <a:off x="7598666" y="4041386"/>
                <a:ext cx="280440" cy="225360"/>
              </p14:xfrm>
            </p:contentPart>
          </mc:Choice>
          <mc:Fallback>
            <p:pic>
              <p:nvPicPr>
                <p:cNvPr id="20" name="Encre 19">
                  <a:extLst>
                    <a:ext uri="{FF2B5EF4-FFF2-40B4-BE49-F238E27FC236}">
                      <a16:creationId xmlns:a16="http://schemas.microsoft.com/office/drawing/2014/main" id="{F735EB74-A606-4781-837A-BD6519973109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581026" y="4023746"/>
                  <a:ext cx="316080" cy="26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22" name="Encre 21">
                  <a:extLst>
                    <a:ext uri="{FF2B5EF4-FFF2-40B4-BE49-F238E27FC236}">
                      <a16:creationId xmlns:a16="http://schemas.microsoft.com/office/drawing/2014/main" id="{C8788511-8208-4063-8D49-4E1C9A5D7E73}"/>
                    </a:ext>
                  </a:extLst>
                </p14:cNvPr>
                <p14:cNvContentPartPr/>
                <p14:nvPr/>
              </p14:nvContentPartPr>
              <p14:xfrm>
                <a:off x="7778306" y="4107626"/>
                <a:ext cx="32760" cy="165600"/>
              </p14:xfrm>
            </p:contentPart>
          </mc:Choice>
          <mc:Fallback>
            <p:pic>
              <p:nvPicPr>
                <p:cNvPr id="22" name="Encre 21">
                  <a:extLst>
                    <a:ext uri="{FF2B5EF4-FFF2-40B4-BE49-F238E27FC236}">
                      <a16:creationId xmlns:a16="http://schemas.microsoft.com/office/drawing/2014/main" id="{C8788511-8208-4063-8D49-4E1C9A5D7E73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760666" y="4089626"/>
                  <a:ext cx="68400" cy="20124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9964607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605494DE-B078-4D87-BB01-C8432061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A0576B0-CD8C-4661-95C8-A9F2CE7CD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4724288" cy="6861324"/>
          </a:xfrm>
          <a:prstGeom prst="rect">
            <a:avLst/>
          </a:prstGeom>
          <a:solidFill>
            <a:srgbClr val="000000">
              <a:alpha val="8039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3FF60E2B-3919-423C-B1FF-56CDE6681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E85083D-721C-43A9-9655-9668E96F3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12236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Résolution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AEC1FCEE-4442-4522-9A9E-40BADEB2F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996" y="1217715"/>
            <a:ext cx="6274296" cy="442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258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2C537D5-DFCF-4201-AB7A-96A2F49DE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Le périoste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E825F0-0B31-4204-8DDC-7A800804FF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550504"/>
            <a:ext cx="10905066" cy="47643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2000" b="1" dirty="0">
                <a:latin typeface="Avenir Next LT Pro Light" panose="020B0304020202020204" pitchFamily="34" charset="0"/>
              </a:rPr>
              <a:t>TC dense </a:t>
            </a:r>
            <a:r>
              <a:rPr lang="fr-FR" sz="2000" dirty="0">
                <a:latin typeface="Avenir Next LT Pro Light" panose="020B0304020202020204" pitchFamily="34" charset="0"/>
              </a:rPr>
              <a:t>à la face </a:t>
            </a:r>
            <a:r>
              <a:rPr lang="fr-FR" sz="2000" b="1" dirty="0">
                <a:latin typeface="Avenir Next LT Pro Light" panose="020B0304020202020204" pitchFamily="34" charset="0"/>
              </a:rPr>
              <a:t>externe</a:t>
            </a:r>
            <a:r>
              <a:rPr lang="fr-FR" sz="2000" dirty="0">
                <a:latin typeface="Avenir Next LT Pro Light" panose="020B0304020202020204" pitchFamily="34" charset="0"/>
              </a:rPr>
              <a:t> des os SAUF au niveau des cartilages articulaires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Se poursuit par </a:t>
            </a:r>
            <a:r>
              <a:rPr lang="fr-FR" sz="2000" b="1" dirty="0">
                <a:latin typeface="Avenir Next LT Pro Light" panose="020B0304020202020204" pitchFamily="34" charset="0"/>
              </a:rPr>
              <a:t>capsules articulaires </a:t>
            </a:r>
            <a:r>
              <a:rPr lang="fr-FR" sz="2000" dirty="0">
                <a:latin typeface="Avenir Next LT Pro Light" panose="020B0304020202020204" pitchFamily="34" charset="0"/>
              </a:rPr>
              <a:t>et sert </a:t>
            </a:r>
            <a:r>
              <a:rPr lang="fr-FR" sz="2000" b="1" dirty="0">
                <a:latin typeface="Avenir Next LT Pro Light" panose="020B0304020202020204" pitchFamily="34" charset="0"/>
              </a:rPr>
              <a:t>d’insertion</a:t>
            </a:r>
            <a:r>
              <a:rPr lang="fr-FR" sz="2000" dirty="0">
                <a:latin typeface="Avenir Next LT Pro Light" panose="020B0304020202020204" pitchFamily="34" charset="0"/>
              </a:rPr>
              <a:t> aux tendons et aux ligaments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Se compose de 2 couches :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	- </a:t>
            </a:r>
            <a:r>
              <a:rPr lang="fr-FR" sz="2000" b="1" dirty="0">
                <a:solidFill>
                  <a:srgbClr val="FF0000"/>
                </a:solidFill>
                <a:latin typeface="Avenir Next LT Pro Light" panose="020B0304020202020204" pitchFamily="34" charset="0"/>
              </a:rPr>
              <a:t>Tendiniforme externe 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	TC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dense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fibreux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,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vascu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++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				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Nutrition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de l’os sous jacent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				Branches des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artères périostiques 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pénètrent le TO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- </a:t>
            </a:r>
            <a:r>
              <a:rPr lang="fr-FR" sz="2000" b="1" dirty="0">
                <a:solidFill>
                  <a:srgbClr val="FF0000"/>
                </a:solidFill>
                <a:latin typeface="Avenir Next LT Pro Light" panose="020B0304020202020204" pitchFamily="34" charset="0"/>
                <a:sym typeface="Wingdings" panose="05000000000000000000" pitchFamily="2" charset="2"/>
              </a:rPr>
              <a:t>Ostéogène interne 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		TC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lâche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,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vascu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++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		 		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Nutrition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de l’os sous jacent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				C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prolifèrent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et se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différencient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en </a:t>
            </a:r>
            <a:r>
              <a:rPr lang="fr-FR" sz="2000" dirty="0" err="1">
                <a:latin typeface="Avenir Next LT Pro Light" panose="020B0304020202020204" pitchFamily="34" charset="0"/>
                <a:sym typeface="Wingdings" panose="05000000000000000000" pitchFamily="2" charset="2"/>
              </a:rPr>
              <a:t>ostéoB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					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Croissance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et </a:t>
            </a:r>
            <a:r>
              <a:rPr lang="fr-FR" sz="20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réparation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 ++</a:t>
            </a:r>
            <a:endParaRPr lang="fr-FR" sz="2000" dirty="0">
              <a:latin typeface="Avenir Next LT Pro Light" panose="020B0304020202020204" pitchFamily="34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0527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5D0AFD4-19E6-4324-80F4-6359202A3F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661" y="1576035"/>
            <a:ext cx="7572021" cy="333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77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D90F05-8346-446E-B598-FEDEDC6DE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Variétés du TO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6E8C82-6299-4BD4-85DF-E46CDC5FB9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338470"/>
            <a:ext cx="6711490" cy="4838493"/>
          </a:xfrm>
        </p:spPr>
        <p:txBody>
          <a:bodyPr>
            <a:no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Avenir Next LT Pro Light" panose="020B0304020202020204" pitchFamily="34" charset="0"/>
              </a:rPr>
              <a:t>Tissu osseux réticulaire (primaire)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Non orienté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Peu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  <a:r>
              <a:rPr lang="fr-FR" sz="2400" b="1" dirty="0">
                <a:latin typeface="Avenir Next LT Pro Light" panose="020B0304020202020204" pitchFamily="34" charset="0"/>
              </a:rPr>
              <a:t>minéralisé</a:t>
            </a:r>
            <a:r>
              <a:rPr lang="fr-FR" sz="2400" dirty="0">
                <a:latin typeface="Avenir Next LT Pro Light" panose="020B0304020202020204" pitchFamily="34" charset="0"/>
              </a:rPr>
              <a:t> et </a:t>
            </a:r>
            <a:r>
              <a:rPr lang="fr-FR" sz="2400" b="1" dirty="0">
                <a:latin typeface="Avenir Next LT Pro Light" panose="020B0304020202020204" pitchFamily="34" charset="0"/>
              </a:rPr>
              <a:t>transitoire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Ebauche </a:t>
            </a:r>
            <a:r>
              <a:rPr lang="fr-FR" sz="2400" dirty="0">
                <a:latin typeface="Avenir Next LT Pro Light" panose="020B0304020202020204" pitchFamily="34" charset="0"/>
              </a:rPr>
              <a:t>des os </a:t>
            </a: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Adulte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: uniquement au niveau de </a:t>
            </a:r>
            <a:r>
              <a:rPr lang="fr-FR" sz="2400" b="1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l’osselet de l’oreille </a:t>
            </a:r>
            <a:endParaRPr lang="fr-FR" sz="2400" b="1" dirty="0">
              <a:latin typeface="Avenir Next LT Pro Light" panose="020B0304020202020204" pitchFamily="34" charset="0"/>
            </a:endParaRPr>
          </a:p>
          <a:p>
            <a:r>
              <a:rPr lang="fr-FR" sz="2400" b="1" dirty="0">
                <a:solidFill>
                  <a:srgbClr val="FF0000"/>
                </a:solidFill>
                <a:latin typeface="Avenir Next LT Pro Light" panose="020B0304020202020204" pitchFamily="34" charset="0"/>
              </a:rPr>
              <a:t>Tissu osseux lamellaire (secondaire)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Formation rapide </a:t>
            </a: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Très </a:t>
            </a:r>
            <a:r>
              <a:rPr lang="fr-FR" sz="2400" b="1" dirty="0">
                <a:latin typeface="Avenir Next LT Pro Light" panose="020B0304020202020204" pitchFamily="34" charset="0"/>
              </a:rPr>
              <a:t>minéralisé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Orienté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Disposition</a:t>
            </a:r>
            <a:r>
              <a:rPr lang="fr-FR" sz="2400" dirty="0">
                <a:latin typeface="Avenir Next LT Pro Light" panose="020B0304020202020204" pitchFamily="34" charset="0"/>
              </a:rPr>
              <a:t> des lamelles </a:t>
            </a:r>
            <a:r>
              <a:rPr lang="fr-FR" sz="24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t</a:t>
            </a:r>
            <a:r>
              <a:rPr lang="fr-FR" sz="2400" dirty="0">
                <a:latin typeface="Avenir Next LT Pro Light" panose="020B0304020202020204" pitchFamily="34" charset="0"/>
              </a:rPr>
              <a:t>issus haversien et spongieux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4B98E4B-6362-4B0E-9AD0-3791E086BDB1}"/>
              </a:ext>
            </a:extLst>
          </p:cNvPr>
          <p:cNvSpPr txBox="1"/>
          <p:nvPr/>
        </p:nvSpPr>
        <p:spPr>
          <a:xfrm>
            <a:off x="7487478" y="4172289"/>
            <a:ext cx="43771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u="sng" dirty="0">
                <a:solidFill>
                  <a:srgbClr val="FFC000"/>
                </a:solidFill>
                <a:latin typeface="Avenir Next LT Pro Light" panose="020B0304020202020204" pitchFamily="34" charset="0"/>
              </a:rPr>
              <a:t>Tissu haversien </a:t>
            </a:r>
            <a:r>
              <a:rPr lang="fr-FR" dirty="0">
                <a:latin typeface="Avenir Next LT Pro Light" panose="020B0304020202020204" pitchFamily="34" charset="0"/>
              </a:rPr>
              <a:t>: partie </a:t>
            </a:r>
            <a:r>
              <a:rPr lang="fr-FR" b="1" dirty="0">
                <a:latin typeface="Avenir Next LT Pro Light" panose="020B0304020202020204" pitchFamily="34" charset="0"/>
              </a:rPr>
              <a:t>externe</a:t>
            </a:r>
            <a:r>
              <a:rPr lang="fr-FR" dirty="0">
                <a:latin typeface="Avenir Next LT Pro Light" panose="020B0304020202020204" pitchFamily="34" charset="0"/>
              </a:rPr>
              <a:t> des os, lamelles disposées de façon </a:t>
            </a:r>
            <a:r>
              <a:rPr lang="fr-FR" b="1" dirty="0">
                <a:latin typeface="Avenir Next LT Pro Light" panose="020B0304020202020204" pitchFamily="34" charset="0"/>
              </a:rPr>
              <a:t>concentrique</a:t>
            </a:r>
            <a:r>
              <a:rPr lang="fr-FR" dirty="0">
                <a:latin typeface="Avenir Next LT Pro Light" panose="020B0304020202020204" pitchFamily="34" charset="0"/>
              </a:rPr>
              <a:t> </a:t>
            </a:r>
          </a:p>
          <a:p>
            <a:r>
              <a:rPr lang="fr-FR" b="1" u="sng" dirty="0">
                <a:solidFill>
                  <a:srgbClr val="FFC000"/>
                </a:solidFill>
                <a:latin typeface="Avenir Next LT Pro Light" panose="020B0304020202020204" pitchFamily="34" charset="0"/>
              </a:rPr>
              <a:t>Tissu spongieux </a:t>
            </a:r>
            <a:r>
              <a:rPr lang="fr-FR" dirty="0">
                <a:latin typeface="Avenir Next LT Pro Light" panose="020B0304020202020204" pitchFamily="34" charset="0"/>
              </a:rPr>
              <a:t>: au </a:t>
            </a:r>
            <a:r>
              <a:rPr lang="fr-FR" b="1" dirty="0">
                <a:latin typeface="Avenir Next LT Pro Light" panose="020B0304020202020204" pitchFamily="34" charset="0"/>
              </a:rPr>
              <a:t>centre</a:t>
            </a:r>
            <a:r>
              <a:rPr lang="fr-FR" dirty="0">
                <a:latin typeface="Avenir Next LT Pro Light" panose="020B0304020202020204" pitchFamily="34" charset="0"/>
              </a:rPr>
              <a:t> des os, lamelles disposées en </a:t>
            </a:r>
            <a:r>
              <a:rPr lang="fr-FR" b="1" dirty="0">
                <a:latin typeface="Avenir Next LT Pro Light" panose="020B0304020202020204" pitchFamily="34" charset="0"/>
              </a:rPr>
              <a:t>travées</a:t>
            </a:r>
            <a:r>
              <a:rPr lang="fr-FR" dirty="0">
                <a:latin typeface="Avenir Next LT Pro Light" panose="020B0304020202020204" pitchFamily="34" charset="0"/>
              </a:rPr>
              <a:t> séparées par </a:t>
            </a:r>
            <a:r>
              <a:rPr lang="fr-FR" b="1" dirty="0">
                <a:latin typeface="Avenir Next LT Pro Light" panose="020B0304020202020204" pitchFamily="34" charset="0"/>
              </a:rPr>
              <a:t>cavités</a:t>
            </a:r>
            <a:r>
              <a:rPr lang="fr-FR" dirty="0">
                <a:latin typeface="Avenir Next LT Pro Light" panose="020B0304020202020204" pitchFamily="34" charset="0"/>
              </a:rPr>
              <a:t> contenant </a:t>
            </a:r>
            <a:r>
              <a:rPr lang="fr-FR" b="1" dirty="0">
                <a:latin typeface="Avenir Next LT Pro Light" panose="020B0304020202020204" pitchFamily="34" charset="0"/>
              </a:rPr>
              <a:t>MO</a:t>
            </a:r>
          </a:p>
        </p:txBody>
      </p:sp>
    </p:spTree>
    <p:extLst>
      <p:ext uri="{BB962C8B-B14F-4D97-AF65-F5344CB8AC3E}">
        <p14:creationId xmlns:p14="http://schemas.microsoft.com/office/powerpoint/2010/main" val="11180439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B7A044C-8DC5-4A8B-ACB3-BE2A17590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FF0000"/>
                </a:solidFill>
                <a:latin typeface="Amasis MT Pro Black" panose="02040A04050005020304" pitchFamily="18" charset="0"/>
              </a:rPr>
              <a:t>Le tissu osseux lamellaire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14F890E-AD87-4F41-B123-76DA5997D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0612" y="1162853"/>
            <a:ext cx="6164605" cy="5528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33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1" name="Isosceles Triangle 3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CECDC96-FD12-4FB3-9B6D-B2D8316F1C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725" y="643467"/>
            <a:ext cx="7764549" cy="5571065"/>
          </a:xfrm>
          <a:prstGeom prst="rect">
            <a:avLst/>
          </a:prstGeom>
          <a:ln>
            <a:noFill/>
          </a:ln>
        </p:spPr>
      </p:pic>
      <p:sp>
        <p:nvSpPr>
          <p:cNvPr id="33" name="Isosceles Triangle 3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936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561F5E-217B-4577-9A42-9BD9EA51C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3471155"/>
            <a:ext cx="10905066" cy="701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2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Tissus compacts et spongieux s’associent pour former 3 types d’os : longs, courts et plats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5167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498C1F6-26E6-4DA9-A9D3-D27B32605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-38457"/>
            <a:ext cx="4970877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os longs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F244C6-2AAE-4163-B9CD-757A1D74EC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909294"/>
            <a:ext cx="4970877" cy="54815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Médiane rétrécie = </a:t>
            </a:r>
            <a:r>
              <a:rPr lang="fr-FR" sz="2000" b="1" dirty="0">
                <a:latin typeface="Avenir Next LT Pro Light" panose="020B0304020202020204" pitchFamily="34" charset="0"/>
              </a:rPr>
              <a:t>diaphyse</a:t>
            </a:r>
            <a:r>
              <a:rPr lang="fr-FR" sz="20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2 extrémités + ou – élargies = </a:t>
            </a:r>
            <a:r>
              <a:rPr lang="fr-FR" sz="2000" b="1" dirty="0">
                <a:latin typeface="Avenir Next LT Pro Light" panose="020B0304020202020204" pitchFamily="34" charset="0"/>
              </a:rPr>
              <a:t>épiphyse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Toutes deux reliées par les </a:t>
            </a:r>
            <a:r>
              <a:rPr lang="fr-FR" sz="2000" b="1" dirty="0">
                <a:latin typeface="Avenir Next LT Pro Light" panose="020B0304020202020204" pitchFamily="34" charset="0"/>
              </a:rPr>
              <a:t>métaphyses</a:t>
            </a:r>
            <a:r>
              <a:rPr lang="fr-FR" sz="20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0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Diaphyse</a:t>
            </a:r>
            <a:r>
              <a:rPr lang="fr-FR" sz="2000" dirty="0">
                <a:latin typeface="Avenir Next LT Pro Light" panose="020B0304020202020204" pitchFamily="34" charset="0"/>
              </a:rPr>
              <a:t> : os compact, cavité médullaire centrale avec MO jaune </a:t>
            </a:r>
          </a:p>
          <a:p>
            <a:pPr marL="0" indent="0">
              <a:buNone/>
            </a:pPr>
            <a:r>
              <a:rPr lang="fr-FR" sz="20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Métaphyses</a:t>
            </a:r>
            <a:r>
              <a:rPr lang="fr-FR" sz="2000" dirty="0">
                <a:latin typeface="Avenir Next LT Pro Light" panose="020B0304020202020204" pitchFamily="34" charset="0"/>
              </a:rPr>
              <a:t> : TO spongieux entouré d’un TO compact prolongeant la corticale </a:t>
            </a:r>
          </a:p>
          <a:p>
            <a:pPr marL="0" indent="0">
              <a:buNone/>
            </a:pPr>
            <a:r>
              <a:rPr lang="fr-FR" sz="20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Epiphyses</a:t>
            </a:r>
            <a:r>
              <a:rPr lang="fr-FR" sz="2000" dirty="0">
                <a:latin typeface="Avenir Next LT Pro Light" panose="020B0304020202020204" pitchFamily="34" charset="0"/>
              </a:rPr>
              <a:t> : TO spongieux entouré de TO compact qui s’amincit pour se terminer au contact du cartilage articulaire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Chez l’enfant: épiphyses séparées des métaphyses par </a:t>
            </a:r>
            <a:r>
              <a:rPr lang="fr-FR" sz="2000" b="1" dirty="0">
                <a:solidFill>
                  <a:srgbClr val="FF0000"/>
                </a:solidFill>
                <a:latin typeface="Avenir Next LT Pro Light" panose="020B0304020202020204" pitchFamily="34" charset="0"/>
              </a:rPr>
              <a:t>cartilage de conjugaison </a:t>
            </a:r>
            <a:r>
              <a:rPr lang="fr-FR" sz="2000" dirty="0">
                <a:latin typeface="Avenir Next LT Pro Light" panose="020B0304020202020204" pitchFamily="34" charset="0"/>
              </a:rPr>
              <a:t>qui disparaîtront avec la croissance</a:t>
            </a:r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94870CF-7D34-4F52-8C54-1570A87851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813" y="909294"/>
            <a:ext cx="5290720" cy="5039411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15CBE6EC-46EF-45D9-8E16-DCDC5917CA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094720" y="0"/>
            <a:ext cx="1097280" cy="1097280"/>
            <a:chOff x="11094720" y="0"/>
            <a:chExt cx="1097280" cy="1097280"/>
          </a:xfrm>
        </p:grpSpPr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DEEDCD65-9740-4F34-BDF1-9C068E053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1094720" y="0"/>
              <a:ext cx="1097280" cy="1097280"/>
            </a:xfrm>
            <a:prstGeom prst="triangle">
              <a:avLst>
                <a:gd name="adj" fmla="val 10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B3DA7FD-5CC0-46D1-9DFB-5BAF6BE249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189552" y="127618"/>
              <a:ext cx="457894" cy="457894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46168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489DD5D-07F3-4EB3-9527-82CF32AB8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os courts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04FFEE-5C42-4E18-A192-33D2FACCD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18543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b="1" dirty="0">
                <a:latin typeface="Avenir Next LT Pro Light" panose="020B0304020202020204" pitchFamily="34" charset="0"/>
              </a:rPr>
              <a:t>Tarse</a:t>
            </a:r>
            <a:r>
              <a:rPr lang="fr-FR" sz="2400" dirty="0">
                <a:latin typeface="Avenir Next LT Pro Light" panose="020B0304020202020204" pitchFamily="34" charset="0"/>
              </a:rPr>
              <a:t> et </a:t>
            </a:r>
            <a:r>
              <a:rPr lang="fr-FR" sz="2400" b="1" dirty="0">
                <a:latin typeface="Avenir Next LT Pro Light" panose="020B0304020202020204" pitchFamily="34" charset="0"/>
              </a:rPr>
              <a:t>carpe</a:t>
            </a:r>
            <a:r>
              <a:rPr lang="fr-FR" sz="2400" dirty="0">
                <a:latin typeface="Avenir Next LT Pro Light" panose="020B0304020202020204" pitchFamily="34" charset="0"/>
              </a:rPr>
              <a:t> </a:t>
            </a:r>
          </a:p>
          <a:p>
            <a:pPr marL="0" indent="0">
              <a:buNone/>
            </a:pPr>
            <a:endParaRPr lang="fr-FR" sz="24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400" dirty="0">
                <a:latin typeface="Avenir Next LT Pro Light" panose="020B0304020202020204" pitchFamily="34" charset="0"/>
              </a:rPr>
              <a:t>Structure </a:t>
            </a:r>
            <a:r>
              <a:rPr lang="fr-FR" sz="2400" b="1" dirty="0">
                <a:latin typeface="Avenir Next LT Pro Light" panose="020B0304020202020204" pitchFamily="34" charset="0"/>
              </a:rPr>
              <a:t>identique</a:t>
            </a:r>
            <a:r>
              <a:rPr lang="fr-FR" sz="2400" dirty="0">
                <a:latin typeface="Avenir Next LT Pro Light" panose="020B0304020202020204" pitchFamily="34" charset="0"/>
              </a:rPr>
              <a:t> à celle des </a:t>
            </a:r>
            <a:r>
              <a:rPr lang="fr-FR" sz="2400" b="1" dirty="0">
                <a:latin typeface="Avenir Next LT Pro Light" panose="020B0304020202020204" pitchFamily="34" charset="0"/>
              </a:rPr>
              <a:t>épiphyses</a:t>
            </a:r>
            <a:r>
              <a:rPr lang="fr-FR" sz="2400" dirty="0">
                <a:latin typeface="Avenir Next LT Pro Light" panose="020B0304020202020204" pitchFamily="34" charset="0"/>
              </a:rPr>
              <a:t> des os longs : tissu </a:t>
            </a:r>
            <a:r>
              <a:rPr lang="fr-FR" sz="2400" b="1" dirty="0">
                <a:latin typeface="Avenir Next LT Pro Light" panose="020B0304020202020204" pitchFamily="34" charset="0"/>
              </a:rPr>
              <a:t>spongieux</a:t>
            </a:r>
            <a:r>
              <a:rPr lang="fr-FR" sz="2400" dirty="0">
                <a:latin typeface="Avenir Next LT Pro Light" panose="020B0304020202020204" pitchFamily="34" charset="0"/>
              </a:rPr>
              <a:t> entouré par une </a:t>
            </a:r>
            <a:r>
              <a:rPr lang="fr-FR" sz="2400" b="1" dirty="0">
                <a:latin typeface="Avenir Next LT Pro Light" panose="020B0304020202020204" pitchFamily="34" charset="0"/>
              </a:rPr>
              <a:t>mince corticale d’os compact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7DA7308E-B9ED-42A7-9E21-B97FB971A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9697" y="3449341"/>
            <a:ext cx="4529271" cy="2989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455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3437261-6F7D-48FD-9E20-5C0034501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>
                <a:solidFill>
                  <a:srgbClr val="FF0000"/>
                </a:solidFill>
                <a:latin typeface="Amasis MT Pro Black" panose="02040A04050005020304" pitchFamily="18" charset="0"/>
              </a:rPr>
              <a:t>Les os plats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52C9E8-3FB8-4175-8369-8A9CEA0A8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8" y="1782981"/>
            <a:ext cx="6891188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>
                <a:latin typeface="Avenir Next LT Pro Light" panose="020B0304020202020204" pitchFamily="34" charset="0"/>
              </a:rPr>
              <a:t>Côtes</a:t>
            </a:r>
            <a:r>
              <a:rPr lang="fr-FR" sz="2000" dirty="0">
                <a:latin typeface="Avenir Next LT Pro Light" panose="020B0304020202020204" pitchFamily="34" charset="0"/>
              </a:rPr>
              <a:t>, </a:t>
            </a:r>
            <a:r>
              <a:rPr lang="fr-FR" sz="2000" b="1" dirty="0">
                <a:latin typeface="Avenir Next LT Pro Light" panose="020B0304020202020204" pitchFamily="34" charset="0"/>
              </a:rPr>
              <a:t>boîte crânienne</a:t>
            </a:r>
            <a:r>
              <a:rPr lang="fr-FR" sz="2000" dirty="0">
                <a:latin typeface="Avenir Next LT Pro Light" panose="020B0304020202020204" pitchFamily="34" charset="0"/>
              </a:rPr>
              <a:t>, </a:t>
            </a:r>
            <a:r>
              <a:rPr lang="fr-FR" sz="2000" b="1" dirty="0">
                <a:latin typeface="Avenir Next LT Pro Light" panose="020B0304020202020204" pitchFamily="34" charset="0"/>
              </a:rPr>
              <a:t>scapula</a:t>
            </a:r>
            <a:r>
              <a:rPr lang="fr-FR" sz="2000" dirty="0">
                <a:latin typeface="Avenir Next LT Pro Light" panose="020B0304020202020204" pitchFamily="34" charset="0"/>
              </a:rPr>
              <a:t>… </a:t>
            </a: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endParaRPr lang="fr-FR" sz="2000" dirty="0">
              <a:latin typeface="Avenir Next LT Pro Light" panose="020B0304020202020204" pitchFamily="34" charset="0"/>
            </a:endParaRP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Os du crâne: 	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		TO spongieux = </a:t>
            </a:r>
            <a:r>
              <a:rPr lang="fr-FR" sz="2000" b="1" dirty="0">
                <a:highlight>
                  <a:srgbClr val="FFFF00"/>
                </a:highlight>
                <a:latin typeface="Avenir Next LT Pro Light" panose="020B0304020202020204" pitchFamily="34" charset="0"/>
              </a:rPr>
              <a:t>diploé</a:t>
            </a:r>
            <a:r>
              <a:rPr lang="fr-FR" sz="2000" dirty="0">
                <a:latin typeface="Avenir Next LT Pro Light" panose="020B0304020202020204" pitchFamily="34" charset="0"/>
              </a:rPr>
              <a:t>, </a:t>
            </a:r>
          </a:p>
          <a:p>
            <a:pPr marL="0" indent="0">
              <a:buNone/>
            </a:pPr>
            <a:r>
              <a:rPr lang="fr-FR" sz="2000" dirty="0">
                <a:latin typeface="Avenir Next LT Pro Light" panose="020B0304020202020204" pitchFamily="34" charset="0"/>
              </a:rPr>
              <a:t>		TO compact </a:t>
            </a:r>
            <a:r>
              <a:rPr lang="fr-FR" sz="2000" dirty="0">
                <a:latin typeface="Avenir Next LT Pro Light" panose="020B0304020202020204" pitchFamily="34" charset="0"/>
                <a:sym typeface="Wingdings" panose="05000000000000000000" pitchFamily="2" charset="2"/>
              </a:rPr>
              <a:t> </a:t>
            </a:r>
            <a:r>
              <a:rPr lang="fr-FR" sz="2000" b="1" dirty="0">
                <a:highlight>
                  <a:srgbClr val="FFFF00"/>
                </a:highlight>
                <a:latin typeface="Avenir Next LT Pro Light" panose="020B0304020202020204" pitchFamily="34" charset="0"/>
                <a:sym typeface="Wingdings" panose="05000000000000000000" pitchFamily="2" charset="2"/>
              </a:rPr>
              <a:t>Tables externe et interne</a:t>
            </a:r>
            <a:endParaRPr lang="fr-FR" sz="2000" b="1" dirty="0">
              <a:highlight>
                <a:srgbClr val="FFFF00"/>
              </a:highlight>
              <a:latin typeface="Avenir Next LT Pro Light" panose="020B0304020202020204" pitchFamily="34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FE9F5BD-4E91-40CA-975C-8CC071B253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4" r="19558"/>
          <a:stretch/>
        </p:blipFill>
        <p:spPr>
          <a:xfrm>
            <a:off x="6369203" y="419082"/>
            <a:ext cx="5822798" cy="6438918"/>
          </a:xfrm>
          <a:custGeom>
            <a:avLst/>
            <a:gdLst/>
            <a:ahLst/>
            <a:cxnLst/>
            <a:rect l="l" t="t" r="r" b="b"/>
            <a:pathLst>
              <a:path w="4414606" h="4881723">
                <a:moveTo>
                  <a:pt x="3151661" y="0"/>
                </a:moveTo>
                <a:lnTo>
                  <a:pt x="4414606" y="1262946"/>
                </a:lnTo>
                <a:lnTo>
                  <a:pt x="4414606" y="4881723"/>
                </a:lnTo>
                <a:lnTo>
                  <a:pt x="1730061" y="4881723"/>
                </a:lnTo>
                <a:lnTo>
                  <a:pt x="0" y="3151662"/>
                </a:lnTo>
                <a:close/>
              </a:path>
            </a:pathLst>
          </a:cu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Isosceles Triangle 26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516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1DD9D8C-5D0A-4437-B42C-BC03A713E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473CAEC-3B67-4E85-9EA7-FD8036E92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/>
              <a:t>1) A propos du tissu osseux, quelles sont les propositions exactes ?</a:t>
            </a:r>
          </a:p>
          <a:p>
            <a:pPr marL="0" indent="0">
              <a:buNone/>
            </a:pPr>
            <a:r>
              <a:rPr lang="fr-FR" sz="2000" dirty="0"/>
              <a:t>A) La bordure ostéoïde correspond à une MEC non minéralisée.</a:t>
            </a:r>
          </a:p>
          <a:p>
            <a:pPr marL="0" indent="0">
              <a:buNone/>
            </a:pPr>
            <a:r>
              <a:rPr lang="fr-FR" sz="2000" dirty="0"/>
              <a:t>B) Les ostéoclastes sont de volumineuses cellules plurinucléées d’origine hématopoïétique.</a:t>
            </a:r>
          </a:p>
          <a:p>
            <a:pPr marL="0" indent="0">
              <a:buNone/>
            </a:pPr>
            <a:r>
              <a:rPr lang="fr-FR" sz="2000" dirty="0"/>
              <a:t>C) Le tissu osseux n’est pas vascularisé.</a:t>
            </a:r>
          </a:p>
          <a:p>
            <a:pPr marL="0" indent="0">
              <a:buNone/>
            </a:pPr>
            <a:r>
              <a:rPr lang="fr-FR" sz="2000" dirty="0"/>
              <a:t>D) Le périoste recouvre la totalité de la surface des os.</a:t>
            </a:r>
          </a:p>
          <a:p>
            <a:pPr marL="0" indent="0">
              <a:buNone/>
            </a:pPr>
            <a:r>
              <a:rPr lang="fr-FR" sz="2000" dirty="0"/>
              <a:t>E) Aucune des propositions n’est exacte.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561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5D0CD0DA-FACA-4712-873E-958B76E0E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3F2886A-7167-423A-B101-6939E97C6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/>
              <a:t>1) A propos du tissu osseux, quelles sont les propositions exactes ?</a:t>
            </a: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A) La bordure ostéoïde correspond à une MEC non minéralisée</a:t>
            </a:r>
            <a:r>
              <a:rPr lang="fr-FR" sz="2000" dirty="0"/>
              <a:t>.</a:t>
            </a: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B) Les ostéoclastes sont de volumineuses cellules plurinucléées d’origine hématopoïétique.</a:t>
            </a:r>
          </a:p>
          <a:p>
            <a:pPr marL="0" indent="0">
              <a:buNone/>
            </a:pPr>
            <a:r>
              <a:rPr lang="fr-FR" sz="2000" dirty="0"/>
              <a:t>C) Le tissu osseux n’est pas vascularisé. </a:t>
            </a:r>
            <a:r>
              <a:rPr lang="fr-FR" sz="2000" b="1" dirty="0">
                <a:solidFill>
                  <a:srgbClr val="FF0000"/>
                </a:solidFill>
                <a:sym typeface="Wingdings" panose="05000000000000000000" pitchFamily="2" charset="2"/>
              </a:rPr>
              <a:t> Il est VASCULARISE !!! 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sz="2000" dirty="0"/>
              <a:t>D) Le périoste recouvre la totalité de la surface des os. </a:t>
            </a:r>
            <a:r>
              <a:rPr lang="fr-FR" sz="2000" b="1" dirty="0">
                <a:solidFill>
                  <a:srgbClr val="FF0000"/>
                </a:solidFill>
                <a:sym typeface="Wingdings" panose="05000000000000000000" pitchFamily="2" charset="2"/>
              </a:rPr>
              <a:t> Pas au niveau des cartilages articulaires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sz="2000" dirty="0"/>
              <a:t>E) Aucune des propositions n’est exacte.</a:t>
            </a:r>
          </a:p>
          <a:p>
            <a:pPr marL="0" indent="0">
              <a:buNone/>
            </a:pPr>
            <a:endParaRPr lang="fr-FR" sz="20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8015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0B54EE-A08B-4FDA-93D7-3C64C5A9F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/>
              <a:t>QCM TIME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96F63A-2BF9-454B-9CF1-33DF108D6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/>
              <a:t>2) A propos du tissu osseux, quelles sont les propositions exactes ?</a:t>
            </a:r>
          </a:p>
          <a:p>
            <a:pPr marL="0" indent="0">
              <a:buNone/>
            </a:pPr>
            <a:r>
              <a:rPr lang="fr-FR" sz="2000" dirty="0"/>
              <a:t>A) La couche ostéogène du périoste est peu vascularisée.</a:t>
            </a:r>
          </a:p>
          <a:p>
            <a:pPr marL="0" indent="0">
              <a:buNone/>
            </a:pPr>
            <a:r>
              <a:rPr lang="fr-FR" sz="2000" dirty="0"/>
              <a:t>B) La résorption ostéoclastique de la composante organique de la matrice osseuse est assurée par</a:t>
            </a:r>
          </a:p>
          <a:p>
            <a:pPr marL="0" indent="0">
              <a:buNone/>
            </a:pPr>
            <a:r>
              <a:rPr lang="fr-FR" sz="2000" dirty="0"/>
              <a:t>les enzymes lysosomiales.</a:t>
            </a:r>
          </a:p>
          <a:p>
            <a:pPr marL="0" indent="0">
              <a:buNone/>
            </a:pPr>
            <a:r>
              <a:rPr lang="fr-FR" sz="2000" dirty="0"/>
              <a:t>C) L’ostéoblaste assure la synthèse et la minéralisation de la MEC.</a:t>
            </a:r>
          </a:p>
          <a:p>
            <a:pPr marL="0" indent="0">
              <a:buNone/>
            </a:pPr>
            <a:r>
              <a:rPr lang="fr-FR" sz="2000" dirty="0"/>
              <a:t>D) Un ostéoblaste au repos est nommée cellule bordante.</a:t>
            </a:r>
          </a:p>
          <a:p>
            <a:pPr marL="0" indent="0">
              <a:buNone/>
            </a:pPr>
            <a:r>
              <a:rPr lang="fr-FR" sz="2000" dirty="0"/>
              <a:t>E) Aucune des propositions n’est exacte.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7410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E856AE6-1884-4EA4-961D-E1121A0236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321734"/>
            <a:ext cx="10905066" cy="1135737"/>
          </a:xfrm>
        </p:spPr>
        <p:txBody>
          <a:bodyPr>
            <a:normAutofit/>
          </a:bodyPr>
          <a:lstStyle/>
          <a:p>
            <a:r>
              <a:rPr lang="fr-FR" sz="3600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92D6E9-1A85-46D0-9E7F-56E588CF1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467" y="1782981"/>
            <a:ext cx="10905066" cy="439398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000" b="1" dirty="0"/>
              <a:t>2) A propos du tissu osseux, quelles sont les propositions exactes ?</a:t>
            </a:r>
          </a:p>
          <a:p>
            <a:pPr marL="0" indent="0">
              <a:buNone/>
            </a:pPr>
            <a:r>
              <a:rPr lang="fr-FR" sz="2000" dirty="0"/>
              <a:t>A) La couche ostéogène du périoste est peu vascularisée</a:t>
            </a:r>
            <a:r>
              <a:rPr lang="fr-FR" sz="2000" b="1" dirty="0">
                <a:solidFill>
                  <a:srgbClr val="FF0000"/>
                </a:solidFill>
              </a:rPr>
              <a:t>. </a:t>
            </a:r>
            <a:r>
              <a:rPr lang="fr-FR" sz="2000" b="1" dirty="0">
                <a:solidFill>
                  <a:srgbClr val="FF0000"/>
                </a:solidFill>
                <a:sym typeface="Wingdings" panose="05000000000000000000" pitchFamily="2" charset="2"/>
              </a:rPr>
              <a:t> Elle est richement VASCU ++</a:t>
            </a:r>
            <a:endParaRPr lang="fr-FR" sz="20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B) La résorption ostéoclastique de la composante organique de la matrice osseuse est assurée par</a:t>
            </a: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les enzymes lysosomiales. </a:t>
            </a:r>
            <a:r>
              <a:rPr lang="fr-FR" sz="2000" b="1" dirty="0">
                <a:solidFill>
                  <a:srgbClr val="92D050"/>
                </a:solidFill>
                <a:sym typeface="Wingdings" panose="05000000000000000000" pitchFamily="2" charset="2"/>
              </a:rPr>
              <a:t> Mais n’oubliez pas qu’il y aussi les pompes à H+ </a:t>
            </a:r>
            <a:endParaRPr lang="fr-FR" sz="2000" b="1" dirty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C) L’ostéoblaste assure la synthèse et la minéralisation de la MEC.</a:t>
            </a:r>
          </a:p>
          <a:p>
            <a:pPr marL="0" indent="0">
              <a:buNone/>
            </a:pPr>
            <a:r>
              <a:rPr lang="fr-FR" sz="2000" b="1" dirty="0">
                <a:solidFill>
                  <a:srgbClr val="92D050"/>
                </a:solidFill>
              </a:rPr>
              <a:t>D) Un ostéoblaste au repos est nommée cellule bordante.</a:t>
            </a:r>
          </a:p>
          <a:p>
            <a:pPr marL="0" indent="0">
              <a:buNone/>
            </a:pPr>
            <a:r>
              <a:rPr lang="fr-FR" sz="2000" dirty="0"/>
              <a:t>E) Aucune des propositions n’est exacte.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7223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2983</TotalTime>
  <Words>1269</Words>
  <Application>Microsoft Office PowerPoint</Application>
  <PresentationFormat>Grand écran</PresentationFormat>
  <Paragraphs>180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42" baseType="lpstr">
      <vt:lpstr>Aharoni</vt:lpstr>
      <vt:lpstr>Amasis MT Pro Black</vt:lpstr>
      <vt:lpstr>Arial</vt:lpstr>
      <vt:lpstr>Avenir Next LT Pro Light</vt:lpstr>
      <vt:lpstr>Brush Script MT</vt:lpstr>
      <vt:lpstr>Calibri</vt:lpstr>
      <vt:lpstr>Calibri Light</vt:lpstr>
      <vt:lpstr>Wingdings</vt:lpstr>
      <vt:lpstr>Office Theme</vt:lpstr>
      <vt:lpstr>LE TISSU OSSEUX</vt:lpstr>
      <vt:lpstr>Présentation PowerPoint</vt:lpstr>
      <vt:lpstr>Les rôles du Tissu Osseux</vt:lpstr>
      <vt:lpstr>La MEC = Matrice osseuse</vt:lpstr>
      <vt:lpstr>Présentation PowerPoint</vt:lpstr>
      <vt:lpstr>La composante organique (30%)</vt:lpstr>
      <vt:lpstr>Présentation PowerPoint</vt:lpstr>
      <vt:lpstr>La composante minérale (70%) </vt:lpstr>
      <vt:lpstr>LES CELLULES !!!!!! </vt:lpstr>
      <vt:lpstr>Les OstéoBlastes </vt:lpstr>
      <vt:lpstr>L’ostéoBlaste assure la synthèse et la minéralisation de la matrice osseuse ! </vt:lpstr>
      <vt:lpstr>Synthèse et minéralisation se font en 2 étapes :</vt:lpstr>
      <vt:lpstr>Présentation PowerPoint</vt:lpstr>
      <vt:lpstr>Les ostéocytes </vt:lpstr>
      <vt:lpstr>Les ostéocytes ont 2 fonctions : </vt:lpstr>
      <vt:lpstr>Les ostéoclastes</vt:lpstr>
      <vt:lpstr>Différentes manières de résorber la matrice</vt:lpstr>
      <vt:lpstr>Présentation PowerPoint</vt:lpstr>
      <vt:lpstr>Exercice</vt:lpstr>
      <vt:lpstr>Résolution</vt:lpstr>
      <vt:lpstr>Le périoste</vt:lpstr>
      <vt:lpstr>Présentation PowerPoint</vt:lpstr>
      <vt:lpstr>Variétés du TO </vt:lpstr>
      <vt:lpstr>Le tissu osseux lamellaire </vt:lpstr>
      <vt:lpstr>Présentation PowerPoint</vt:lpstr>
      <vt:lpstr>Présentation PowerPoint</vt:lpstr>
      <vt:lpstr>Les os longs </vt:lpstr>
      <vt:lpstr>Les os courts</vt:lpstr>
      <vt:lpstr>Les os plats </vt:lpstr>
      <vt:lpstr>QCM TIME</vt:lpstr>
      <vt:lpstr>QCM TIME</vt:lpstr>
      <vt:lpstr>QCM TIME </vt:lpstr>
      <vt:lpstr>QCM TIME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TISSU OSSEUX</dc:title>
  <dc:creator>Sophia Fleury</dc:creator>
  <cp:lastModifiedBy>Sophia Fleury</cp:lastModifiedBy>
  <cp:revision>27</cp:revision>
  <dcterms:created xsi:type="dcterms:W3CDTF">2021-08-11T18:22:42Z</dcterms:created>
  <dcterms:modified xsi:type="dcterms:W3CDTF">2021-08-13T20:05:54Z</dcterms:modified>
</cp:coreProperties>
</file>