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4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2192000" cy="6858000"/>
  <p:notesSz cx="6858000" cy="9144000"/>
  <p:embeddedFontLst>
    <p:embeddedFont>
      <p:font typeface="Calibri" panose="020F0502020204030204" pitchFamily="34" charset="0"/>
      <p:regular r:id="rId48"/>
      <p:bold r:id="rId49"/>
      <p:italic r:id="rId50"/>
      <p:boldItalic r:id="rId51"/>
    </p:embeddedFont>
    <p:embeddedFont>
      <p:font typeface="Roboto" panose="020B0604020202020204" charset="0"/>
      <p:regular r:id="rId52"/>
      <p:bold r:id="rId53"/>
      <p:italic r:id="rId54"/>
      <p:boldItalic r:id="rId55"/>
    </p:embeddedFont>
    <p:embeddedFont>
      <p:font typeface="Rockwell" panose="02060603020205020403" pitchFamily="18" charset="0"/>
      <p:regular r:id="rId56"/>
      <p:bold r:id="rId57"/>
      <p:italic r:id="rId58"/>
      <p:boldItalic r:id="rId5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60" roundtripDataSignature="AMtx7mjjAHxwig/McEdvZ53tsNf9gFo1m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12399A9-59DD-4A9F-A29A-93CD6E695397}">
  <a:tblStyle styleId="{412399A9-59DD-4A9F-A29A-93CD6E69539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font" Target="fonts/font3.fntdata"/><Relationship Id="rId55" Type="http://schemas.openxmlformats.org/officeDocument/2006/relationships/font" Target="fonts/font8.fntdata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7.fntdata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6.fntdata"/><Relationship Id="rId58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2.fntdata"/><Relationship Id="rId57" Type="http://schemas.openxmlformats.org/officeDocument/2006/relationships/font" Target="fonts/font10.fntdata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5.fntdata"/><Relationship Id="rId60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1.fntdata"/><Relationship Id="rId56" Type="http://schemas.openxmlformats.org/officeDocument/2006/relationships/font" Target="fonts/font9.fntdata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4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1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‹N°›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aea0949a14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aea0949a14_1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gaea0949a14_1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fr-FR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ae9e03a0b0_0_20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ae9e03a0b0_0_20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gae9e03a0b0_0_202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fr-FR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ae9e03a0b0_0_20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ae9e03a0b0_0_20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0" name="Google Shape;170;gae9e03a0b0_0_203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fr-FR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7" name="Google Shape;18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ae9464bfde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ae9464bfde_0_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6" name="Google Shape;196;gae9464bfde_0_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fr-FR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ae9464bfde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5" name="Google Shape;205;gae9464bfde_0_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gae9464bfde_0_1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fr-FR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ae9464bfde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ae9464bfde_0_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Google Shape;214;gae9464bfde_0_1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fr-FR"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ae9464bfde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2" name="Google Shape;222;gae9464bfde_0_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" name="Google Shape;223;gae9464bfde_0_2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fr-FR"/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a36ca542af_0_7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ga36ca542af_0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ga36ca542af_0_8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4" name="Google Shape;244;ga36ca542af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ga36ca542af_0_9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ga36ca542af_0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8" name="Google Shape;25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ga36ca542af_0_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5" name="Google Shape;265;ga36ca542af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ga36ca542af_0_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8" name="Google Shape;278;ga36ca542af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ga36ca542af_0_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3" name="Google Shape;293;ga36ca542af_0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ga36ca542af_0_4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0" name="Google Shape;310;ga36ca542af_0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ga36ca542af_0_6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0" name="Google Shape;330;ga36ca542af_0_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8" name="Google Shape;33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6" name="Google Shape;34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r-FR" b="1">
                <a:solidFill>
                  <a:srgbClr val="3C4743"/>
                </a:solidFill>
                <a:highlight>
                  <a:srgbClr val="FFFFFF"/>
                </a:highlight>
              </a:rPr>
              <a:t>Permet de quantifier le degré de certitude d’une conclusion. C’est le risque que l’on peut commettre en repoussant à tort H0.</a:t>
            </a:r>
            <a:endParaRPr b="1">
              <a:solidFill>
                <a:srgbClr val="3C4743"/>
              </a:solidFill>
              <a:highlight>
                <a:srgbClr val="FFFFFF"/>
              </a:highlight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4" name="Google Shape;35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1" name="Google Shape;36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9" name="Google Shape;36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6" name="Google Shape;37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3" name="Google Shape;383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ga78889d84e_0_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1" name="Google Shape;391;ga78889d84e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8" name="Google Shape;398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5" name="Google Shape;40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2" name="Google Shape;412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9" name="Google Shape;419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gae9e03a0b0_1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6" name="Google Shape;426;gae9e03a0b0_1_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7" name="Google Shape;427;gae9e03a0b0_1_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fr-FR"/>
              <a:t>34</a:t>
            </a:fld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gae9e03a0b0_1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4" name="Google Shape;434;gae9e03a0b0_1_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5" name="Google Shape;435;gae9e03a0b0_1_1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fr-FR"/>
              <a:t>35</a:t>
            </a:fld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7" name="Google Shape;447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3" name="Google Shape;453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4" name="Google Shape;454;p2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37</a:t>
            </a:fld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6" name="Google Shape;466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3" name="Google Shape;473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Google Shape;479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0" name="Google Shape;480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7" name="Google Shape;487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4" name="Google Shape;494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1" name="Google Shape;501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Google Shape;507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8" name="Google Shape;508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Google Shape;514;ga78889d84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15" name="Google Shape;515;ga78889d84e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6" name="Google Shape;516;ga78889d84e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45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9"/>
          <p:cNvSpPr txBox="1">
            <a:spLocks noGrp="1"/>
          </p:cNvSpPr>
          <p:nvPr>
            <p:ph type="ctrTitle"/>
          </p:nvPr>
        </p:nvSpPr>
        <p:spPr>
          <a:xfrm>
            <a:off x="2197100" y="1079500"/>
            <a:ext cx="7797799" cy="213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  <a:defRPr sz="2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9"/>
          <p:cNvSpPr txBox="1">
            <a:spLocks noGrp="1"/>
          </p:cNvSpPr>
          <p:nvPr>
            <p:ph type="subTitle" idx="1"/>
          </p:nvPr>
        </p:nvSpPr>
        <p:spPr>
          <a:xfrm>
            <a:off x="3308350" y="4113213"/>
            <a:ext cx="55753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algn="ctr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sz="2400" i="1"/>
            </a:lvl1pPr>
            <a:lvl2pPr lvl="1" algn="ctr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2000"/>
              <a:buFont typeface="Avenir"/>
              <a:buNone/>
              <a:defRPr sz="2000"/>
            </a:lvl2pPr>
            <a:lvl3pPr lvl="2" algn="ctr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600"/>
              <a:buFont typeface="Avenir"/>
              <a:buNone/>
              <a:defRPr sz="1600"/>
            </a:lvl4pPr>
            <a:lvl5pPr lvl="4" algn="ctr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29"/>
          <p:cNvSpPr txBox="1">
            <a:spLocks noGrp="1"/>
          </p:cNvSpPr>
          <p:nvPr>
            <p:ph type="dt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9"/>
          <p:cNvSpPr txBox="1">
            <a:spLocks noGrp="1"/>
          </p:cNvSpPr>
          <p:nvPr>
            <p:ph type="ft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9"/>
          <p:cNvSpPr txBox="1">
            <a:spLocks noGrp="1"/>
          </p:cNvSpPr>
          <p:nvPr>
            <p:ph type="sldNum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cxnSp>
        <p:nvCxnSpPr>
          <p:cNvPr id="21" name="Google Shape;21;p29"/>
          <p:cNvCxnSpPr/>
          <p:nvPr/>
        </p:nvCxnSpPr>
        <p:spPr>
          <a:xfrm>
            <a:off x="5826000" y="3690871"/>
            <a:ext cx="540000" cy="0"/>
          </a:xfrm>
          <a:prstGeom prst="straightConnector1">
            <a:avLst/>
          </a:prstGeom>
          <a:noFill/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22" name="Google Shape;22;p29"/>
          <p:cNvGrpSpPr/>
          <p:nvPr/>
        </p:nvGrpSpPr>
        <p:grpSpPr>
          <a:xfrm>
            <a:off x="9763121" y="4439426"/>
            <a:ext cx="1597977" cy="1549851"/>
            <a:chOff x="9623421" y="4394976"/>
            <a:chExt cx="1597977" cy="1549851"/>
          </a:xfrm>
        </p:grpSpPr>
        <p:sp>
          <p:nvSpPr>
            <p:cNvPr id="23" name="Google Shape;23;p29"/>
            <p:cNvSpPr/>
            <p:nvPr/>
          </p:nvSpPr>
          <p:spPr>
            <a:xfrm rot="2700000" flipH="1">
              <a:off x="10267789" y="4452443"/>
              <a:ext cx="571820" cy="1316717"/>
            </a:xfrm>
            <a:custGeom>
              <a:avLst/>
              <a:gdLst/>
              <a:ahLst/>
              <a:cxnLst/>
              <a:rect l="l" t="t" r="r" b="b"/>
              <a:pathLst>
                <a:path w="571820" h="1316717" extrusionOk="0">
                  <a:moveTo>
                    <a:pt x="282417" y="0"/>
                  </a:moveTo>
                  <a:lnTo>
                    <a:pt x="285910" y="3175"/>
                  </a:lnTo>
                  <a:lnTo>
                    <a:pt x="287393" y="1827"/>
                  </a:lnTo>
                  <a:lnTo>
                    <a:pt x="289403" y="0"/>
                  </a:lnTo>
                  <a:lnTo>
                    <a:pt x="289403" y="6349"/>
                  </a:lnTo>
                  <a:lnTo>
                    <a:pt x="309203" y="24345"/>
                  </a:lnTo>
                  <a:cubicBezTo>
                    <a:pt x="471461" y="186603"/>
                    <a:pt x="571820" y="410761"/>
                    <a:pt x="571820" y="658359"/>
                  </a:cubicBezTo>
                  <a:cubicBezTo>
                    <a:pt x="571820" y="905956"/>
                    <a:pt x="471461" y="1130114"/>
                    <a:pt x="309203" y="1292372"/>
                  </a:cubicBezTo>
                  <a:lnTo>
                    <a:pt x="289403" y="1310368"/>
                  </a:lnTo>
                  <a:lnTo>
                    <a:pt x="289403" y="1316717"/>
                  </a:lnTo>
                  <a:lnTo>
                    <a:pt x="287393" y="1314890"/>
                  </a:lnTo>
                  <a:lnTo>
                    <a:pt x="285910" y="1313542"/>
                  </a:lnTo>
                  <a:lnTo>
                    <a:pt x="282417" y="1316717"/>
                  </a:lnTo>
                  <a:lnTo>
                    <a:pt x="282417" y="1310367"/>
                  </a:lnTo>
                  <a:lnTo>
                    <a:pt x="262617" y="1292372"/>
                  </a:lnTo>
                  <a:cubicBezTo>
                    <a:pt x="100359" y="1130113"/>
                    <a:pt x="0" y="905956"/>
                    <a:pt x="0" y="658358"/>
                  </a:cubicBezTo>
                  <a:cubicBezTo>
                    <a:pt x="0" y="410761"/>
                    <a:pt x="100359" y="186603"/>
                    <a:pt x="262617" y="24345"/>
                  </a:cubicBezTo>
                  <a:lnTo>
                    <a:pt x="282417" y="6349"/>
                  </a:lnTo>
                  <a:close/>
                </a:path>
              </a:pathLst>
            </a:custGeom>
            <a:solidFill>
              <a:schemeClr val="accent4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grpSp>
          <p:nvGrpSpPr>
            <p:cNvPr id="24" name="Google Shape;24;p29"/>
            <p:cNvGrpSpPr/>
            <p:nvPr/>
          </p:nvGrpSpPr>
          <p:grpSpPr>
            <a:xfrm rot="2700000" flipH="1">
              <a:off x="10112437" y="4359902"/>
              <a:ext cx="571820" cy="1620000"/>
              <a:chOff x="8482785" y="4330454"/>
              <a:chExt cx="571820" cy="1620000"/>
            </a:xfrm>
          </p:grpSpPr>
          <p:sp>
            <p:nvSpPr>
              <p:cNvPr id="25" name="Google Shape;25;p29"/>
              <p:cNvSpPr/>
              <p:nvPr/>
            </p:nvSpPr>
            <p:spPr>
              <a:xfrm>
                <a:off x="8482785" y="4333632"/>
                <a:ext cx="571820" cy="1311956"/>
              </a:xfrm>
              <a:custGeom>
                <a:avLst/>
                <a:gdLst/>
                <a:ahLst/>
                <a:cxnLst/>
                <a:rect l="l" t="t" r="r" b="b"/>
                <a:pathLst>
                  <a:path w="571820" h="1311956" extrusionOk="0">
                    <a:moveTo>
                      <a:pt x="262617" y="21170"/>
                    </a:moveTo>
                    <a:lnTo>
                      <a:pt x="285910" y="0"/>
                    </a:lnTo>
                    <a:lnTo>
                      <a:pt x="309203" y="21170"/>
                    </a:lnTo>
                    <a:cubicBezTo>
                      <a:pt x="471461" y="183428"/>
                      <a:pt x="571820" y="407586"/>
                      <a:pt x="571820" y="655184"/>
                    </a:cubicBezTo>
                    <a:cubicBezTo>
                      <a:pt x="571820" y="902781"/>
                      <a:pt x="471461" y="1126939"/>
                      <a:pt x="309203" y="1289197"/>
                    </a:cubicBezTo>
                    <a:lnTo>
                      <a:pt x="285832" y="1311956"/>
                    </a:lnTo>
                    <a:lnTo>
                      <a:pt x="262617" y="1289197"/>
                    </a:lnTo>
                    <a:cubicBezTo>
                      <a:pt x="100359" y="1126938"/>
                      <a:pt x="0" y="902781"/>
                      <a:pt x="0" y="655183"/>
                    </a:cubicBezTo>
                    <a:cubicBezTo>
                      <a:pt x="0" y="407586"/>
                      <a:pt x="100359" y="183428"/>
                      <a:pt x="262617" y="21170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Avenir"/>
                  <a:ea typeface="Avenir"/>
                  <a:cs typeface="Avenir"/>
                  <a:sym typeface="Avenir"/>
                </a:endParaRPr>
              </a:p>
            </p:txBody>
          </p:sp>
          <p:cxnSp>
            <p:nvCxnSpPr>
              <p:cNvPr id="26" name="Google Shape;26;p29"/>
              <p:cNvCxnSpPr/>
              <p:nvPr/>
            </p:nvCxnSpPr>
            <p:spPr>
              <a:xfrm>
                <a:off x="8768695" y="4330454"/>
                <a:ext cx="0" cy="1620000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0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0"/>
          <p:cNvSpPr txBox="1">
            <a:spLocks noGrp="1"/>
          </p:cNvSpPr>
          <p:nvPr>
            <p:ph type="body" idx="1"/>
          </p:nvPr>
        </p:nvSpPr>
        <p:spPr>
          <a:xfrm>
            <a:off x="1079500" y="1790700"/>
            <a:ext cx="10026650" cy="3978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1800"/>
              <a:buChar char="·"/>
              <a:defRPr/>
            </a:lvl1pPr>
            <a:lvl2pPr marL="914400" lvl="1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/>
            </a:lvl2pPr>
            <a:lvl3pPr marL="1371600" lvl="2" indent="-3429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Char char="·"/>
              <a:defRPr/>
            </a:lvl3pPr>
            <a:lvl4pPr marL="1828800" lvl="3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/>
            </a:lvl4pPr>
            <a:lvl5pPr marL="2286000" lvl="4" indent="-3429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Char char="·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30"/>
          <p:cNvSpPr txBox="1">
            <a:spLocks noGrp="1"/>
          </p:cNvSpPr>
          <p:nvPr>
            <p:ph type="dt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0"/>
          <p:cNvSpPr txBox="1">
            <a:spLocks noGrp="1"/>
          </p:cNvSpPr>
          <p:nvPr>
            <p:ph type="ft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30"/>
          <p:cNvSpPr txBox="1">
            <a:spLocks noGrp="1"/>
          </p:cNvSpPr>
          <p:nvPr>
            <p:ph type="sldNum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1"/>
          <p:cNvSpPr txBox="1">
            <a:spLocks noGrp="1"/>
          </p:cNvSpPr>
          <p:nvPr>
            <p:ph type="title"/>
          </p:nvPr>
        </p:nvSpPr>
        <p:spPr>
          <a:xfrm>
            <a:off x="1079500" y="2252663"/>
            <a:ext cx="4457700" cy="234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  <a:defRPr sz="2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1"/>
          <p:cNvSpPr txBox="1">
            <a:spLocks noGrp="1"/>
          </p:cNvSpPr>
          <p:nvPr>
            <p:ph type="body" idx="1"/>
          </p:nvPr>
        </p:nvSpPr>
        <p:spPr>
          <a:xfrm>
            <a:off x="6654800" y="2252664"/>
            <a:ext cx="4451348" cy="234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marL="457200" lvl="0" indent="-228600" algn="l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sz="2400" i="1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2000"/>
              <a:buFont typeface="Avenir"/>
              <a:buNone/>
              <a:defRPr sz="20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600"/>
              <a:buFont typeface="Avenir"/>
              <a:buNone/>
              <a:defRPr sz="16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1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31"/>
          <p:cNvSpPr txBox="1">
            <a:spLocks noGrp="1"/>
          </p:cNvSpPr>
          <p:nvPr>
            <p:ph type="dt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31"/>
          <p:cNvSpPr txBox="1">
            <a:spLocks noGrp="1"/>
          </p:cNvSpPr>
          <p:nvPr>
            <p:ph type="ft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31"/>
          <p:cNvSpPr txBox="1">
            <a:spLocks noGrp="1"/>
          </p:cNvSpPr>
          <p:nvPr>
            <p:ph type="sldNum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grpSp>
        <p:nvGrpSpPr>
          <p:cNvPr id="39" name="Google Shape;39;p31"/>
          <p:cNvGrpSpPr/>
          <p:nvPr/>
        </p:nvGrpSpPr>
        <p:grpSpPr>
          <a:xfrm>
            <a:off x="903520" y="1008265"/>
            <a:ext cx="1241179" cy="1192625"/>
            <a:chOff x="903520" y="1008265"/>
            <a:chExt cx="1241179" cy="1192625"/>
          </a:xfrm>
        </p:grpSpPr>
        <p:grpSp>
          <p:nvGrpSpPr>
            <p:cNvPr id="40" name="Google Shape;40;p31"/>
            <p:cNvGrpSpPr/>
            <p:nvPr/>
          </p:nvGrpSpPr>
          <p:grpSpPr>
            <a:xfrm rot="-2700000" flipH="1">
              <a:off x="1067391" y="1242261"/>
              <a:ext cx="961992" cy="724633"/>
              <a:chOff x="461917" y="958515"/>
              <a:chExt cx="961992" cy="724633"/>
            </a:xfrm>
          </p:grpSpPr>
          <p:sp>
            <p:nvSpPr>
              <p:cNvPr id="41" name="Google Shape;41;p31"/>
              <p:cNvSpPr/>
              <p:nvPr/>
            </p:nvSpPr>
            <p:spPr>
              <a:xfrm rot="8100000" flipH="1">
                <a:off x="558167" y="1122160"/>
                <a:ext cx="464738" cy="464738"/>
              </a:xfrm>
              <a:custGeom>
                <a:avLst/>
                <a:gdLst/>
                <a:ahLst/>
                <a:cxnLst/>
                <a:rect l="l" t="t" r="r" b="b"/>
                <a:pathLst>
                  <a:path w="464738" h="464738" extrusionOk="0">
                    <a:moveTo>
                      <a:pt x="446142" y="464738"/>
                    </a:moveTo>
                    <a:cubicBezTo>
                      <a:pt x="331965" y="464738"/>
                      <a:pt x="217787" y="421181"/>
                      <a:pt x="130673" y="334066"/>
                    </a:cubicBezTo>
                    <a:cubicBezTo>
                      <a:pt x="43558" y="246952"/>
                      <a:pt x="1" y="132774"/>
                      <a:pt x="0" y="18596"/>
                    </a:cubicBezTo>
                    <a:lnTo>
                      <a:pt x="836" y="1089"/>
                    </a:lnTo>
                    <a:lnTo>
                      <a:pt x="606" y="859"/>
                    </a:lnTo>
                    <a:lnTo>
                      <a:pt x="848" y="848"/>
                    </a:lnTo>
                    <a:lnTo>
                      <a:pt x="859" y="606"/>
                    </a:lnTo>
                    <a:lnTo>
                      <a:pt x="1089" y="836"/>
                    </a:lnTo>
                    <a:lnTo>
                      <a:pt x="18596" y="0"/>
                    </a:lnTo>
                    <a:cubicBezTo>
                      <a:pt x="132774" y="0"/>
                      <a:pt x="246951" y="43557"/>
                      <a:pt x="334066" y="130672"/>
                    </a:cubicBezTo>
                    <a:cubicBezTo>
                      <a:pt x="421181" y="217787"/>
                      <a:pt x="464738" y="331964"/>
                      <a:pt x="464738" y="446142"/>
                    </a:cubicBezTo>
                    <a:lnTo>
                      <a:pt x="463902" y="463650"/>
                    </a:lnTo>
                    <a:lnTo>
                      <a:pt x="464132" y="463880"/>
                    </a:lnTo>
                    <a:lnTo>
                      <a:pt x="463891" y="463892"/>
                    </a:lnTo>
                    <a:lnTo>
                      <a:pt x="463879" y="464132"/>
                    </a:lnTo>
                    <a:lnTo>
                      <a:pt x="463650" y="463903"/>
                    </a:lnTo>
                    <a:close/>
                  </a:path>
                </a:pathLst>
              </a:cu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Avenir"/>
                  <a:ea typeface="Avenir"/>
                  <a:cs typeface="Avenir"/>
                  <a:sym typeface="Avenir"/>
                </a:endParaRPr>
              </a:p>
            </p:txBody>
          </p:sp>
          <p:sp>
            <p:nvSpPr>
              <p:cNvPr id="42" name="Google Shape;42;p31"/>
              <p:cNvSpPr/>
              <p:nvPr/>
            </p:nvSpPr>
            <p:spPr>
              <a:xfrm rot="5400000" flipH="1">
                <a:off x="959170" y="958515"/>
                <a:ext cx="464739" cy="464739"/>
              </a:xfrm>
              <a:custGeom>
                <a:avLst/>
                <a:gdLst/>
                <a:ahLst/>
                <a:cxnLst/>
                <a:rect l="l" t="t" r="r" b="b"/>
                <a:pathLst>
                  <a:path w="464739" h="464739" extrusionOk="0">
                    <a:moveTo>
                      <a:pt x="464132" y="463881"/>
                    </a:moveTo>
                    <a:lnTo>
                      <a:pt x="463891" y="463892"/>
                    </a:lnTo>
                    <a:lnTo>
                      <a:pt x="463880" y="464132"/>
                    </a:lnTo>
                    <a:lnTo>
                      <a:pt x="463651" y="463904"/>
                    </a:lnTo>
                    <a:lnTo>
                      <a:pt x="446142" y="464739"/>
                    </a:lnTo>
                    <a:cubicBezTo>
                      <a:pt x="331965" y="464739"/>
                      <a:pt x="217787" y="421182"/>
                      <a:pt x="130673" y="334067"/>
                    </a:cubicBezTo>
                    <a:cubicBezTo>
                      <a:pt x="43558" y="246953"/>
                      <a:pt x="1" y="132775"/>
                      <a:pt x="0" y="18597"/>
                    </a:cubicBezTo>
                    <a:lnTo>
                      <a:pt x="836" y="1089"/>
                    </a:lnTo>
                    <a:lnTo>
                      <a:pt x="607" y="859"/>
                    </a:lnTo>
                    <a:lnTo>
                      <a:pt x="848" y="848"/>
                    </a:lnTo>
                    <a:lnTo>
                      <a:pt x="859" y="607"/>
                    </a:lnTo>
                    <a:lnTo>
                      <a:pt x="1089" y="836"/>
                    </a:lnTo>
                    <a:lnTo>
                      <a:pt x="18597" y="0"/>
                    </a:lnTo>
                    <a:cubicBezTo>
                      <a:pt x="132775" y="0"/>
                      <a:pt x="246952" y="43557"/>
                      <a:pt x="334067" y="130672"/>
                    </a:cubicBezTo>
                    <a:cubicBezTo>
                      <a:pt x="421182" y="217787"/>
                      <a:pt x="464739" y="331964"/>
                      <a:pt x="464739" y="446142"/>
                    </a:cubicBezTo>
                    <a:lnTo>
                      <a:pt x="463903" y="463652"/>
                    </a:lnTo>
                    <a:close/>
                  </a:path>
                </a:pathLst>
              </a:cu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Avenir"/>
                  <a:ea typeface="Avenir"/>
                  <a:cs typeface="Avenir"/>
                  <a:sym typeface="Avenir"/>
                </a:endParaRPr>
              </a:p>
            </p:txBody>
          </p:sp>
        </p:grpSp>
        <p:grpSp>
          <p:nvGrpSpPr>
            <p:cNvPr id="43" name="Google Shape;43;p31"/>
            <p:cNvGrpSpPr/>
            <p:nvPr/>
          </p:nvGrpSpPr>
          <p:grpSpPr>
            <a:xfrm>
              <a:off x="903520" y="1063906"/>
              <a:ext cx="960256" cy="901092"/>
              <a:chOff x="2111720" y="2516203"/>
              <a:chExt cx="960256" cy="901092"/>
            </a:xfrm>
          </p:grpSpPr>
          <p:sp>
            <p:nvSpPr>
              <p:cNvPr id="44" name="Google Shape;44;p31"/>
              <p:cNvSpPr/>
              <p:nvPr/>
            </p:nvSpPr>
            <p:spPr>
              <a:xfrm rot="-8100000">
                <a:off x="2207971" y="2856305"/>
                <a:ext cx="464739" cy="464739"/>
              </a:xfrm>
              <a:custGeom>
                <a:avLst/>
                <a:gdLst/>
                <a:ahLst/>
                <a:cxnLst/>
                <a:rect l="l" t="t" r="r" b="b"/>
                <a:pathLst>
                  <a:path w="464739" h="464739" extrusionOk="0">
                    <a:moveTo>
                      <a:pt x="464132" y="463881"/>
                    </a:moveTo>
                    <a:lnTo>
                      <a:pt x="463891" y="463892"/>
                    </a:lnTo>
                    <a:lnTo>
                      <a:pt x="463880" y="464132"/>
                    </a:lnTo>
                    <a:lnTo>
                      <a:pt x="463651" y="463904"/>
                    </a:lnTo>
                    <a:lnTo>
                      <a:pt x="446142" y="464739"/>
                    </a:lnTo>
                    <a:cubicBezTo>
                      <a:pt x="331965" y="464739"/>
                      <a:pt x="217787" y="421182"/>
                      <a:pt x="130673" y="334067"/>
                    </a:cubicBezTo>
                    <a:cubicBezTo>
                      <a:pt x="43558" y="246953"/>
                      <a:pt x="1" y="132775"/>
                      <a:pt x="0" y="18597"/>
                    </a:cubicBezTo>
                    <a:lnTo>
                      <a:pt x="836" y="1089"/>
                    </a:lnTo>
                    <a:lnTo>
                      <a:pt x="607" y="859"/>
                    </a:lnTo>
                    <a:lnTo>
                      <a:pt x="848" y="848"/>
                    </a:lnTo>
                    <a:lnTo>
                      <a:pt x="859" y="607"/>
                    </a:lnTo>
                    <a:lnTo>
                      <a:pt x="1089" y="836"/>
                    </a:lnTo>
                    <a:lnTo>
                      <a:pt x="18597" y="0"/>
                    </a:lnTo>
                    <a:cubicBezTo>
                      <a:pt x="132775" y="0"/>
                      <a:pt x="246952" y="43557"/>
                      <a:pt x="334067" y="130672"/>
                    </a:cubicBezTo>
                    <a:cubicBezTo>
                      <a:pt x="421182" y="217787"/>
                      <a:pt x="464739" y="331964"/>
                      <a:pt x="464739" y="446142"/>
                    </a:cubicBezTo>
                    <a:lnTo>
                      <a:pt x="463903" y="463652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Avenir"/>
                  <a:ea typeface="Avenir"/>
                  <a:cs typeface="Avenir"/>
                  <a:sym typeface="Avenir"/>
                </a:endParaRPr>
              </a:p>
            </p:txBody>
          </p:sp>
          <p:sp>
            <p:nvSpPr>
              <p:cNvPr id="45" name="Google Shape;45;p31"/>
              <p:cNvSpPr/>
              <p:nvPr/>
            </p:nvSpPr>
            <p:spPr>
              <a:xfrm rot="10800000">
                <a:off x="2607238" y="2688467"/>
                <a:ext cx="464738" cy="464738"/>
              </a:xfrm>
              <a:custGeom>
                <a:avLst/>
                <a:gdLst/>
                <a:ahLst/>
                <a:cxnLst/>
                <a:rect l="l" t="t" r="r" b="b"/>
                <a:pathLst>
                  <a:path w="464738" h="464738" extrusionOk="0">
                    <a:moveTo>
                      <a:pt x="446142" y="464738"/>
                    </a:moveTo>
                    <a:cubicBezTo>
                      <a:pt x="331965" y="464738"/>
                      <a:pt x="217787" y="421181"/>
                      <a:pt x="130673" y="334066"/>
                    </a:cubicBezTo>
                    <a:cubicBezTo>
                      <a:pt x="43558" y="246952"/>
                      <a:pt x="1" y="132774"/>
                      <a:pt x="0" y="18596"/>
                    </a:cubicBezTo>
                    <a:lnTo>
                      <a:pt x="836" y="1089"/>
                    </a:lnTo>
                    <a:lnTo>
                      <a:pt x="606" y="859"/>
                    </a:lnTo>
                    <a:lnTo>
                      <a:pt x="848" y="848"/>
                    </a:lnTo>
                    <a:lnTo>
                      <a:pt x="859" y="606"/>
                    </a:lnTo>
                    <a:lnTo>
                      <a:pt x="1089" y="836"/>
                    </a:lnTo>
                    <a:lnTo>
                      <a:pt x="18596" y="0"/>
                    </a:lnTo>
                    <a:cubicBezTo>
                      <a:pt x="132774" y="0"/>
                      <a:pt x="246951" y="43557"/>
                      <a:pt x="334066" y="130672"/>
                    </a:cubicBezTo>
                    <a:cubicBezTo>
                      <a:pt x="421181" y="217787"/>
                      <a:pt x="464738" y="331964"/>
                      <a:pt x="464738" y="446142"/>
                    </a:cubicBezTo>
                    <a:lnTo>
                      <a:pt x="463902" y="463650"/>
                    </a:lnTo>
                    <a:lnTo>
                      <a:pt x="464132" y="463880"/>
                    </a:lnTo>
                    <a:lnTo>
                      <a:pt x="463891" y="463892"/>
                    </a:lnTo>
                    <a:lnTo>
                      <a:pt x="463879" y="464132"/>
                    </a:lnTo>
                    <a:lnTo>
                      <a:pt x="463650" y="463903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Avenir"/>
                  <a:ea typeface="Avenir"/>
                  <a:cs typeface="Avenir"/>
                  <a:sym typeface="Avenir"/>
                </a:endParaRPr>
              </a:p>
            </p:txBody>
          </p:sp>
          <p:grpSp>
            <p:nvGrpSpPr>
              <p:cNvPr id="46" name="Google Shape;46;p31"/>
              <p:cNvGrpSpPr/>
              <p:nvPr/>
            </p:nvGrpSpPr>
            <p:grpSpPr>
              <a:xfrm>
                <a:off x="2435580" y="2516203"/>
                <a:ext cx="636396" cy="900662"/>
                <a:chOff x="2435580" y="2516203"/>
                <a:chExt cx="636396" cy="900662"/>
              </a:xfrm>
            </p:grpSpPr>
            <p:cxnSp>
              <p:nvCxnSpPr>
                <p:cNvPr id="47" name="Google Shape;47;p31"/>
                <p:cNvCxnSpPr/>
                <p:nvPr/>
              </p:nvCxnSpPr>
              <p:spPr>
                <a:xfrm rot="10800000">
                  <a:off x="2440769" y="2516865"/>
                  <a:ext cx="0" cy="900000"/>
                </a:xfrm>
                <a:prstGeom prst="straightConnector1">
                  <a:avLst/>
                </a:prstGeom>
                <a:noFill/>
                <a:ln w="12700" cap="flat" cmpd="sng">
                  <a:solidFill>
                    <a:schemeClr val="lt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48" name="Google Shape;48;p31"/>
                <p:cNvCxnSpPr/>
                <p:nvPr/>
              </p:nvCxnSpPr>
              <p:spPr>
                <a:xfrm rot="10800000">
                  <a:off x="2753778" y="2384401"/>
                  <a:ext cx="0" cy="900000"/>
                </a:xfrm>
                <a:prstGeom prst="straightConnector1">
                  <a:avLst/>
                </a:prstGeom>
                <a:noFill/>
                <a:ln w="12700" cap="flat" cmpd="sng">
                  <a:solidFill>
                    <a:schemeClr val="lt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</p:cxnSp>
          </p:grpSp>
        </p:grpSp>
      </p:grpSp>
      <p:grpSp>
        <p:nvGrpSpPr>
          <p:cNvPr id="49" name="Google Shape;49;p31"/>
          <p:cNvGrpSpPr/>
          <p:nvPr/>
        </p:nvGrpSpPr>
        <p:grpSpPr>
          <a:xfrm>
            <a:off x="1437136" y="649304"/>
            <a:ext cx="388541" cy="388541"/>
            <a:chOff x="5752675" y="5440856"/>
            <a:chExt cx="388541" cy="388541"/>
          </a:xfrm>
        </p:grpSpPr>
        <p:sp>
          <p:nvSpPr>
            <p:cNvPr id="50" name="Google Shape;50;p31"/>
            <p:cNvSpPr/>
            <p:nvPr/>
          </p:nvSpPr>
          <p:spPr>
            <a:xfrm rot="10800000">
              <a:off x="5800801" y="5488982"/>
              <a:ext cx="340415" cy="340415"/>
            </a:xfrm>
            <a:prstGeom prst="ellipse">
              <a:avLst/>
            </a:prstGeom>
            <a:solidFill>
              <a:srgbClr val="EF8B6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1" name="Google Shape;51;p31"/>
            <p:cNvSpPr/>
            <p:nvPr/>
          </p:nvSpPr>
          <p:spPr>
            <a:xfrm>
              <a:off x="5752675" y="5440856"/>
              <a:ext cx="340415" cy="340415"/>
            </a:xfrm>
            <a:prstGeom prst="ellipse">
              <a:avLst/>
            </a:prstGeom>
            <a:noFill/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</p:grpSp>
      <p:cxnSp>
        <p:nvCxnSpPr>
          <p:cNvPr id="52" name="Google Shape;52;p31"/>
          <p:cNvCxnSpPr/>
          <p:nvPr/>
        </p:nvCxnSpPr>
        <p:spPr>
          <a:xfrm rot="5400000">
            <a:off x="5826000" y="3429001"/>
            <a:ext cx="540000" cy="0"/>
          </a:xfrm>
          <a:prstGeom prst="straightConnector1">
            <a:avLst/>
          </a:prstGeom>
          <a:noFill/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32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32"/>
          <p:cNvSpPr txBox="1">
            <a:spLocks noGrp="1"/>
          </p:cNvSpPr>
          <p:nvPr>
            <p:ph type="body" idx="1"/>
          </p:nvPr>
        </p:nvSpPr>
        <p:spPr>
          <a:xfrm>
            <a:off x="1085850" y="1790700"/>
            <a:ext cx="4740150" cy="3978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1800"/>
              <a:buChar char="·"/>
              <a:defRPr/>
            </a:lvl1pPr>
            <a:lvl2pPr marL="914400" lvl="1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/>
            </a:lvl2pPr>
            <a:lvl3pPr marL="1371600" lvl="2" indent="-3429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Char char="·"/>
              <a:defRPr/>
            </a:lvl3pPr>
            <a:lvl4pPr marL="1828800" lvl="3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/>
            </a:lvl4pPr>
            <a:lvl5pPr marL="2286000" lvl="4" indent="-3429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Char char="·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6" name="Google Shape;56;p32"/>
          <p:cNvSpPr txBox="1">
            <a:spLocks noGrp="1"/>
          </p:cNvSpPr>
          <p:nvPr>
            <p:ph type="body" idx="2"/>
          </p:nvPr>
        </p:nvSpPr>
        <p:spPr>
          <a:xfrm>
            <a:off x="6366000" y="1790700"/>
            <a:ext cx="4740150" cy="3978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1800"/>
              <a:buChar char="·"/>
              <a:defRPr/>
            </a:lvl1pPr>
            <a:lvl2pPr marL="914400" lvl="1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/>
            </a:lvl2pPr>
            <a:lvl3pPr marL="1371600" lvl="2" indent="-3429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Char char="·"/>
              <a:defRPr/>
            </a:lvl3pPr>
            <a:lvl4pPr marL="1828800" lvl="3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/>
            </a:lvl4pPr>
            <a:lvl5pPr marL="2286000" lvl="4" indent="-3429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Char char="·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7" name="Google Shape;57;p32"/>
          <p:cNvSpPr txBox="1">
            <a:spLocks noGrp="1"/>
          </p:cNvSpPr>
          <p:nvPr>
            <p:ph type="dt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32"/>
          <p:cNvSpPr txBox="1">
            <a:spLocks noGrp="1"/>
          </p:cNvSpPr>
          <p:nvPr>
            <p:ph type="ft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32"/>
          <p:cNvSpPr txBox="1">
            <a:spLocks noGrp="1"/>
          </p:cNvSpPr>
          <p:nvPr>
            <p:ph type="sldNum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33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33"/>
          <p:cNvSpPr txBox="1">
            <a:spLocks noGrp="1"/>
          </p:cNvSpPr>
          <p:nvPr>
            <p:ph type="body" idx="1"/>
          </p:nvPr>
        </p:nvSpPr>
        <p:spPr>
          <a:xfrm>
            <a:off x="1079500" y="1854200"/>
            <a:ext cx="4741200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0" cap="none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2000"/>
              <a:buFont typeface="Avenir"/>
              <a:buNone/>
              <a:defRPr sz="2000" b="1"/>
            </a:lvl2pPr>
            <a:lvl3pPr marL="1371600" lvl="2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600"/>
              <a:buFont typeface="Avenir"/>
              <a:buNone/>
              <a:defRPr sz="1600" b="1"/>
            </a:lvl4pPr>
            <a:lvl5pPr marL="2286000" lvl="4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33"/>
          <p:cNvSpPr txBox="1">
            <a:spLocks noGrp="1"/>
          </p:cNvSpPr>
          <p:nvPr>
            <p:ph type="body" idx="2"/>
          </p:nvPr>
        </p:nvSpPr>
        <p:spPr>
          <a:xfrm>
            <a:off x="1079500" y="2525561"/>
            <a:ext cx="4741200" cy="32434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1800"/>
              <a:buChar char="·"/>
              <a:defRPr/>
            </a:lvl1pPr>
            <a:lvl2pPr marL="914400" lvl="1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/>
            </a:lvl2pPr>
            <a:lvl3pPr marL="1371600" lvl="2" indent="-3429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Char char="·"/>
              <a:defRPr/>
            </a:lvl3pPr>
            <a:lvl4pPr marL="1828800" lvl="3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/>
            </a:lvl4pPr>
            <a:lvl5pPr marL="2286000" lvl="4" indent="-3429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Char char="·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33"/>
          <p:cNvSpPr txBox="1">
            <a:spLocks noGrp="1"/>
          </p:cNvSpPr>
          <p:nvPr>
            <p:ph type="body" idx="3"/>
          </p:nvPr>
        </p:nvSpPr>
        <p:spPr>
          <a:xfrm>
            <a:off x="6364950" y="1854200"/>
            <a:ext cx="4741200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0" cap="none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2000"/>
              <a:buFont typeface="Avenir"/>
              <a:buNone/>
              <a:defRPr sz="2000" b="1"/>
            </a:lvl2pPr>
            <a:lvl3pPr marL="1371600" lvl="2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600"/>
              <a:buFont typeface="Avenir"/>
              <a:buNone/>
              <a:defRPr sz="1600" b="1"/>
            </a:lvl4pPr>
            <a:lvl5pPr marL="2286000" lvl="4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5" name="Google Shape;65;p33"/>
          <p:cNvSpPr txBox="1">
            <a:spLocks noGrp="1"/>
          </p:cNvSpPr>
          <p:nvPr>
            <p:ph type="body" idx="4"/>
          </p:nvPr>
        </p:nvSpPr>
        <p:spPr>
          <a:xfrm>
            <a:off x="6364950" y="2525560"/>
            <a:ext cx="4741200" cy="32434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1800"/>
              <a:buChar char="·"/>
              <a:defRPr/>
            </a:lvl1pPr>
            <a:lvl2pPr marL="914400" lvl="1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/>
            </a:lvl2pPr>
            <a:lvl3pPr marL="1371600" lvl="2" indent="-3429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Char char="·"/>
              <a:defRPr/>
            </a:lvl3pPr>
            <a:lvl4pPr marL="1828800" lvl="3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/>
            </a:lvl4pPr>
            <a:lvl5pPr marL="2286000" lvl="4" indent="-3429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Char char="·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6" name="Google Shape;66;p33"/>
          <p:cNvSpPr txBox="1">
            <a:spLocks noGrp="1"/>
          </p:cNvSpPr>
          <p:nvPr>
            <p:ph type="dt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3"/>
          <p:cNvSpPr txBox="1">
            <a:spLocks noGrp="1"/>
          </p:cNvSpPr>
          <p:nvPr>
            <p:ph type="ft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33"/>
          <p:cNvSpPr txBox="1">
            <a:spLocks noGrp="1"/>
          </p:cNvSpPr>
          <p:nvPr>
            <p:ph type="sldNum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34"/>
          <p:cNvSpPr txBox="1">
            <a:spLocks noGrp="1"/>
          </p:cNvSpPr>
          <p:nvPr>
            <p:ph type="title"/>
          </p:nvPr>
        </p:nvSpPr>
        <p:spPr>
          <a:xfrm>
            <a:off x="1079500" y="1079500"/>
            <a:ext cx="10026650" cy="4689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34"/>
          <p:cNvSpPr txBox="1">
            <a:spLocks noGrp="1"/>
          </p:cNvSpPr>
          <p:nvPr>
            <p:ph type="dt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34"/>
          <p:cNvSpPr txBox="1">
            <a:spLocks noGrp="1"/>
          </p:cNvSpPr>
          <p:nvPr>
            <p:ph type="ft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34"/>
          <p:cNvSpPr txBox="1">
            <a:spLocks noGrp="1"/>
          </p:cNvSpPr>
          <p:nvPr>
            <p:ph type="sldNum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5"/>
          <p:cNvSpPr txBox="1">
            <a:spLocks noGrp="1"/>
          </p:cNvSpPr>
          <p:nvPr>
            <p:ph type="dt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5"/>
          <p:cNvSpPr txBox="1">
            <a:spLocks noGrp="1"/>
          </p:cNvSpPr>
          <p:nvPr>
            <p:ph type="ft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35"/>
          <p:cNvSpPr txBox="1">
            <a:spLocks noGrp="1"/>
          </p:cNvSpPr>
          <p:nvPr>
            <p:ph type="sldNum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6"/>
          <p:cNvSpPr txBox="1">
            <a:spLocks noGrp="1"/>
          </p:cNvSpPr>
          <p:nvPr>
            <p:ph type="title"/>
          </p:nvPr>
        </p:nvSpPr>
        <p:spPr>
          <a:xfrm>
            <a:off x="1071607" y="1011238"/>
            <a:ext cx="3906000" cy="12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  <a:defRPr sz="2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36"/>
          <p:cNvSpPr txBox="1">
            <a:spLocks noGrp="1"/>
          </p:cNvSpPr>
          <p:nvPr>
            <p:ph type="body" idx="1"/>
          </p:nvPr>
        </p:nvSpPr>
        <p:spPr>
          <a:xfrm>
            <a:off x="5537200" y="955230"/>
            <a:ext cx="5583193" cy="48137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4800"/>
              <a:buFont typeface="Avenir"/>
              <a:buNone/>
              <a:defRPr sz="4800"/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4800"/>
              <a:buFont typeface="Avenir"/>
              <a:buNone/>
              <a:defRPr sz="4800"/>
            </a:lvl2pPr>
            <a:lvl3pPr marL="1371600" lvl="2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/>
            </a:lvl3pPr>
            <a:lvl4pPr marL="1828800" lvl="3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2000"/>
              <a:buFont typeface="Avenir"/>
              <a:buNone/>
              <a:defRPr sz="2000"/>
            </a:lvl4pPr>
            <a:lvl5pPr marL="2286000" lvl="4" indent="-355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2000"/>
              <a:buChar char="·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81" name="Google Shape;81;p36"/>
          <p:cNvSpPr txBox="1">
            <a:spLocks noGrp="1"/>
          </p:cNvSpPr>
          <p:nvPr>
            <p:ph type="body" idx="2"/>
          </p:nvPr>
        </p:nvSpPr>
        <p:spPr>
          <a:xfrm>
            <a:off x="1079499" y="2664000"/>
            <a:ext cx="3905999" cy="310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/>
            </a:lvl1pPr>
            <a:lvl2pPr marL="914400" lvl="1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400"/>
              <a:buFont typeface="Avenir"/>
              <a:buNone/>
              <a:defRPr sz="1400"/>
            </a:lvl2pPr>
            <a:lvl3pPr marL="1371600" lvl="2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000"/>
              <a:buFont typeface="Avenir"/>
              <a:buNone/>
              <a:defRPr sz="1000"/>
            </a:lvl4pPr>
            <a:lvl5pPr marL="2286000" lvl="4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2" name="Google Shape;82;p36"/>
          <p:cNvSpPr txBox="1">
            <a:spLocks noGrp="1"/>
          </p:cNvSpPr>
          <p:nvPr>
            <p:ph type="dt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36"/>
          <p:cNvSpPr txBox="1">
            <a:spLocks noGrp="1"/>
          </p:cNvSpPr>
          <p:nvPr>
            <p:ph type="ft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36"/>
          <p:cNvSpPr txBox="1">
            <a:spLocks noGrp="1"/>
          </p:cNvSpPr>
          <p:nvPr>
            <p:ph type="sldNum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37"/>
          <p:cNvSpPr txBox="1">
            <a:spLocks noGrp="1"/>
          </p:cNvSpPr>
          <p:nvPr>
            <p:ph type="title"/>
          </p:nvPr>
        </p:nvSpPr>
        <p:spPr>
          <a:xfrm>
            <a:off x="1079501" y="1011238"/>
            <a:ext cx="3905250" cy="1292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  <a:defRPr sz="2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37"/>
          <p:cNvSpPr>
            <a:spLocks noGrp="1"/>
          </p:cNvSpPr>
          <p:nvPr>
            <p:ph type="pic" idx="2"/>
          </p:nvPr>
        </p:nvSpPr>
        <p:spPr>
          <a:xfrm>
            <a:off x="5537200" y="531813"/>
            <a:ext cx="6113812" cy="5784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R="0" lvl="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Clr>
                <a:srgbClr val="EF8B67"/>
              </a:buClr>
              <a:buSzPts val="3200"/>
              <a:buFont typeface="Noto Sans Symbols"/>
              <a:buNone/>
              <a:defRPr sz="32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marR="0" lvl="1" algn="l" rtl="0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Clr>
                <a:srgbClr val="EF8B67"/>
              </a:buClr>
              <a:buSzPts val="2800"/>
              <a:buFont typeface="Avenir"/>
              <a:buNone/>
              <a:defRPr sz="2800" b="0" i="1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marR="0" lvl="2" algn="l" rtl="0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Clr>
                <a:srgbClr val="EF8B67"/>
              </a:buClr>
              <a:buSzPts val="2400"/>
              <a:buFont typeface="Noto Sans Symbols"/>
              <a:buNone/>
              <a:defRPr sz="24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marR="0" lvl="3" algn="l" rtl="0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Clr>
                <a:srgbClr val="EF8B67"/>
              </a:buClr>
              <a:buSzPts val="2000"/>
              <a:buFont typeface="Avenir"/>
              <a:buNone/>
              <a:defRPr sz="2000" b="0" i="1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marR="0" lvl="4" algn="l" rtl="0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Clr>
                <a:srgbClr val="EF8B67"/>
              </a:buClr>
              <a:buSzPts val="2000"/>
              <a:buFont typeface="Noto Sans Symbols"/>
              <a:buNone/>
              <a:defRPr sz="20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>
            <a:endParaRPr/>
          </a:p>
        </p:txBody>
      </p:sp>
      <p:sp>
        <p:nvSpPr>
          <p:cNvPr id="88" name="Google Shape;88;p37"/>
          <p:cNvSpPr txBox="1">
            <a:spLocks noGrp="1"/>
          </p:cNvSpPr>
          <p:nvPr>
            <p:ph type="body" idx="1"/>
          </p:nvPr>
        </p:nvSpPr>
        <p:spPr>
          <a:xfrm>
            <a:off x="1079500" y="2663825"/>
            <a:ext cx="3905250" cy="3105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/>
            </a:lvl1pPr>
            <a:lvl2pPr marL="914400" lvl="1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400"/>
              <a:buFont typeface="Avenir"/>
              <a:buNone/>
              <a:defRPr sz="1400"/>
            </a:lvl2pPr>
            <a:lvl3pPr marL="1371600" lvl="2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000"/>
              <a:buFont typeface="Avenir"/>
              <a:buNone/>
              <a:defRPr sz="1000"/>
            </a:lvl4pPr>
            <a:lvl5pPr marL="2286000" lvl="4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9" name="Google Shape;89;p37"/>
          <p:cNvSpPr txBox="1">
            <a:spLocks noGrp="1"/>
          </p:cNvSpPr>
          <p:nvPr>
            <p:ph type="dt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37"/>
          <p:cNvSpPr txBox="1">
            <a:spLocks noGrp="1"/>
          </p:cNvSpPr>
          <p:nvPr>
            <p:ph type="ft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37"/>
          <p:cNvSpPr txBox="1">
            <a:spLocks noGrp="1"/>
          </p:cNvSpPr>
          <p:nvPr>
            <p:ph type="sldNum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8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38"/>
          <p:cNvSpPr txBox="1">
            <a:spLocks noGrp="1"/>
          </p:cNvSpPr>
          <p:nvPr>
            <p:ph type="body" idx="1"/>
          </p:nvPr>
        </p:nvSpPr>
        <p:spPr>
          <a:xfrm rot="5400000">
            <a:off x="4103687" y="-1233488"/>
            <a:ext cx="3978275" cy="100266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1800"/>
              <a:buChar char="·"/>
              <a:defRPr/>
            </a:lvl1pPr>
            <a:lvl2pPr marL="914400" lvl="1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/>
            </a:lvl2pPr>
            <a:lvl3pPr marL="1371600" lvl="2" indent="-3429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Char char="·"/>
              <a:defRPr/>
            </a:lvl3pPr>
            <a:lvl4pPr marL="1828800" lvl="3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/>
            </a:lvl4pPr>
            <a:lvl5pPr marL="2286000" lvl="4" indent="-3429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Char char="·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38"/>
          <p:cNvSpPr txBox="1">
            <a:spLocks noGrp="1"/>
          </p:cNvSpPr>
          <p:nvPr>
            <p:ph type="dt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38"/>
          <p:cNvSpPr txBox="1">
            <a:spLocks noGrp="1"/>
          </p:cNvSpPr>
          <p:nvPr>
            <p:ph type="ft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38"/>
          <p:cNvSpPr txBox="1">
            <a:spLocks noGrp="1"/>
          </p:cNvSpPr>
          <p:nvPr>
            <p:ph type="sldNum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39"/>
          <p:cNvSpPr txBox="1">
            <a:spLocks noGrp="1"/>
          </p:cNvSpPr>
          <p:nvPr>
            <p:ph type="title"/>
          </p:nvPr>
        </p:nvSpPr>
        <p:spPr>
          <a:xfrm rot="5400000">
            <a:off x="8200672" y="2777907"/>
            <a:ext cx="4689476" cy="1292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39"/>
          <p:cNvSpPr txBox="1">
            <a:spLocks noGrp="1"/>
          </p:cNvSpPr>
          <p:nvPr>
            <p:ph type="body" idx="1"/>
          </p:nvPr>
        </p:nvSpPr>
        <p:spPr>
          <a:xfrm rot="5400000">
            <a:off x="2982733" y="-823733"/>
            <a:ext cx="4689476" cy="8495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1800"/>
              <a:buChar char="·"/>
              <a:defRPr/>
            </a:lvl1pPr>
            <a:lvl2pPr marL="914400" lvl="1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/>
            </a:lvl2pPr>
            <a:lvl3pPr marL="1371600" lvl="2" indent="-3429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Char char="·"/>
              <a:defRPr/>
            </a:lvl3pPr>
            <a:lvl4pPr marL="1828800" lvl="3" indent="-2286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/>
            </a:lvl4pPr>
            <a:lvl5pPr marL="2286000" lvl="4" indent="-342900" algn="l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SzPts val="1800"/>
              <a:buChar char="·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1" name="Google Shape;101;p39"/>
          <p:cNvSpPr txBox="1">
            <a:spLocks noGrp="1"/>
          </p:cNvSpPr>
          <p:nvPr>
            <p:ph type="dt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39"/>
          <p:cNvSpPr txBox="1">
            <a:spLocks noGrp="1"/>
          </p:cNvSpPr>
          <p:nvPr>
            <p:ph type="ft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39"/>
          <p:cNvSpPr txBox="1">
            <a:spLocks noGrp="1"/>
          </p:cNvSpPr>
          <p:nvPr>
            <p:ph type="sldNum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8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  <a:defRPr sz="2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8"/>
          <p:cNvSpPr txBox="1">
            <a:spLocks noGrp="1"/>
          </p:cNvSpPr>
          <p:nvPr>
            <p:ph type="body" idx="1"/>
          </p:nvPr>
        </p:nvSpPr>
        <p:spPr>
          <a:xfrm>
            <a:off x="1079500" y="1790700"/>
            <a:ext cx="10026650" cy="3978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3556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Clr>
                <a:srgbClr val="EF8B67"/>
              </a:buClr>
              <a:buSzPts val="2000"/>
              <a:buFont typeface="Noto Sans Symbols"/>
              <a:buChar char="·"/>
              <a:defRPr sz="20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marL="914400" marR="0" lvl="1" indent="-228600" algn="l" rtl="0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Clr>
                <a:srgbClr val="EF8B67"/>
              </a:buClr>
              <a:buSzPts val="2000"/>
              <a:buFont typeface="Avenir"/>
              <a:buNone/>
              <a:defRPr sz="2000" b="0" i="1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marL="1371600" marR="0" lvl="2" indent="-355600" algn="l" rtl="0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Clr>
                <a:srgbClr val="EF8B67"/>
              </a:buClr>
              <a:buSzPts val="2000"/>
              <a:buFont typeface="Noto Sans Symbols"/>
              <a:buChar char="·"/>
              <a:defRPr sz="20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marL="1828800" marR="0" lvl="3" indent="-228600" algn="l" rtl="0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Clr>
                <a:srgbClr val="EF8B67"/>
              </a:buClr>
              <a:buSzPts val="2000"/>
              <a:buFont typeface="Avenir"/>
              <a:buNone/>
              <a:defRPr sz="2000" b="0" i="1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marL="2286000" marR="0" lvl="4" indent="-355600" algn="l" rtl="0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Clr>
                <a:srgbClr val="EF8B67"/>
              </a:buClr>
              <a:buSzPts val="2000"/>
              <a:buFont typeface="Noto Sans Symbols"/>
              <a:buChar char="·"/>
              <a:defRPr sz="20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>
            <a:endParaRPr/>
          </a:p>
        </p:txBody>
      </p:sp>
      <p:sp>
        <p:nvSpPr>
          <p:cNvPr id="12" name="Google Shape;12;p28"/>
          <p:cNvSpPr txBox="1">
            <a:spLocks noGrp="1"/>
          </p:cNvSpPr>
          <p:nvPr>
            <p:ph type="dt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>
            <a:endParaRPr/>
          </a:p>
        </p:txBody>
      </p:sp>
      <p:sp>
        <p:nvSpPr>
          <p:cNvPr id="13" name="Google Shape;13;p28"/>
          <p:cNvSpPr txBox="1">
            <a:spLocks noGrp="1"/>
          </p:cNvSpPr>
          <p:nvPr>
            <p:ph type="ft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>
            <a:endParaRPr/>
          </a:p>
        </p:txBody>
      </p:sp>
      <p:sp>
        <p:nvSpPr>
          <p:cNvPr id="14" name="Google Shape;14;p28"/>
          <p:cNvSpPr txBox="1">
            <a:spLocks noGrp="1"/>
          </p:cNvSpPr>
          <p:nvPr>
            <p:ph type="sldNum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marL="0" marR="0" lvl="0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marL="0" marR="0" lvl="1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marL="0" marR="0" lvl="2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marL="0" marR="0" lvl="3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marL="0" marR="0" lvl="4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marL="0" marR="0" lvl="5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marL="0" marR="0" lvl="6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marL="0" marR="0" lvl="7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marL="0" marR="0" lvl="8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110" name="Google Shape;110;p1"/>
          <p:cNvSpPr txBox="1">
            <a:spLocks noGrp="1"/>
          </p:cNvSpPr>
          <p:nvPr>
            <p:ph type="ctrTitle"/>
          </p:nvPr>
        </p:nvSpPr>
        <p:spPr>
          <a:xfrm>
            <a:off x="7766050" y="1079500"/>
            <a:ext cx="3884962" cy="213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Rockwell"/>
              <a:buNone/>
            </a:pPr>
            <a:r>
              <a:rPr lang="fr-FR" sz="6000"/>
              <a:t>SDR UE4</a:t>
            </a:r>
            <a:endParaRPr/>
          </a:p>
        </p:txBody>
      </p:sp>
      <p:sp>
        <p:nvSpPr>
          <p:cNvPr id="111" name="Google Shape;111;p1"/>
          <p:cNvSpPr txBox="1">
            <a:spLocks noGrp="1"/>
          </p:cNvSpPr>
          <p:nvPr>
            <p:ph type="subTitle" idx="1"/>
          </p:nvPr>
        </p:nvSpPr>
        <p:spPr>
          <a:xfrm>
            <a:off x="7766051" y="4113213"/>
            <a:ext cx="3884961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ctr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fr-FR"/>
              <a:t>1</a:t>
            </a:r>
            <a:r>
              <a:rPr lang="fr-FR" baseline="30000"/>
              <a:t>ère</a:t>
            </a:r>
            <a:r>
              <a:rPr lang="fr-FR"/>
              <a:t> partie : </a:t>
            </a:r>
            <a:r>
              <a:rPr lang="fr-FR" b="1"/>
              <a:t>BIOSTAT</a:t>
            </a:r>
            <a:endParaRPr/>
          </a:p>
          <a:p>
            <a:pPr marL="0" lvl="0" indent="0" algn="ctr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r>
              <a:rPr lang="fr-FR" b="1"/>
              <a:t>18h-19h</a:t>
            </a:r>
            <a:endParaRPr/>
          </a:p>
        </p:txBody>
      </p:sp>
      <p:cxnSp>
        <p:nvCxnSpPr>
          <p:cNvPr id="112" name="Google Shape;112;p1"/>
          <p:cNvCxnSpPr/>
          <p:nvPr/>
        </p:nvCxnSpPr>
        <p:spPr>
          <a:xfrm>
            <a:off x="9438531" y="3690871"/>
            <a:ext cx="540000" cy="0"/>
          </a:xfrm>
          <a:prstGeom prst="straightConnector1">
            <a:avLst/>
          </a:prstGeom>
          <a:noFill/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113" name="Google Shape;113;p1" descr="Everyone's Going Batshit For This &quot;Harry Potter&quot; Shop In Edinburgh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7975" y="1147783"/>
            <a:ext cx="7150100" cy="47498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114" name="Google Shape;114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701868" y="140704"/>
            <a:ext cx="1277492" cy="1277492"/>
          </a:xfrm>
          <a:prstGeom prst="ellipse">
            <a:avLst/>
          </a:prstGeom>
          <a:noFill/>
          <a:ln>
            <a:noFill/>
          </a:ln>
        </p:spPr>
      </p:pic>
      <p:sp>
        <p:nvSpPr>
          <p:cNvPr id="115" name="Google Shape;115;p1"/>
          <p:cNvSpPr txBox="1">
            <a:spLocks noGrp="1"/>
          </p:cNvSpPr>
          <p:nvPr>
            <p:ph type="ftr" idx="11"/>
          </p:nvPr>
        </p:nvSpPr>
        <p:spPr>
          <a:xfrm>
            <a:off x="307975" y="6401999"/>
            <a:ext cx="1167138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DÉNOMBREMENTS (½)</a:t>
            </a:r>
            <a:endParaRPr/>
          </a:p>
        </p:txBody>
      </p:sp>
      <p:sp>
        <p:nvSpPr>
          <p:cNvPr id="121" name="Google Shape;121;p2"/>
          <p:cNvSpPr txBox="1">
            <a:spLocks noGrp="1"/>
          </p:cNvSpPr>
          <p:nvPr>
            <p:ph type="body" idx="1"/>
          </p:nvPr>
        </p:nvSpPr>
        <p:spPr>
          <a:xfrm>
            <a:off x="1079500" y="1790700"/>
            <a:ext cx="10026600" cy="42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45720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arenR"/>
            </a:pPr>
            <a:r>
              <a:rPr lang="fr-FR"/>
              <a:t>Identifier le type de tirage. Ordonné ou non ordonné ? Avec ou sans Remise ?</a:t>
            </a:r>
            <a:endParaRPr/>
          </a:p>
          <a:p>
            <a:pPr marL="45720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arenR"/>
            </a:pPr>
            <a:r>
              <a:rPr lang="fr-FR"/>
              <a:t>Choisir la bonne formule du cours.</a:t>
            </a:r>
            <a:endParaRPr/>
          </a:p>
          <a:p>
            <a:pPr marL="45720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arenR"/>
            </a:pPr>
            <a:r>
              <a:rPr lang="fr-FR"/>
              <a:t>Calculer.</a:t>
            </a:r>
            <a:endParaRPr/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i="1" u="sng"/>
              <a:t>Exemple</a:t>
            </a:r>
            <a:r>
              <a:rPr lang="fr-FR"/>
              <a:t> : Soit un jeu de 52 cartes. On tire successivement 3 cartes dans ce jeu. Quel est le nombre d’arrangement possibles en tenant en compte l’ordre du tirage ?</a:t>
            </a:r>
            <a:endParaRPr/>
          </a:p>
          <a:p>
            <a:pPr marL="45720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AutoNum type="alphaUcParenR"/>
            </a:pPr>
            <a:r>
              <a:rPr lang="fr-FR"/>
              <a:t>52*51</a:t>
            </a:r>
            <a:endParaRPr/>
          </a:p>
          <a:p>
            <a:pPr marL="45720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AutoNum type="alphaUcParenR"/>
            </a:pPr>
            <a:r>
              <a:rPr lang="fr-FR"/>
              <a:t>4500</a:t>
            </a:r>
            <a:endParaRPr/>
          </a:p>
          <a:p>
            <a:pPr marL="45720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AutoNum type="alphaUcParenR"/>
            </a:pPr>
            <a:r>
              <a:rPr lang="fr-FR"/>
              <a:t>52*51*50</a:t>
            </a:r>
            <a:endParaRPr/>
          </a:p>
          <a:p>
            <a:pPr marL="45720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AutoNum type="alphaUcParenR"/>
            </a:pPr>
            <a:r>
              <a:rPr lang="fr-FR"/>
              <a:t>9400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lphaUcParenR"/>
            </a:pPr>
            <a:r>
              <a:rPr lang="fr-FR"/>
              <a:t>Tout est faux</a:t>
            </a:r>
            <a:endParaRPr/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2"/>
          <p:cNvSpPr txBox="1">
            <a:spLocks noGrp="1"/>
          </p:cNvSpPr>
          <p:nvPr>
            <p:ph type="ftr" idx="11"/>
          </p:nvPr>
        </p:nvSpPr>
        <p:spPr>
          <a:xfrm>
            <a:off x="270933" y="6401999"/>
            <a:ext cx="116727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aea0949a14_1_0"/>
          <p:cNvSpPr txBox="1">
            <a:spLocks noGrp="1"/>
          </p:cNvSpPr>
          <p:nvPr>
            <p:ph type="title"/>
          </p:nvPr>
        </p:nvSpPr>
        <p:spPr>
          <a:xfrm>
            <a:off x="1082700" y="1068213"/>
            <a:ext cx="10026600" cy="655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DÉNOMBREMENTS (2/2)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Google Shape;129;gaea0949a14_1_0"/>
          <p:cNvSpPr txBox="1">
            <a:spLocks noGrp="1"/>
          </p:cNvSpPr>
          <p:nvPr>
            <p:ph type="body" idx="1"/>
          </p:nvPr>
        </p:nvSpPr>
        <p:spPr>
          <a:xfrm>
            <a:off x="1082700" y="2152350"/>
            <a:ext cx="10026600" cy="3978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AutoNum type="arabicParenR"/>
            </a:pPr>
            <a:r>
              <a:rPr lang="fr-FR"/>
              <a:t>Tirage ordonné sans remise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arenR"/>
            </a:pPr>
            <a:r>
              <a:rPr lang="fr-FR"/>
              <a:t>Formule de l’arrangement : n! / (n-p)!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arenR"/>
            </a:pPr>
            <a:r>
              <a:rPr lang="fr-FR"/>
              <a:t>52! / (52-3)! = 52! / 49! = 50*51*52 et on s’arrête là.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/>
              <a:t>L’item C est vrai.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ae9e03a0b0_0_2026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00" cy="655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VARIABLES ALEATOIRES ET LOIS DE PROBA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ae9e03a0b0_0_2026"/>
          <p:cNvSpPr txBox="1">
            <a:spLocks noGrp="1"/>
          </p:cNvSpPr>
          <p:nvPr>
            <p:ph type="body" idx="1"/>
          </p:nvPr>
        </p:nvSpPr>
        <p:spPr>
          <a:xfrm>
            <a:off x="1079500" y="1790700"/>
            <a:ext cx="10026600" cy="3978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1731600" lvl="0" indent="-233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fr-FR">
                <a:highlight>
                  <a:srgbClr val="E69138"/>
                </a:highlight>
              </a:rPr>
              <a:t>→ OBJECTIF : TROUVER QUELLE FORMULE UTILISER ← </a:t>
            </a:r>
            <a:endParaRPr>
              <a:highlight>
                <a:srgbClr val="E69138"/>
              </a:highlight>
            </a:endParaRPr>
          </a:p>
          <a:p>
            <a:pPr marL="360000" lvl="0" indent="-233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/>
          </a:p>
          <a:p>
            <a:pPr marL="360000" lvl="0" indent="-233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/>
          </a:p>
          <a:p>
            <a:pPr marL="12700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fr-FR" u="sng"/>
              <a:t>1ère ÉTAPE</a:t>
            </a:r>
            <a:r>
              <a:rPr lang="fr-FR"/>
              <a:t> : la variable est-elle DISCRÈTE OU CONTINUE ?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60000" lvl="0" indent="-23300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360000" lvl="0" indent="-233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fr-FR" sz="1800">
                <a:latin typeface="Arial"/>
                <a:ea typeface="Arial"/>
                <a:cs typeface="Arial"/>
                <a:sym typeface="Arial"/>
              </a:rPr>
              <a:t>Ex :</a:t>
            </a:r>
            <a:r>
              <a:rPr lang="fr-FR" sz="1800" i="1">
                <a:latin typeface="Arial"/>
                <a:ea typeface="Arial"/>
                <a:cs typeface="Arial"/>
                <a:sym typeface="Arial"/>
              </a:rPr>
              <a:t> nombre d’enfants ; quantité d’hémoglobine dans le sang ; nombre de cheveux sur la tête ; Volume respiratoire ...</a:t>
            </a:r>
            <a:endParaRPr sz="1800" i="1">
              <a:latin typeface="Arial"/>
              <a:ea typeface="Arial"/>
              <a:cs typeface="Arial"/>
              <a:sym typeface="Arial"/>
            </a:endParaRPr>
          </a:p>
          <a:p>
            <a:pPr marL="360000" lvl="0" indent="-233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60000" lvl="0" indent="-233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3"/>
          <p:cNvSpPr txBox="1">
            <a:spLocks noGrp="1"/>
          </p:cNvSpPr>
          <p:nvPr>
            <p:ph type="ftr" idx="11"/>
          </p:nvPr>
        </p:nvSpPr>
        <p:spPr>
          <a:xfrm>
            <a:off x="270933" y="6401999"/>
            <a:ext cx="116727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  <p:cxnSp>
        <p:nvCxnSpPr>
          <p:cNvPr id="142" name="Google Shape;142;p3"/>
          <p:cNvCxnSpPr>
            <a:stCxn id="143" idx="3"/>
            <a:endCxn id="144" idx="1"/>
          </p:cNvCxnSpPr>
          <p:nvPr/>
        </p:nvCxnSpPr>
        <p:spPr>
          <a:xfrm>
            <a:off x="3831367" y="4034446"/>
            <a:ext cx="406200" cy="1720200"/>
          </a:xfrm>
          <a:prstGeom prst="bentConnector3">
            <a:avLst>
              <a:gd name="adj1" fmla="val 50012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5" name="Google Shape;145;p3"/>
          <p:cNvCxnSpPr>
            <a:stCxn id="146" idx="2"/>
            <a:endCxn id="143" idx="1"/>
          </p:cNvCxnSpPr>
          <p:nvPr/>
        </p:nvCxnSpPr>
        <p:spPr>
          <a:xfrm>
            <a:off x="1216767" y="3428950"/>
            <a:ext cx="406200" cy="605400"/>
          </a:xfrm>
          <a:prstGeom prst="bentConnector3">
            <a:avLst>
              <a:gd name="adj1" fmla="val 50012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46" name="Google Shape;146;p3"/>
          <p:cNvSpPr/>
          <p:nvPr/>
        </p:nvSpPr>
        <p:spPr>
          <a:xfrm rot="-5400000">
            <a:off x="-1828533" y="3078700"/>
            <a:ext cx="5390100" cy="700500"/>
          </a:xfrm>
          <a:prstGeom prst="roundRect">
            <a:avLst>
              <a:gd name="adj" fmla="val 16667"/>
            </a:avLst>
          </a:prstGeom>
          <a:solidFill>
            <a:srgbClr val="E6913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5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DISCRETE</a:t>
            </a:r>
            <a:endParaRPr sz="15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3" name="Google Shape;143;p3"/>
          <p:cNvSpPr/>
          <p:nvPr/>
        </p:nvSpPr>
        <p:spPr>
          <a:xfrm>
            <a:off x="1623067" y="3684196"/>
            <a:ext cx="2208300" cy="700500"/>
          </a:xfrm>
          <a:prstGeom prst="roundRect">
            <a:avLst>
              <a:gd name="adj" fmla="val 16667"/>
            </a:avLst>
          </a:prstGeom>
          <a:solidFill>
            <a:srgbClr val="A72A1E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5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REPETITION D’EPREUVES</a:t>
            </a:r>
            <a:endParaRPr sz="15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4" name="Google Shape;144;p3"/>
          <p:cNvSpPr/>
          <p:nvPr/>
        </p:nvSpPr>
        <p:spPr>
          <a:xfrm>
            <a:off x="4237667" y="5404333"/>
            <a:ext cx="2208300" cy="700500"/>
          </a:xfrm>
          <a:prstGeom prst="roundRect">
            <a:avLst>
              <a:gd name="adj" fmla="val 16667"/>
            </a:avLst>
          </a:prstGeom>
          <a:solidFill>
            <a:srgbClr val="EA9999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5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“k répétitions PAR UNITE DE TEMPS”</a:t>
            </a:r>
            <a:endParaRPr sz="15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7" name="Google Shape;147;p3"/>
          <p:cNvSpPr/>
          <p:nvPr/>
        </p:nvSpPr>
        <p:spPr>
          <a:xfrm>
            <a:off x="1623158" y="804692"/>
            <a:ext cx="2208300" cy="700500"/>
          </a:xfrm>
          <a:prstGeom prst="roundRect">
            <a:avLst>
              <a:gd name="adj" fmla="val 16667"/>
            </a:avLst>
          </a:prstGeom>
          <a:solidFill>
            <a:srgbClr val="B02C2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5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1 EPREUVE</a:t>
            </a:r>
            <a:endParaRPr sz="15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8" name="Google Shape;148;p3"/>
          <p:cNvSpPr/>
          <p:nvPr/>
        </p:nvSpPr>
        <p:spPr>
          <a:xfrm>
            <a:off x="4237833" y="1841267"/>
            <a:ext cx="2208300" cy="700500"/>
          </a:xfrm>
          <a:prstGeom prst="roundRect">
            <a:avLst>
              <a:gd name="adj" fmla="val 16667"/>
            </a:avLst>
          </a:prstGeom>
          <a:solidFill>
            <a:srgbClr val="EA9999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5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“k SUCCES POUR n EPREUVES”</a:t>
            </a:r>
            <a:endParaRPr sz="15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9" name="Google Shape;149;p3"/>
          <p:cNvSpPr/>
          <p:nvPr/>
        </p:nvSpPr>
        <p:spPr>
          <a:xfrm>
            <a:off x="9595933" y="5403733"/>
            <a:ext cx="2208300" cy="700500"/>
          </a:xfrm>
          <a:prstGeom prst="roundRect">
            <a:avLst>
              <a:gd name="adj" fmla="val 16667"/>
            </a:avLst>
          </a:prstGeom>
          <a:solidFill>
            <a:srgbClr val="E6913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5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POISSON</a:t>
            </a:r>
            <a:endParaRPr sz="15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150" name="Google Shape;150;p3"/>
          <p:cNvCxnSpPr>
            <a:stCxn id="149" idx="1"/>
            <a:endCxn id="144" idx="3"/>
          </p:cNvCxnSpPr>
          <p:nvPr/>
        </p:nvCxnSpPr>
        <p:spPr>
          <a:xfrm flipH="1">
            <a:off x="6445933" y="5753983"/>
            <a:ext cx="3150000" cy="600"/>
          </a:xfrm>
          <a:prstGeom prst="bentConnector3">
            <a:avLst>
              <a:gd name="adj1" fmla="val 49999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51" name="Google Shape;151;p3"/>
          <p:cNvSpPr/>
          <p:nvPr/>
        </p:nvSpPr>
        <p:spPr>
          <a:xfrm>
            <a:off x="9619517" y="804692"/>
            <a:ext cx="2208300" cy="700500"/>
          </a:xfrm>
          <a:prstGeom prst="roundRect">
            <a:avLst>
              <a:gd name="adj" fmla="val 16667"/>
            </a:avLst>
          </a:prstGeom>
          <a:solidFill>
            <a:srgbClr val="E6913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5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BERNOUILLI</a:t>
            </a:r>
            <a:endParaRPr sz="15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152" name="Google Shape;152;p3"/>
          <p:cNvCxnSpPr>
            <a:stCxn id="147" idx="3"/>
            <a:endCxn id="151" idx="1"/>
          </p:cNvCxnSpPr>
          <p:nvPr/>
        </p:nvCxnSpPr>
        <p:spPr>
          <a:xfrm>
            <a:off x="3831458" y="1154942"/>
            <a:ext cx="5788200" cy="600"/>
          </a:xfrm>
          <a:prstGeom prst="bentConnector3">
            <a:avLst>
              <a:gd name="adj1" fmla="val 49999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53" name="Google Shape;153;p3"/>
          <p:cNvSpPr/>
          <p:nvPr/>
        </p:nvSpPr>
        <p:spPr>
          <a:xfrm>
            <a:off x="9595933" y="1745967"/>
            <a:ext cx="2208300" cy="700500"/>
          </a:xfrm>
          <a:prstGeom prst="roundRect">
            <a:avLst>
              <a:gd name="adj" fmla="val 16667"/>
            </a:avLst>
          </a:prstGeom>
          <a:solidFill>
            <a:srgbClr val="E6913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5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BINOMIALE</a:t>
            </a:r>
            <a:endParaRPr sz="15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4" name="Google Shape;154;p3"/>
          <p:cNvSpPr/>
          <p:nvPr/>
        </p:nvSpPr>
        <p:spPr>
          <a:xfrm>
            <a:off x="9595933" y="2525533"/>
            <a:ext cx="2208300" cy="700500"/>
          </a:xfrm>
          <a:prstGeom prst="roundRect">
            <a:avLst>
              <a:gd name="adj" fmla="val 16667"/>
            </a:avLst>
          </a:prstGeom>
          <a:solidFill>
            <a:srgbClr val="E6913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5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HYPERGEOMETRIQUE</a:t>
            </a:r>
            <a:endParaRPr sz="15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5" name="Google Shape;155;p3"/>
          <p:cNvSpPr/>
          <p:nvPr/>
        </p:nvSpPr>
        <p:spPr>
          <a:xfrm>
            <a:off x="9595933" y="3789817"/>
            <a:ext cx="2208300" cy="700500"/>
          </a:xfrm>
          <a:prstGeom prst="roundRect">
            <a:avLst>
              <a:gd name="adj" fmla="val 16667"/>
            </a:avLst>
          </a:prstGeom>
          <a:solidFill>
            <a:srgbClr val="E6913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5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GEOMETRIQUE</a:t>
            </a:r>
            <a:endParaRPr sz="15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6" name="Google Shape;156;p3"/>
          <p:cNvSpPr/>
          <p:nvPr/>
        </p:nvSpPr>
        <p:spPr>
          <a:xfrm>
            <a:off x="4237675" y="3789833"/>
            <a:ext cx="2208300" cy="700500"/>
          </a:xfrm>
          <a:prstGeom prst="roundRect">
            <a:avLst>
              <a:gd name="adj" fmla="val 16667"/>
            </a:avLst>
          </a:prstGeom>
          <a:solidFill>
            <a:srgbClr val="EA9999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5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“répétition JUSQU’AU 1er succès”</a:t>
            </a:r>
            <a:endParaRPr sz="15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157" name="Google Shape;157;p3"/>
          <p:cNvCxnSpPr>
            <a:stCxn id="143" idx="3"/>
            <a:endCxn id="156" idx="1"/>
          </p:cNvCxnSpPr>
          <p:nvPr/>
        </p:nvCxnSpPr>
        <p:spPr>
          <a:xfrm>
            <a:off x="3831367" y="4034446"/>
            <a:ext cx="406200" cy="105600"/>
          </a:xfrm>
          <a:prstGeom prst="bentConnector3">
            <a:avLst>
              <a:gd name="adj1" fmla="val 50013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58" name="Google Shape;158;p3"/>
          <p:cNvCxnSpPr>
            <a:stCxn id="143" idx="3"/>
            <a:endCxn id="148" idx="1"/>
          </p:cNvCxnSpPr>
          <p:nvPr/>
        </p:nvCxnSpPr>
        <p:spPr>
          <a:xfrm rot="10800000" flipH="1">
            <a:off x="3831367" y="2191546"/>
            <a:ext cx="406500" cy="1842900"/>
          </a:xfrm>
          <a:prstGeom prst="bentConnector3">
            <a:avLst>
              <a:gd name="adj1" fmla="val 49996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59" name="Google Shape;159;p3"/>
          <p:cNvSpPr/>
          <p:nvPr/>
        </p:nvSpPr>
        <p:spPr>
          <a:xfrm>
            <a:off x="7004967" y="1745967"/>
            <a:ext cx="2208300" cy="700500"/>
          </a:xfrm>
          <a:prstGeom prst="roundRect">
            <a:avLst>
              <a:gd name="adj" fmla="val 16667"/>
            </a:avLst>
          </a:prstGeom>
          <a:solidFill>
            <a:srgbClr val="BE2F2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5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n/N &lt; ou = 0,1</a:t>
            </a:r>
            <a:endParaRPr sz="15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5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ou</a:t>
            </a:r>
            <a:endParaRPr sz="15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5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N et D non précisés</a:t>
            </a:r>
            <a:endParaRPr sz="15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0" name="Google Shape;160;p3"/>
          <p:cNvSpPr/>
          <p:nvPr/>
        </p:nvSpPr>
        <p:spPr>
          <a:xfrm>
            <a:off x="7004967" y="2525567"/>
            <a:ext cx="2208300" cy="700500"/>
          </a:xfrm>
          <a:prstGeom prst="roundRect">
            <a:avLst>
              <a:gd name="adj" fmla="val 16667"/>
            </a:avLst>
          </a:prstGeom>
          <a:solidFill>
            <a:srgbClr val="BE2F2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5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n/N &lt; 0,1</a:t>
            </a:r>
            <a:endParaRPr sz="15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161" name="Google Shape;161;p3"/>
          <p:cNvCxnSpPr>
            <a:stCxn id="156" idx="3"/>
            <a:endCxn id="155" idx="1"/>
          </p:cNvCxnSpPr>
          <p:nvPr/>
        </p:nvCxnSpPr>
        <p:spPr>
          <a:xfrm>
            <a:off x="6445975" y="4140083"/>
            <a:ext cx="3150000" cy="600"/>
          </a:xfrm>
          <a:prstGeom prst="bentConnector3">
            <a:avLst>
              <a:gd name="adj1" fmla="val 49999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62" name="Google Shape;162;p3"/>
          <p:cNvCxnSpPr>
            <a:stCxn id="148" idx="3"/>
            <a:endCxn id="160" idx="1"/>
          </p:cNvCxnSpPr>
          <p:nvPr/>
        </p:nvCxnSpPr>
        <p:spPr>
          <a:xfrm>
            <a:off x="6446133" y="2191517"/>
            <a:ext cx="558900" cy="684300"/>
          </a:xfrm>
          <a:prstGeom prst="bentConnector3">
            <a:avLst>
              <a:gd name="adj1" fmla="val 49994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63" name="Google Shape;163;p3"/>
          <p:cNvCxnSpPr>
            <a:stCxn id="148" idx="3"/>
            <a:endCxn id="159" idx="1"/>
          </p:cNvCxnSpPr>
          <p:nvPr/>
        </p:nvCxnSpPr>
        <p:spPr>
          <a:xfrm rot="10800000" flipH="1">
            <a:off x="6446133" y="2096117"/>
            <a:ext cx="558900" cy="95400"/>
          </a:xfrm>
          <a:prstGeom prst="bentConnector3">
            <a:avLst>
              <a:gd name="adj1" fmla="val 49994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64" name="Google Shape;164;p3"/>
          <p:cNvCxnSpPr>
            <a:stCxn id="146" idx="2"/>
            <a:endCxn id="147" idx="1"/>
          </p:cNvCxnSpPr>
          <p:nvPr/>
        </p:nvCxnSpPr>
        <p:spPr>
          <a:xfrm rot="10800000" flipH="1">
            <a:off x="1216767" y="1154950"/>
            <a:ext cx="406500" cy="2274000"/>
          </a:xfrm>
          <a:prstGeom prst="bentConnector3">
            <a:avLst>
              <a:gd name="adj1" fmla="val 49987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65" name="Google Shape;165;p3"/>
          <p:cNvCxnSpPr>
            <a:stCxn id="159" idx="3"/>
            <a:endCxn id="153" idx="1"/>
          </p:cNvCxnSpPr>
          <p:nvPr/>
        </p:nvCxnSpPr>
        <p:spPr>
          <a:xfrm>
            <a:off x="9213267" y="2096217"/>
            <a:ext cx="382800" cy="600"/>
          </a:xfrm>
          <a:prstGeom prst="bentConnector3">
            <a:avLst>
              <a:gd name="adj1" fmla="val 49983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66" name="Google Shape;166;p3"/>
          <p:cNvCxnSpPr>
            <a:stCxn id="160" idx="3"/>
            <a:endCxn id="154" idx="1"/>
          </p:cNvCxnSpPr>
          <p:nvPr/>
        </p:nvCxnSpPr>
        <p:spPr>
          <a:xfrm>
            <a:off x="9213267" y="2875817"/>
            <a:ext cx="382800" cy="600"/>
          </a:xfrm>
          <a:prstGeom prst="bentConnector3">
            <a:avLst>
              <a:gd name="adj1" fmla="val 49983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2" name="Google Shape;172;gae9e03a0b0_0_2032"/>
          <p:cNvCxnSpPr>
            <a:stCxn id="173" idx="2"/>
            <a:endCxn id="174" idx="1"/>
          </p:cNvCxnSpPr>
          <p:nvPr/>
        </p:nvCxnSpPr>
        <p:spPr>
          <a:xfrm>
            <a:off x="1104350" y="3430400"/>
            <a:ext cx="2698800" cy="2360400"/>
          </a:xfrm>
          <a:prstGeom prst="bentConnector3">
            <a:avLst>
              <a:gd name="adj1" fmla="val 49997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75" name="Google Shape;175;gae9e03a0b0_0_2032"/>
          <p:cNvCxnSpPr>
            <a:stCxn id="173" idx="2"/>
            <a:endCxn id="176" idx="1"/>
          </p:cNvCxnSpPr>
          <p:nvPr/>
        </p:nvCxnSpPr>
        <p:spPr>
          <a:xfrm rot="10800000" flipH="1">
            <a:off x="1104350" y="1098800"/>
            <a:ext cx="2698800" cy="2331600"/>
          </a:xfrm>
          <a:prstGeom prst="bentConnector3">
            <a:avLst>
              <a:gd name="adj1" fmla="val 49997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73" name="Google Shape;173;gae9e03a0b0_0_2032"/>
          <p:cNvSpPr/>
          <p:nvPr/>
        </p:nvSpPr>
        <p:spPr>
          <a:xfrm rot="-5400000">
            <a:off x="-1406650" y="3080150"/>
            <a:ext cx="4321500" cy="700500"/>
          </a:xfrm>
          <a:prstGeom prst="roundRect">
            <a:avLst>
              <a:gd name="adj" fmla="val 16667"/>
            </a:avLst>
          </a:prstGeom>
          <a:solidFill>
            <a:srgbClr val="E69138"/>
          </a:solidFill>
          <a:ln w="9525" cap="flat" cmpd="sng">
            <a:solidFill>
              <a:srgbClr val="80201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5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CONTINUE</a:t>
            </a:r>
            <a:endParaRPr sz="15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6" name="Google Shape;176;gae9e03a0b0_0_2032"/>
          <p:cNvSpPr/>
          <p:nvPr/>
        </p:nvSpPr>
        <p:spPr>
          <a:xfrm>
            <a:off x="3803000" y="525721"/>
            <a:ext cx="3097800" cy="1146000"/>
          </a:xfrm>
          <a:prstGeom prst="roundRect">
            <a:avLst>
              <a:gd name="adj" fmla="val 16667"/>
            </a:avLst>
          </a:prstGeom>
          <a:solidFill>
            <a:srgbClr val="E06666"/>
          </a:solidFill>
          <a:ln w="9525" cap="flat" cmpd="sng">
            <a:solidFill>
              <a:srgbClr val="B02C2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5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“RISQUE DE DÉCÈS/ DÉFAILLANCE CONSTANT”</a:t>
            </a:r>
            <a:endParaRPr sz="15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4" name="Google Shape;174;gae9e03a0b0_0_2032"/>
          <p:cNvSpPr/>
          <p:nvPr/>
        </p:nvSpPr>
        <p:spPr>
          <a:xfrm>
            <a:off x="3803000" y="5186283"/>
            <a:ext cx="3097800" cy="1209000"/>
          </a:xfrm>
          <a:prstGeom prst="roundRect">
            <a:avLst>
              <a:gd name="adj" fmla="val 16667"/>
            </a:avLst>
          </a:prstGeom>
          <a:solidFill>
            <a:srgbClr val="E06666"/>
          </a:solidFill>
          <a:ln w="9525" cap="flat" cmpd="sng">
            <a:solidFill>
              <a:srgbClr val="B02C2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5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Distribution d’une population AUTOUR d’une MOYENNE</a:t>
            </a:r>
            <a:endParaRPr sz="15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7" name="Google Shape;177;gae9e03a0b0_0_2032"/>
          <p:cNvSpPr/>
          <p:nvPr/>
        </p:nvSpPr>
        <p:spPr>
          <a:xfrm>
            <a:off x="8429775" y="748467"/>
            <a:ext cx="2694000" cy="700500"/>
          </a:xfrm>
          <a:prstGeom prst="roundRect">
            <a:avLst>
              <a:gd name="adj" fmla="val 16667"/>
            </a:avLst>
          </a:prstGeom>
          <a:solidFill>
            <a:srgbClr val="E69138"/>
          </a:solidFill>
          <a:ln w="9525" cap="flat" cmpd="sng">
            <a:solidFill>
              <a:srgbClr val="D8382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5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EXPONENTIELLE</a:t>
            </a:r>
            <a:endParaRPr sz="15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8" name="Google Shape;178;gae9e03a0b0_0_2032"/>
          <p:cNvSpPr/>
          <p:nvPr/>
        </p:nvSpPr>
        <p:spPr>
          <a:xfrm>
            <a:off x="8429775" y="3094500"/>
            <a:ext cx="2694000" cy="700500"/>
          </a:xfrm>
          <a:prstGeom prst="roundRect">
            <a:avLst>
              <a:gd name="adj" fmla="val 16667"/>
            </a:avLst>
          </a:prstGeom>
          <a:solidFill>
            <a:srgbClr val="E69138"/>
          </a:solidFill>
          <a:ln w="9525" cap="flat" cmpd="sng">
            <a:solidFill>
              <a:srgbClr val="D8382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5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UNIFORME</a:t>
            </a:r>
            <a:endParaRPr sz="15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9" name="Google Shape;179;gae9e03a0b0_0_2032"/>
          <p:cNvSpPr/>
          <p:nvPr/>
        </p:nvSpPr>
        <p:spPr>
          <a:xfrm>
            <a:off x="8429775" y="5440525"/>
            <a:ext cx="2694000" cy="700500"/>
          </a:xfrm>
          <a:prstGeom prst="roundRect">
            <a:avLst>
              <a:gd name="adj" fmla="val 16667"/>
            </a:avLst>
          </a:prstGeom>
          <a:solidFill>
            <a:srgbClr val="E69138"/>
          </a:solidFill>
          <a:ln w="9525" cap="flat" cmpd="sng">
            <a:solidFill>
              <a:srgbClr val="D8382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5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NORMALE</a:t>
            </a:r>
            <a:endParaRPr sz="15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180" name="Google Shape;180;gae9e03a0b0_0_2032"/>
          <p:cNvCxnSpPr>
            <a:stCxn id="176" idx="3"/>
            <a:endCxn id="177" idx="1"/>
          </p:cNvCxnSpPr>
          <p:nvPr/>
        </p:nvCxnSpPr>
        <p:spPr>
          <a:xfrm>
            <a:off x="6900800" y="1098721"/>
            <a:ext cx="1529100" cy="600"/>
          </a:xfrm>
          <a:prstGeom prst="bentConnector3">
            <a:avLst>
              <a:gd name="adj1" fmla="val 49996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81" name="Google Shape;181;gae9e03a0b0_0_2032"/>
          <p:cNvCxnSpPr>
            <a:stCxn id="178" idx="1"/>
            <a:endCxn id="182" idx="3"/>
          </p:cNvCxnSpPr>
          <p:nvPr/>
        </p:nvCxnSpPr>
        <p:spPr>
          <a:xfrm rot="10800000">
            <a:off x="6900675" y="3428850"/>
            <a:ext cx="1529100" cy="15900"/>
          </a:xfrm>
          <a:prstGeom prst="bentConnector3">
            <a:avLst>
              <a:gd name="adj1" fmla="val 49996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83" name="Google Shape;183;gae9e03a0b0_0_2032"/>
          <p:cNvCxnSpPr>
            <a:stCxn id="179" idx="1"/>
            <a:endCxn id="174" idx="3"/>
          </p:cNvCxnSpPr>
          <p:nvPr/>
        </p:nvCxnSpPr>
        <p:spPr>
          <a:xfrm flipH="1">
            <a:off x="6900675" y="5790775"/>
            <a:ext cx="1529100" cy="600"/>
          </a:xfrm>
          <a:prstGeom prst="bentConnector3">
            <a:avLst>
              <a:gd name="adj1" fmla="val 49996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82" name="Google Shape;182;gae9e03a0b0_0_2032"/>
          <p:cNvSpPr/>
          <p:nvPr/>
        </p:nvSpPr>
        <p:spPr>
          <a:xfrm>
            <a:off x="3803000" y="2824498"/>
            <a:ext cx="3097800" cy="1209000"/>
          </a:xfrm>
          <a:prstGeom prst="roundRect">
            <a:avLst>
              <a:gd name="adj" fmla="val 16667"/>
            </a:avLst>
          </a:prstGeom>
          <a:solidFill>
            <a:srgbClr val="E06666"/>
          </a:solidFill>
          <a:ln w="9525" cap="flat" cmpd="sng">
            <a:solidFill>
              <a:srgbClr val="B02C2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5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ÉQUIPROBABILITÉ dans un intervalle</a:t>
            </a:r>
            <a:endParaRPr sz="15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184" name="Google Shape;184;gae9e03a0b0_0_2032"/>
          <p:cNvCxnSpPr>
            <a:stCxn id="182" idx="1"/>
            <a:endCxn id="173" idx="2"/>
          </p:cNvCxnSpPr>
          <p:nvPr/>
        </p:nvCxnSpPr>
        <p:spPr>
          <a:xfrm flipH="1">
            <a:off x="1104500" y="3428998"/>
            <a:ext cx="2698500" cy="1500"/>
          </a:xfrm>
          <a:prstGeom prst="bentConnector3">
            <a:avLst>
              <a:gd name="adj1" fmla="val 49997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5"/>
          <p:cNvSpPr txBox="1">
            <a:spLocks noGrp="1"/>
          </p:cNvSpPr>
          <p:nvPr>
            <p:ph type="title"/>
          </p:nvPr>
        </p:nvSpPr>
        <p:spPr>
          <a:xfrm>
            <a:off x="549175" y="395088"/>
            <a:ext cx="10026600" cy="65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OR/RR  (1/5)</a:t>
            </a:r>
            <a:endParaRPr/>
          </a:p>
        </p:txBody>
      </p:sp>
      <p:sp>
        <p:nvSpPr>
          <p:cNvPr id="190" name="Google Shape;190;p5"/>
          <p:cNvSpPr txBox="1">
            <a:spLocks noGrp="1"/>
          </p:cNvSpPr>
          <p:nvPr>
            <p:ph type="body" idx="1"/>
          </p:nvPr>
        </p:nvSpPr>
        <p:spPr>
          <a:xfrm>
            <a:off x="549175" y="1540375"/>
            <a:ext cx="11104200" cy="47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/>
              <a:t>Si le facteur étudié ne joue pas un rôle causal, il ne doit pas exister de différence d'incidence entre les sujets exposés et les non-exposés. On doit alors avoir un rapport qui donne RR = 1 </a:t>
            </a: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/>
              <a:t>Si </a:t>
            </a:r>
            <a:r>
              <a:rPr lang="fr-FR" b="1"/>
              <a:t>RR &gt; 1</a:t>
            </a:r>
            <a:r>
              <a:rPr lang="fr-FR"/>
              <a:t>, le facteur entraîne une augmentation de la probabilité d’apparition de la maladie </a:t>
            </a: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/>
              <a:t>Si </a:t>
            </a:r>
            <a:r>
              <a:rPr lang="fr-FR" b="1"/>
              <a:t>RR &lt; 1</a:t>
            </a:r>
            <a:r>
              <a:rPr lang="fr-FR"/>
              <a:t>, le facteur entraîne une diminution de la probabilité d’apparition de la maladie</a:t>
            </a:r>
            <a:endParaRPr/>
          </a:p>
        </p:txBody>
      </p:sp>
      <p:sp>
        <p:nvSpPr>
          <p:cNvPr id="191" name="Google Shape;191;p5"/>
          <p:cNvSpPr txBox="1">
            <a:spLocks noGrp="1"/>
          </p:cNvSpPr>
          <p:nvPr>
            <p:ph type="ftr" idx="11"/>
          </p:nvPr>
        </p:nvSpPr>
        <p:spPr>
          <a:xfrm>
            <a:off x="270933" y="6401999"/>
            <a:ext cx="116727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  <p:pic>
        <p:nvPicPr>
          <p:cNvPr id="192" name="Google Shape;192;p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58188" y="1465950"/>
            <a:ext cx="7698200" cy="934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ae9464bfde_0_2"/>
          <p:cNvSpPr txBox="1">
            <a:spLocks noGrp="1"/>
          </p:cNvSpPr>
          <p:nvPr>
            <p:ph type="title"/>
          </p:nvPr>
        </p:nvSpPr>
        <p:spPr>
          <a:xfrm>
            <a:off x="687100" y="274538"/>
            <a:ext cx="10026600" cy="655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OR/RR  (2/5)</a:t>
            </a:r>
            <a:endParaRPr/>
          </a:p>
        </p:txBody>
      </p:sp>
      <p:sp>
        <p:nvSpPr>
          <p:cNvPr id="199" name="Google Shape;199;gae9464bfde_0_2"/>
          <p:cNvSpPr txBox="1">
            <a:spLocks noGrp="1"/>
          </p:cNvSpPr>
          <p:nvPr>
            <p:ph type="body" idx="1"/>
          </p:nvPr>
        </p:nvSpPr>
        <p:spPr>
          <a:xfrm>
            <a:off x="687100" y="1553775"/>
            <a:ext cx="10811400" cy="4902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 b="1" u="sng"/>
              <a:t>Enquête de Cohorte :</a:t>
            </a:r>
            <a:endParaRPr b="1" u="sng"/>
          </a:p>
        </p:txBody>
      </p:sp>
      <p:pic>
        <p:nvPicPr>
          <p:cNvPr id="200" name="Google Shape;200;gae9464bfde_0_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78225" y="1279150"/>
            <a:ext cx="5926583" cy="3094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gae9464bfde_0_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82700" y="5340225"/>
            <a:ext cx="5397637" cy="655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gae9464bfde_0_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115625" y="5035587"/>
            <a:ext cx="2001027" cy="1264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gae9464bfde_0_11"/>
          <p:cNvSpPr txBox="1">
            <a:spLocks noGrp="1"/>
          </p:cNvSpPr>
          <p:nvPr>
            <p:ph type="title"/>
          </p:nvPr>
        </p:nvSpPr>
        <p:spPr>
          <a:xfrm>
            <a:off x="503550" y="234363"/>
            <a:ext cx="10026600" cy="655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OR/RR  (3/5)</a:t>
            </a:r>
            <a:endParaRPr/>
          </a:p>
        </p:txBody>
      </p:sp>
      <p:sp>
        <p:nvSpPr>
          <p:cNvPr id="209" name="Google Shape;209;gae9464bfde_0_11"/>
          <p:cNvSpPr txBox="1">
            <a:spLocks noGrp="1"/>
          </p:cNvSpPr>
          <p:nvPr>
            <p:ph type="body" idx="1"/>
          </p:nvPr>
        </p:nvSpPr>
        <p:spPr>
          <a:xfrm>
            <a:off x="602750" y="1098350"/>
            <a:ext cx="11064000" cy="5170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 i="1" u="sng"/>
              <a:t>Exemple</a:t>
            </a:r>
            <a:r>
              <a:rPr lang="fr-FR"/>
              <a:t> : Une étude est réalisée afin d’étudier la relation entre une exposition prolongée au protoxyde d’azote et l’incidence de myéloneuropathies. Les patients sont suivis pendant 6 ans puis les résultats sont récoltés. Ces derniers sont présentés ci-dessous :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/>
              <a:t>RR = (78/200)/(6/300) = (78*300)/(6*200) = 19,5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/>
              <a:t>L’exposition au facteur de risque (protoxyde d’azote) augmente 19,5 fois le risque de développer la maladie (myéloneuropathie).</a:t>
            </a:r>
            <a:endParaRPr/>
          </a:p>
        </p:txBody>
      </p:sp>
      <p:graphicFrame>
        <p:nvGraphicFramePr>
          <p:cNvPr id="210" name="Google Shape;210;gae9464bfde_0_11"/>
          <p:cNvGraphicFramePr/>
          <p:nvPr/>
        </p:nvGraphicFramePr>
        <p:xfrm>
          <a:off x="777600" y="2466750"/>
          <a:ext cx="10636800" cy="2042375"/>
        </p:xfrm>
        <a:graphic>
          <a:graphicData uri="http://schemas.openxmlformats.org/drawingml/2006/table">
            <a:tbl>
              <a:tblPr>
                <a:noFill/>
                <a:tableStyleId>{412399A9-59DD-4A9F-A29A-93CD6E695397}</a:tableStyleId>
              </a:tblPr>
              <a:tblGrid>
                <a:gridCol w="265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5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59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59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427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Malades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solidFill>
                      <a:srgbClr val="E066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Non Malades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solidFill>
                      <a:srgbClr val="E066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Total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solidFill>
                      <a:srgbClr val="E066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98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Exposés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solidFill>
                      <a:srgbClr val="E066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78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122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200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98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Non exposés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solidFill>
                      <a:srgbClr val="E066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6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294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300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98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Total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solidFill>
                      <a:srgbClr val="E066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84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416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500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ae9464bfde_0_19"/>
          <p:cNvSpPr txBox="1">
            <a:spLocks noGrp="1"/>
          </p:cNvSpPr>
          <p:nvPr>
            <p:ph type="title"/>
          </p:nvPr>
        </p:nvSpPr>
        <p:spPr>
          <a:xfrm>
            <a:off x="342800" y="261138"/>
            <a:ext cx="10026600" cy="655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OR/RR  (4/5)</a:t>
            </a:r>
            <a:endParaRPr/>
          </a:p>
        </p:txBody>
      </p:sp>
      <p:sp>
        <p:nvSpPr>
          <p:cNvPr id="217" name="Google Shape;217;gae9464bfde_0_19"/>
          <p:cNvSpPr txBox="1">
            <a:spLocks noGrp="1"/>
          </p:cNvSpPr>
          <p:nvPr>
            <p:ph type="body" idx="1"/>
          </p:nvPr>
        </p:nvSpPr>
        <p:spPr>
          <a:xfrm>
            <a:off x="495600" y="1151925"/>
            <a:ext cx="11104200" cy="513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 dirty="0"/>
              <a:t>Lors d’une enquête cas-témoins (rétrospective) il est impossible de mesurer l’incidence de la maladie, on ne peut donc pas calculer de risque relatif.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 dirty="0"/>
              <a:t>On calcule donc l’</a:t>
            </a:r>
            <a:r>
              <a:rPr lang="fr-FR" dirty="0" err="1"/>
              <a:t>Odds</a:t>
            </a:r>
            <a:r>
              <a:rPr lang="fr-FR" dirty="0"/>
              <a:t> Ratio, qui est une bonne </a:t>
            </a:r>
            <a:r>
              <a:rPr lang="fr-FR" u="sng" dirty="0"/>
              <a:t>approximation</a:t>
            </a:r>
            <a:r>
              <a:rPr lang="fr-FR" dirty="0"/>
              <a:t> du RR si la maladie est rare.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 u="sng" dirty="0"/>
              <a:t>Enquête cas-témoins :</a:t>
            </a:r>
            <a:endParaRPr u="sng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 dirty="0"/>
              <a:t>	</a:t>
            </a:r>
            <a:r>
              <a:rPr lang="fr-FR" dirty="0" err="1"/>
              <a:t>Odd</a:t>
            </a:r>
            <a:r>
              <a:rPr lang="fr-FR" dirty="0"/>
              <a:t> Ratio :					APPROXIMATION DU RR</a:t>
            </a:r>
            <a:endParaRPr dirty="0"/>
          </a:p>
        </p:txBody>
      </p:sp>
      <p:pic>
        <p:nvPicPr>
          <p:cNvPr id="218" name="Google Shape;218;gae9464bfde_0_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77600" y="2618775"/>
            <a:ext cx="4579525" cy="2390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9" name="Google Shape;219;gae9464bfde_0_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04625" y="5357825"/>
            <a:ext cx="3541275" cy="991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ae9464bfde_0_29"/>
          <p:cNvSpPr txBox="1">
            <a:spLocks noGrp="1"/>
          </p:cNvSpPr>
          <p:nvPr>
            <p:ph type="title"/>
          </p:nvPr>
        </p:nvSpPr>
        <p:spPr>
          <a:xfrm>
            <a:off x="356200" y="247763"/>
            <a:ext cx="10026600" cy="655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OR/RR  (5/5)</a:t>
            </a:r>
            <a:endParaRPr/>
          </a:p>
        </p:txBody>
      </p:sp>
      <p:sp>
        <p:nvSpPr>
          <p:cNvPr id="226" name="Google Shape;226;gae9464bfde_0_29"/>
          <p:cNvSpPr txBox="1">
            <a:spLocks noGrp="1"/>
          </p:cNvSpPr>
          <p:nvPr>
            <p:ph type="body" idx="1"/>
          </p:nvPr>
        </p:nvSpPr>
        <p:spPr>
          <a:xfrm>
            <a:off x="455425" y="903275"/>
            <a:ext cx="11117400" cy="540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 i="1" u="sng"/>
              <a:t>Exemple</a:t>
            </a:r>
            <a:r>
              <a:rPr lang="fr-FR"/>
              <a:t> : Une étude est réalisée afin d’étudier la relation entre une exposition prolongée au protoxyde d’azote et l’incidence de myéloneuropathies. Les patients sont interrogés quant à leur consommation moyenne de protoxyde d’azote au cours de l’année passée. Les résultats sont présentés ci-dessous :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/>
              <a:t>OR = (78*294)/(6*122) = 31,3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/>
              <a:t>DONC : Enquête de cohorte = RR et Enquête cas-témoins = OR</a:t>
            </a:r>
            <a:endParaRPr/>
          </a:p>
        </p:txBody>
      </p:sp>
      <p:graphicFrame>
        <p:nvGraphicFramePr>
          <p:cNvPr id="227" name="Google Shape;227;gae9464bfde_0_29"/>
          <p:cNvGraphicFramePr/>
          <p:nvPr/>
        </p:nvGraphicFramePr>
        <p:xfrm>
          <a:off x="734850" y="2667000"/>
          <a:ext cx="10722300" cy="2106700"/>
        </p:xfrm>
        <a:graphic>
          <a:graphicData uri="http://schemas.openxmlformats.org/drawingml/2006/table">
            <a:tbl>
              <a:tblPr>
                <a:noFill/>
                <a:tableStyleId>{412399A9-59DD-4A9F-A29A-93CD6E695397}</a:tableStyleId>
              </a:tblPr>
              <a:tblGrid>
                <a:gridCol w="2680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80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80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80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Malades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solidFill>
                      <a:srgbClr val="E066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Non Malades 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solidFill>
                      <a:srgbClr val="E066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Total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solidFill>
                      <a:srgbClr val="E066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Exposés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solidFill>
                      <a:srgbClr val="E066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78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122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200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Non exposés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solidFill>
                      <a:srgbClr val="E066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6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294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300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Total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solidFill>
                      <a:srgbClr val="E066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84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416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rgbClr val="FFFFFF"/>
                          </a:solidFill>
                        </a:rPr>
                        <a:t>500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6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MODUS PONENS/TOLLENS  (1/4)</a:t>
            </a:r>
            <a:endParaRPr/>
          </a:p>
        </p:txBody>
      </p:sp>
      <p:sp>
        <p:nvSpPr>
          <p:cNvPr id="233" name="Google Shape;233;p6"/>
          <p:cNvSpPr txBox="1">
            <a:spLocks noGrp="1"/>
          </p:cNvSpPr>
          <p:nvPr>
            <p:ph type="body" idx="1"/>
          </p:nvPr>
        </p:nvSpPr>
        <p:spPr>
          <a:xfrm>
            <a:off x="1079525" y="1666875"/>
            <a:ext cx="10026600" cy="439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>
              <a:solidFill>
                <a:srgbClr val="E69138"/>
              </a:solidFill>
            </a:endParaRPr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>
                <a:solidFill>
                  <a:srgbClr val="E69138"/>
                </a:solidFill>
              </a:rPr>
              <a:t>RAISONNEMENT DEDUCTIF : </a:t>
            </a:r>
            <a:endParaRPr>
              <a:solidFill>
                <a:srgbClr val="E69138"/>
              </a:solidFill>
            </a:endParaRPr>
          </a:p>
          <a:p>
            <a:pPr marL="45720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fr-FR"/>
              <a:t>observation ou expérience → Conclusion </a:t>
            </a: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>
                <a:solidFill>
                  <a:srgbClr val="E69138"/>
                </a:solidFill>
              </a:rPr>
              <a:t>SYLLOGISME : </a:t>
            </a:r>
            <a:endParaRPr>
              <a:solidFill>
                <a:srgbClr val="E69138"/>
              </a:solidFill>
            </a:endParaRPr>
          </a:p>
          <a:p>
            <a:pPr marL="45720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fr-FR"/>
              <a:t>type de raisonnement déductif à partir de 2 prémisses</a:t>
            </a:r>
            <a:endParaRPr/>
          </a:p>
          <a:p>
            <a:pPr marL="45720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fr-FR"/>
              <a:t>2 formes de syllogisme : MP et MP</a:t>
            </a:r>
            <a:endParaRPr/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6"/>
          <p:cNvSpPr txBox="1">
            <a:spLocks noGrp="1"/>
          </p:cNvSpPr>
          <p:nvPr>
            <p:ph type="ftr" idx="11"/>
          </p:nvPr>
        </p:nvSpPr>
        <p:spPr>
          <a:xfrm>
            <a:off x="270933" y="6401999"/>
            <a:ext cx="116727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ga36ca542af_0_78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00" cy="65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MODUS PONENS/TOLLENS  (2/4)</a:t>
            </a:r>
            <a:endParaRPr/>
          </a:p>
        </p:txBody>
      </p:sp>
      <p:sp>
        <p:nvSpPr>
          <p:cNvPr id="240" name="Google Shape;240;ga36ca542af_0_78"/>
          <p:cNvSpPr txBox="1">
            <a:spLocks noGrp="1"/>
          </p:cNvSpPr>
          <p:nvPr>
            <p:ph type="body" idx="1"/>
          </p:nvPr>
        </p:nvSpPr>
        <p:spPr>
          <a:xfrm>
            <a:off x="728675" y="1543050"/>
            <a:ext cx="11214900" cy="485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>
                <a:solidFill>
                  <a:srgbClr val="E69138"/>
                </a:solidFill>
              </a:rPr>
              <a:t>MODUS PONENS : </a:t>
            </a:r>
            <a:endParaRPr>
              <a:solidFill>
                <a:srgbClr val="E69138"/>
              </a:solidFill>
            </a:endParaRPr>
          </a:p>
          <a:p>
            <a:pPr marL="45720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fr-FR"/>
              <a:t>Si A → B et qu’on a A, alors on a B</a:t>
            </a:r>
            <a:endParaRPr/>
          </a:p>
          <a:p>
            <a:pPr marL="45720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fr-FR"/>
              <a:t>Permet d’avancer dans le raisonnement en déduisant ce qui est possible à partir de ce qui est connu</a:t>
            </a:r>
            <a:endParaRPr/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>
                <a:solidFill>
                  <a:srgbClr val="6AA84F"/>
                </a:solidFill>
              </a:rPr>
              <a:t>Ex :</a:t>
            </a:r>
            <a:r>
              <a:rPr lang="fr-FR"/>
              <a:t> </a:t>
            </a:r>
            <a:r>
              <a:rPr lang="fr-FR" i="1"/>
              <a:t>Manger 300 grammes de sucre par jour donne du diabète (A→ B). Simon mange 300g de sucre tous les jours (A vérifié). On peut donc en déduire selon le MP que Simon a du diabète (donc on a B).</a:t>
            </a:r>
            <a:endParaRPr i="1"/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>
                <a:solidFill>
                  <a:srgbClr val="E69138"/>
                </a:solidFill>
              </a:rPr>
              <a:t>MODUS TOLLENS :</a:t>
            </a:r>
            <a:endParaRPr>
              <a:solidFill>
                <a:srgbClr val="E69138"/>
              </a:solidFill>
            </a:endParaRPr>
          </a:p>
          <a:p>
            <a:pPr marL="45720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fr-FR"/>
              <a:t>Si A → B, et qu’on a PAS B, alors on a pas A</a:t>
            </a:r>
            <a:endParaRPr/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i="1">
                <a:solidFill>
                  <a:srgbClr val="6AA84F"/>
                </a:solidFill>
              </a:rPr>
              <a:t>Ex : </a:t>
            </a:r>
            <a:r>
              <a:rPr lang="fr-FR" i="1"/>
              <a:t>Manger 300 g de sucre par jour donne du diabète (A→ B). Marie n’a pas de diabète (on a pas B). On peut donc en déduire que Marie ne mange pas 300g de sucre par jour (non A).</a:t>
            </a:r>
            <a:endParaRPr i="1"/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ga36ca542af_0_78"/>
          <p:cNvSpPr txBox="1">
            <a:spLocks noGrp="1"/>
          </p:cNvSpPr>
          <p:nvPr>
            <p:ph type="ftr" idx="11"/>
          </p:nvPr>
        </p:nvSpPr>
        <p:spPr>
          <a:xfrm>
            <a:off x="270933" y="6401999"/>
            <a:ext cx="11672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a36ca542af_0_84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00" cy="65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MODUS PONENS/TOLLENS  (¾)</a:t>
            </a:r>
            <a:endParaRPr/>
          </a:p>
        </p:txBody>
      </p:sp>
      <p:sp>
        <p:nvSpPr>
          <p:cNvPr id="247" name="Google Shape;247;ga36ca542af_0_84"/>
          <p:cNvSpPr txBox="1">
            <a:spLocks noGrp="1"/>
          </p:cNvSpPr>
          <p:nvPr>
            <p:ph type="body" idx="1"/>
          </p:nvPr>
        </p:nvSpPr>
        <p:spPr>
          <a:xfrm>
            <a:off x="1079525" y="1666875"/>
            <a:ext cx="10026600" cy="439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>
                <a:solidFill>
                  <a:srgbClr val="E69138"/>
                </a:solidFill>
              </a:rPr>
              <a:t>A VOUS !</a:t>
            </a:r>
            <a:endParaRPr>
              <a:solidFill>
                <a:srgbClr val="E69138"/>
              </a:solidFill>
            </a:endParaRPr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>
              <a:solidFill>
                <a:srgbClr val="E69138"/>
              </a:solidFill>
            </a:endParaRPr>
          </a:p>
          <a:p>
            <a:pPr marL="45720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fr-FR"/>
              <a:t>Un pommier donne des pommes. L’arbre dans mon jardin ne donne pas de pommes. Ce n’est donc pas un pommier. </a:t>
            </a:r>
            <a:endParaRPr/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45720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fr-FR"/>
              <a:t>Toute tension artérielle inférieure à 130/80  mmHg est dite “hypotension artérielle”. Ricardo a une tension artérielle à 90/60. Il fait donc de l’hypotension.</a:t>
            </a:r>
            <a:endParaRPr/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45720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fr-FR"/>
              <a:t>Ne pas apprécier Bendo implique askip une perte de l’odorat. Votre odorat fonctionne très bien. On en déduit que vous adorez tous Bendo. </a:t>
            </a:r>
            <a:endParaRPr/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ga36ca542af_0_84"/>
          <p:cNvSpPr txBox="1">
            <a:spLocks noGrp="1"/>
          </p:cNvSpPr>
          <p:nvPr>
            <p:ph type="ftr" idx="11"/>
          </p:nvPr>
        </p:nvSpPr>
        <p:spPr>
          <a:xfrm>
            <a:off x="270933" y="6401999"/>
            <a:ext cx="11672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a36ca542af_0_90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00" cy="65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MODUS PONENS/TOLLENS  4/4</a:t>
            </a:r>
            <a:endParaRPr/>
          </a:p>
        </p:txBody>
      </p:sp>
      <p:sp>
        <p:nvSpPr>
          <p:cNvPr id="254" name="Google Shape;254;ga36ca542af_0_90"/>
          <p:cNvSpPr txBox="1">
            <a:spLocks noGrp="1"/>
          </p:cNvSpPr>
          <p:nvPr>
            <p:ph type="body" idx="1"/>
          </p:nvPr>
        </p:nvSpPr>
        <p:spPr>
          <a:xfrm>
            <a:off x="1079525" y="1666875"/>
            <a:ext cx="10026600" cy="439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>
                <a:solidFill>
                  <a:srgbClr val="E69138"/>
                </a:solidFill>
              </a:rPr>
              <a:t>A VOUS !</a:t>
            </a:r>
            <a:endParaRPr>
              <a:solidFill>
                <a:srgbClr val="E69138"/>
              </a:solidFill>
            </a:endParaRPr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>
              <a:solidFill>
                <a:srgbClr val="E69138"/>
              </a:solidFill>
            </a:endParaRPr>
          </a:p>
          <a:p>
            <a:pPr marL="45720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fr-FR"/>
              <a:t>Un pommier donne des pommes</a:t>
            </a:r>
            <a:r>
              <a:rPr lang="fr-FR">
                <a:solidFill>
                  <a:srgbClr val="E69138"/>
                </a:solidFill>
              </a:rPr>
              <a:t> </a:t>
            </a:r>
            <a:r>
              <a:rPr lang="fr-FR">
                <a:solidFill>
                  <a:srgbClr val="6AA84F"/>
                </a:solidFill>
              </a:rPr>
              <a:t>(A→ B)</a:t>
            </a:r>
            <a:r>
              <a:rPr lang="fr-FR"/>
              <a:t>. L’arbre dans mon jardin ne donne pas de pommes </a:t>
            </a:r>
            <a:r>
              <a:rPr lang="fr-FR">
                <a:solidFill>
                  <a:srgbClr val="6AA84F"/>
                </a:solidFill>
              </a:rPr>
              <a:t>(non B)</a:t>
            </a:r>
            <a:r>
              <a:rPr lang="fr-FR"/>
              <a:t>. Ce n’est donc pas un pommier </a:t>
            </a:r>
            <a:r>
              <a:rPr lang="fr-FR">
                <a:solidFill>
                  <a:srgbClr val="6AA84F"/>
                </a:solidFill>
              </a:rPr>
              <a:t>(Non A)</a:t>
            </a:r>
            <a:r>
              <a:rPr lang="fr-FR"/>
              <a:t>. </a:t>
            </a:r>
            <a:r>
              <a:rPr lang="fr-FR">
                <a:solidFill>
                  <a:srgbClr val="FFFFFF"/>
                </a:solidFill>
                <a:highlight>
                  <a:srgbClr val="E69138"/>
                </a:highlight>
              </a:rPr>
              <a:t>→ MT  </a:t>
            </a:r>
            <a:endParaRPr>
              <a:solidFill>
                <a:srgbClr val="FFFFFF"/>
              </a:solidFill>
              <a:highlight>
                <a:srgbClr val="E69138"/>
              </a:highlight>
            </a:endParaRPr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45720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fr-FR"/>
              <a:t>Toute tension artérielle inférieure à 130/80  mmHg est dite “hypotension artérielle” </a:t>
            </a:r>
            <a:r>
              <a:rPr lang="fr-FR">
                <a:solidFill>
                  <a:srgbClr val="6AA84F"/>
                </a:solidFill>
              </a:rPr>
              <a:t>(A→ B)</a:t>
            </a:r>
            <a:r>
              <a:rPr lang="fr-FR"/>
              <a:t>. Ricardo a une tension artérielle à 90/60 </a:t>
            </a:r>
            <a:r>
              <a:rPr lang="fr-FR">
                <a:solidFill>
                  <a:srgbClr val="6AA84F"/>
                </a:solidFill>
              </a:rPr>
              <a:t>(A vérifier)</a:t>
            </a:r>
            <a:r>
              <a:rPr lang="fr-FR"/>
              <a:t>. Il fait donc de l’hypotension </a:t>
            </a:r>
            <a:r>
              <a:rPr lang="fr-FR">
                <a:solidFill>
                  <a:srgbClr val="6AA84F"/>
                </a:solidFill>
              </a:rPr>
              <a:t>(donc on a B)</a:t>
            </a:r>
            <a:r>
              <a:rPr lang="fr-FR"/>
              <a:t>. </a:t>
            </a:r>
            <a:r>
              <a:rPr lang="fr-FR">
                <a:highlight>
                  <a:srgbClr val="E69138"/>
                </a:highlight>
              </a:rPr>
              <a:t>→  MP </a:t>
            </a:r>
            <a:endParaRPr>
              <a:highlight>
                <a:srgbClr val="E69138"/>
              </a:highlight>
            </a:endParaRPr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45720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fr-FR"/>
              <a:t>Ne pas apprécier Bendo implique askip une perte de l’odorat </a:t>
            </a:r>
            <a:r>
              <a:rPr lang="fr-FR">
                <a:solidFill>
                  <a:srgbClr val="6AA84F"/>
                </a:solidFill>
              </a:rPr>
              <a:t>(A→ B)</a:t>
            </a:r>
            <a:r>
              <a:rPr lang="fr-FR"/>
              <a:t>. Votre odorat fonctionne très bien </a:t>
            </a:r>
            <a:r>
              <a:rPr lang="fr-FR">
                <a:solidFill>
                  <a:srgbClr val="6AA84F"/>
                </a:solidFill>
              </a:rPr>
              <a:t>(non B)</a:t>
            </a:r>
            <a:r>
              <a:rPr lang="fr-FR"/>
              <a:t>. On en déduit que vous adorez tous Bendo </a:t>
            </a:r>
            <a:r>
              <a:rPr lang="fr-FR">
                <a:solidFill>
                  <a:srgbClr val="6AA84F"/>
                </a:solidFill>
              </a:rPr>
              <a:t>(Non A)</a:t>
            </a:r>
            <a:r>
              <a:rPr lang="fr-FR"/>
              <a:t>.</a:t>
            </a:r>
            <a:endParaRPr/>
          </a:p>
          <a:p>
            <a:pPr marL="0" lvl="0" indent="4572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 </a:t>
            </a:r>
            <a:r>
              <a:rPr lang="fr-FR">
                <a:highlight>
                  <a:srgbClr val="E69138"/>
                </a:highlight>
              </a:rPr>
              <a:t>→ MT</a:t>
            </a:r>
            <a:endParaRPr>
              <a:highlight>
                <a:srgbClr val="E69138"/>
              </a:highlight>
            </a:endParaRPr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ga36ca542af_0_90"/>
          <p:cNvSpPr txBox="1">
            <a:spLocks noGrp="1"/>
          </p:cNvSpPr>
          <p:nvPr>
            <p:ph type="ftr" idx="11"/>
          </p:nvPr>
        </p:nvSpPr>
        <p:spPr>
          <a:xfrm>
            <a:off x="270933" y="6401999"/>
            <a:ext cx="11672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7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NOMOGRAMME   (1/6)</a:t>
            </a:r>
            <a:endParaRPr/>
          </a:p>
        </p:txBody>
      </p:sp>
      <p:sp>
        <p:nvSpPr>
          <p:cNvPr id="261" name="Google Shape;261;p7"/>
          <p:cNvSpPr txBox="1">
            <a:spLocks noGrp="1"/>
          </p:cNvSpPr>
          <p:nvPr>
            <p:ph type="body" idx="1"/>
          </p:nvPr>
        </p:nvSpPr>
        <p:spPr>
          <a:xfrm>
            <a:off x="1079500" y="1790700"/>
            <a:ext cx="10026600" cy="461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>
                <a:solidFill>
                  <a:srgbClr val="E69138"/>
                </a:solidFill>
              </a:rPr>
              <a:t>PRINCIPE : </a:t>
            </a:r>
            <a:endParaRPr>
              <a:solidFill>
                <a:srgbClr val="E69138"/>
              </a:solidFill>
            </a:endParaRPr>
          </a:p>
          <a:p>
            <a:pPr marL="45720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fr-FR"/>
              <a:t>Déterminer graphiquement les résultats d’un test.</a:t>
            </a:r>
            <a:endParaRPr/>
          </a:p>
          <a:p>
            <a:pPr marL="45720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fr-FR"/>
              <a:t>Cad trouver la probabilité </a:t>
            </a:r>
            <a:r>
              <a:rPr lang="fr-FR" b="1" u="sng"/>
              <a:t>Post test</a:t>
            </a:r>
            <a:r>
              <a:rPr lang="fr-FR"/>
              <a:t> : la </a:t>
            </a:r>
            <a:r>
              <a:rPr lang="fr-FR" b="1"/>
              <a:t>VPP </a:t>
            </a:r>
            <a:r>
              <a:rPr lang="fr-FR"/>
              <a:t>et </a:t>
            </a:r>
            <a:r>
              <a:rPr lang="fr-FR" b="1"/>
              <a:t>1-VPN</a:t>
            </a:r>
            <a:endParaRPr b="1"/>
          </a:p>
          <a:p>
            <a:pPr marL="45720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b="1"/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b="1">
                <a:solidFill>
                  <a:srgbClr val="E69138"/>
                </a:solidFill>
              </a:rPr>
              <a:t>COMMENT ?</a:t>
            </a:r>
            <a:endParaRPr b="1">
              <a:solidFill>
                <a:srgbClr val="E69138"/>
              </a:solidFill>
            </a:endParaRPr>
          </a:p>
          <a:p>
            <a:pPr marL="45720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fr-FR" b="1"/>
              <a:t>A partir de la probabilité pré-test (prévalence), et du LR  (ratio de vraisemblance)</a:t>
            </a:r>
            <a:endParaRPr b="1"/>
          </a:p>
          <a:p>
            <a:pPr marL="45720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>
                <a:solidFill>
                  <a:srgbClr val="E69138"/>
                </a:solidFill>
              </a:rPr>
              <a:t>RAPPEL :</a:t>
            </a:r>
            <a:endParaRPr>
              <a:solidFill>
                <a:srgbClr val="E69138"/>
              </a:solidFill>
            </a:endParaRPr>
          </a:p>
          <a:p>
            <a:pPr marL="45720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fr-FR" u="sng"/>
              <a:t>VPP</a:t>
            </a:r>
            <a:r>
              <a:rPr lang="fr-FR"/>
              <a:t> : probabilité d’avoir la maladie sachant qu’on est positif au test</a:t>
            </a:r>
            <a:endParaRPr/>
          </a:p>
          <a:p>
            <a:pPr marL="45720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fr-FR"/>
              <a:t>VPN : probabilité d’être sain sachant qu’on est négatif</a:t>
            </a:r>
            <a:endParaRPr/>
          </a:p>
          <a:p>
            <a:pPr marL="45720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fr-FR" u="sng"/>
              <a:t>1-VPN</a:t>
            </a:r>
            <a:r>
              <a:rPr lang="fr-FR"/>
              <a:t> : probabilité d’avoir la maladie sachant qu’on est négatif</a:t>
            </a:r>
            <a:endParaRPr/>
          </a:p>
          <a:p>
            <a:pPr marL="45720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fr-FR"/>
              <a:t>LR+ = Se/1-Spé    ;     LR- = 1-Se / Spé</a:t>
            </a:r>
            <a:endParaRPr/>
          </a:p>
        </p:txBody>
      </p:sp>
      <p:sp>
        <p:nvSpPr>
          <p:cNvPr id="262" name="Google Shape;262;p7"/>
          <p:cNvSpPr txBox="1">
            <a:spLocks noGrp="1"/>
          </p:cNvSpPr>
          <p:nvPr>
            <p:ph type="ftr" idx="11"/>
          </p:nvPr>
        </p:nvSpPr>
        <p:spPr>
          <a:xfrm>
            <a:off x="270933" y="6401999"/>
            <a:ext cx="11672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a36ca542af_0_6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00" cy="65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NOMOGRAMME   (2/6)</a:t>
            </a:r>
            <a:endParaRPr/>
          </a:p>
        </p:txBody>
      </p:sp>
      <p:sp>
        <p:nvSpPr>
          <p:cNvPr id="268" name="Google Shape;268;ga36ca542af_0_6"/>
          <p:cNvSpPr txBox="1">
            <a:spLocks noGrp="1"/>
          </p:cNvSpPr>
          <p:nvPr>
            <p:ph type="body" idx="1"/>
          </p:nvPr>
        </p:nvSpPr>
        <p:spPr>
          <a:xfrm>
            <a:off x="1079500" y="1544075"/>
            <a:ext cx="10026600" cy="498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/>
              <a:t>3 colonnes :</a:t>
            </a: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/>
              <a:t>                 Proba pré-test			  LR+ et LR-                   Proba Post test</a:t>
            </a: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/>
              <a:t>																VPP et 1-VPN</a:t>
            </a: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</p:txBody>
      </p:sp>
      <p:sp>
        <p:nvSpPr>
          <p:cNvPr id="269" name="Google Shape;269;ga36ca542af_0_6"/>
          <p:cNvSpPr txBox="1">
            <a:spLocks noGrp="1"/>
          </p:cNvSpPr>
          <p:nvPr>
            <p:ph type="ftr" idx="11"/>
          </p:nvPr>
        </p:nvSpPr>
        <p:spPr>
          <a:xfrm>
            <a:off x="270933" y="6401999"/>
            <a:ext cx="11672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  <p:cxnSp>
        <p:nvCxnSpPr>
          <p:cNvPr id="270" name="Google Shape;270;ga36ca542af_0_6"/>
          <p:cNvCxnSpPr/>
          <p:nvPr/>
        </p:nvCxnSpPr>
        <p:spPr>
          <a:xfrm rot="10800000">
            <a:off x="1757375" y="2335925"/>
            <a:ext cx="0" cy="30219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71" name="Google Shape;271;ga36ca542af_0_6"/>
          <p:cNvCxnSpPr/>
          <p:nvPr/>
        </p:nvCxnSpPr>
        <p:spPr>
          <a:xfrm rot="10800000">
            <a:off x="2271725" y="2293200"/>
            <a:ext cx="0" cy="31932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72" name="Google Shape;272;ga36ca542af_0_6"/>
          <p:cNvCxnSpPr/>
          <p:nvPr/>
        </p:nvCxnSpPr>
        <p:spPr>
          <a:xfrm rot="10800000">
            <a:off x="2164575" y="2309075"/>
            <a:ext cx="0" cy="34506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73" name="Google Shape;273;ga36ca542af_0_6"/>
          <p:cNvCxnSpPr/>
          <p:nvPr/>
        </p:nvCxnSpPr>
        <p:spPr>
          <a:xfrm rot="10800000" flipH="1">
            <a:off x="3343275" y="1843200"/>
            <a:ext cx="21300" cy="3793200"/>
          </a:xfrm>
          <a:prstGeom prst="straightConnector1">
            <a:avLst/>
          </a:prstGeom>
          <a:noFill/>
          <a:ln w="38100" cap="flat" cmpd="sng">
            <a:solidFill>
              <a:srgbClr val="00FF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74" name="Google Shape;274;ga36ca542af_0_6"/>
          <p:cNvCxnSpPr/>
          <p:nvPr/>
        </p:nvCxnSpPr>
        <p:spPr>
          <a:xfrm rot="10800000" flipH="1">
            <a:off x="5895975" y="1843200"/>
            <a:ext cx="21300" cy="3793200"/>
          </a:xfrm>
          <a:prstGeom prst="straightConnector1">
            <a:avLst/>
          </a:prstGeom>
          <a:noFill/>
          <a:ln w="38100" cap="flat" cmpd="sng">
            <a:solidFill>
              <a:srgbClr val="00FF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75" name="Google Shape;275;ga36ca542af_0_6"/>
          <p:cNvCxnSpPr/>
          <p:nvPr/>
        </p:nvCxnSpPr>
        <p:spPr>
          <a:xfrm rot="10800000" flipH="1">
            <a:off x="8448675" y="1843200"/>
            <a:ext cx="21300" cy="3793200"/>
          </a:xfrm>
          <a:prstGeom prst="straightConnector1">
            <a:avLst/>
          </a:prstGeom>
          <a:noFill/>
          <a:ln w="38100" cap="flat" cmpd="sng">
            <a:solidFill>
              <a:srgbClr val="00FFFF"/>
            </a:solidFill>
            <a:prstDash val="solid"/>
            <a:round/>
            <a:headEnd type="none" w="med" len="med"/>
            <a:tailEnd type="triangle" w="med" len="med"/>
          </a:ln>
        </p:spPr>
      </p:cxn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a36ca542af_0_18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00" cy="65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NOMOGRAMME   (3/6)</a:t>
            </a:r>
            <a:endParaRPr/>
          </a:p>
        </p:txBody>
      </p:sp>
      <p:sp>
        <p:nvSpPr>
          <p:cNvPr id="281" name="Google Shape;281;ga36ca542af_0_18"/>
          <p:cNvSpPr txBox="1">
            <a:spLocks noGrp="1"/>
          </p:cNvSpPr>
          <p:nvPr>
            <p:ph type="body" idx="1"/>
          </p:nvPr>
        </p:nvSpPr>
        <p:spPr>
          <a:xfrm>
            <a:off x="1079500" y="1544075"/>
            <a:ext cx="10026600" cy="498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/>
              <a:t>3 colonnes :</a:t>
            </a: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/>
              <a:t>                </a:t>
            </a:r>
            <a:r>
              <a:rPr lang="fr-FR">
                <a:highlight>
                  <a:srgbClr val="F1C232"/>
                </a:highlight>
              </a:rPr>
              <a:t> Proba pré-test</a:t>
            </a:r>
            <a:r>
              <a:rPr lang="fr-FR"/>
              <a:t>			</a:t>
            </a:r>
            <a:r>
              <a:rPr lang="fr-FR">
                <a:highlight>
                  <a:srgbClr val="F1C232"/>
                </a:highlight>
              </a:rPr>
              <a:t>  LR+</a:t>
            </a:r>
            <a:r>
              <a:rPr lang="fr-FR"/>
              <a:t> et LR-                   Proba Post test</a:t>
            </a: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/>
              <a:t>																</a:t>
            </a:r>
            <a:r>
              <a:rPr lang="fr-FR">
                <a:highlight>
                  <a:srgbClr val="F1C232"/>
                </a:highlight>
              </a:rPr>
              <a:t>VPP</a:t>
            </a:r>
            <a:r>
              <a:rPr lang="fr-FR"/>
              <a:t> ou 1-VPN</a:t>
            </a: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</p:txBody>
      </p:sp>
      <p:sp>
        <p:nvSpPr>
          <p:cNvPr id="282" name="Google Shape;282;ga36ca542af_0_18"/>
          <p:cNvSpPr txBox="1">
            <a:spLocks noGrp="1"/>
          </p:cNvSpPr>
          <p:nvPr>
            <p:ph type="ftr" idx="11"/>
          </p:nvPr>
        </p:nvSpPr>
        <p:spPr>
          <a:xfrm>
            <a:off x="270933" y="6401999"/>
            <a:ext cx="11672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  <p:cxnSp>
        <p:nvCxnSpPr>
          <p:cNvPr id="283" name="Google Shape;283;ga36ca542af_0_18"/>
          <p:cNvCxnSpPr/>
          <p:nvPr/>
        </p:nvCxnSpPr>
        <p:spPr>
          <a:xfrm rot="10800000">
            <a:off x="1757375" y="2335925"/>
            <a:ext cx="0" cy="30219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4" name="Google Shape;284;ga36ca542af_0_18"/>
          <p:cNvCxnSpPr/>
          <p:nvPr/>
        </p:nvCxnSpPr>
        <p:spPr>
          <a:xfrm rot="10800000">
            <a:off x="2271725" y="2293200"/>
            <a:ext cx="0" cy="31932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5" name="Google Shape;285;ga36ca542af_0_18"/>
          <p:cNvCxnSpPr/>
          <p:nvPr/>
        </p:nvCxnSpPr>
        <p:spPr>
          <a:xfrm rot="10800000">
            <a:off x="2164575" y="2309075"/>
            <a:ext cx="0" cy="34506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6" name="Google Shape;286;ga36ca542af_0_18"/>
          <p:cNvCxnSpPr/>
          <p:nvPr/>
        </p:nvCxnSpPr>
        <p:spPr>
          <a:xfrm rot="10800000" flipH="1">
            <a:off x="3343275" y="1843200"/>
            <a:ext cx="21300" cy="3793200"/>
          </a:xfrm>
          <a:prstGeom prst="straightConnector1">
            <a:avLst/>
          </a:prstGeom>
          <a:noFill/>
          <a:ln w="38100" cap="flat" cmpd="sng">
            <a:solidFill>
              <a:srgbClr val="00FF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7" name="Google Shape;287;ga36ca542af_0_18"/>
          <p:cNvCxnSpPr/>
          <p:nvPr/>
        </p:nvCxnSpPr>
        <p:spPr>
          <a:xfrm rot="10800000" flipH="1">
            <a:off x="5895975" y="1843200"/>
            <a:ext cx="21300" cy="3793200"/>
          </a:xfrm>
          <a:prstGeom prst="straightConnector1">
            <a:avLst/>
          </a:prstGeom>
          <a:noFill/>
          <a:ln w="38100" cap="flat" cmpd="sng">
            <a:solidFill>
              <a:srgbClr val="00FF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8" name="Google Shape;288;ga36ca542af_0_18"/>
          <p:cNvCxnSpPr/>
          <p:nvPr/>
        </p:nvCxnSpPr>
        <p:spPr>
          <a:xfrm rot="10800000" flipH="1">
            <a:off x="8448675" y="1843200"/>
            <a:ext cx="21300" cy="3793200"/>
          </a:xfrm>
          <a:prstGeom prst="straightConnector1">
            <a:avLst/>
          </a:prstGeom>
          <a:noFill/>
          <a:ln w="38100" cap="flat" cmpd="sng">
            <a:solidFill>
              <a:srgbClr val="00FFFF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289" name="Google Shape;289;ga36ca542af_0_18"/>
          <p:cNvSpPr/>
          <p:nvPr/>
        </p:nvSpPr>
        <p:spPr>
          <a:xfrm>
            <a:off x="3193250" y="2421725"/>
            <a:ext cx="342900" cy="369300"/>
          </a:xfrm>
          <a:prstGeom prst="ellipse">
            <a:avLst/>
          </a:prstGeom>
          <a:solidFill>
            <a:srgbClr val="F1C23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0" name="Google Shape;290;ga36ca542af_0_18"/>
          <p:cNvSpPr/>
          <p:nvPr/>
        </p:nvSpPr>
        <p:spPr>
          <a:xfrm>
            <a:off x="5735175" y="3555150"/>
            <a:ext cx="342900" cy="369300"/>
          </a:xfrm>
          <a:prstGeom prst="ellipse">
            <a:avLst/>
          </a:prstGeom>
          <a:solidFill>
            <a:srgbClr val="F1C23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ga36ca542af_0_32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00" cy="65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NOMOGRAMME   (4/6)</a:t>
            </a:r>
            <a:endParaRPr/>
          </a:p>
        </p:txBody>
      </p:sp>
      <p:sp>
        <p:nvSpPr>
          <p:cNvPr id="296" name="Google Shape;296;ga36ca542af_0_32"/>
          <p:cNvSpPr txBox="1">
            <a:spLocks noGrp="1"/>
          </p:cNvSpPr>
          <p:nvPr>
            <p:ph type="body" idx="1"/>
          </p:nvPr>
        </p:nvSpPr>
        <p:spPr>
          <a:xfrm>
            <a:off x="1079500" y="1544075"/>
            <a:ext cx="10026600" cy="498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/>
              <a:t>3 colonnes :</a:t>
            </a: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/>
              <a:t>                 </a:t>
            </a:r>
            <a:r>
              <a:rPr lang="fr-FR">
                <a:highlight>
                  <a:srgbClr val="F1C232"/>
                </a:highlight>
              </a:rPr>
              <a:t>Proba pré-test</a:t>
            </a:r>
            <a:r>
              <a:rPr lang="fr-FR"/>
              <a:t>			  </a:t>
            </a:r>
            <a:r>
              <a:rPr lang="fr-FR">
                <a:highlight>
                  <a:srgbClr val="F1C232"/>
                </a:highlight>
              </a:rPr>
              <a:t>LR+</a:t>
            </a:r>
            <a:r>
              <a:rPr lang="fr-FR"/>
              <a:t> et LR-                   Proba Post test</a:t>
            </a: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/>
              <a:t>																</a:t>
            </a:r>
            <a:r>
              <a:rPr lang="fr-FR">
                <a:highlight>
                  <a:srgbClr val="F1C232"/>
                </a:highlight>
              </a:rPr>
              <a:t>VPP</a:t>
            </a:r>
            <a:r>
              <a:rPr lang="fr-FR"/>
              <a:t> ou 1-VPN</a:t>
            </a: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</p:txBody>
      </p:sp>
      <p:sp>
        <p:nvSpPr>
          <p:cNvPr id="297" name="Google Shape;297;ga36ca542af_0_32"/>
          <p:cNvSpPr txBox="1">
            <a:spLocks noGrp="1"/>
          </p:cNvSpPr>
          <p:nvPr>
            <p:ph type="ftr" idx="11"/>
          </p:nvPr>
        </p:nvSpPr>
        <p:spPr>
          <a:xfrm>
            <a:off x="270933" y="6401999"/>
            <a:ext cx="11672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  <p:cxnSp>
        <p:nvCxnSpPr>
          <p:cNvPr id="298" name="Google Shape;298;ga36ca542af_0_32"/>
          <p:cNvCxnSpPr/>
          <p:nvPr/>
        </p:nvCxnSpPr>
        <p:spPr>
          <a:xfrm rot="10800000">
            <a:off x="1757375" y="2335925"/>
            <a:ext cx="0" cy="30219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99" name="Google Shape;299;ga36ca542af_0_32"/>
          <p:cNvCxnSpPr/>
          <p:nvPr/>
        </p:nvCxnSpPr>
        <p:spPr>
          <a:xfrm rot="10800000">
            <a:off x="2271725" y="2293200"/>
            <a:ext cx="0" cy="31932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300" name="Google Shape;300;ga36ca542af_0_32"/>
          <p:cNvCxnSpPr/>
          <p:nvPr/>
        </p:nvCxnSpPr>
        <p:spPr>
          <a:xfrm rot="10800000">
            <a:off x="2164575" y="2309075"/>
            <a:ext cx="0" cy="34506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301" name="Google Shape;301;ga36ca542af_0_32"/>
          <p:cNvCxnSpPr/>
          <p:nvPr/>
        </p:nvCxnSpPr>
        <p:spPr>
          <a:xfrm rot="10800000" flipH="1">
            <a:off x="3343275" y="1843200"/>
            <a:ext cx="21300" cy="3793200"/>
          </a:xfrm>
          <a:prstGeom prst="straightConnector1">
            <a:avLst/>
          </a:prstGeom>
          <a:noFill/>
          <a:ln w="38100" cap="flat" cmpd="sng">
            <a:solidFill>
              <a:srgbClr val="00FF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302" name="Google Shape;302;ga36ca542af_0_32"/>
          <p:cNvCxnSpPr/>
          <p:nvPr/>
        </p:nvCxnSpPr>
        <p:spPr>
          <a:xfrm rot="10800000" flipH="1">
            <a:off x="5895975" y="1843200"/>
            <a:ext cx="21300" cy="3793200"/>
          </a:xfrm>
          <a:prstGeom prst="straightConnector1">
            <a:avLst/>
          </a:prstGeom>
          <a:noFill/>
          <a:ln w="38100" cap="flat" cmpd="sng">
            <a:solidFill>
              <a:srgbClr val="00FF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303" name="Google Shape;303;ga36ca542af_0_32"/>
          <p:cNvCxnSpPr/>
          <p:nvPr/>
        </p:nvCxnSpPr>
        <p:spPr>
          <a:xfrm rot="10800000" flipH="1">
            <a:off x="8448675" y="1843200"/>
            <a:ext cx="21300" cy="3793200"/>
          </a:xfrm>
          <a:prstGeom prst="straightConnector1">
            <a:avLst/>
          </a:prstGeom>
          <a:noFill/>
          <a:ln w="38100" cap="flat" cmpd="sng">
            <a:solidFill>
              <a:srgbClr val="00FFFF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304" name="Google Shape;304;ga36ca542af_0_32"/>
          <p:cNvSpPr/>
          <p:nvPr/>
        </p:nvSpPr>
        <p:spPr>
          <a:xfrm>
            <a:off x="3193250" y="2421725"/>
            <a:ext cx="342900" cy="369300"/>
          </a:xfrm>
          <a:prstGeom prst="ellipse">
            <a:avLst/>
          </a:prstGeom>
          <a:solidFill>
            <a:srgbClr val="F1C23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5" name="Google Shape;305;ga36ca542af_0_32"/>
          <p:cNvSpPr/>
          <p:nvPr/>
        </p:nvSpPr>
        <p:spPr>
          <a:xfrm>
            <a:off x="5735175" y="3555150"/>
            <a:ext cx="342900" cy="369300"/>
          </a:xfrm>
          <a:prstGeom prst="ellipse">
            <a:avLst/>
          </a:prstGeom>
          <a:solidFill>
            <a:srgbClr val="F1C23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06" name="Google Shape;306;ga36ca542af_0_32"/>
          <p:cNvCxnSpPr>
            <a:stCxn id="304" idx="1"/>
          </p:cNvCxnSpPr>
          <p:nvPr/>
        </p:nvCxnSpPr>
        <p:spPr>
          <a:xfrm>
            <a:off x="3243467" y="2475808"/>
            <a:ext cx="5500500" cy="2603400"/>
          </a:xfrm>
          <a:prstGeom prst="straightConnector1">
            <a:avLst/>
          </a:prstGeom>
          <a:noFill/>
          <a:ln w="28575" cap="flat" cmpd="sng">
            <a:solidFill>
              <a:srgbClr val="E69138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07" name="Google Shape;307;ga36ca542af_0_32"/>
          <p:cNvSpPr/>
          <p:nvPr/>
        </p:nvSpPr>
        <p:spPr>
          <a:xfrm>
            <a:off x="8287875" y="4709900"/>
            <a:ext cx="342900" cy="369300"/>
          </a:xfrm>
          <a:prstGeom prst="ellipse">
            <a:avLst/>
          </a:prstGeom>
          <a:solidFill>
            <a:srgbClr val="FF00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ga36ca542af_0_48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00" cy="65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NOMOGRAMME   (5/6)</a:t>
            </a:r>
            <a:endParaRPr/>
          </a:p>
        </p:txBody>
      </p:sp>
      <p:sp>
        <p:nvSpPr>
          <p:cNvPr id="313" name="Google Shape;313;ga36ca542af_0_48"/>
          <p:cNvSpPr txBox="1">
            <a:spLocks noGrp="1"/>
          </p:cNvSpPr>
          <p:nvPr>
            <p:ph type="body" idx="1"/>
          </p:nvPr>
        </p:nvSpPr>
        <p:spPr>
          <a:xfrm>
            <a:off x="1079500" y="1544075"/>
            <a:ext cx="10026600" cy="498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/>
              <a:t>3 colonnes :</a:t>
            </a: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/>
              <a:t>                 </a:t>
            </a:r>
            <a:r>
              <a:rPr lang="fr-FR">
                <a:highlight>
                  <a:srgbClr val="F1C232"/>
                </a:highlight>
              </a:rPr>
              <a:t>Proba pré-test</a:t>
            </a:r>
            <a:r>
              <a:rPr lang="fr-FR"/>
              <a:t>			  </a:t>
            </a:r>
            <a:r>
              <a:rPr lang="fr-FR">
                <a:highlight>
                  <a:srgbClr val="F1C232"/>
                </a:highlight>
              </a:rPr>
              <a:t>LR+</a:t>
            </a:r>
            <a:r>
              <a:rPr lang="fr-FR"/>
              <a:t> et</a:t>
            </a:r>
            <a:r>
              <a:rPr lang="fr-FR">
                <a:highlight>
                  <a:srgbClr val="38761D"/>
                </a:highlight>
              </a:rPr>
              <a:t> LR-</a:t>
            </a:r>
            <a:r>
              <a:rPr lang="fr-FR"/>
              <a:t>                   Proba Post test</a:t>
            </a: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/>
              <a:t>																</a:t>
            </a:r>
            <a:r>
              <a:rPr lang="fr-FR">
                <a:highlight>
                  <a:srgbClr val="F1C232"/>
                </a:highlight>
              </a:rPr>
              <a:t>VPP</a:t>
            </a:r>
            <a:r>
              <a:rPr lang="fr-FR"/>
              <a:t> ou </a:t>
            </a:r>
            <a:r>
              <a:rPr lang="fr-FR">
                <a:highlight>
                  <a:srgbClr val="38761D"/>
                </a:highlight>
              </a:rPr>
              <a:t>1-VPN</a:t>
            </a:r>
            <a:endParaRPr>
              <a:highlight>
                <a:srgbClr val="38761D"/>
              </a:highlight>
            </a:endParaRPr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</p:txBody>
      </p:sp>
      <p:sp>
        <p:nvSpPr>
          <p:cNvPr id="314" name="Google Shape;314;ga36ca542af_0_48"/>
          <p:cNvSpPr txBox="1">
            <a:spLocks noGrp="1"/>
          </p:cNvSpPr>
          <p:nvPr>
            <p:ph type="ftr" idx="11"/>
          </p:nvPr>
        </p:nvSpPr>
        <p:spPr>
          <a:xfrm>
            <a:off x="270933" y="6401999"/>
            <a:ext cx="11672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  <p:cxnSp>
        <p:nvCxnSpPr>
          <p:cNvPr id="315" name="Google Shape;315;ga36ca542af_0_48"/>
          <p:cNvCxnSpPr/>
          <p:nvPr/>
        </p:nvCxnSpPr>
        <p:spPr>
          <a:xfrm rot="10800000">
            <a:off x="1757375" y="2335925"/>
            <a:ext cx="0" cy="30219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316" name="Google Shape;316;ga36ca542af_0_48"/>
          <p:cNvCxnSpPr/>
          <p:nvPr/>
        </p:nvCxnSpPr>
        <p:spPr>
          <a:xfrm rot="10800000">
            <a:off x="2271725" y="2293200"/>
            <a:ext cx="0" cy="31932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317" name="Google Shape;317;ga36ca542af_0_48"/>
          <p:cNvCxnSpPr/>
          <p:nvPr/>
        </p:nvCxnSpPr>
        <p:spPr>
          <a:xfrm rot="10800000">
            <a:off x="2164575" y="2309075"/>
            <a:ext cx="0" cy="34506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318" name="Google Shape;318;ga36ca542af_0_48"/>
          <p:cNvCxnSpPr/>
          <p:nvPr/>
        </p:nvCxnSpPr>
        <p:spPr>
          <a:xfrm rot="10800000" flipH="1">
            <a:off x="3343275" y="1843200"/>
            <a:ext cx="21300" cy="3793200"/>
          </a:xfrm>
          <a:prstGeom prst="straightConnector1">
            <a:avLst/>
          </a:prstGeom>
          <a:noFill/>
          <a:ln w="38100" cap="flat" cmpd="sng">
            <a:solidFill>
              <a:srgbClr val="00FF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319" name="Google Shape;319;ga36ca542af_0_48"/>
          <p:cNvCxnSpPr/>
          <p:nvPr/>
        </p:nvCxnSpPr>
        <p:spPr>
          <a:xfrm rot="10800000" flipH="1">
            <a:off x="5895975" y="1843200"/>
            <a:ext cx="21300" cy="3793200"/>
          </a:xfrm>
          <a:prstGeom prst="straightConnector1">
            <a:avLst/>
          </a:prstGeom>
          <a:noFill/>
          <a:ln w="38100" cap="flat" cmpd="sng">
            <a:solidFill>
              <a:srgbClr val="00FF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320" name="Google Shape;320;ga36ca542af_0_48"/>
          <p:cNvCxnSpPr/>
          <p:nvPr/>
        </p:nvCxnSpPr>
        <p:spPr>
          <a:xfrm rot="10800000" flipH="1">
            <a:off x="8448675" y="1843200"/>
            <a:ext cx="21300" cy="3793200"/>
          </a:xfrm>
          <a:prstGeom prst="straightConnector1">
            <a:avLst/>
          </a:prstGeom>
          <a:noFill/>
          <a:ln w="38100" cap="flat" cmpd="sng">
            <a:solidFill>
              <a:srgbClr val="00FFFF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321" name="Google Shape;321;ga36ca542af_0_48"/>
          <p:cNvSpPr/>
          <p:nvPr/>
        </p:nvSpPr>
        <p:spPr>
          <a:xfrm>
            <a:off x="3193250" y="2421725"/>
            <a:ext cx="342900" cy="369300"/>
          </a:xfrm>
          <a:prstGeom prst="ellipse">
            <a:avLst/>
          </a:prstGeom>
          <a:solidFill>
            <a:srgbClr val="F1C23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2" name="Google Shape;322;ga36ca542af_0_48"/>
          <p:cNvSpPr/>
          <p:nvPr/>
        </p:nvSpPr>
        <p:spPr>
          <a:xfrm>
            <a:off x="5735175" y="3555150"/>
            <a:ext cx="342900" cy="369300"/>
          </a:xfrm>
          <a:prstGeom prst="ellipse">
            <a:avLst/>
          </a:prstGeom>
          <a:solidFill>
            <a:srgbClr val="F1C23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23" name="Google Shape;323;ga36ca542af_0_48"/>
          <p:cNvCxnSpPr>
            <a:stCxn id="321" idx="1"/>
          </p:cNvCxnSpPr>
          <p:nvPr/>
        </p:nvCxnSpPr>
        <p:spPr>
          <a:xfrm>
            <a:off x="3243467" y="2475808"/>
            <a:ext cx="5500500" cy="2603400"/>
          </a:xfrm>
          <a:prstGeom prst="straightConnector1">
            <a:avLst/>
          </a:prstGeom>
          <a:noFill/>
          <a:ln w="28575" cap="flat" cmpd="sng">
            <a:solidFill>
              <a:srgbClr val="E69138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24" name="Google Shape;324;ga36ca542af_0_48"/>
          <p:cNvSpPr/>
          <p:nvPr/>
        </p:nvSpPr>
        <p:spPr>
          <a:xfrm>
            <a:off x="8287875" y="4709900"/>
            <a:ext cx="342900" cy="369300"/>
          </a:xfrm>
          <a:prstGeom prst="ellipse">
            <a:avLst/>
          </a:prstGeom>
          <a:solidFill>
            <a:srgbClr val="F1C23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highlight>
                <a:srgbClr val="F1C232"/>
              </a:highlight>
            </a:endParaRPr>
          </a:p>
        </p:txBody>
      </p:sp>
      <p:sp>
        <p:nvSpPr>
          <p:cNvPr id="325" name="Google Shape;325;ga36ca542af_0_48"/>
          <p:cNvSpPr/>
          <p:nvPr/>
        </p:nvSpPr>
        <p:spPr>
          <a:xfrm>
            <a:off x="5735175" y="2426300"/>
            <a:ext cx="342900" cy="369300"/>
          </a:xfrm>
          <a:prstGeom prst="ellipse">
            <a:avLst/>
          </a:prstGeom>
          <a:solidFill>
            <a:srgbClr val="38761D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6" name="Google Shape;326;ga36ca542af_0_48"/>
          <p:cNvSpPr/>
          <p:nvPr/>
        </p:nvSpPr>
        <p:spPr>
          <a:xfrm>
            <a:off x="8277100" y="2426300"/>
            <a:ext cx="342900" cy="369300"/>
          </a:xfrm>
          <a:prstGeom prst="ellipse">
            <a:avLst/>
          </a:prstGeom>
          <a:solidFill>
            <a:srgbClr val="38761D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27" name="Google Shape;327;ga36ca542af_0_48"/>
          <p:cNvCxnSpPr/>
          <p:nvPr/>
        </p:nvCxnSpPr>
        <p:spPr>
          <a:xfrm>
            <a:off x="3343275" y="2596100"/>
            <a:ext cx="5765100" cy="2970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ga36ca542af_0_67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00" cy="65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NOMOGRAMME   (6/6)</a:t>
            </a:r>
            <a:endParaRPr/>
          </a:p>
        </p:txBody>
      </p:sp>
      <p:sp>
        <p:nvSpPr>
          <p:cNvPr id="333" name="Google Shape;333;ga36ca542af_0_67"/>
          <p:cNvSpPr txBox="1">
            <a:spLocks noGrp="1"/>
          </p:cNvSpPr>
          <p:nvPr>
            <p:ph type="body" idx="1"/>
          </p:nvPr>
        </p:nvSpPr>
        <p:spPr>
          <a:xfrm>
            <a:off x="436550" y="1769275"/>
            <a:ext cx="10026600" cy="44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 u="sng"/>
              <a:t>Ex</a:t>
            </a:r>
            <a:r>
              <a:rPr lang="fr-FR"/>
              <a:t> :</a:t>
            </a: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/>
              <a:t>La probabilité d’avoir un cancer est de 10%</a:t>
            </a: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/>
              <a:t>On a inventé une nouvelle méthode de dépistage. </a:t>
            </a: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/>
              <a:t>Celle-ci encore en période de test a 15 fois plus de chances </a:t>
            </a: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/>
              <a:t>de donner un résultat positif chez les malades que chez les </a:t>
            </a: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/>
              <a:t>non malades (LR+). </a:t>
            </a: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/>
              <a:t>Elle a également 4 fois moins (0,25) de </a:t>
            </a: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/>
              <a:t>chances de donner un résultat négatif chez les malades que</a:t>
            </a: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/>
              <a:t>chez les sains (LR-)</a:t>
            </a: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/>
              <a:t>On peut donc lire la probabilité post test : à vous de jouer !</a:t>
            </a:r>
            <a:endParaRPr/>
          </a:p>
          <a:p>
            <a:pPr marL="360000" lvl="0" indent="-233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</p:txBody>
      </p:sp>
      <p:sp>
        <p:nvSpPr>
          <p:cNvPr id="334" name="Google Shape;334;ga36ca542af_0_67"/>
          <p:cNvSpPr txBox="1">
            <a:spLocks noGrp="1"/>
          </p:cNvSpPr>
          <p:nvPr>
            <p:ph type="ftr" idx="11"/>
          </p:nvPr>
        </p:nvSpPr>
        <p:spPr>
          <a:xfrm>
            <a:off x="270933" y="6401999"/>
            <a:ext cx="11672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  <p:pic>
        <p:nvPicPr>
          <p:cNvPr id="335" name="Google Shape;335;ga36ca542af_0_6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29643" y="776303"/>
            <a:ext cx="3576460" cy="5480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8"/>
          <p:cNvSpPr txBox="1">
            <a:spLocks noGrp="1"/>
          </p:cNvSpPr>
          <p:nvPr>
            <p:ph type="title"/>
          </p:nvPr>
        </p:nvSpPr>
        <p:spPr>
          <a:xfrm>
            <a:off x="1079500" y="482601"/>
            <a:ext cx="10026650" cy="65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TESTS D’HYPOTHÈSE</a:t>
            </a:r>
            <a:endParaRPr/>
          </a:p>
        </p:txBody>
      </p:sp>
      <p:sp>
        <p:nvSpPr>
          <p:cNvPr id="341" name="Google Shape;341;p8"/>
          <p:cNvSpPr txBox="1">
            <a:spLocks noGrp="1"/>
          </p:cNvSpPr>
          <p:nvPr>
            <p:ph type="ftr" idx="11"/>
          </p:nvPr>
        </p:nvSpPr>
        <p:spPr>
          <a:xfrm>
            <a:off x="248356" y="6401999"/>
            <a:ext cx="117630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  <p:pic>
        <p:nvPicPr>
          <p:cNvPr id="342" name="Google Shape;342;p8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079500" y="1138238"/>
            <a:ext cx="10026650" cy="2051307"/>
          </a:xfrm>
          <a:prstGeom prst="rect">
            <a:avLst/>
          </a:prstGeom>
          <a:noFill/>
          <a:ln>
            <a:noFill/>
          </a:ln>
        </p:spPr>
      </p:pic>
      <p:pic>
        <p:nvPicPr>
          <p:cNvPr id="343" name="Google Shape;343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04156" y="3376238"/>
            <a:ext cx="8891587" cy="28390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9"/>
          <p:cNvSpPr txBox="1">
            <a:spLocks noGrp="1"/>
          </p:cNvSpPr>
          <p:nvPr>
            <p:ph type="title"/>
          </p:nvPr>
        </p:nvSpPr>
        <p:spPr>
          <a:xfrm>
            <a:off x="1079500" y="482601"/>
            <a:ext cx="10026650" cy="65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TESTS D’HYPOTHÈSE</a:t>
            </a:r>
            <a:endParaRPr/>
          </a:p>
        </p:txBody>
      </p:sp>
      <p:sp>
        <p:nvSpPr>
          <p:cNvPr id="349" name="Google Shape;349;p9"/>
          <p:cNvSpPr txBox="1">
            <a:spLocks noGrp="1"/>
          </p:cNvSpPr>
          <p:nvPr>
            <p:ph type="ftr" idx="11"/>
          </p:nvPr>
        </p:nvSpPr>
        <p:spPr>
          <a:xfrm>
            <a:off x="248356" y="6401999"/>
            <a:ext cx="117630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  <p:pic>
        <p:nvPicPr>
          <p:cNvPr id="350" name="Google Shape;350;p9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085850" y="1138238"/>
            <a:ext cx="10026650" cy="2074479"/>
          </a:xfrm>
          <a:prstGeom prst="rect">
            <a:avLst/>
          </a:prstGeom>
          <a:noFill/>
          <a:ln>
            <a:noFill/>
          </a:ln>
        </p:spPr>
      </p:pic>
      <p:pic>
        <p:nvPicPr>
          <p:cNvPr id="351" name="Google Shape;351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00919" y="3370483"/>
            <a:ext cx="8857896" cy="300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10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DEGRÉ DE SIGNIFICATION</a:t>
            </a:r>
            <a:endParaRPr/>
          </a:p>
        </p:txBody>
      </p:sp>
      <p:pic>
        <p:nvPicPr>
          <p:cNvPr id="357" name="Google Shape;357;p10" descr="Une image contenant texte&#10;&#10;Description générée automatiquement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69404" y="2286002"/>
            <a:ext cx="11253191" cy="2719804"/>
          </a:xfrm>
          <a:prstGeom prst="rect">
            <a:avLst/>
          </a:prstGeom>
          <a:noFill/>
          <a:ln>
            <a:noFill/>
          </a:ln>
        </p:spPr>
      </p:pic>
      <p:sp>
        <p:nvSpPr>
          <p:cNvPr id="358" name="Google Shape;358;p10"/>
          <p:cNvSpPr txBox="1">
            <a:spLocks noGrp="1"/>
          </p:cNvSpPr>
          <p:nvPr>
            <p:ph type="ftr" idx="11"/>
          </p:nvPr>
        </p:nvSpPr>
        <p:spPr>
          <a:xfrm>
            <a:off x="469404" y="6401999"/>
            <a:ext cx="1125319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11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SITUATION UNI/BI LATÉRALE</a:t>
            </a:r>
            <a:endParaRPr/>
          </a:p>
        </p:txBody>
      </p:sp>
      <p:sp>
        <p:nvSpPr>
          <p:cNvPr id="364" name="Google Shape;364;p11"/>
          <p:cNvSpPr txBox="1">
            <a:spLocks noGrp="1"/>
          </p:cNvSpPr>
          <p:nvPr>
            <p:ph type="body" idx="1"/>
          </p:nvPr>
        </p:nvSpPr>
        <p:spPr>
          <a:xfrm>
            <a:off x="1093963" y="3064331"/>
            <a:ext cx="10026650" cy="2947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757"/>
              <a:buNone/>
            </a:pPr>
            <a:r>
              <a:rPr lang="fr-FR" sz="1757" i="1" u="sng"/>
              <a:t>Εx d’un test comparant deux traitements </a:t>
            </a:r>
            <a:r>
              <a:rPr lang="fr-FR" sz="1757"/>
              <a:t>: l'ancien et un nouveau, par rapport à la baisse de la glycémie.</a:t>
            </a:r>
            <a:br>
              <a:rPr lang="fr-FR" sz="1757"/>
            </a:br>
            <a:br>
              <a:rPr lang="fr-FR" sz="1757"/>
            </a:br>
            <a:r>
              <a:rPr lang="fr-FR" sz="1757"/>
              <a:t> • Dans la situation </a:t>
            </a:r>
            <a:r>
              <a:rPr lang="fr-FR" sz="1757" b="1" u="sng"/>
              <a:t>unilatérale</a:t>
            </a:r>
            <a:r>
              <a:rPr lang="fr-FR" sz="1757"/>
              <a:t>, on peut seulement dire qu'il y a une différence entre les deux traitements (différence sur le fait qu'il baisse la glycémie ou pas). Ils n'ont pas la même action. </a:t>
            </a:r>
            <a:br>
              <a:rPr lang="fr-FR" sz="1757"/>
            </a:br>
            <a:endParaRPr sz="1757"/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757"/>
              <a:buNone/>
            </a:pPr>
            <a:r>
              <a:rPr lang="fr-FR" sz="1757"/>
              <a:t> • Dans la situation </a:t>
            </a:r>
            <a:r>
              <a:rPr lang="fr-FR" sz="1757" b="1" u="sng"/>
              <a:t>bilatérale</a:t>
            </a:r>
            <a:r>
              <a:rPr lang="fr-FR" sz="1757"/>
              <a:t>, on peut déterminer lequel des deux traitements est le plus efficace sur la baisse de la glycémie. </a:t>
            </a:r>
            <a:endParaRPr sz="4440">
              <a:latin typeface="Arial"/>
              <a:ea typeface="Arial"/>
              <a:cs typeface="Arial"/>
              <a:sym typeface="Arial"/>
            </a:endParaRPr>
          </a:p>
          <a:p>
            <a:pPr marL="360000" lvl="0" indent="-242525" algn="l" rtl="0">
              <a:lnSpc>
                <a:spcPct val="105000"/>
              </a:lnSpc>
              <a:spcBef>
                <a:spcPts val="1000"/>
              </a:spcBef>
              <a:spcAft>
                <a:spcPts val="0"/>
              </a:spcAft>
              <a:buSzPts val="1850"/>
              <a:buNone/>
            </a:pPr>
            <a:endParaRPr sz="1850"/>
          </a:p>
        </p:txBody>
      </p:sp>
      <p:sp>
        <p:nvSpPr>
          <p:cNvPr id="365" name="Google Shape;365;p11"/>
          <p:cNvSpPr txBox="1">
            <a:spLocks noGrp="1"/>
          </p:cNvSpPr>
          <p:nvPr>
            <p:ph type="ftr" idx="11"/>
          </p:nvPr>
        </p:nvSpPr>
        <p:spPr>
          <a:xfrm>
            <a:off x="270933" y="6401999"/>
            <a:ext cx="116727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  <p:sp>
        <p:nvSpPr>
          <p:cNvPr id="366" name="Google Shape;366;p11"/>
          <p:cNvSpPr txBox="1"/>
          <p:nvPr/>
        </p:nvSpPr>
        <p:spPr>
          <a:xfrm>
            <a:off x="1079500" y="1790701"/>
            <a:ext cx="10026650" cy="876587"/>
          </a:xfrm>
          <a:prstGeom prst="rect">
            <a:avLst/>
          </a:prstGeom>
          <a:noFill/>
          <a:ln w="25400" cap="flat" cmpd="sng">
            <a:solidFill>
              <a:schemeClr val="lt1">
                <a:alpha val="52941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>
                <a:solidFill>
                  <a:schemeClr val="accent5"/>
                </a:solidFill>
                <a:latin typeface="Avenir"/>
                <a:ea typeface="Avenir"/>
                <a:cs typeface="Avenir"/>
                <a:sym typeface="Avenir"/>
              </a:rPr>
              <a:t>SITUATION </a:t>
            </a:r>
            <a:r>
              <a:rPr lang="fr-FR" sz="1800" b="1" i="0" u="none" strike="noStrike" cap="none">
                <a:solidFill>
                  <a:schemeClr val="accent5"/>
                </a:solidFill>
                <a:latin typeface="Avenir"/>
                <a:ea typeface="Avenir"/>
                <a:cs typeface="Avenir"/>
                <a:sym typeface="Avenir"/>
              </a:rPr>
              <a:t>UNI</a:t>
            </a:r>
            <a:r>
              <a:rPr lang="fr-FR" sz="1800" b="0" i="0" u="none" strike="noStrike" cap="none">
                <a:solidFill>
                  <a:schemeClr val="accent5"/>
                </a:solidFill>
                <a:latin typeface="Avenir"/>
                <a:ea typeface="Avenir"/>
                <a:cs typeface="Avenir"/>
                <a:sym typeface="Avenir"/>
              </a:rPr>
              <a:t>LATERALE = Situations différentes ? OUI / NON</a:t>
            </a:r>
            <a:endParaRPr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>
                <a:solidFill>
                  <a:schemeClr val="accent5"/>
                </a:solidFill>
                <a:latin typeface="Avenir"/>
                <a:ea typeface="Avenir"/>
                <a:cs typeface="Avenir"/>
                <a:sym typeface="Avenir"/>
              </a:rPr>
              <a:t>SITUATION </a:t>
            </a:r>
            <a:r>
              <a:rPr lang="fr-FR" sz="1800" b="1" i="0" u="none" strike="noStrike" cap="none">
                <a:solidFill>
                  <a:schemeClr val="accent5"/>
                </a:solidFill>
                <a:latin typeface="Avenir"/>
                <a:ea typeface="Avenir"/>
                <a:cs typeface="Avenir"/>
                <a:sym typeface="Avenir"/>
              </a:rPr>
              <a:t>BI</a:t>
            </a:r>
            <a:r>
              <a:rPr lang="fr-FR" sz="1800" b="0" i="0" u="none" strike="noStrike" cap="none">
                <a:solidFill>
                  <a:schemeClr val="accent5"/>
                </a:solidFill>
                <a:latin typeface="Avenir"/>
                <a:ea typeface="Avenir"/>
                <a:cs typeface="Avenir"/>
                <a:sym typeface="Avenir"/>
              </a:rPr>
              <a:t>LATERALE = Situations différentes ? Si OUI, laquelle est meilleure ? 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12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MÉTHODE CALCUL DU KHI-2</a:t>
            </a:r>
            <a:endParaRPr/>
          </a:p>
        </p:txBody>
      </p:sp>
      <p:sp>
        <p:nvSpPr>
          <p:cNvPr id="372" name="Google Shape;372;p12"/>
          <p:cNvSpPr txBox="1">
            <a:spLocks noGrp="1"/>
          </p:cNvSpPr>
          <p:nvPr>
            <p:ph type="ftr" idx="11"/>
          </p:nvPr>
        </p:nvSpPr>
        <p:spPr>
          <a:xfrm>
            <a:off x="270933" y="6401999"/>
            <a:ext cx="116727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  <p:pic>
        <p:nvPicPr>
          <p:cNvPr id="373" name="Google Shape;373;p12" descr="Une image contenant texte&#10;&#10;Description générée automatiquement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2435225" y="2084387"/>
            <a:ext cx="7315200" cy="3390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13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CALCUL DU KHI-2 : EXEMPLE</a:t>
            </a:r>
            <a:endParaRPr/>
          </a:p>
        </p:txBody>
      </p:sp>
      <p:sp>
        <p:nvSpPr>
          <p:cNvPr id="379" name="Google Shape;379;p13"/>
          <p:cNvSpPr txBox="1">
            <a:spLocks noGrp="1"/>
          </p:cNvSpPr>
          <p:nvPr>
            <p:ph type="ftr" idx="11"/>
          </p:nvPr>
        </p:nvSpPr>
        <p:spPr>
          <a:xfrm>
            <a:off x="270933" y="6401999"/>
            <a:ext cx="116727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  <p:pic>
        <p:nvPicPr>
          <p:cNvPr id="380" name="Google Shape;380;p13" descr="Une image contenant table&#10;&#10;Description générée automatiquement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079500" y="2250531"/>
            <a:ext cx="10026650" cy="30586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14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CALCUL DU KHI-2 : EXEMPLE</a:t>
            </a:r>
            <a:endParaRPr/>
          </a:p>
        </p:txBody>
      </p:sp>
      <p:sp>
        <p:nvSpPr>
          <p:cNvPr id="386" name="Google Shape;386;p14"/>
          <p:cNvSpPr txBox="1">
            <a:spLocks noGrp="1"/>
          </p:cNvSpPr>
          <p:nvPr>
            <p:ph type="ftr" idx="11"/>
          </p:nvPr>
        </p:nvSpPr>
        <p:spPr>
          <a:xfrm>
            <a:off x="270933" y="6401999"/>
            <a:ext cx="116727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  <p:pic>
        <p:nvPicPr>
          <p:cNvPr id="387" name="Google Shape;387;p14" descr="Une image contenant table&#10;&#10;Description générée automatiquement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079500" y="1853570"/>
            <a:ext cx="10026650" cy="3058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8" name="Google Shape;388;p14" descr="Une image contenant texte&#10;&#10;Description générée automatiquement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43250" y="5004430"/>
            <a:ext cx="8728075" cy="13514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ga78889d84e_0_12"/>
          <p:cNvSpPr txBox="1">
            <a:spLocks noGrp="1"/>
          </p:cNvSpPr>
          <p:nvPr>
            <p:ph type="title"/>
          </p:nvPr>
        </p:nvSpPr>
        <p:spPr>
          <a:xfrm>
            <a:off x="1082700" y="573963"/>
            <a:ext cx="10026600" cy="65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CALCUL DU KHI-2 : EXEMPLE</a:t>
            </a:r>
            <a:endParaRPr/>
          </a:p>
        </p:txBody>
      </p:sp>
      <p:sp>
        <p:nvSpPr>
          <p:cNvPr id="394" name="Google Shape;394;ga78889d84e_0_12"/>
          <p:cNvSpPr txBox="1">
            <a:spLocks noGrp="1"/>
          </p:cNvSpPr>
          <p:nvPr>
            <p:ph type="ftr" idx="11"/>
          </p:nvPr>
        </p:nvSpPr>
        <p:spPr>
          <a:xfrm>
            <a:off x="270933" y="6401999"/>
            <a:ext cx="11672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  <p:pic>
        <p:nvPicPr>
          <p:cNvPr id="395" name="Google Shape;395;ga78889d84e_0_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21226" y="1055900"/>
            <a:ext cx="7128203" cy="53460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15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20"/>
              <a:buFont typeface="Rockwell"/>
              <a:buNone/>
            </a:pPr>
            <a:r>
              <a:rPr lang="fr-FR" sz="2520"/>
              <a:t>STATS DÉDUCTIVES – RÉSOLUTION QRU TYPE</a:t>
            </a:r>
            <a:endParaRPr/>
          </a:p>
        </p:txBody>
      </p:sp>
      <p:sp>
        <p:nvSpPr>
          <p:cNvPr id="401" name="Google Shape;401;p15"/>
          <p:cNvSpPr txBox="1">
            <a:spLocks noGrp="1"/>
          </p:cNvSpPr>
          <p:nvPr>
            <p:ph type="ftr" idx="11"/>
          </p:nvPr>
        </p:nvSpPr>
        <p:spPr>
          <a:xfrm>
            <a:off x="270933" y="6401999"/>
            <a:ext cx="116727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  <p:sp>
        <p:nvSpPr>
          <p:cNvPr id="402" name="Google Shape;402;p15"/>
          <p:cNvSpPr txBox="1">
            <a:spLocks noGrp="1"/>
          </p:cNvSpPr>
          <p:nvPr>
            <p:ph type="body" idx="1"/>
          </p:nvPr>
        </p:nvSpPr>
        <p:spPr>
          <a:xfrm>
            <a:off x="1079500" y="1790700"/>
            <a:ext cx="10026650" cy="3978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>
                <a:solidFill>
                  <a:srgbClr val="EF8B67"/>
                </a:solidFill>
              </a:rPr>
              <a:t>QRU 7 - Si le degré de signification d’un test ou d’une étude est inférieur à 0,01 alors c’est :</a:t>
            </a:r>
            <a:endParaRPr/>
          </a:p>
          <a:p>
            <a:pPr marL="457200" lvl="0" indent="-4572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AutoNum type="alphaUcPeriod"/>
            </a:pPr>
            <a:r>
              <a:rPr lang="fr-FR"/>
              <a:t>Que le risque de 1</a:t>
            </a:r>
            <a:r>
              <a:rPr lang="fr-FR" baseline="30000"/>
              <a:t>ère</a:t>
            </a:r>
            <a:r>
              <a:rPr lang="fr-FR"/>
              <a:t> espèce a été choisi à 0,01</a:t>
            </a:r>
            <a:endParaRPr/>
          </a:p>
          <a:p>
            <a:pPr marL="457200" lvl="0" indent="-4572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AutoNum type="alphaUcPeriod"/>
            </a:pPr>
            <a:r>
              <a:rPr lang="fr-FR"/>
              <a:t>Que l’on se trompe avec une probabilité inférieure à 0,01 si on ne rejette pas H0</a:t>
            </a:r>
            <a:endParaRPr/>
          </a:p>
          <a:p>
            <a:pPr marL="457200" lvl="0" indent="-4572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AutoNum type="alphaUcPeriod"/>
            </a:pPr>
            <a:r>
              <a:rPr lang="fr-FR"/>
              <a:t>Que même si le risque de première espèce avait été choisi à 0,01, H0 aurait été rejetée à ce risque</a:t>
            </a:r>
            <a:endParaRPr/>
          </a:p>
          <a:p>
            <a:pPr marL="457200" lvl="0" indent="-4572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AutoNum type="alphaUcPeriod"/>
            </a:pPr>
            <a:r>
              <a:rPr lang="fr-FR"/>
              <a:t>Qu’il aurait fallu choisir un risque de première espèce au moins égal à 0,99 pour rejeter H0 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16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20"/>
              <a:buFont typeface="Rockwell"/>
              <a:buNone/>
            </a:pPr>
            <a:r>
              <a:rPr lang="fr-FR" sz="2520"/>
              <a:t>STATS DÉDUCTIVES – RÉSOLUTION QRU TYPE</a:t>
            </a:r>
            <a:endParaRPr/>
          </a:p>
        </p:txBody>
      </p:sp>
      <p:sp>
        <p:nvSpPr>
          <p:cNvPr id="408" name="Google Shape;408;p16"/>
          <p:cNvSpPr txBox="1">
            <a:spLocks noGrp="1"/>
          </p:cNvSpPr>
          <p:nvPr>
            <p:ph type="ftr" idx="11"/>
          </p:nvPr>
        </p:nvSpPr>
        <p:spPr>
          <a:xfrm>
            <a:off x="270933" y="6401999"/>
            <a:ext cx="116727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  <p:sp>
        <p:nvSpPr>
          <p:cNvPr id="409" name="Google Shape;409;p16"/>
          <p:cNvSpPr txBox="1">
            <a:spLocks noGrp="1"/>
          </p:cNvSpPr>
          <p:nvPr>
            <p:ph type="body" idx="1"/>
          </p:nvPr>
        </p:nvSpPr>
        <p:spPr>
          <a:xfrm>
            <a:off x="964400" y="1790700"/>
            <a:ext cx="10141800" cy="39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r-FR">
                <a:solidFill>
                  <a:srgbClr val="EF8B67"/>
                </a:solidFill>
              </a:rPr>
              <a:t>QRU 7 - Si le degré de signification d’un test ou d’une étude est inférieur à 0,01 alors c’est :</a:t>
            </a:r>
            <a:endParaRPr/>
          </a:p>
          <a:p>
            <a:pPr marL="457200" lvl="0" indent="-4572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Clr>
                <a:srgbClr val="E69138"/>
              </a:buClr>
              <a:buSzPts val="2000"/>
              <a:buFont typeface="Rockwell"/>
              <a:buAutoNum type="alphaUcPeriod"/>
            </a:pPr>
            <a:r>
              <a:rPr lang="fr-FR"/>
              <a:t>Que </a:t>
            </a:r>
            <a:r>
              <a:rPr lang="fr-FR" strike="sngStrike"/>
              <a:t>le risque de 1</a:t>
            </a:r>
            <a:r>
              <a:rPr lang="fr-FR" strike="sngStrike" baseline="30000"/>
              <a:t>ère</a:t>
            </a:r>
            <a:r>
              <a:rPr lang="fr-FR" strike="sngStrike"/>
              <a:t> espèce a été choisi à 0,01 </a:t>
            </a:r>
            <a:endParaRPr/>
          </a:p>
          <a:p>
            <a:pPr marL="457200" lvl="0" indent="-4572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Clr>
                <a:srgbClr val="E69138"/>
              </a:buClr>
              <a:buSzPts val="2000"/>
              <a:buAutoNum type="alphaUcPeriod"/>
            </a:pPr>
            <a:r>
              <a:rPr lang="fr-FR"/>
              <a:t>Que l’on se trompe avec une probabilité inférieure à 0,01 si on </a:t>
            </a:r>
            <a:r>
              <a:rPr lang="fr-FR" strike="sngStrike"/>
              <a:t>ne rejette pas</a:t>
            </a:r>
            <a:r>
              <a:rPr lang="fr-FR"/>
              <a:t> H0</a:t>
            </a:r>
            <a:endParaRPr/>
          </a:p>
          <a:p>
            <a:pPr marL="457200" lvl="0" indent="-4572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Clr>
                <a:srgbClr val="E69138"/>
              </a:buClr>
              <a:buSzPts val="2000"/>
              <a:buAutoNum type="alphaUcPeriod"/>
            </a:pPr>
            <a:r>
              <a:rPr lang="fr-FR" b="1"/>
              <a:t>Que même si le risque de première espèce avait été choisi à 0,01, H0 aurait été rejetée à ce risque</a:t>
            </a:r>
            <a:endParaRPr/>
          </a:p>
          <a:p>
            <a:pPr marL="457200" lvl="0" indent="-4572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Clr>
                <a:srgbClr val="E69138"/>
              </a:buClr>
              <a:buSzPts val="2000"/>
              <a:buAutoNum type="alphaUcPeriod"/>
            </a:pPr>
            <a:r>
              <a:rPr lang="fr-FR"/>
              <a:t>Qu’il aurait fallu choisir un risque de première espèce au moins égal à </a:t>
            </a:r>
            <a:r>
              <a:rPr lang="fr-FR" strike="sngStrike"/>
              <a:t>0,99</a:t>
            </a:r>
            <a:r>
              <a:rPr lang="fr-FR"/>
              <a:t> pour rejeter H0 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17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20"/>
              <a:buFont typeface="Rockwell"/>
              <a:buNone/>
            </a:pPr>
            <a:r>
              <a:rPr lang="fr-FR" sz="2520"/>
              <a:t>STATS DÉDUCTIVES – RÉSOLUTION QRU TYPE</a:t>
            </a:r>
            <a:endParaRPr/>
          </a:p>
        </p:txBody>
      </p:sp>
      <p:sp>
        <p:nvSpPr>
          <p:cNvPr id="415" name="Google Shape;415;p17"/>
          <p:cNvSpPr txBox="1">
            <a:spLocks noGrp="1"/>
          </p:cNvSpPr>
          <p:nvPr>
            <p:ph type="ftr" idx="11"/>
          </p:nvPr>
        </p:nvSpPr>
        <p:spPr>
          <a:xfrm>
            <a:off x="270933" y="6401999"/>
            <a:ext cx="116727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  <p:sp>
        <p:nvSpPr>
          <p:cNvPr id="416" name="Google Shape;416;p17"/>
          <p:cNvSpPr txBox="1">
            <a:spLocks noGrp="1"/>
          </p:cNvSpPr>
          <p:nvPr>
            <p:ph type="body" idx="1"/>
          </p:nvPr>
        </p:nvSpPr>
        <p:spPr>
          <a:xfrm>
            <a:off x="1079500" y="1790700"/>
            <a:ext cx="10026650" cy="3978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</a:pPr>
            <a:r>
              <a:rPr lang="fr-FR" sz="1700">
                <a:solidFill>
                  <a:srgbClr val="EF8B67"/>
                </a:solidFill>
              </a:rPr>
              <a:t>QRU 9 – On se demande si un traitement T modifie la glycémie des malades qui le reçoivent. On mesure la glycémie des sujets de 2 groupes de 49 patients : les patients du premier groupe (T) sont traités par T ; ceux de l’autre groupe ne sont pas traités (NT). Les groupes sont constitués par TAS, et on compare leur moyenne. Les variances et moyennes observées dans les 2 groupes sont mT = 5,9 mmol/mL, mNT = 5,5 mmol/mL, s</a:t>
            </a:r>
            <a:r>
              <a:rPr lang="fr-FR" sz="1700" baseline="30000">
                <a:solidFill>
                  <a:srgbClr val="EF8B67"/>
                </a:solidFill>
              </a:rPr>
              <a:t>2</a:t>
            </a:r>
            <a:r>
              <a:rPr lang="fr-FR" sz="1700">
                <a:solidFill>
                  <a:srgbClr val="EF8B67"/>
                </a:solidFill>
              </a:rPr>
              <a:t>T = 0,4, s</a:t>
            </a:r>
            <a:r>
              <a:rPr lang="fr-FR" sz="1700" baseline="30000">
                <a:solidFill>
                  <a:srgbClr val="EF8B67"/>
                </a:solidFill>
              </a:rPr>
              <a:t>2</a:t>
            </a:r>
            <a:r>
              <a:rPr lang="fr-FR" sz="1700">
                <a:solidFill>
                  <a:srgbClr val="EF8B67"/>
                </a:solidFill>
              </a:rPr>
              <a:t>NT = 0,6. Après réalisation du test statistique adéquat en situation bilatérale, la P-value est égale à 0,006. Que peut-on conclure ?  </a:t>
            </a:r>
            <a:endParaRPr/>
          </a:p>
          <a:p>
            <a:pPr marL="457200" lvl="0" indent="-457200" algn="l" rtl="0">
              <a:lnSpc>
                <a:spcPct val="105000"/>
              </a:lnSpc>
              <a:spcBef>
                <a:spcPts val="1000"/>
              </a:spcBef>
              <a:spcAft>
                <a:spcPts val="0"/>
              </a:spcAft>
              <a:buClr>
                <a:srgbClr val="E69138"/>
              </a:buClr>
              <a:buSzPts val="1700"/>
              <a:buAutoNum type="alphaUcPeriod"/>
            </a:pPr>
            <a:r>
              <a:rPr lang="fr-FR" sz="1700"/>
              <a:t>L’intervalle de confiance à 95% de la différence des moyennes comprend la valeur 0</a:t>
            </a:r>
            <a:endParaRPr/>
          </a:p>
          <a:p>
            <a:pPr marL="457200" lvl="0" indent="-457200" algn="l" rtl="0">
              <a:lnSpc>
                <a:spcPct val="105000"/>
              </a:lnSpc>
              <a:spcBef>
                <a:spcPts val="1000"/>
              </a:spcBef>
              <a:spcAft>
                <a:spcPts val="0"/>
              </a:spcAft>
              <a:buClr>
                <a:srgbClr val="E69138"/>
              </a:buClr>
              <a:buSzPts val="1700"/>
              <a:buAutoNum type="alphaUcPeriod"/>
            </a:pPr>
            <a:r>
              <a:rPr lang="fr-FR" sz="1700"/>
              <a:t>Au risque de 5%, les moyennes observées mT et mNT ne diffèrent pas significativement</a:t>
            </a:r>
            <a:endParaRPr/>
          </a:p>
          <a:p>
            <a:pPr marL="457200" lvl="0" indent="-457200" algn="l" rtl="0">
              <a:lnSpc>
                <a:spcPct val="105000"/>
              </a:lnSpc>
              <a:spcBef>
                <a:spcPts val="1000"/>
              </a:spcBef>
              <a:spcAft>
                <a:spcPts val="0"/>
              </a:spcAft>
              <a:buClr>
                <a:srgbClr val="E69138"/>
              </a:buClr>
              <a:buSzPts val="1700"/>
              <a:buAutoNum type="alphaUcPeriod"/>
            </a:pPr>
            <a:r>
              <a:rPr lang="fr-FR" sz="1700"/>
              <a:t>L’utilisation du test t de comparaison de moyennes n’est pas valide car les tailles des groupes sont insuffisantes</a:t>
            </a:r>
            <a:endParaRPr/>
          </a:p>
          <a:p>
            <a:pPr marL="457200" lvl="0" indent="-457200" algn="l" rtl="0">
              <a:lnSpc>
                <a:spcPct val="105000"/>
              </a:lnSpc>
              <a:spcBef>
                <a:spcPts val="1000"/>
              </a:spcBef>
              <a:spcAft>
                <a:spcPts val="0"/>
              </a:spcAft>
              <a:buClr>
                <a:srgbClr val="E69138"/>
              </a:buClr>
              <a:buSzPts val="1700"/>
              <a:buAutoNum type="alphaUcPeriod"/>
            </a:pPr>
            <a:r>
              <a:rPr lang="fr-FR" sz="1700"/>
              <a:t>Il y a au maximum 6 chances sur 1000 que la différence observée entre les 2 moyennes soit due au hasard 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18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20"/>
              <a:buFont typeface="Rockwell"/>
              <a:buNone/>
            </a:pPr>
            <a:r>
              <a:rPr lang="fr-FR" sz="2520"/>
              <a:t>STATS DÉDUCTIVES – RÉSOLUTION QRU TYPE</a:t>
            </a:r>
            <a:endParaRPr/>
          </a:p>
        </p:txBody>
      </p:sp>
      <p:sp>
        <p:nvSpPr>
          <p:cNvPr id="422" name="Google Shape;422;p18"/>
          <p:cNvSpPr txBox="1">
            <a:spLocks noGrp="1"/>
          </p:cNvSpPr>
          <p:nvPr>
            <p:ph type="ftr" idx="11"/>
          </p:nvPr>
        </p:nvSpPr>
        <p:spPr>
          <a:xfrm>
            <a:off x="270933" y="6401999"/>
            <a:ext cx="116727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  <p:sp>
        <p:nvSpPr>
          <p:cNvPr id="423" name="Google Shape;423;p18"/>
          <p:cNvSpPr txBox="1">
            <a:spLocks noGrp="1"/>
          </p:cNvSpPr>
          <p:nvPr>
            <p:ph type="body" idx="1"/>
          </p:nvPr>
        </p:nvSpPr>
        <p:spPr>
          <a:xfrm>
            <a:off x="1079500" y="1790700"/>
            <a:ext cx="10026650" cy="3978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</a:pPr>
            <a:r>
              <a:rPr lang="fr-FR" sz="1700">
                <a:solidFill>
                  <a:srgbClr val="EF8B67"/>
                </a:solidFill>
              </a:rPr>
              <a:t>QRU 9 – On se demande si un traitement T modifie la glycémie des malades qui le reçoivent. On mesure la glycémie des sujets de 2 groupes de 49 patients : les patients du premier groupe (T) sont traités par T ; ceux de l’autre groupe ne sont pas traités (NT). Les groupes sont constitués par TAS, et on compare leur moyenne. Les variances et moyennes observées dans les 2 groupes sont mT = 5,9 mmol/mL, mNT = 5,5 mmol/mL, s</a:t>
            </a:r>
            <a:r>
              <a:rPr lang="fr-FR" sz="1700" baseline="30000">
                <a:solidFill>
                  <a:srgbClr val="EF8B67"/>
                </a:solidFill>
              </a:rPr>
              <a:t>2</a:t>
            </a:r>
            <a:r>
              <a:rPr lang="fr-FR" sz="1700">
                <a:solidFill>
                  <a:srgbClr val="EF8B67"/>
                </a:solidFill>
              </a:rPr>
              <a:t>T = 0,4, s</a:t>
            </a:r>
            <a:r>
              <a:rPr lang="fr-FR" sz="1700" baseline="30000">
                <a:solidFill>
                  <a:srgbClr val="EF8B67"/>
                </a:solidFill>
              </a:rPr>
              <a:t>2</a:t>
            </a:r>
            <a:r>
              <a:rPr lang="fr-FR" sz="1700">
                <a:solidFill>
                  <a:srgbClr val="EF8B67"/>
                </a:solidFill>
              </a:rPr>
              <a:t>NT = 0,6. Après réalisation du test statistique adéquat en situation bilatérale, la P-value est égale à 0,006. Que peut-on conclure ?  </a:t>
            </a:r>
            <a:endParaRPr/>
          </a:p>
          <a:p>
            <a:pPr marL="457200" lvl="0" indent="-457200" algn="l" rtl="0">
              <a:lnSpc>
                <a:spcPct val="105000"/>
              </a:lnSpc>
              <a:spcBef>
                <a:spcPts val="1000"/>
              </a:spcBef>
              <a:spcAft>
                <a:spcPts val="0"/>
              </a:spcAft>
              <a:buClr>
                <a:srgbClr val="E69138"/>
              </a:buClr>
              <a:buSzPts val="1700"/>
              <a:buAutoNum type="alphaUcPeriod"/>
            </a:pPr>
            <a:r>
              <a:rPr lang="fr-FR" sz="1700"/>
              <a:t>L’intervalle de confiance à 95% de la différence des moyennes </a:t>
            </a:r>
            <a:r>
              <a:rPr lang="fr-FR" sz="1700" strike="sngStrike"/>
              <a:t>comprend la valeur 0</a:t>
            </a:r>
            <a:endParaRPr/>
          </a:p>
          <a:p>
            <a:pPr marL="457200" lvl="0" indent="-457200" algn="l" rtl="0">
              <a:lnSpc>
                <a:spcPct val="105000"/>
              </a:lnSpc>
              <a:spcBef>
                <a:spcPts val="1000"/>
              </a:spcBef>
              <a:spcAft>
                <a:spcPts val="0"/>
              </a:spcAft>
              <a:buClr>
                <a:srgbClr val="E69138"/>
              </a:buClr>
              <a:buSzPts val="1700"/>
              <a:buAutoNum type="alphaUcPeriod"/>
            </a:pPr>
            <a:r>
              <a:rPr lang="fr-FR" sz="1700"/>
              <a:t>Au risque de 5%, les moyennes observées mT et mNT </a:t>
            </a:r>
            <a:r>
              <a:rPr lang="fr-FR" sz="1700" strike="sngStrike"/>
              <a:t>ne diffèrent pas</a:t>
            </a:r>
            <a:r>
              <a:rPr lang="fr-FR" sz="1700"/>
              <a:t> significativement</a:t>
            </a:r>
            <a:endParaRPr/>
          </a:p>
          <a:p>
            <a:pPr marL="457200" lvl="0" indent="-457200" algn="l" rtl="0">
              <a:lnSpc>
                <a:spcPct val="105000"/>
              </a:lnSpc>
              <a:spcBef>
                <a:spcPts val="1000"/>
              </a:spcBef>
              <a:spcAft>
                <a:spcPts val="0"/>
              </a:spcAft>
              <a:buClr>
                <a:srgbClr val="E69138"/>
              </a:buClr>
              <a:buSzPts val="1700"/>
              <a:buAutoNum type="alphaUcPeriod"/>
            </a:pPr>
            <a:r>
              <a:rPr lang="fr-FR" sz="1700"/>
              <a:t>L’utilisation du test t de comparaison de moyennes n’est </a:t>
            </a:r>
            <a:r>
              <a:rPr lang="fr-FR" sz="1700" strike="sngStrike"/>
              <a:t>pas valide car les tailles des groupes sont insuffisantes</a:t>
            </a:r>
            <a:endParaRPr/>
          </a:p>
          <a:p>
            <a:pPr marL="457200" lvl="0" indent="-457200" algn="l" rtl="0">
              <a:lnSpc>
                <a:spcPct val="105000"/>
              </a:lnSpc>
              <a:spcBef>
                <a:spcPts val="1000"/>
              </a:spcBef>
              <a:spcAft>
                <a:spcPts val="0"/>
              </a:spcAft>
              <a:buClr>
                <a:srgbClr val="E69138"/>
              </a:buClr>
              <a:buSzPts val="1700"/>
              <a:buAutoNum type="alphaUcPeriod"/>
            </a:pPr>
            <a:r>
              <a:rPr lang="fr-FR" sz="1700" b="1"/>
              <a:t>Il y a au maximum 6 chances sur 1000 que la différence observée entre les 2 moyennes soit due au hasard </a:t>
            </a: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gae9e03a0b0_1_6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00" cy="655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Formule de Bayes							Théorème de Bayes</a:t>
            </a:r>
            <a:endParaRPr/>
          </a:p>
        </p:txBody>
      </p:sp>
      <p:pic>
        <p:nvPicPr>
          <p:cNvPr id="430" name="Google Shape;430;gae9e03a0b0_1_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8350" y="2239850"/>
            <a:ext cx="5105875" cy="3238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431" name="Google Shape;431;gae9e03a0b0_1_6"/>
          <p:cNvPicPr preferRelativeResize="0"/>
          <p:nvPr/>
        </p:nvPicPr>
        <p:blipFill rotWithShape="1">
          <a:blip r:embed="rId4">
            <a:alphaModFix/>
          </a:blip>
          <a:srcRect b="1390"/>
          <a:stretch/>
        </p:blipFill>
        <p:spPr>
          <a:xfrm>
            <a:off x="5924250" y="1636300"/>
            <a:ext cx="5746024" cy="4515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gae9e03a0b0_1_14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00" cy="655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Indépendances / Inclusion / Exclusion</a:t>
            </a:r>
            <a:endParaRPr/>
          </a:p>
        </p:txBody>
      </p:sp>
      <p:sp>
        <p:nvSpPr>
          <p:cNvPr id="438" name="Google Shape;438;gae9e03a0b0_1_14"/>
          <p:cNvSpPr txBox="1">
            <a:spLocks noGrp="1"/>
          </p:cNvSpPr>
          <p:nvPr>
            <p:ph type="body" idx="1"/>
          </p:nvPr>
        </p:nvSpPr>
        <p:spPr>
          <a:xfrm>
            <a:off x="1079500" y="1790700"/>
            <a:ext cx="10026600" cy="3978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 sz="1900"/>
              <a:t>Deux événements sont </a:t>
            </a:r>
            <a:r>
              <a:rPr lang="fr-FR" sz="1900" b="1" u="sng">
                <a:solidFill>
                  <a:srgbClr val="FFFF00"/>
                </a:solidFill>
              </a:rPr>
              <a:t>indépendants</a:t>
            </a:r>
            <a:r>
              <a:rPr lang="fr-FR" sz="1900"/>
              <a:t> si : </a:t>
            </a:r>
            <a:r>
              <a:rPr lang="fr-FR" sz="1900">
                <a:solidFill>
                  <a:srgbClr val="FFFF00"/>
                </a:solidFill>
              </a:rPr>
              <a:t>P(B∩A) = P(A) x P(B)</a:t>
            </a:r>
            <a:r>
              <a:rPr lang="fr-FR" sz="1900"/>
              <a:t> </a:t>
            </a:r>
            <a:r>
              <a:rPr lang="fr-FR" sz="2600"/>
              <a:t>→</a:t>
            </a:r>
            <a:r>
              <a:rPr lang="fr-FR" sz="1900"/>
              <a:t> P(</a:t>
            </a:r>
            <a:r>
              <a:rPr lang="fr-FR" sz="1900">
                <a:solidFill>
                  <a:srgbClr val="FF00FF"/>
                </a:solidFill>
              </a:rPr>
              <a:t>A</a:t>
            </a:r>
            <a:r>
              <a:rPr lang="fr-FR" sz="1900"/>
              <a:t>|B)=P(</a:t>
            </a:r>
            <a:r>
              <a:rPr lang="fr-FR" sz="1900">
                <a:solidFill>
                  <a:srgbClr val="FF00FF"/>
                </a:solidFill>
              </a:rPr>
              <a:t>A</a:t>
            </a:r>
            <a:r>
              <a:rPr lang="fr-FR" sz="1900"/>
              <a:t>) et P(</a:t>
            </a:r>
            <a:r>
              <a:rPr lang="fr-FR" sz="1900">
                <a:solidFill>
                  <a:srgbClr val="FF00FF"/>
                </a:solidFill>
              </a:rPr>
              <a:t>B</a:t>
            </a:r>
            <a:r>
              <a:rPr lang="fr-FR" sz="1900"/>
              <a:t>|A)=P(</a:t>
            </a:r>
            <a:r>
              <a:rPr lang="fr-FR" sz="1900">
                <a:solidFill>
                  <a:srgbClr val="FF00FF"/>
                </a:solidFill>
              </a:rPr>
              <a:t>B</a:t>
            </a:r>
            <a:r>
              <a:rPr lang="fr-FR" sz="1900"/>
              <a:t>)</a:t>
            </a:r>
            <a:endParaRPr sz="19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 sz="1900"/>
              <a:t>3 évènements sont indépendants si : A et B indépendants, idem pour A et C et B et C </a:t>
            </a:r>
            <a:r>
              <a:rPr lang="fr-FR" sz="1900">
                <a:solidFill>
                  <a:srgbClr val="FF00FF"/>
                </a:solidFill>
              </a:rPr>
              <a:t>ET</a:t>
            </a:r>
            <a:r>
              <a:rPr lang="fr-FR" sz="1900"/>
              <a:t> si </a:t>
            </a:r>
            <a:r>
              <a:rPr lang="fr-FR" sz="1900">
                <a:solidFill>
                  <a:srgbClr val="FFFF00"/>
                </a:solidFill>
              </a:rPr>
              <a:t>P(A∩B∩C)=P(A)xP(B)xP(C)</a:t>
            </a:r>
            <a:r>
              <a:rPr lang="fr-FR" sz="1900"/>
              <a:t>.</a:t>
            </a:r>
            <a:endParaRPr sz="19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 sz="1900"/>
              <a:t>A et B sont </a:t>
            </a:r>
            <a:r>
              <a:rPr lang="fr-FR" sz="1900" b="1" u="sng">
                <a:solidFill>
                  <a:srgbClr val="00FF00"/>
                </a:solidFill>
              </a:rPr>
              <a:t>exclusifs/disjoints/incompatibles</a:t>
            </a:r>
            <a:r>
              <a:rPr lang="fr-FR" sz="1900"/>
              <a:t> </a:t>
            </a:r>
            <a:r>
              <a:rPr lang="fr-FR" sz="2600"/>
              <a:t>→</a:t>
            </a:r>
            <a:r>
              <a:rPr lang="fr-FR" sz="1900"/>
              <a:t> </a:t>
            </a:r>
            <a:r>
              <a:rPr lang="fr-FR" sz="1900">
                <a:solidFill>
                  <a:srgbClr val="FFFFFF"/>
                </a:solidFill>
              </a:rPr>
              <a:t>P(A|B)=P(B|A)=</a:t>
            </a:r>
            <a:r>
              <a:rPr lang="fr-FR" sz="1900">
                <a:solidFill>
                  <a:srgbClr val="00FF00"/>
                </a:solidFill>
              </a:rPr>
              <a:t>0</a:t>
            </a:r>
            <a:endParaRPr sz="1900">
              <a:solidFill>
                <a:srgbClr val="00FF00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1900"/>
          </a:p>
        </p:txBody>
      </p:sp>
      <p:pic>
        <p:nvPicPr>
          <p:cNvPr id="439" name="Google Shape;439;gae9e03a0b0_1_14"/>
          <p:cNvPicPr preferRelativeResize="0"/>
          <p:nvPr/>
        </p:nvPicPr>
        <p:blipFill rotWithShape="1">
          <a:blip r:embed="rId3">
            <a:alphaModFix/>
          </a:blip>
          <a:srcRect b="22827"/>
          <a:stretch/>
        </p:blipFill>
        <p:spPr>
          <a:xfrm>
            <a:off x="1079500" y="4153300"/>
            <a:ext cx="5004674" cy="2271924"/>
          </a:xfrm>
          <a:prstGeom prst="rect">
            <a:avLst/>
          </a:prstGeom>
          <a:noFill/>
          <a:ln>
            <a:noFill/>
          </a:ln>
        </p:spPr>
      </p:pic>
      <p:sp>
        <p:nvSpPr>
          <p:cNvPr id="440" name="Google Shape;440;gae9e03a0b0_1_14"/>
          <p:cNvSpPr txBox="1"/>
          <p:nvPr/>
        </p:nvSpPr>
        <p:spPr>
          <a:xfrm>
            <a:off x="7063050" y="3994925"/>
            <a:ext cx="4085400" cy="243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9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rPr>
              <a:t>Car Si A est inclus dans B, P(AnB) = P(A) et vice versa</a:t>
            </a:r>
            <a:endParaRPr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441" name="Google Shape;441;gae9e03a0b0_1_14"/>
          <p:cNvSpPr/>
          <p:nvPr/>
        </p:nvSpPr>
        <p:spPr>
          <a:xfrm>
            <a:off x="7329275" y="4761575"/>
            <a:ext cx="3239100" cy="1568400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 w="9525" cap="flat" cmpd="sng">
            <a:solidFill>
              <a:srgbClr val="A4C2F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2" name="Google Shape;442;gae9e03a0b0_1_14"/>
          <p:cNvSpPr/>
          <p:nvPr/>
        </p:nvSpPr>
        <p:spPr>
          <a:xfrm>
            <a:off x="7824025" y="4948300"/>
            <a:ext cx="1054800" cy="1017600"/>
          </a:xfrm>
          <a:prstGeom prst="ellipse">
            <a:avLst/>
          </a:prstGeom>
          <a:solidFill>
            <a:srgbClr val="C27BA0"/>
          </a:solidFill>
          <a:ln w="9525" cap="flat" cmpd="sng">
            <a:solidFill>
              <a:srgbClr val="C27BA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3" name="Google Shape;443;gae9e03a0b0_1_14"/>
          <p:cNvSpPr txBox="1"/>
          <p:nvPr/>
        </p:nvSpPr>
        <p:spPr>
          <a:xfrm>
            <a:off x="8108725" y="5111650"/>
            <a:ext cx="485400" cy="49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900"/>
              <a:t>A</a:t>
            </a:r>
            <a:endParaRPr sz="3600"/>
          </a:p>
        </p:txBody>
      </p:sp>
      <p:sp>
        <p:nvSpPr>
          <p:cNvPr id="444" name="Google Shape;444;gae9e03a0b0_1_14"/>
          <p:cNvSpPr txBox="1"/>
          <p:nvPr/>
        </p:nvSpPr>
        <p:spPr>
          <a:xfrm>
            <a:off x="9577350" y="5111650"/>
            <a:ext cx="485400" cy="49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900"/>
              <a:t>B</a:t>
            </a:r>
            <a:endParaRPr sz="360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p19"/>
          <p:cNvSpPr txBox="1">
            <a:spLocks noGrp="1"/>
          </p:cNvSpPr>
          <p:nvPr>
            <p:ph type="title"/>
          </p:nvPr>
        </p:nvSpPr>
        <p:spPr>
          <a:xfrm>
            <a:off x="3452235" y="2773363"/>
            <a:ext cx="5287530" cy="65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D’AUTRES QUESTIONS ?</a:t>
            </a:r>
            <a:endParaRPr/>
          </a:p>
        </p:txBody>
      </p:sp>
      <p:sp>
        <p:nvSpPr>
          <p:cNvPr id="450" name="Google Shape;450;p19"/>
          <p:cNvSpPr txBox="1">
            <a:spLocks noGrp="1"/>
          </p:cNvSpPr>
          <p:nvPr>
            <p:ph type="ft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2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457" name="Google Shape;457;p20"/>
          <p:cNvSpPr txBox="1">
            <a:spLocks noGrp="1"/>
          </p:cNvSpPr>
          <p:nvPr>
            <p:ph type="ctrTitle"/>
          </p:nvPr>
        </p:nvSpPr>
        <p:spPr>
          <a:xfrm>
            <a:off x="7766050" y="1079500"/>
            <a:ext cx="3884962" cy="213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Rockwell"/>
              <a:buNone/>
            </a:pPr>
            <a:r>
              <a:rPr lang="fr-FR" sz="6000"/>
              <a:t>SDR UE4</a:t>
            </a:r>
            <a:endParaRPr/>
          </a:p>
        </p:txBody>
      </p:sp>
      <p:sp>
        <p:nvSpPr>
          <p:cNvPr id="458" name="Google Shape;458;p20"/>
          <p:cNvSpPr txBox="1">
            <a:spLocks noGrp="1"/>
          </p:cNvSpPr>
          <p:nvPr>
            <p:ph type="subTitle" idx="1"/>
          </p:nvPr>
        </p:nvSpPr>
        <p:spPr>
          <a:xfrm>
            <a:off x="7766051" y="4113213"/>
            <a:ext cx="3884961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ctr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fr-FR"/>
              <a:t>2</a:t>
            </a:r>
            <a:r>
              <a:rPr lang="fr-FR" baseline="30000"/>
              <a:t>ème</a:t>
            </a:r>
            <a:r>
              <a:rPr lang="fr-FR"/>
              <a:t> partie : </a:t>
            </a:r>
            <a:r>
              <a:rPr lang="fr-FR" b="1"/>
              <a:t>CHIT-CHAT</a:t>
            </a:r>
            <a:endParaRPr/>
          </a:p>
          <a:p>
            <a:pPr marL="0" lvl="0" indent="0" algn="ctr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r>
              <a:rPr lang="fr-FR" b="1"/>
              <a:t>19h-20h</a:t>
            </a:r>
            <a:endParaRPr/>
          </a:p>
          <a:p>
            <a:pPr marL="0" lvl="0" indent="0" algn="ctr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 b="1"/>
          </a:p>
        </p:txBody>
      </p:sp>
      <p:cxnSp>
        <p:nvCxnSpPr>
          <p:cNvPr id="459" name="Google Shape;459;p20"/>
          <p:cNvCxnSpPr/>
          <p:nvPr/>
        </p:nvCxnSpPr>
        <p:spPr>
          <a:xfrm>
            <a:off x="9438531" y="3690871"/>
            <a:ext cx="540000" cy="0"/>
          </a:xfrm>
          <a:prstGeom prst="straightConnector1">
            <a:avLst/>
          </a:prstGeom>
          <a:noFill/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460" name="Google Shape;460;p20" descr="Everyone's Going Batshit For This &quot;Harry Potter&quot; Shop In Edinburgh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7975" y="1147783"/>
            <a:ext cx="7150100" cy="47498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sp>
        <p:nvSpPr>
          <p:cNvPr id="461" name="Google Shape;461;p20"/>
          <p:cNvSpPr/>
          <p:nvPr/>
        </p:nvSpPr>
        <p:spPr>
          <a:xfrm>
            <a:off x="8983684" y="1123719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pic>
        <p:nvPicPr>
          <p:cNvPr id="462" name="Google Shape;462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701868" y="140704"/>
            <a:ext cx="1277492" cy="1277492"/>
          </a:xfrm>
          <a:prstGeom prst="ellipse">
            <a:avLst/>
          </a:prstGeom>
          <a:noFill/>
          <a:ln>
            <a:noFill/>
          </a:ln>
        </p:spPr>
      </p:pic>
      <p:sp>
        <p:nvSpPr>
          <p:cNvPr id="463" name="Google Shape;463;p20"/>
          <p:cNvSpPr txBox="1">
            <a:spLocks noGrp="1"/>
          </p:cNvSpPr>
          <p:nvPr>
            <p:ph type="ftr" idx="11"/>
          </p:nvPr>
        </p:nvSpPr>
        <p:spPr>
          <a:xfrm>
            <a:off x="307975" y="6401999"/>
            <a:ext cx="1167138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21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ORGANISER SES RÉVISIONS</a:t>
            </a:r>
            <a:endParaRPr/>
          </a:p>
        </p:txBody>
      </p:sp>
      <p:sp>
        <p:nvSpPr>
          <p:cNvPr id="469" name="Google Shape;469;p21"/>
          <p:cNvSpPr txBox="1">
            <a:spLocks noGrp="1"/>
          </p:cNvSpPr>
          <p:nvPr>
            <p:ph type="body" idx="1"/>
          </p:nvPr>
        </p:nvSpPr>
        <p:spPr>
          <a:xfrm>
            <a:off x="1079500" y="1790700"/>
            <a:ext cx="10026650" cy="3978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360000" lvl="0" indent="-360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Faire une liste des cours et PRIORISER </a:t>
            </a:r>
            <a:endParaRPr/>
          </a:p>
          <a:p>
            <a:pPr marL="360000" lvl="0" indent="-3473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Char char="·"/>
            </a:pPr>
            <a:r>
              <a:rPr lang="fr-FR"/>
              <a:t>Faire une liste des autres choses à faire également (DMs, annales, SDRs, réponses des profs, etc…)</a:t>
            </a:r>
            <a:endParaRPr/>
          </a:p>
          <a:p>
            <a:pPr marL="360000" lvl="0" indent="-3473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Char char="·"/>
            </a:pPr>
            <a:r>
              <a:rPr lang="fr-FR"/>
              <a:t>Définir le temps que vous voulez travailler chaque jour </a:t>
            </a:r>
            <a:endParaRPr/>
          </a:p>
          <a:p>
            <a:pPr marL="360000" lvl="0" indent="-3600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Faire un planning de révisions (pas trop surchargé ++), incluant des annales !</a:t>
            </a:r>
            <a:endParaRPr/>
          </a:p>
          <a:p>
            <a:pPr marL="360000" lvl="0" indent="-3600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Se laisser des temps de repos ! Dormez, allez courir, matez Dr. House (ou Prison Break +++) !</a:t>
            </a:r>
            <a:endParaRPr/>
          </a:p>
        </p:txBody>
      </p:sp>
      <p:sp>
        <p:nvSpPr>
          <p:cNvPr id="470" name="Google Shape;470;p21"/>
          <p:cNvSpPr txBox="1">
            <a:spLocks noGrp="1"/>
          </p:cNvSpPr>
          <p:nvPr>
            <p:ph type="ftr" idx="11"/>
          </p:nvPr>
        </p:nvSpPr>
        <p:spPr>
          <a:xfrm>
            <a:off x="270933" y="6401999"/>
            <a:ext cx="116727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p22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CONSEILS PENDANT LES RÉVISIONS</a:t>
            </a:r>
            <a:endParaRPr/>
          </a:p>
        </p:txBody>
      </p:sp>
      <p:sp>
        <p:nvSpPr>
          <p:cNvPr id="476" name="Google Shape;476;p22"/>
          <p:cNvSpPr txBox="1">
            <a:spLocks noGrp="1"/>
          </p:cNvSpPr>
          <p:nvPr>
            <p:ph type="body" idx="1"/>
          </p:nvPr>
        </p:nvSpPr>
        <p:spPr>
          <a:xfrm>
            <a:off x="1079500" y="1790700"/>
            <a:ext cx="10026650" cy="3978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360000" lvl="0" indent="-360000" algn="l" rtl="0">
              <a:spcBef>
                <a:spcPts val="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A partir de votre liste de cours, établissez un </a:t>
            </a:r>
            <a:r>
              <a:rPr lang="fr-FR" u="sng"/>
              <a:t>code couleur</a:t>
            </a:r>
            <a:r>
              <a:rPr lang="fr-FR"/>
              <a:t> :</a:t>
            </a:r>
            <a:endParaRPr/>
          </a:p>
          <a:p>
            <a:pPr marL="817200" lvl="0" indent="97199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u="sng"/>
              <a:t>Ex</a:t>
            </a:r>
            <a:r>
              <a:rPr lang="fr-FR"/>
              <a:t> :   -   </a:t>
            </a:r>
            <a:r>
              <a:rPr lang="fr-FR">
                <a:highlight>
                  <a:srgbClr val="6AA84F"/>
                </a:highlight>
              </a:rPr>
              <a:t>vert</a:t>
            </a:r>
            <a:r>
              <a:rPr lang="fr-FR"/>
              <a:t> pour les cours parfaitement maîtrisés (à ne relire que rapidemment)</a:t>
            </a:r>
            <a:endParaRPr/>
          </a:p>
          <a:p>
            <a:pPr marL="18288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fr-FR">
                <a:highlight>
                  <a:srgbClr val="FF0000"/>
                </a:highlight>
              </a:rPr>
              <a:t>rouge</a:t>
            </a:r>
            <a:r>
              <a:rPr lang="fr-FR"/>
              <a:t> pour les cours à revoir plus profondément</a:t>
            </a:r>
            <a:endParaRPr/>
          </a:p>
          <a:p>
            <a:pPr marL="22860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360000" lvl="0" indent="-360000" algn="l" rtl="0">
              <a:spcBef>
                <a:spcPts val="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Notez les points du cours que vous ne maîtrisez pas suffisamment, type fiches de trucs difficiles, à relire la veille du concours</a:t>
            </a:r>
            <a:endParaRPr/>
          </a:p>
          <a:p>
            <a:pPr marL="360000" lvl="0" indent="-347300" algn="l" rtl="0">
              <a:spcBef>
                <a:spcPts val="0"/>
              </a:spcBef>
              <a:spcAft>
                <a:spcPts val="0"/>
              </a:spcAft>
              <a:buSzPts val="1800"/>
              <a:buChar char="·"/>
            </a:pPr>
            <a:r>
              <a:rPr lang="fr-FR"/>
              <a:t>Notez vos erreurs quand vous faites les annales, ainsi que les items récurrents, afin de ne pas avoir à les refaire 3 fois, et relire uniquement ça pour gagner du temps</a:t>
            </a:r>
            <a:endParaRPr/>
          </a:p>
          <a:p>
            <a:pPr marL="360000" lvl="0" indent="-347300" algn="l" rtl="0">
              <a:spcBef>
                <a:spcPts val="0"/>
              </a:spcBef>
              <a:spcAft>
                <a:spcPts val="0"/>
              </a:spcAft>
              <a:buSzPts val="1800"/>
              <a:buChar char="·"/>
            </a:pPr>
            <a:r>
              <a:rPr lang="fr-FR"/>
              <a:t>Ne pas paniquer si vous prenez du retard, c’est normal (j’ai jamais tenu un seul planning de ma vie) : vous aurez qlqs jours à la fin pour le rattraper </a:t>
            </a:r>
            <a:endParaRPr/>
          </a:p>
          <a:p>
            <a:pPr marL="360000" lvl="0" indent="-347300" algn="l" rtl="0">
              <a:spcBef>
                <a:spcPts val="0"/>
              </a:spcBef>
              <a:spcAft>
                <a:spcPts val="0"/>
              </a:spcAft>
              <a:buSzPts val="1800"/>
              <a:buChar char="·"/>
            </a:pPr>
            <a:r>
              <a:rPr lang="fr-FR"/>
              <a:t>Faites des choix stratégiques ++</a:t>
            </a:r>
            <a:endParaRPr/>
          </a:p>
        </p:txBody>
      </p:sp>
      <p:sp>
        <p:nvSpPr>
          <p:cNvPr id="477" name="Google Shape;477;p22"/>
          <p:cNvSpPr txBox="1">
            <a:spLocks noGrp="1"/>
          </p:cNvSpPr>
          <p:nvPr>
            <p:ph type="ftr" idx="11"/>
          </p:nvPr>
        </p:nvSpPr>
        <p:spPr>
          <a:xfrm>
            <a:off x="270933" y="6401999"/>
            <a:ext cx="116727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p23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GÉRER LE STRESS</a:t>
            </a:r>
            <a:endParaRPr/>
          </a:p>
        </p:txBody>
      </p:sp>
      <p:sp>
        <p:nvSpPr>
          <p:cNvPr id="483" name="Google Shape;483;p23"/>
          <p:cNvSpPr txBox="1">
            <a:spLocks noGrp="1"/>
          </p:cNvSpPr>
          <p:nvPr>
            <p:ph type="body" idx="1"/>
          </p:nvPr>
        </p:nvSpPr>
        <p:spPr>
          <a:xfrm>
            <a:off x="1079500" y="1790700"/>
            <a:ext cx="10026650" cy="3978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360000" lvl="0" indent="-360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Faire des pauses</a:t>
            </a:r>
            <a:endParaRPr/>
          </a:p>
          <a:p>
            <a:pPr marL="360000" lvl="0" indent="-3600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Faire du sport</a:t>
            </a:r>
            <a:endParaRPr/>
          </a:p>
          <a:p>
            <a:pPr marL="360000" lvl="0" indent="-3600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Bien manger</a:t>
            </a:r>
            <a:endParaRPr/>
          </a:p>
          <a:p>
            <a:pPr marL="360000" lvl="0" indent="-3600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Dormir</a:t>
            </a:r>
            <a:endParaRPr/>
          </a:p>
          <a:p>
            <a:pPr marL="360000" lvl="0" indent="-3600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Vidéos méditation / yoga / cohérence cardiaque</a:t>
            </a:r>
            <a:endParaRPr/>
          </a:p>
          <a:p>
            <a:pPr marL="360000" lvl="0" indent="-3600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Le stress est normal, mais celui-ci doit être un moteur pour vous pousser à vous donner au max de vous-même, et ne doit pas devenir paralysant ! </a:t>
            </a:r>
            <a:endParaRPr/>
          </a:p>
        </p:txBody>
      </p:sp>
      <p:sp>
        <p:nvSpPr>
          <p:cNvPr id="484" name="Google Shape;484;p23"/>
          <p:cNvSpPr txBox="1">
            <a:spLocks noGrp="1"/>
          </p:cNvSpPr>
          <p:nvPr>
            <p:ph type="ftr" idx="11"/>
          </p:nvPr>
        </p:nvSpPr>
        <p:spPr>
          <a:xfrm>
            <a:off x="270933" y="6401999"/>
            <a:ext cx="116727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Google Shape;489;p24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DERNIERS JOURS AVANT LE CONCOURS</a:t>
            </a:r>
            <a:endParaRPr/>
          </a:p>
        </p:txBody>
      </p:sp>
      <p:sp>
        <p:nvSpPr>
          <p:cNvPr id="490" name="Google Shape;490;p24"/>
          <p:cNvSpPr txBox="1">
            <a:spLocks noGrp="1"/>
          </p:cNvSpPr>
          <p:nvPr>
            <p:ph type="body" idx="1"/>
          </p:nvPr>
        </p:nvSpPr>
        <p:spPr>
          <a:xfrm>
            <a:off x="1079500" y="1790700"/>
            <a:ext cx="10026650" cy="3978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360000" lvl="0" indent="-360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Rattraper un peu de retard du programme de révisions</a:t>
            </a:r>
            <a:endParaRPr/>
          </a:p>
          <a:p>
            <a:pPr marL="360000" lvl="0" indent="-3600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Faire les dernières annales</a:t>
            </a:r>
            <a:endParaRPr/>
          </a:p>
          <a:p>
            <a:pPr marL="360000" lvl="0" indent="-3600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Refaire la(les) SDR de Physique</a:t>
            </a:r>
            <a:endParaRPr/>
          </a:p>
          <a:p>
            <a:pPr marL="360000" lvl="0" indent="-3600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Relire ses erreurs / notions importantes, et relire les fiches de trucs bêtes de par coeur</a:t>
            </a:r>
            <a:endParaRPr/>
          </a:p>
          <a:p>
            <a:pPr marL="360000" lvl="0" indent="-3600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Bien dormir +++</a:t>
            </a:r>
            <a:endParaRPr/>
          </a:p>
          <a:p>
            <a:pPr marL="360000" lvl="0" indent="-3600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000"/>
              <a:buChar char="·"/>
            </a:pPr>
            <a:r>
              <a:rPr lang="fr-FR" i="1" u="sng"/>
              <a:t>Optionnel</a:t>
            </a:r>
            <a:r>
              <a:rPr lang="fr-FR"/>
              <a:t> : s’entraîner à porter une couche, le jour J ça peut surprendre </a:t>
            </a:r>
            <a:endParaRPr/>
          </a:p>
        </p:txBody>
      </p:sp>
      <p:sp>
        <p:nvSpPr>
          <p:cNvPr id="491" name="Google Shape;491;p24"/>
          <p:cNvSpPr txBox="1">
            <a:spLocks noGrp="1"/>
          </p:cNvSpPr>
          <p:nvPr>
            <p:ph type="ftr" idx="11"/>
          </p:nvPr>
        </p:nvSpPr>
        <p:spPr>
          <a:xfrm>
            <a:off x="270933" y="6401999"/>
            <a:ext cx="116727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25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LA VEILLE </a:t>
            </a:r>
            <a:endParaRPr/>
          </a:p>
        </p:txBody>
      </p:sp>
      <p:sp>
        <p:nvSpPr>
          <p:cNvPr id="497" name="Google Shape;497;p25"/>
          <p:cNvSpPr txBox="1">
            <a:spLocks noGrp="1"/>
          </p:cNvSpPr>
          <p:nvPr>
            <p:ph type="body" idx="1"/>
          </p:nvPr>
        </p:nvSpPr>
        <p:spPr>
          <a:xfrm>
            <a:off x="1079500" y="1790700"/>
            <a:ext cx="10026650" cy="3978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360000" lvl="0" indent="-360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Se lever tôt le matin pour être fatigué le soir</a:t>
            </a:r>
            <a:endParaRPr/>
          </a:p>
          <a:p>
            <a:pPr marL="360000" lvl="0" indent="-3600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Arrêter de travailler en fin d’aprem maxxxx 18h</a:t>
            </a:r>
            <a:endParaRPr/>
          </a:p>
          <a:p>
            <a:pPr marL="360000" lvl="0" indent="-3600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Manger sainement </a:t>
            </a:r>
            <a:r>
              <a:rPr lang="fr-FR" i="1"/>
              <a:t>(mais sushis en amoureux ça marche aussi, </a:t>
            </a:r>
            <a:r>
              <a:rPr lang="fr-FR"/>
              <a:t>bof pas ouf le poisson cru une veille de CC, on sait jamais, mangez des pâtes aux légumes)</a:t>
            </a:r>
            <a:r>
              <a:rPr lang="fr-FR" i="1"/>
              <a:t> </a:t>
            </a:r>
            <a:endParaRPr i="1"/>
          </a:p>
          <a:p>
            <a:pPr marL="360000" lvl="0" indent="-3600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Préparer ses affaires </a:t>
            </a:r>
            <a:r>
              <a:rPr lang="fr-FR" i="1"/>
              <a:t>(feutres++, montre, fringues confortables, eau + en-cas, médicaments, mouchoirs, chewing-gum, couche ?)</a:t>
            </a:r>
            <a:endParaRPr i="1"/>
          </a:p>
          <a:p>
            <a:pPr marL="360000" lvl="0" indent="-3600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Se coucher tôt, max 22h</a:t>
            </a:r>
            <a:endParaRPr/>
          </a:p>
        </p:txBody>
      </p:sp>
      <p:sp>
        <p:nvSpPr>
          <p:cNvPr id="498" name="Google Shape;498;p25"/>
          <p:cNvSpPr txBox="1">
            <a:spLocks noGrp="1"/>
          </p:cNvSpPr>
          <p:nvPr>
            <p:ph type="ftr" idx="11"/>
          </p:nvPr>
        </p:nvSpPr>
        <p:spPr>
          <a:xfrm>
            <a:off x="1079499" y="6401999"/>
            <a:ext cx="1002664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p26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LE JOUR-J </a:t>
            </a:r>
            <a:endParaRPr/>
          </a:p>
        </p:txBody>
      </p:sp>
      <p:sp>
        <p:nvSpPr>
          <p:cNvPr id="504" name="Google Shape;504;p26"/>
          <p:cNvSpPr txBox="1">
            <a:spLocks noGrp="1"/>
          </p:cNvSpPr>
          <p:nvPr>
            <p:ph type="body" idx="1"/>
          </p:nvPr>
        </p:nvSpPr>
        <p:spPr>
          <a:xfrm>
            <a:off x="1079500" y="1790700"/>
            <a:ext cx="10026650" cy="3978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360000" lvl="0" indent="-360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Se mettre dans sa bulle, se concentrer, faire abstraction des autres</a:t>
            </a:r>
            <a:endParaRPr/>
          </a:p>
          <a:p>
            <a:pPr marL="360000" lvl="0" indent="-3473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800"/>
              <a:buChar char="·"/>
            </a:pPr>
            <a:r>
              <a:rPr lang="fr-FR"/>
              <a:t>Se préparer mentalement au combat comme un champion</a:t>
            </a:r>
            <a:endParaRPr/>
          </a:p>
          <a:p>
            <a:pPr marL="360000" lvl="0" indent="-3600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Ecouter de la musique </a:t>
            </a:r>
            <a:endParaRPr/>
          </a:p>
          <a:p>
            <a:pPr marL="360000" lvl="0" indent="-3600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Quand une épreuve est finie, l’oublier, et se concentrer sur la prochaine </a:t>
            </a:r>
            <a:endParaRPr/>
          </a:p>
          <a:p>
            <a:pPr marL="360000" lvl="0" indent="-3473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1800"/>
              <a:buChar char="·"/>
            </a:pPr>
            <a:r>
              <a:rPr lang="fr-FR"/>
              <a:t>Restez concentré et focus sur pourquoi on est là +++</a:t>
            </a:r>
            <a:endParaRPr/>
          </a:p>
          <a:p>
            <a:pPr marL="360000" lvl="0" indent="-3600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Mettre une couche pour se rassurer / Ne pas mettre de couche si t’es plus à l’aise</a:t>
            </a:r>
            <a:endParaRPr/>
          </a:p>
          <a:p>
            <a:pPr marL="360000" lvl="0" indent="-3600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SOURIRE et BONNE HUMEUR ! Mec rappelle toi pourquoi t’es là, c’est pour faire le plus beau métier du monde ! Que du positif !</a:t>
            </a:r>
            <a:endParaRPr/>
          </a:p>
          <a:p>
            <a:pPr marL="360000" lvl="0" indent="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5" name="Google Shape;505;p26"/>
          <p:cNvSpPr txBox="1">
            <a:spLocks noGrp="1"/>
          </p:cNvSpPr>
          <p:nvPr>
            <p:ph type="ftr" idx="11"/>
          </p:nvPr>
        </p:nvSpPr>
        <p:spPr>
          <a:xfrm>
            <a:off x="1079499" y="6401999"/>
            <a:ext cx="1002665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p27"/>
          <p:cNvSpPr txBox="1"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ckwell"/>
              <a:buNone/>
            </a:pPr>
            <a:r>
              <a:rPr lang="fr-FR"/>
              <a:t>LES VACANCES</a:t>
            </a:r>
            <a:endParaRPr/>
          </a:p>
        </p:txBody>
      </p:sp>
      <p:sp>
        <p:nvSpPr>
          <p:cNvPr id="511" name="Google Shape;511;p27"/>
          <p:cNvSpPr txBox="1">
            <a:spLocks noGrp="1"/>
          </p:cNvSpPr>
          <p:nvPr>
            <p:ph type="body" idx="1"/>
          </p:nvPr>
        </p:nvSpPr>
        <p:spPr>
          <a:xfrm>
            <a:off x="1079500" y="1790700"/>
            <a:ext cx="10026650" cy="3978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360000" lvl="0" indent="-3600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Ne pas faire sa correction ++ / Faire sa correction (non) (si) (NNNOOONN)</a:t>
            </a:r>
            <a:endParaRPr/>
          </a:p>
          <a:p>
            <a:pPr marL="360000" lvl="0" indent="-3600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Oublier le s1 et le CC</a:t>
            </a:r>
            <a:endParaRPr/>
          </a:p>
          <a:p>
            <a:pPr marL="360000" lvl="0" indent="-3600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Profiter</a:t>
            </a:r>
            <a:endParaRPr/>
          </a:p>
          <a:p>
            <a:pPr marL="360000" lvl="0" indent="-3600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Ne pas bosser, le s2 est long ! T’as des vacances faut qu’elles servent !</a:t>
            </a:r>
            <a:endParaRPr/>
          </a:p>
          <a:p>
            <a:pPr marL="360000" lvl="0" indent="-3600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Ne jamais se décourager au vu des résultats, et continuer à tout donner pour remonter des places si nécessaire </a:t>
            </a:r>
            <a:endParaRPr/>
          </a:p>
          <a:p>
            <a:pPr marL="360000" lvl="0" indent="-360000" algn="l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000"/>
              <a:buChar char="·"/>
            </a:pPr>
            <a:r>
              <a:rPr lang="fr-FR"/>
              <a:t>Si possible, vois tes potes hors médecine ! </a:t>
            </a:r>
            <a:endParaRPr/>
          </a:p>
        </p:txBody>
      </p:sp>
      <p:sp>
        <p:nvSpPr>
          <p:cNvPr id="512" name="Google Shape;512;p27"/>
          <p:cNvSpPr txBox="1">
            <a:spLocks noGrp="1"/>
          </p:cNvSpPr>
          <p:nvPr>
            <p:ph type="ftr" idx="11"/>
          </p:nvPr>
        </p:nvSpPr>
        <p:spPr>
          <a:xfrm>
            <a:off x="1079499" y="6401999"/>
            <a:ext cx="1002664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ga78889d84e_0_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519" name="Google Shape;519;ga78889d84e_0_0"/>
          <p:cNvSpPr txBox="1">
            <a:spLocks noGrp="1"/>
          </p:cNvSpPr>
          <p:nvPr>
            <p:ph type="ctrTitle"/>
          </p:nvPr>
        </p:nvSpPr>
        <p:spPr>
          <a:xfrm>
            <a:off x="7766050" y="1079500"/>
            <a:ext cx="3885000" cy="213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Rockwell"/>
              <a:buNone/>
            </a:pPr>
            <a:r>
              <a:rPr lang="fr-FR" sz="6000"/>
              <a:t>MERCI</a:t>
            </a:r>
            <a:endParaRPr/>
          </a:p>
        </p:txBody>
      </p:sp>
      <p:sp>
        <p:nvSpPr>
          <p:cNvPr id="520" name="Google Shape;520;ga78889d84e_0_0"/>
          <p:cNvSpPr txBox="1">
            <a:spLocks noGrp="1"/>
          </p:cNvSpPr>
          <p:nvPr>
            <p:ph type="subTitle" idx="1"/>
          </p:nvPr>
        </p:nvSpPr>
        <p:spPr>
          <a:xfrm>
            <a:off x="7766051" y="4113213"/>
            <a:ext cx="3885000" cy="16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r-FR" sz="2000" i="0"/>
              <a:t>Bon courage, donnez TOUT !</a:t>
            </a:r>
            <a:endParaRPr sz="2000" i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r-FR" sz="2000" i="0"/>
              <a:t>On se retrouve l’année prochaine en P2 &lt;3 </a:t>
            </a:r>
            <a:endParaRPr sz="2000" i="0"/>
          </a:p>
          <a:p>
            <a:pPr marL="0" lvl="0" indent="0" algn="ctr" rtl="0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 b="1"/>
          </a:p>
        </p:txBody>
      </p:sp>
      <p:cxnSp>
        <p:nvCxnSpPr>
          <p:cNvPr id="521" name="Google Shape;521;ga78889d84e_0_0"/>
          <p:cNvCxnSpPr/>
          <p:nvPr/>
        </p:nvCxnSpPr>
        <p:spPr>
          <a:xfrm>
            <a:off x="9438531" y="3690871"/>
            <a:ext cx="540000" cy="0"/>
          </a:xfrm>
          <a:prstGeom prst="straightConnector1">
            <a:avLst/>
          </a:prstGeom>
          <a:noFill/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522" name="Google Shape;522;ga78889d84e_0_0" descr="Everyone's Going Batshit For This &quot;Harry Potter&quot; Shop In Edinburgh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7975" y="1147783"/>
            <a:ext cx="7150200" cy="47499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sp>
        <p:nvSpPr>
          <p:cNvPr id="523" name="Google Shape;523;ga78889d84e_0_0"/>
          <p:cNvSpPr/>
          <p:nvPr/>
        </p:nvSpPr>
        <p:spPr>
          <a:xfrm>
            <a:off x="8983684" y="1123719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pic>
        <p:nvPicPr>
          <p:cNvPr id="524" name="Google Shape;524;ga78889d84e_0_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701868" y="140704"/>
            <a:ext cx="1277400" cy="12774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525" name="Google Shape;525;ga78889d84e_0_0"/>
          <p:cNvSpPr txBox="1">
            <a:spLocks noGrp="1"/>
          </p:cNvSpPr>
          <p:nvPr>
            <p:ph type="ftr" idx="11"/>
          </p:nvPr>
        </p:nvSpPr>
        <p:spPr>
          <a:xfrm>
            <a:off x="307975" y="6401999"/>
            <a:ext cx="116715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VENTE OU REPRODUCTION EST INTERDITE.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LeafVTI">
  <a:themeElements>
    <a:clrScheme name="Leaf">
      <a:dk1>
        <a:srgbClr val="000000"/>
      </a:dk1>
      <a:lt1>
        <a:srgbClr val="FFFFFF"/>
      </a:lt1>
      <a:dk2>
        <a:srgbClr val="732124"/>
      </a:dk2>
      <a:lt2>
        <a:srgbClr val="F0EDE5"/>
      </a:lt2>
      <a:accent1>
        <a:srgbClr val="D34817"/>
      </a:accent1>
      <a:accent2>
        <a:srgbClr val="A68D65"/>
      </a:accent2>
      <a:accent3>
        <a:srgbClr val="728377"/>
      </a:accent3>
      <a:accent4>
        <a:srgbClr val="B4797B"/>
      </a:accent4>
      <a:accent5>
        <a:srgbClr val="CE8439"/>
      </a:accent5>
      <a:accent6>
        <a:srgbClr val="CF3A2A"/>
      </a:accent6>
      <a:hlink>
        <a:srgbClr val="D06853"/>
      </a:hlink>
      <a:folHlink>
        <a:srgbClr val="B6777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3242</Words>
  <Application>Microsoft Office PowerPoint</Application>
  <PresentationFormat>Grand écran</PresentationFormat>
  <Paragraphs>387</Paragraphs>
  <Slides>45</Slides>
  <Notes>45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45</vt:i4>
      </vt:variant>
    </vt:vector>
  </HeadingPairs>
  <TitlesOfParts>
    <vt:vector size="52" baseType="lpstr">
      <vt:lpstr>Rockwell</vt:lpstr>
      <vt:lpstr>Noto Sans Symbols</vt:lpstr>
      <vt:lpstr>Roboto</vt:lpstr>
      <vt:lpstr>Arial</vt:lpstr>
      <vt:lpstr>Avenir</vt:lpstr>
      <vt:lpstr>Calibri</vt:lpstr>
      <vt:lpstr>LeafVTI</vt:lpstr>
      <vt:lpstr>SDR UE4</vt:lpstr>
      <vt:lpstr>DÉNOMBREMENTS (½)</vt:lpstr>
      <vt:lpstr>DÉNOMBREMENTS (2/2)  </vt:lpstr>
      <vt:lpstr>VARIABLES ALEATOIRES ET LOIS DE PROBA </vt:lpstr>
      <vt:lpstr>Présentation PowerPoint</vt:lpstr>
      <vt:lpstr>Présentation PowerPoint</vt:lpstr>
      <vt:lpstr>OR/RR  (1/5)</vt:lpstr>
      <vt:lpstr>OR/RR  (2/5)</vt:lpstr>
      <vt:lpstr>OR/RR  (3/5)</vt:lpstr>
      <vt:lpstr>OR/RR  (4/5)</vt:lpstr>
      <vt:lpstr>OR/RR  (5/5)</vt:lpstr>
      <vt:lpstr>MODUS PONENS/TOLLENS  (1/4)</vt:lpstr>
      <vt:lpstr>MODUS PONENS/TOLLENS  (2/4)</vt:lpstr>
      <vt:lpstr>MODUS PONENS/TOLLENS  (¾)</vt:lpstr>
      <vt:lpstr>MODUS PONENS/TOLLENS  4/4</vt:lpstr>
      <vt:lpstr>NOMOGRAMME   (1/6)</vt:lpstr>
      <vt:lpstr>NOMOGRAMME   (2/6)</vt:lpstr>
      <vt:lpstr>NOMOGRAMME   (3/6)</vt:lpstr>
      <vt:lpstr>NOMOGRAMME   (4/6)</vt:lpstr>
      <vt:lpstr>NOMOGRAMME   (5/6)</vt:lpstr>
      <vt:lpstr>NOMOGRAMME   (6/6)</vt:lpstr>
      <vt:lpstr>TESTS D’HYPOTHÈSE</vt:lpstr>
      <vt:lpstr>TESTS D’HYPOTHÈSE</vt:lpstr>
      <vt:lpstr>DEGRÉ DE SIGNIFICATION</vt:lpstr>
      <vt:lpstr>SITUATION UNI/BI LATÉRALE</vt:lpstr>
      <vt:lpstr>MÉTHODE CALCUL DU KHI-2</vt:lpstr>
      <vt:lpstr>CALCUL DU KHI-2 : EXEMPLE</vt:lpstr>
      <vt:lpstr>CALCUL DU KHI-2 : EXEMPLE</vt:lpstr>
      <vt:lpstr>CALCUL DU KHI-2 : EXEMPLE</vt:lpstr>
      <vt:lpstr>STATS DÉDUCTIVES – RÉSOLUTION QRU TYPE</vt:lpstr>
      <vt:lpstr>STATS DÉDUCTIVES – RÉSOLUTION QRU TYPE</vt:lpstr>
      <vt:lpstr>STATS DÉDUCTIVES – RÉSOLUTION QRU TYPE</vt:lpstr>
      <vt:lpstr>STATS DÉDUCTIVES – RÉSOLUTION QRU TYPE</vt:lpstr>
      <vt:lpstr>Formule de Bayes       Théorème de Bayes</vt:lpstr>
      <vt:lpstr>Indépendances / Inclusion / Exclusion</vt:lpstr>
      <vt:lpstr>D’AUTRES QUESTIONS ?</vt:lpstr>
      <vt:lpstr>SDR UE4</vt:lpstr>
      <vt:lpstr>ORGANISER SES RÉVISIONS</vt:lpstr>
      <vt:lpstr>CONSEILS PENDANT LES RÉVISIONS</vt:lpstr>
      <vt:lpstr>GÉRER LE STRESS</vt:lpstr>
      <vt:lpstr>DERNIERS JOURS AVANT LE CONCOURS</vt:lpstr>
      <vt:lpstr>LA VEILLE </vt:lpstr>
      <vt:lpstr>LE JOUR-J </vt:lpstr>
      <vt:lpstr>LES VACANCES</vt:lpstr>
      <vt:lpstr>MERCI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SDR UE4</dc:title>
  <dc:creator>Marie Melia</dc:creator>
  <cp:lastModifiedBy>Carl Bendif</cp:lastModifiedBy>
  <cp:revision>1</cp:revision>
  <dcterms:created xsi:type="dcterms:W3CDTF">2020-11-29T17:57:25Z</dcterms:created>
  <dcterms:modified xsi:type="dcterms:W3CDTF">2020-12-02T15:27:04Z</dcterms:modified>
</cp:coreProperties>
</file>