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10693400" cy="7556500"/>
  <p:notesSz cx="10693400" cy="75565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2463"/>
  </p:normalViewPr>
  <p:slideViewPr>
    <p:cSldViewPr>
      <p:cViewPr varScale="1">
        <p:scale>
          <a:sx n="77" d="100"/>
          <a:sy n="77" d="100"/>
        </p:scale>
        <p:origin x="1736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3748" y="418984"/>
            <a:ext cx="7809865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9397" y="2947554"/>
            <a:ext cx="8074604" cy="2217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3558" y="6402272"/>
            <a:ext cx="2249805" cy="713105"/>
          </a:xfrm>
          <a:custGeom>
            <a:avLst/>
            <a:gdLst/>
            <a:ahLst/>
            <a:cxnLst/>
            <a:rect l="l" t="t" r="r" b="b"/>
            <a:pathLst>
              <a:path w="2249805" h="713104">
                <a:moveTo>
                  <a:pt x="0" y="712786"/>
                </a:moveTo>
                <a:lnTo>
                  <a:pt x="2249487" y="712786"/>
                </a:lnTo>
                <a:lnTo>
                  <a:pt x="2249487" y="0"/>
                </a:lnTo>
                <a:lnTo>
                  <a:pt x="0" y="0"/>
                </a:lnTo>
                <a:lnTo>
                  <a:pt x="0" y="712786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452023" y="4552199"/>
            <a:ext cx="6987540" cy="100860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ctr">
              <a:lnSpc>
                <a:spcPct val="100299"/>
              </a:lnSpc>
              <a:spcBef>
                <a:spcPts val="85"/>
              </a:spcBef>
            </a:pPr>
            <a:r>
              <a:rPr lang="fr-FR" sz="3200" spc="-40" dirty="0">
                <a:solidFill>
                  <a:srgbClr val="775F55"/>
                </a:solidFill>
                <a:latin typeface="Tw Cen MT"/>
                <a:cs typeface="Tw Cen MT"/>
              </a:rPr>
              <a:t>MODELES DE PREDICTION </a:t>
            </a:r>
            <a:r>
              <a:rPr sz="3200" dirty="0">
                <a:solidFill>
                  <a:srgbClr val="775F55"/>
                </a:solidFill>
                <a:latin typeface="Tw Cen MT"/>
                <a:cs typeface="Tw Cen MT"/>
              </a:rPr>
              <a:t>:  </a:t>
            </a:r>
            <a:endParaRPr lang="fr-FR" sz="3200" dirty="0">
              <a:solidFill>
                <a:srgbClr val="775F55"/>
              </a:solidFill>
              <a:latin typeface="Tw Cen MT"/>
              <a:cs typeface="Tw Cen MT"/>
            </a:endParaRPr>
          </a:p>
          <a:p>
            <a:pPr marL="12700" marR="5080" algn="ctr">
              <a:lnSpc>
                <a:spcPct val="100299"/>
              </a:lnSpc>
              <a:spcBef>
                <a:spcPts val="85"/>
              </a:spcBef>
            </a:pPr>
            <a:r>
              <a:rPr lang="fr-FR" sz="3200" spc="-5" dirty="0">
                <a:solidFill>
                  <a:srgbClr val="775F55"/>
                </a:solidFill>
                <a:latin typeface="Tw Cen MT"/>
                <a:cs typeface="Tw Cen MT"/>
              </a:rPr>
              <a:t>TEST DIAGNOSTIQUE</a:t>
            </a:r>
            <a:endParaRPr sz="3200" dirty="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32108" y="6392747"/>
            <a:ext cx="6784975" cy="568104"/>
          </a:xfrm>
          <a:prstGeom prst="rect">
            <a:avLst/>
          </a:prstGeom>
          <a:solidFill>
            <a:srgbClr val="A4C3DB"/>
          </a:solidFill>
        </p:spPr>
        <p:txBody>
          <a:bodyPr vert="horz" wrap="square" lIns="0" tIns="135890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070"/>
              </a:spcBef>
            </a:pPr>
            <a:r>
              <a:rPr sz="2800" dirty="0">
                <a:solidFill>
                  <a:srgbClr val="FFFFFF"/>
                </a:solidFill>
                <a:latin typeface="Tw Cen MT"/>
                <a:cs typeface="Tw Cen MT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Tw Cen MT"/>
                <a:cs typeface="Tw Cen MT"/>
              </a:rPr>
              <a:t> Lupi</a:t>
            </a:r>
            <a:endParaRPr sz="2800" dirty="0">
              <a:latin typeface="Tw Cen MT"/>
              <a:cs typeface="Tw Cen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63633" y="1735505"/>
            <a:ext cx="783399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PASS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-20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29623" y="2703079"/>
            <a:ext cx="8636635" cy="5206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379855" marR="5080" indent="-1367790" algn="ctr">
              <a:lnSpc>
                <a:spcPts val="3800"/>
              </a:lnSpc>
              <a:spcBef>
                <a:spcPts val="260"/>
              </a:spcBef>
            </a:pPr>
            <a:r>
              <a:rPr lang="fr-FR" sz="3200" spc="-5" dirty="0"/>
              <a:t>EC</a:t>
            </a:r>
            <a:r>
              <a:rPr sz="3200" spc="-5" dirty="0"/>
              <a:t>UE </a:t>
            </a:r>
            <a:r>
              <a:rPr lang="fr-FR" sz="3200" spc="-5" dirty="0"/>
              <a:t>7</a:t>
            </a:r>
            <a:r>
              <a:rPr sz="3200" dirty="0"/>
              <a:t> : </a:t>
            </a:r>
            <a:r>
              <a:rPr lang="fr-FR" sz="3200" spc="-10" dirty="0"/>
              <a:t>Statistiques </a:t>
            </a:r>
            <a:r>
              <a:rPr sz="3200" spc="-5" dirty="0" err="1"/>
              <a:t>appliquées</a:t>
            </a:r>
            <a:endParaRPr sz="3200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8315D472-C31E-0348-8FFD-45B301D9F4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00" y="267607"/>
            <a:ext cx="2057400" cy="12246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0275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Objectifs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8873" y="2087129"/>
            <a:ext cx="8002905" cy="1511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Tw Cen MT"/>
                <a:cs typeface="Tw Cen MT"/>
              </a:rPr>
              <a:t>A </a:t>
            </a:r>
            <a:r>
              <a:rPr sz="2000" spc="-5" dirty="0">
                <a:latin typeface="Tw Cen MT"/>
                <a:cs typeface="Tw Cen MT"/>
              </a:rPr>
              <a:t>la fin </a:t>
            </a:r>
            <a:r>
              <a:rPr sz="2000" dirty="0">
                <a:latin typeface="Tw Cen MT"/>
                <a:cs typeface="Tw Cen MT"/>
              </a:rPr>
              <a:t>de ce </a:t>
            </a:r>
            <a:r>
              <a:rPr sz="2000" spc="-10" dirty="0">
                <a:latin typeface="Tw Cen MT"/>
                <a:cs typeface="Tw Cen MT"/>
              </a:rPr>
              <a:t>cours, vous </a:t>
            </a:r>
            <a:r>
              <a:rPr sz="2000" dirty="0">
                <a:latin typeface="Tw Cen MT"/>
                <a:cs typeface="Tw Cen MT"/>
              </a:rPr>
              <a:t>devriez être </a:t>
            </a:r>
            <a:r>
              <a:rPr sz="2000" spc="-5" dirty="0">
                <a:latin typeface="Tw Cen MT"/>
                <a:cs typeface="Tw Cen MT"/>
              </a:rPr>
              <a:t>capable </a:t>
            </a:r>
            <a:r>
              <a:rPr sz="2000" dirty="0">
                <a:latin typeface="Tw Cen MT"/>
                <a:cs typeface="Tw Cen MT"/>
              </a:rPr>
              <a:t>de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00">
              <a:latin typeface="Times New Roman"/>
              <a:cs typeface="Times New Roman"/>
            </a:endParaRPr>
          </a:p>
          <a:p>
            <a:pPr marL="647700" marR="5080" indent="-266700">
              <a:lnSpc>
                <a:spcPct val="133300"/>
              </a:lnSpc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w Cen MT"/>
                <a:cs typeface="Tw Cen MT"/>
              </a:rPr>
              <a:t>Définir et </a:t>
            </a:r>
            <a:r>
              <a:rPr sz="2000" spc="-10" dirty="0">
                <a:latin typeface="Tw Cen MT"/>
                <a:cs typeface="Tw Cen MT"/>
              </a:rPr>
              <a:t>expliquer </a:t>
            </a:r>
            <a:r>
              <a:rPr sz="2000" spc="-5" dirty="0">
                <a:latin typeface="Tw Cen MT"/>
                <a:cs typeface="Tw Cen MT"/>
              </a:rPr>
              <a:t>les paramètres intrinsèques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10" dirty="0">
                <a:latin typeface="Tw Cen MT"/>
                <a:cs typeface="Tw Cen MT"/>
              </a:rPr>
              <a:t>extrinsèques </a:t>
            </a:r>
            <a:r>
              <a:rPr sz="2000" dirty="0">
                <a:latin typeface="Tw Cen MT"/>
                <a:cs typeface="Tw Cen MT"/>
              </a:rPr>
              <a:t>des tests  de</a:t>
            </a:r>
            <a:r>
              <a:rPr sz="2000" spc="-5" dirty="0">
                <a:latin typeface="Tw Cen MT"/>
                <a:cs typeface="Tw Cen MT"/>
              </a:rPr>
              <a:t> diagnostic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46745" y="3738129"/>
            <a:ext cx="7353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latin typeface="Tw Cen MT"/>
                <a:cs typeface="Tw Cen MT"/>
              </a:rPr>
              <a:t>v</a:t>
            </a:r>
            <a:r>
              <a:rPr sz="2000" dirty="0">
                <a:latin typeface="Tw Cen MT"/>
                <a:cs typeface="Tw Cen MT"/>
              </a:rPr>
              <a:t>a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eurs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47173" y="3649229"/>
            <a:ext cx="6755130" cy="2235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marR="5080" indent="-266700">
              <a:lnSpc>
                <a:spcPct val="1292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  <a:tab pos="1127760" algn="l"/>
                <a:tab pos="1494155" algn="l"/>
                <a:tab pos="2743835" algn="l"/>
                <a:tab pos="3181350" algn="l"/>
                <a:tab pos="4061460" algn="l"/>
                <a:tab pos="4498975" algn="l"/>
                <a:tab pos="5691505" algn="l"/>
              </a:tabLst>
            </a:pPr>
            <a:r>
              <a:rPr sz="2000" dirty="0">
                <a:latin typeface="Tw Cen MT"/>
                <a:cs typeface="Tw Cen MT"/>
              </a:rPr>
              <a:t>Définir	et	</a:t>
            </a:r>
            <a:r>
              <a:rPr sz="2000" spc="-5" dirty="0">
                <a:latin typeface="Tw Cen MT"/>
                <a:cs typeface="Tw Cen MT"/>
              </a:rPr>
              <a:t>i</a:t>
            </a:r>
            <a:r>
              <a:rPr sz="2000" dirty="0">
                <a:latin typeface="Tw Cen MT"/>
                <a:cs typeface="Tw Cen MT"/>
              </a:rPr>
              <a:t>nter</a:t>
            </a:r>
            <a:r>
              <a:rPr sz="2000" spc="-5" dirty="0">
                <a:latin typeface="Tw Cen MT"/>
                <a:cs typeface="Tw Cen MT"/>
              </a:rPr>
              <a:t>préte</a:t>
            </a:r>
            <a:r>
              <a:rPr sz="2000" dirty="0">
                <a:latin typeface="Tw Cen MT"/>
                <a:cs typeface="Tw Cen MT"/>
              </a:rPr>
              <a:t>r	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es	</a:t>
            </a:r>
            <a:r>
              <a:rPr sz="2000" spc="-40" dirty="0">
                <a:latin typeface="Tw Cen MT"/>
                <a:cs typeface="Tw Cen MT"/>
              </a:rPr>
              <a:t>v</a:t>
            </a:r>
            <a:r>
              <a:rPr sz="2000" dirty="0">
                <a:latin typeface="Tw Cen MT"/>
                <a:cs typeface="Tw Cen MT"/>
              </a:rPr>
              <a:t>a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eurs	de	</a:t>
            </a:r>
            <a:r>
              <a:rPr sz="2000" spc="-5" dirty="0">
                <a:latin typeface="Tw Cen MT"/>
                <a:cs typeface="Tw Cen MT"/>
              </a:rPr>
              <a:t>sens</a:t>
            </a:r>
            <a:r>
              <a:rPr sz="2000" dirty="0">
                <a:latin typeface="Tw Cen MT"/>
                <a:cs typeface="Tw Cen MT"/>
              </a:rPr>
              <a:t>ib</a:t>
            </a:r>
            <a:r>
              <a:rPr sz="2000" spc="-5" dirty="0">
                <a:latin typeface="Tw Cen MT"/>
                <a:cs typeface="Tw Cen MT"/>
              </a:rPr>
              <a:t>ili</a:t>
            </a:r>
            <a:r>
              <a:rPr sz="2000" dirty="0">
                <a:latin typeface="Tw Cen MT"/>
                <a:cs typeface="Tw Cen MT"/>
              </a:rPr>
              <a:t>té,	</a:t>
            </a:r>
            <a:r>
              <a:rPr sz="2000" spc="-5" dirty="0">
                <a:latin typeface="Tw Cen MT"/>
                <a:cs typeface="Tw Cen MT"/>
              </a:rPr>
              <a:t>sp</a:t>
            </a:r>
            <a:r>
              <a:rPr sz="2000" dirty="0">
                <a:latin typeface="Tw Cen MT"/>
                <a:cs typeface="Tw Cen MT"/>
              </a:rPr>
              <a:t>é</a:t>
            </a:r>
            <a:r>
              <a:rPr sz="2000" spc="-5" dirty="0">
                <a:latin typeface="Tw Cen MT"/>
                <a:cs typeface="Tw Cen MT"/>
              </a:rPr>
              <a:t>cif</a:t>
            </a:r>
            <a:r>
              <a:rPr sz="2000" dirty="0">
                <a:latin typeface="Tw Cen MT"/>
                <a:cs typeface="Tw Cen MT"/>
              </a:rPr>
              <a:t>ic</a:t>
            </a:r>
            <a:r>
              <a:rPr sz="2000" spc="-5" dirty="0">
                <a:latin typeface="Tw Cen MT"/>
                <a:cs typeface="Tw Cen MT"/>
              </a:rPr>
              <a:t>i</a:t>
            </a:r>
            <a:r>
              <a:rPr sz="2000" dirty="0">
                <a:latin typeface="Tw Cen MT"/>
                <a:cs typeface="Tw Cen MT"/>
              </a:rPr>
              <a:t>té,  </a:t>
            </a:r>
            <a:r>
              <a:rPr sz="2000" spc="-10" dirty="0">
                <a:latin typeface="Tw Cen MT"/>
                <a:cs typeface="Tw Cen MT"/>
              </a:rPr>
              <a:t>prédictive </a:t>
            </a:r>
            <a:r>
              <a:rPr sz="2000" spc="-5" dirty="0">
                <a:latin typeface="Tw Cen MT"/>
                <a:cs typeface="Tw Cen MT"/>
              </a:rPr>
              <a:t>positive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négative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3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5" dirty="0">
                <a:latin typeface="Tw Cen MT"/>
                <a:cs typeface="Tw Cen MT"/>
              </a:rPr>
              <a:t>Choisir </a:t>
            </a:r>
            <a:r>
              <a:rPr sz="2000" dirty="0">
                <a:latin typeface="Tw Cen MT"/>
                <a:cs typeface="Tw Cen MT"/>
              </a:rPr>
              <a:t>un test adapté en </a:t>
            </a:r>
            <a:r>
              <a:rPr sz="2000" spc="-10" dirty="0">
                <a:latin typeface="Tw Cen MT"/>
                <a:cs typeface="Tw Cen MT"/>
              </a:rPr>
              <a:t>fonction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la situation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clinique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3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5" dirty="0">
                <a:latin typeface="Tw Cen MT"/>
                <a:cs typeface="Tw Cen MT"/>
              </a:rPr>
              <a:t>Commenter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5" dirty="0">
                <a:latin typeface="Tw Cen MT"/>
                <a:cs typeface="Tw Cen MT"/>
              </a:rPr>
              <a:t>interpréter </a:t>
            </a:r>
            <a:r>
              <a:rPr sz="2000" dirty="0">
                <a:latin typeface="Tw Cen MT"/>
                <a:cs typeface="Tw Cen MT"/>
              </a:rPr>
              <a:t>une </a:t>
            </a:r>
            <a:r>
              <a:rPr sz="2000" spc="-5" dirty="0">
                <a:latin typeface="Tw Cen MT"/>
                <a:cs typeface="Tw Cen MT"/>
              </a:rPr>
              <a:t>courbe</a:t>
            </a:r>
            <a:r>
              <a:rPr sz="2000" dirty="0">
                <a:latin typeface="Tw Cen MT"/>
                <a:cs typeface="Tw Cen MT"/>
              </a:rPr>
              <a:t> ROC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4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Définir et </a:t>
            </a:r>
            <a:r>
              <a:rPr sz="2000" spc="-5" dirty="0">
                <a:latin typeface="Tw Cen MT"/>
                <a:cs typeface="Tw Cen MT"/>
              </a:rPr>
              <a:t>comparer les principes </a:t>
            </a:r>
            <a:r>
              <a:rPr sz="2000" dirty="0">
                <a:latin typeface="Tw Cen MT"/>
                <a:cs typeface="Tw Cen MT"/>
              </a:rPr>
              <a:t>du </a:t>
            </a:r>
            <a:r>
              <a:rPr sz="2000" spc="-5" dirty="0">
                <a:latin typeface="Tw Cen MT"/>
                <a:cs typeface="Tw Cen MT"/>
              </a:rPr>
              <a:t>diagnostic </a:t>
            </a:r>
            <a:r>
              <a:rPr sz="2000" dirty="0">
                <a:latin typeface="Tw Cen MT"/>
                <a:cs typeface="Tw Cen MT"/>
              </a:rPr>
              <a:t>et du</a:t>
            </a:r>
            <a:r>
              <a:rPr sz="2000" spc="40" dirty="0">
                <a:latin typeface="Tw Cen MT"/>
                <a:cs typeface="Tw Cen MT"/>
              </a:rPr>
              <a:t> </a:t>
            </a:r>
            <a:r>
              <a:rPr sz="2000" spc="-10" dirty="0">
                <a:latin typeface="Tw Cen MT"/>
                <a:cs typeface="Tw Cen MT"/>
              </a:rPr>
              <a:t>dépistage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8C761FCF-3B21-6F43-A6D4-A7A3D3D0840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1423" y="725054"/>
            <a:ext cx="9810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Plan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715423" y="1931554"/>
            <a:ext cx="3740150" cy="5016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spc="-5" dirty="0">
                <a:latin typeface="Tw Cen MT Bold"/>
                <a:cs typeface="Tw Cen MT Bold"/>
              </a:rPr>
              <a:t>Introduction</a:t>
            </a:r>
            <a:endParaRPr sz="2000">
              <a:latin typeface="Tw Cen MT Bold"/>
              <a:cs typeface="Tw Cen MT Bold"/>
            </a:endParaRPr>
          </a:p>
          <a:p>
            <a:pPr marL="647700" marR="540385" lvl="1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 </a:t>
            </a:r>
            <a:r>
              <a:rPr sz="2000" spc="-5" dirty="0">
                <a:latin typeface="Tw Cen MT"/>
                <a:cs typeface="Tw Cen MT"/>
              </a:rPr>
              <a:t>diagnostic, la prise </a:t>
            </a:r>
            <a:r>
              <a:rPr sz="2000" dirty="0">
                <a:latin typeface="Tw Cen MT"/>
                <a:cs typeface="Tw Cen MT"/>
              </a:rPr>
              <a:t>de  </a:t>
            </a:r>
            <a:r>
              <a:rPr sz="2000" spc="-5" dirty="0">
                <a:latin typeface="Tw Cen MT"/>
                <a:cs typeface="Tw Cen MT"/>
              </a:rPr>
              <a:t>décision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2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Les deux </a:t>
            </a:r>
            <a:r>
              <a:rPr sz="2000" spc="-5" dirty="0">
                <a:latin typeface="Tw Cen MT"/>
                <a:cs typeface="Tw Cen MT"/>
              </a:rPr>
              <a:t>sources</a:t>
            </a:r>
            <a:r>
              <a:rPr sz="2000" spc="-4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d’information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L’utilité </a:t>
            </a:r>
            <a:r>
              <a:rPr sz="2000" dirty="0">
                <a:latin typeface="Tw Cen MT"/>
                <a:cs typeface="Tw Cen MT"/>
              </a:rPr>
              <a:t>des tests</a:t>
            </a:r>
            <a:r>
              <a:rPr sz="2000" spc="-5" dirty="0">
                <a:latin typeface="Tw Cen MT"/>
                <a:cs typeface="Tw Cen MT"/>
              </a:rPr>
              <a:t> diagnostiques</a:t>
            </a:r>
            <a:endParaRPr sz="2000">
              <a:latin typeface="Tw Cen MT"/>
              <a:cs typeface="Tw Cen MT"/>
            </a:endParaRPr>
          </a:p>
          <a:p>
            <a:pPr marL="330200" marR="100330" indent="-317500">
              <a:lnSpc>
                <a:spcPct val="79200"/>
              </a:lnSpc>
              <a:spcBef>
                <a:spcPts val="69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401320" algn="l"/>
                <a:tab pos="401955" algn="l"/>
              </a:tabLst>
            </a:pPr>
            <a:r>
              <a:rPr sz="2000" b="1" spc="-10" dirty="0">
                <a:latin typeface="Tw Cen MT Bold"/>
                <a:cs typeface="Tw Cen MT Bold"/>
              </a:rPr>
              <a:t>Paramètres </a:t>
            </a:r>
            <a:r>
              <a:rPr sz="2000" b="1" dirty="0">
                <a:latin typeface="Tw Cen MT Bold"/>
                <a:cs typeface="Tw Cen MT Bold"/>
              </a:rPr>
              <a:t>mesurant la </a:t>
            </a:r>
            <a:r>
              <a:rPr sz="2000" b="1" spc="-5" dirty="0">
                <a:latin typeface="Tw Cen MT Bold"/>
                <a:cs typeface="Tw Cen MT Bold"/>
              </a:rPr>
              <a:t>valeur  </a:t>
            </a:r>
            <a:r>
              <a:rPr sz="2000" b="1" dirty="0">
                <a:latin typeface="Tw Cen MT Bold"/>
                <a:cs typeface="Tw Cen MT Bold"/>
              </a:rPr>
              <a:t>informationnelle d’un </a:t>
            </a:r>
            <a:r>
              <a:rPr sz="2000" b="1" spc="-5" dirty="0">
                <a:latin typeface="Tw Cen MT Bold"/>
                <a:cs typeface="Tw Cen MT Bold"/>
              </a:rPr>
              <a:t>test  </a:t>
            </a:r>
            <a:r>
              <a:rPr sz="2000" b="1" dirty="0">
                <a:latin typeface="Tw Cen MT Bold"/>
                <a:cs typeface="Tw Cen MT Bold"/>
              </a:rPr>
              <a:t>diagnostique</a:t>
            </a:r>
            <a:endParaRPr sz="2000">
              <a:latin typeface="Tw Cen MT Bold"/>
              <a:cs typeface="Tw Cen MT Bold"/>
            </a:endParaRPr>
          </a:p>
          <a:p>
            <a:pPr marL="654050" lvl="1" indent="-273050">
              <a:lnSpc>
                <a:spcPct val="100000"/>
              </a:lnSpc>
              <a:spcBef>
                <a:spcPts val="2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Terminologie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45" dirty="0">
                <a:latin typeface="Tw Cen MT"/>
                <a:cs typeface="Tw Cen MT"/>
              </a:rPr>
              <a:t>Test</a:t>
            </a:r>
            <a:r>
              <a:rPr sz="2000" spc="-5" dirty="0">
                <a:latin typeface="Tw Cen MT"/>
                <a:cs typeface="Tw Cen MT"/>
              </a:rPr>
              <a:t> diagnostique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110" dirty="0">
                <a:latin typeface="Tw Cen MT"/>
                <a:cs typeface="Tw Cen MT"/>
              </a:rPr>
              <a:t>VP,</a:t>
            </a:r>
            <a:r>
              <a:rPr sz="2000" spc="-5" dirty="0">
                <a:latin typeface="Tw Cen MT"/>
                <a:cs typeface="Tw Cen MT"/>
              </a:rPr>
              <a:t> VN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110" dirty="0">
                <a:latin typeface="Tw Cen MT"/>
                <a:cs typeface="Tw Cen MT"/>
              </a:rPr>
              <a:t>FP,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FN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Sensibilité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-5" dirty="0">
                <a:latin typeface="Tw Cen MT"/>
                <a:cs typeface="Tw Cen MT"/>
              </a:rPr>
              <a:t> spécificité</a:t>
            </a:r>
            <a:endParaRPr sz="2000">
              <a:latin typeface="Tw Cen MT"/>
              <a:cs typeface="Tw Cen MT"/>
            </a:endParaRPr>
          </a:p>
          <a:p>
            <a:pPr marL="927100" marR="126364" lvl="2" indent="-228600">
              <a:lnSpc>
                <a:spcPct val="79200"/>
              </a:lnSpc>
              <a:spcBef>
                <a:spcPts val="6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Se</a:t>
            </a:r>
            <a:endParaRPr sz="2000">
              <a:latin typeface="Tw Cen MT"/>
              <a:cs typeface="Tw Cen MT"/>
            </a:endParaRPr>
          </a:p>
          <a:p>
            <a:pPr marL="927100" marR="126364" lvl="2" indent="-228600">
              <a:lnSpc>
                <a:spcPct val="79200"/>
              </a:lnSpc>
              <a:spcBef>
                <a:spcPts val="5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Sp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31848" y="1931554"/>
            <a:ext cx="3310890" cy="30226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279400" marR="188595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25" dirty="0">
                <a:latin typeface="Tw Cen MT"/>
                <a:cs typeface="Tw Cen MT"/>
              </a:rPr>
              <a:t>Valeur </a:t>
            </a:r>
            <a:r>
              <a:rPr sz="2000" spc="-10" dirty="0">
                <a:latin typeface="Tw Cen MT"/>
                <a:cs typeface="Tw Cen MT"/>
              </a:rPr>
              <a:t>prédictive </a:t>
            </a:r>
            <a:r>
              <a:rPr sz="2000" spc="-5" dirty="0">
                <a:latin typeface="Tw Cen MT"/>
                <a:cs typeface="Tw Cen MT"/>
              </a:rPr>
              <a:t>positive </a:t>
            </a:r>
            <a:r>
              <a:rPr sz="2000" dirty="0">
                <a:latin typeface="Tw Cen MT"/>
                <a:cs typeface="Tw Cen MT"/>
              </a:rPr>
              <a:t>et  </a:t>
            </a:r>
            <a:r>
              <a:rPr sz="2000" spc="-10" dirty="0">
                <a:latin typeface="Tw Cen MT"/>
                <a:cs typeface="Tw Cen MT"/>
              </a:rPr>
              <a:t>valeur prédictive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négative</a:t>
            </a:r>
            <a:endParaRPr sz="2000">
              <a:latin typeface="Tw Cen MT"/>
              <a:cs typeface="Tw Cen MT"/>
            </a:endParaRPr>
          </a:p>
          <a:p>
            <a:pPr marL="558800" marR="65405" lvl="1" indent="-228600">
              <a:lnSpc>
                <a:spcPts val="2000"/>
              </a:lnSpc>
              <a:spcBef>
                <a:spcPts val="4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VPP</a:t>
            </a:r>
            <a:endParaRPr sz="2000">
              <a:latin typeface="Tw Cen MT"/>
              <a:cs typeface="Tw Cen MT"/>
            </a:endParaRPr>
          </a:p>
          <a:p>
            <a:pPr marL="558800" marR="65405" lvl="1" indent="-228600">
              <a:lnSpc>
                <a:spcPct val="79200"/>
              </a:lnSpc>
              <a:spcBef>
                <a:spcPts val="49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VPN</a:t>
            </a:r>
            <a:endParaRPr sz="2000">
              <a:latin typeface="Tw Cen MT"/>
              <a:cs typeface="Tw Cen MT"/>
            </a:endParaRPr>
          </a:p>
          <a:p>
            <a:pPr marL="558800" marR="158115" lvl="1" indent="-228600">
              <a:lnSpc>
                <a:spcPct val="79200"/>
              </a:lnSpc>
              <a:spcBef>
                <a:spcPts val="5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Détermination à </a:t>
            </a:r>
            <a:r>
              <a:rPr sz="2000" spc="0" dirty="0">
                <a:latin typeface="Tw Cen MT"/>
                <a:cs typeface="Tw Cen MT"/>
              </a:rPr>
              <a:t>partir</a:t>
            </a:r>
            <a:r>
              <a:rPr sz="2000" spc="-6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du  théorème de</a:t>
            </a:r>
            <a:r>
              <a:rPr sz="2000" spc="-20" dirty="0">
                <a:latin typeface="Tw Cen MT"/>
                <a:cs typeface="Tw Cen MT"/>
              </a:rPr>
              <a:t> Bayes</a:t>
            </a:r>
            <a:endParaRPr sz="2000">
              <a:latin typeface="Tw Cen MT"/>
              <a:cs typeface="Tw Cen MT"/>
            </a:endParaRPr>
          </a:p>
          <a:p>
            <a:pPr marL="558800" marR="5080" lvl="1" indent="-228600">
              <a:lnSpc>
                <a:spcPct val="79200"/>
              </a:lnSpc>
              <a:spcBef>
                <a:spcPts val="6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Notions de </a:t>
            </a:r>
            <a:r>
              <a:rPr sz="2000" spc="-5" dirty="0">
                <a:latin typeface="Tw Cen MT"/>
                <a:cs typeface="Tw Cen MT"/>
              </a:rPr>
              <a:t>qualités  intrinsèques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10" dirty="0">
                <a:latin typeface="Tw Cen MT"/>
                <a:cs typeface="Tw Cen MT"/>
              </a:rPr>
              <a:t>extrinsèques  </a:t>
            </a:r>
            <a:r>
              <a:rPr sz="2000" spc="-5" dirty="0">
                <a:latin typeface="Tw Cen MT"/>
                <a:cs typeface="Tw Cen MT"/>
              </a:rPr>
              <a:t>d’un </a:t>
            </a:r>
            <a:r>
              <a:rPr sz="2000" dirty="0">
                <a:latin typeface="Tw Cen MT"/>
                <a:cs typeface="Tw Cen MT"/>
              </a:rPr>
              <a:t>test</a:t>
            </a:r>
            <a:r>
              <a:rPr sz="2000" spc="-5" dirty="0">
                <a:latin typeface="Tw Cen MT"/>
                <a:cs typeface="Tw Cen MT"/>
              </a:rPr>
              <a:t> diagnostique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63548" y="4954154"/>
            <a:ext cx="190436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dirty="0">
                <a:latin typeface="Tw Cen MT Bold"/>
                <a:cs typeface="Tw Cen MT Bold"/>
              </a:rPr>
              <a:t>La </a:t>
            </a:r>
            <a:r>
              <a:rPr sz="2000" b="1" spc="-5" dirty="0">
                <a:latin typeface="Tw Cen MT Bold"/>
                <a:cs typeface="Tw Cen MT Bold"/>
              </a:rPr>
              <a:t>courbe</a:t>
            </a:r>
            <a:r>
              <a:rPr sz="2000" b="1" spc="-80" dirty="0">
                <a:latin typeface="Tw Cen MT Bold"/>
                <a:cs typeface="Tw Cen MT Bold"/>
              </a:rPr>
              <a:t> </a:t>
            </a:r>
            <a:r>
              <a:rPr sz="2000" b="1" spc="-30" dirty="0">
                <a:latin typeface="Tw Cen MT Bold"/>
                <a:cs typeface="Tw Cen MT Bold"/>
              </a:rPr>
              <a:t>ROC</a:t>
            </a:r>
            <a:endParaRPr sz="2000">
              <a:latin typeface="Tw Cen MT Bold"/>
              <a:cs typeface="Tw Cen MT 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31848" y="5271654"/>
            <a:ext cx="3396615" cy="1143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5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Le test </a:t>
            </a:r>
            <a:r>
              <a:rPr sz="2000" spc="-5" dirty="0">
                <a:latin typeface="Tw Cen MT"/>
                <a:cs typeface="Tw Cen MT"/>
              </a:rPr>
              <a:t>diagnostique </a:t>
            </a:r>
            <a:r>
              <a:rPr sz="2000" dirty="0">
                <a:latin typeface="Tw Cen MT"/>
                <a:cs typeface="Tw Cen MT"/>
              </a:rPr>
              <a:t>à </a:t>
            </a:r>
            <a:r>
              <a:rPr sz="2000" spc="-5" dirty="0">
                <a:latin typeface="Tw Cen MT"/>
                <a:cs typeface="Tw Cen MT"/>
              </a:rPr>
              <a:t>réponse  quantitative </a:t>
            </a:r>
            <a:r>
              <a:rPr sz="2000" dirty="0">
                <a:latin typeface="Tw Cen MT"/>
                <a:cs typeface="Tw Cen MT"/>
              </a:rPr>
              <a:t>ou</a:t>
            </a:r>
            <a:r>
              <a:rPr sz="2000" spc="-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ordinale</a:t>
            </a:r>
            <a:endParaRPr sz="2000">
              <a:latin typeface="Tw Cen MT"/>
              <a:cs typeface="Tw Cen MT"/>
            </a:endParaRPr>
          </a:p>
          <a:p>
            <a:pPr marL="279400" marR="189230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Construction et </a:t>
            </a:r>
            <a:r>
              <a:rPr sz="2000" spc="-5" dirty="0">
                <a:latin typeface="Tw Cen MT"/>
                <a:cs typeface="Tw Cen MT"/>
              </a:rPr>
              <a:t>interprétation  d’une courbe </a:t>
            </a:r>
            <a:r>
              <a:rPr sz="2000" dirty="0">
                <a:latin typeface="Tw Cen MT"/>
                <a:cs typeface="Tw Cen MT"/>
              </a:rPr>
              <a:t>ROC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63548" y="6414654"/>
            <a:ext cx="88201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spc="-5" dirty="0">
                <a:latin typeface="Tw Cen MT Bold"/>
                <a:cs typeface="Tw Cen MT Bold"/>
              </a:rPr>
              <a:t>QCM</a:t>
            </a:r>
            <a:endParaRPr sz="2000">
              <a:latin typeface="Tw Cen MT Bold"/>
              <a:cs typeface="Tw Cen MT Bol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71FE009C-DCE3-684C-A697-C68F33FD713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0423" y="1784044"/>
            <a:ext cx="4585970" cy="1727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5" dirty="0">
                <a:latin typeface="Tw Cen MT"/>
                <a:cs typeface="Tw Cen MT"/>
              </a:rPr>
              <a:t>Démarche</a:t>
            </a:r>
            <a:r>
              <a:rPr sz="2900" spc="-5" dirty="0">
                <a:latin typeface="Tw Cen MT"/>
                <a:cs typeface="Tw Cen MT"/>
              </a:rPr>
              <a:t> diagnostique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 patient est-il </a:t>
            </a:r>
            <a:r>
              <a:rPr sz="2000" spc="-5" dirty="0">
                <a:latin typeface="Tw Cen MT"/>
                <a:cs typeface="Tw Cen MT"/>
              </a:rPr>
              <a:t>réellement malade</a:t>
            </a:r>
            <a:r>
              <a:rPr sz="2000" spc="-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De </a:t>
            </a:r>
            <a:r>
              <a:rPr sz="2000" dirty="0">
                <a:latin typeface="Tw Cen MT"/>
                <a:cs typeface="Tw Cen MT"/>
              </a:rPr>
              <a:t>quoi 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Choix </a:t>
            </a:r>
            <a:r>
              <a:rPr sz="2000" spc="0" dirty="0">
                <a:latin typeface="Tw Cen MT"/>
                <a:cs typeface="Tw Cen MT"/>
              </a:rPr>
              <a:t>parmi </a:t>
            </a:r>
            <a:r>
              <a:rPr sz="2000" spc="-5" dirty="0">
                <a:latin typeface="Tw Cen MT"/>
                <a:cs typeface="Tw Cen MT"/>
              </a:rPr>
              <a:t>plusieurs options</a:t>
            </a:r>
            <a:r>
              <a:rPr sz="2000" spc="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possibles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06596" y="4032134"/>
            <a:ext cx="1992630" cy="1945005"/>
          </a:xfrm>
          <a:custGeom>
            <a:avLst/>
            <a:gdLst/>
            <a:ahLst/>
            <a:cxnLst/>
            <a:rect l="l" t="t" r="r" b="b"/>
            <a:pathLst>
              <a:path w="1992629" h="1945004">
                <a:moveTo>
                  <a:pt x="0" y="0"/>
                </a:moveTo>
                <a:lnTo>
                  <a:pt x="1992311" y="0"/>
                </a:lnTo>
                <a:lnTo>
                  <a:pt x="1992311" y="1944687"/>
                </a:lnTo>
                <a:lnTo>
                  <a:pt x="0" y="1944687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45848" y="5598679"/>
            <a:ext cx="3079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latin typeface="Arial"/>
                <a:cs typeface="Arial"/>
              </a:rPr>
              <a:t>VN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876520" y="4606809"/>
          <a:ext cx="863600" cy="859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195">
                <a:tc gridSpan="2">
                  <a:txBody>
                    <a:bodyPr/>
                    <a:lstStyle/>
                    <a:p>
                      <a:pPr marL="26034">
                        <a:lnSpc>
                          <a:spcPts val="1185"/>
                        </a:lnSpc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FN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D6D5">
                        <a:alpha val="45098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D6D5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4668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VP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D6D5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52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471805">
                        <a:lnSpc>
                          <a:spcPts val="134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FP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52A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874683" y="4767147"/>
            <a:ext cx="1057275" cy="358775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45719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59"/>
              </a:spcBef>
            </a:pP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14808" y="4937803"/>
            <a:ext cx="904875" cy="358140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15"/>
              </a:spcBef>
            </a:pPr>
            <a:r>
              <a:rPr sz="1800" spc="-5" dirty="0">
                <a:latin typeface="Arial"/>
                <a:cs typeface="Arial"/>
              </a:rPr>
              <a:t>positifs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31958" y="4956059"/>
            <a:ext cx="911225" cy="0"/>
          </a:xfrm>
          <a:custGeom>
            <a:avLst/>
            <a:gdLst/>
            <a:ahLst/>
            <a:cxnLst/>
            <a:rect l="l" t="t" r="r" b="b"/>
            <a:pathLst>
              <a:path w="911225">
                <a:moveTo>
                  <a:pt x="0" y="0"/>
                </a:moveTo>
                <a:lnTo>
                  <a:pt x="911224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792383" y="491795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200"/>
                </a:lnTo>
                <a:lnTo>
                  <a:pt x="7620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35371" y="5108459"/>
            <a:ext cx="579755" cy="0"/>
          </a:xfrm>
          <a:custGeom>
            <a:avLst/>
            <a:gdLst/>
            <a:ahLst/>
            <a:cxnLst/>
            <a:rect l="l" t="t" r="r" b="b"/>
            <a:pathLst>
              <a:path w="579754">
                <a:moveTo>
                  <a:pt x="579436" y="0"/>
                </a:moveTo>
                <a:lnTo>
                  <a:pt x="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809970" y="507035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839011" y="6572718"/>
            <a:ext cx="181610" cy="1187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9011" y="5625249"/>
            <a:ext cx="181610" cy="14224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51711" y="5216281"/>
            <a:ext cx="156210" cy="1369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0"/>
              </a:lnSpc>
            </a:pPr>
            <a:r>
              <a:rPr sz="1100" dirty="0">
                <a:latin typeface="Arial"/>
                <a:cs typeface="Arial"/>
              </a:rPr>
              <a:t>i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">
              <a:latin typeface="Times New Roman"/>
              <a:cs typeface="Times New Roman"/>
            </a:endParaRPr>
          </a:p>
          <a:p>
            <a:pPr algn="just">
              <a:lnSpc>
                <a:spcPct val="58700"/>
              </a:lnSpc>
            </a:pPr>
            <a:r>
              <a:rPr sz="1100" dirty="0">
                <a:latin typeface="Arial"/>
                <a:cs typeface="Arial"/>
              </a:rPr>
              <a:t>e  </a:t>
            </a:r>
            <a:r>
              <a:rPr sz="1100" spc="-125" dirty="0">
                <a:latin typeface="Arial"/>
                <a:cs typeface="Arial"/>
              </a:rPr>
              <a:t>l</a:t>
            </a:r>
            <a:r>
              <a:rPr sz="1650" spc="-187" baseline="-7575" dirty="0">
                <a:latin typeface="Arial"/>
                <a:cs typeface="Arial"/>
              </a:rPr>
              <a:t>d  </a:t>
            </a:r>
            <a:r>
              <a:rPr sz="1100" dirty="0">
                <a:latin typeface="Arial"/>
                <a:cs typeface="Arial"/>
              </a:rPr>
              <a:t>a  a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965"/>
              </a:lnSpc>
              <a:spcBef>
                <a:spcPts val="515"/>
              </a:spcBef>
            </a:pPr>
            <a:r>
              <a:rPr sz="1100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420"/>
              </a:lnSpc>
            </a:pPr>
            <a:r>
              <a:rPr sz="1100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235"/>
              </a:lnSpc>
            </a:pPr>
            <a:r>
              <a:rPr sz="1100" dirty="0">
                <a:latin typeface="Arial"/>
                <a:cs typeface="Arial"/>
              </a:rPr>
              <a:t>t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0">
              <a:latin typeface="Times New Roman"/>
              <a:cs typeface="Times New Roman"/>
            </a:endParaRPr>
          </a:p>
          <a:p>
            <a:pPr>
              <a:lnSpc>
                <a:spcPct val="18500"/>
              </a:lnSpc>
              <a:spcBef>
                <a:spcPts val="190"/>
              </a:spcBef>
            </a:pPr>
            <a:r>
              <a:rPr sz="1100" dirty="0">
                <a:latin typeface="Arial"/>
                <a:cs typeface="Arial"/>
              </a:rPr>
              <a:t>i</a:t>
            </a:r>
            <a:r>
              <a:rPr sz="1100" spc="-80" dirty="0">
                <a:latin typeface="Arial"/>
                <a:cs typeface="Arial"/>
              </a:rPr>
              <a:t> </a:t>
            </a:r>
            <a:r>
              <a:rPr sz="1100" spc="-125" dirty="0">
                <a:latin typeface="Arial"/>
                <a:cs typeface="Arial"/>
              </a:rPr>
              <a:t>l</a:t>
            </a:r>
            <a:r>
              <a:rPr sz="1650" spc="-187" baseline="-10101" dirty="0">
                <a:latin typeface="Arial"/>
                <a:cs typeface="Arial"/>
              </a:rPr>
              <a:t>é</a:t>
            </a:r>
            <a:endParaRPr sz="1650" baseline="-10101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50">
              <a:latin typeface="Times New Roman"/>
              <a:cs typeface="Times New Roman"/>
            </a:endParaRPr>
          </a:p>
          <a:p>
            <a:pPr>
              <a:lnSpc>
                <a:spcPct val="46400"/>
              </a:lnSpc>
            </a:pPr>
            <a:r>
              <a:rPr sz="1650" spc="-232" baseline="5050" dirty="0">
                <a:latin typeface="Arial"/>
                <a:cs typeface="Arial"/>
              </a:rPr>
              <a:t>t</a:t>
            </a:r>
            <a:r>
              <a:rPr sz="1100" spc="-155" dirty="0">
                <a:latin typeface="Arial"/>
                <a:cs typeface="Arial"/>
              </a:rPr>
              <a:t>a  </a:t>
            </a:r>
            <a:r>
              <a:rPr sz="1100" dirty="0">
                <a:latin typeface="Arial"/>
                <a:cs typeface="Arial"/>
              </a:rPr>
              <a:t>u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840"/>
              </a:lnSpc>
            </a:pPr>
            <a:r>
              <a:rPr sz="1100" dirty="0"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1019"/>
              </a:lnSpc>
            </a:pPr>
            <a:r>
              <a:rPr sz="1100" dirty="0">
                <a:latin typeface="Arial"/>
                <a:cs typeface="Arial"/>
              </a:rPr>
              <a:t>ve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46948" y="2698594"/>
            <a:ext cx="181610" cy="14395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spc="-5" dirty="0">
                <a:latin typeface="Arial"/>
                <a:cs typeface="Arial"/>
              </a:rPr>
              <a:t>Eventualité </a:t>
            </a:r>
            <a:r>
              <a:rPr sz="1100" dirty="0">
                <a:latin typeface="Arial"/>
                <a:cs typeface="Arial"/>
              </a:rPr>
              <a:t>de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maladie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484908" y="5087822"/>
            <a:ext cx="2911475" cy="16065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77425" y="2198474"/>
            <a:ext cx="3360030" cy="20293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D9918ED8-6069-4444-9600-5A99B5348EF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18465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 d’information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1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ère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latin typeface="Tw Cen MT"/>
                <a:cs typeface="Tw Cen MT"/>
              </a:rPr>
              <a:t>: Le </a:t>
            </a:r>
            <a:r>
              <a:rPr sz="2000" spc="-5" dirty="0">
                <a:latin typeface="Tw Cen MT"/>
                <a:cs typeface="Tw Cen MT"/>
              </a:rPr>
              <a:t>statut réel </a:t>
            </a:r>
            <a:r>
              <a:rPr sz="2000" dirty="0">
                <a:latin typeface="Tw Cen MT"/>
                <a:cs typeface="Tw Cen MT"/>
              </a:rPr>
              <a:t>peut être connu </a:t>
            </a:r>
            <a:r>
              <a:rPr sz="2000" spc="-10" dirty="0">
                <a:latin typeface="Tw Cen MT"/>
                <a:cs typeface="Tw Cen MT"/>
              </a:rPr>
              <a:t>avec </a:t>
            </a:r>
            <a:r>
              <a:rPr sz="2000" dirty="0">
                <a:latin typeface="Tw Cen MT"/>
                <a:cs typeface="Tw Cen MT"/>
              </a:rPr>
              <a:t>certitude par un </a:t>
            </a:r>
            <a:r>
              <a:rPr sz="2000" spc="-20" dirty="0">
                <a:latin typeface="Tw Cen MT"/>
                <a:cs typeface="Tw Cen MT"/>
              </a:rPr>
              <a:t>moyen  </a:t>
            </a:r>
            <a:r>
              <a:rPr sz="2000" spc="-5" dirty="0">
                <a:latin typeface="Tw Cen MT"/>
                <a:cs typeface="Tw Cen MT"/>
              </a:rPr>
              <a:t>incontestable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le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dit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de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référence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ou gold</a:t>
            </a: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standard</a:t>
            </a:r>
            <a:endParaRPr sz="2000">
              <a:latin typeface="Tw Cen MT"/>
              <a:cs typeface="Tw Cen MT"/>
            </a:endParaRPr>
          </a:p>
          <a:p>
            <a:pPr marL="927100" marR="6350" lvl="2" indent="-228600">
              <a:lnSpc>
                <a:spcPts val="2000"/>
              </a:lnSpc>
              <a:spcBef>
                <a:spcPts val="60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Maladie </a:t>
            </a:r>
            <a:r>
              <a:rPr sz="1700" dirty="0">
                <a:latin typeface="Tw Cen MT"/>
                <a:cs typeface="Tw Cen MT"/>
              </a:rPr>
              <a:t>= </a:t>
            </a:r>
            <a:r>
              <a:rPr sz="1700" spc="-10" dirty="0">
                <a:latin typeface="Tw Cen MT"/>
                <a:cs typeface="Tw Cen MT"/>
              </a:rPr>
              <a:t>variable </a:t>
            </a:r>
            <a:r>
              <a:rPr sz="1700" spc="-5" dirty="0">
                <a:latin typeface="Tw Cen MT"/>
                <a:cs typeface="Tw Cen MT"/>
              </a:rPr>
              <a:t>binaire </a:t>
            </a:r>
            <a:r>
              <a:rPr sz="1700" dirty="0">
                <a:latin typeface="Tw Cen MT"/>
                <a:cs typeface="Tw Cen MT"/>
              </a:rPr>
              <a:t>,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gold </a:t>
            </a:r>
            <a:r>
              <a:rPr sz="1700" spc="-5" dirty="0">
                <a:latin typeface="Tw Cen MT"/>
                <a:cs typeface="Tw Cen MT"/>
              </a:rPr>
              <a:t>standard définissant les </a:t>
            </a:r>
            <a:r>
              <a:rPr sz="1700" dirty="0">
                <a:latin typeface="Tw Cen MT"/>
                <a:cs typeface="Tw Cen MT"/>
              </a:rPr>
              <a:t>deux </a:t>
            </a:r>
            <a:r>
              <a:rPr sz="1700" spc="-5" dirty="0">
                <a:latin typeface="Tw Cen MT"/>
                <a:cs typeface="Tw Cen MT"/>
              </a:rPr>
              <a:t>modalités   </a:t>
            </a:r>
            <a:r>
              <a:rPr sz="1700" spc="-15" dirty="0">
                <a:latin typeface="Tw Cen MT"/>
                <a:cs typeface="Tw Cen MT"/>
              </a:rPr>
              <a:t>exclusives </a:t>
            </a:r>
            <a:r>
              <a:rPr sz="1700" dirty="0">
                <a:latin typeface="Tw Cen MT"/>
                <a:cs typeface="Tw Cen MT"/>
              </a:rPr>
              <a:t>« </a:t>
            </a:r>
            <a:r>
              <a:rPr sz="1700" spc="-5" dirty="0">
                <a:latin typeface="Tw Cen MT"/>
                <a:cs typeface="Tw Cen MT"/>
              </a:rPr>
              <a:t>malade </a:t>
            </a:r>
            <a:r>
              <a:rPr sz="1700" dirty="0">
                <a:latin typeface="Tw Cen MT"/>
                <a:cs typeface="Tw Cen MT"/>
              </a:rPr>
              <a:t>» (M), et « </a:t>
            </a:r>
            <a:r>
              <a:rPr sz="1700" spc="-5" dirty="0">
                <a:latin typeface="Tw Cen MT"/>
                <a:cs typeface="Tw Cen MT"/>
              </a:rPr>
              <a:t>non-malade </a:t>
            </a:r>
            <a:r>
              <a:rPr sz="1700" dirty="0">
                <a:latin typeface="Tw Cen MT"/>
                <a:cs typeface="Tw Cen MT"/>
              </a:rPr>
              <a:t>»</a:t>
            </a:r>
            <a:r>
              <a:rPr sz="1700" spc="1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(NM).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82797" y="4192473"/>
            <a:ext cx="2314574" cy="17986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11895" y="4189298"/>
            <a:ext cx="1846261" cy="18018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6A20D3B0-B49B-8D4B-BDF2-20D5FED66D1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5876925" cy="16586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binaire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présence </a:t>
            </a:r>
            <a:r>
              <a:rPr sz="2000" dirty="0">
                <a:latin typeface="Tw Cen MT"/>
                <a:cs typeface="Tw Cen MT"/>
              </a:rPr>
              <a:t>ou</a:t>
            </a:r>
            <a:r>
              <a:rPr sz="2000" spc="-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absence</a:t>
            </a:r>
            <a:endParaRPr sz="20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40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1800" dirty="0">
                <a:latin typeface="Tw Cen MT"/>
                <a:cs typeface="Tw Cen MT"/>
              </a:rPr>
              <a:t>Ex: </a:t>
            </a:r>
            <a:r>
              <a:rPr sz="1800" spc="-10" dirty="0">
                <a:latin typeface="Tw Cen MT"/>
                <a:cs typeface="Tw Cen MT"/>
              </a:rPr>
              <a:t>dyspnée </a:t>
            </a:r>
            <a:r>
              <a:rPr sz="1800" dirty="0">
                <a:latin typeface="Tw Cen MT"/>
                <a:cs typeface="Tw Cen MT"/>
              </a:rPr>
              <a:t>brutale en cas </a:t>
            </a:r>
            <a:r>
              <a:rPr sz="1800" spc="-5" dirty="0">
                <a:latin typeface="Tw Cen MT"/>
                <a:cs typeface="Tw Cen MT"/>
              </a:rPr>
              <a:t>d’embolie</a:t>
            </a:r>
            <a:r>
              <a:rPr sz="1800" spc="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pulmonaire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4262" y="4990666"/>
            <a:ext cx="6858634" cy="56642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241300" marR="5080" indent="-228600">
              <a:lnSpc>
                <a:spcPts val="2100"/>
              </a:lnSpc>
              <a:spcBef>
                <a:spcPts val="219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241300" algn="l"/>
              </a:tabLst>
            </a:pPr>
            <a:r>
              <a:rPr sz="1800" dirty="0">
                <a:latin typeface="Tw Cen MT"/>
                <a:cs typeface="Tw Cen MT"/>
              </a:rPr>
              <a:t>Ex: douleur </a:t>
            </a:r>
            <a:r>
              <a:rPr sz="1800" spc="-5" dirty="0">
                <a:latin typeface="Tw Cen MT"/>
                <a:cs typeface="Tw Cen MT"/>
              </a:rPr>
              <a:t>spontanée pulsatile </a:t>
            </a:r>
            <a:r>
              <a:rPr sz="1800" spc="-10" dirty="0">
                <a:latin typeface="Tw Cen MT"/>
                <a:cs typeface="Tw Cen MT"/>
              </a:rPr>
              <a:t>exacerbée </a:t>
            </a:r>
            <a:r>
              <a:rPr sz="1800" dirty="0">
                <a:latin typeface="Tw Cen MT"/>
                <a:cs typeface="Tw Cen MT"/>
              </a:rPr>
              <a:t>par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dirty="0">
                <a:latin typeface="Tw Cen MT"/>
                <a:cs typeface="Tw Cen MT"/>
              </a:rPr>
              <a:t>position </a:t>
            </a:r>
            <a:r>
              <a:rPr sz="1800" spc="0" dirty="0">
                <a:latin typeface="Tw Cen MT"/>
                <a:cs typeface="Tw Cen MT"/>
              </a:rPr>
              <a:t>couchée </a:t>
            </a:r>
            <a:r>
              <a:rPr sz="1800" dirty="0">
                <a:latin typeface="Tw Cen MT"/>
                <a:cs typeface="Tw Cen MT"/>
              </a:rPr>
              <a:t>pour  </a:t>
            </a:r>
            <a:r>
              <a:rPr sz="1800" spc="-5" dirty="0">
                <a:latin typeface="Tw Cen MT"/>
                <a:cs typeface="Tw Cen MT"/>
              </a:rPr>
              <a:t>la pulpite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97519" y="3573557"/>
            <a:ext cx="1857089" cy="13791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5083" y="5504034"/>
            <a:ext cx="954087" cy="133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75BF6C2D-5CA6-3B4E-A1DF-D6B07048ED3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80431" y="3161867"/>
            <a:ext cx="4425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w Cen MT"/>
                <a:cs typeface="Tw Cen MT"/>
              </a:rPr>
              <a:t>pour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69990" y="3161867"/>
            <a:ext cx="146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09040" algn="l"/>
              </a:tabLst>
            </a:pPr>
            <a:r>
              <a:rPr sz="1800" dirty="0">
                <a:latin typeface="Tw Cen MT"/>
                <a:cs typeface="Tw Cen MT"/>
              </a:rPr>
              <a:t>caté</a:t>
            </a:r>
            <a:r>
              <a:rPr sz="1800" spc="-5" dirty="0">
                <a:latin typeface="Tw Cen MT"/>
                <a:cs typeface="Tw Cen MT"/>
              </a:rPr>
              <a:t>g</a:t>
            </a:r>
            <a:r>
              <a:rPr sz="1800" dirty="0">
                <a:latin typeface="Tw Cen MT"/>
                <a:cs typeface="Tw Cen MT"/>
              </a:rPr>
              <a:t>ori</a:t>
            </a:r>
            <a:r>
              <a:rPr sz="1800" spc="-5" dirty="0">
                <a:latin typeface="Tw Cen MT"/>
                <a:cs typeface="Tw Cen MT"/>
              </a:rPr>
              <a:t>se</a:t>
            </a:r>
            <a:r>
              <a:rPr sz="1800" dirty="0">
                <a:latin typeface="Tw Cen MT"/>
                <a:cs typeface="Tw Cen MT"/>
              </a:rPr>
              <a:t>r	</a:t>
            </a:r>
            <a:r>
              <a:rPr sz="1800" spc="-5" dirty="0">
                <a:latin typeface="Tw Cen MT"/>
                <a:cs typeface="Tw Cen MT"/>
              </a:rPr>
              <a:t>l</a:t>
            </a:r>
            <a:r>
              <a:rPr sz="1800" dirty="0">
                <a:latin typeface="Tw Cen MT"/>
                <a:cs typeface="Tw Cen MT"/>
              </a:rPr>
              <a:t>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31262" y="1803094"/>
            <a:ext cx="5801995" cy="19253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</a:t>
            </a:r>
            <a:r>
              <a:rPr sz="2900" spc="-15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ordinal</a:t>
            </a:r>
            <a:endParaRPr sz="2000">
              <a:latin typeface="Tw Cen MT"/>
              <a:cs typeface="Tw Cen MT"/>
            </a:endParaRPr>
          </a:p>
          <a:p>
            <a:pPr marL="1384300" marR="5080" lvl="3" indent="-228600">
              <a:lnSpc>
                <a:spcPts val="2100"/>
              </a:lnSpc>
              <a:spcBef>
                <a:spcPts val="515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  <a:tab pos="1821180" algn="l"/>
                <a:tab pos="2463165" algn="l"/>
                <a:tab pos="3126740" algn="l"/>
                <a:tab pos="3802379" algn="l"/>
                <a:tab pos="4303395" algn="l"/>
                <a:tab pos="4716780" algn="l"/>
              </a:tabLst>
            </a:pPr>
            <a:r>
              <a:rPr sz="1800" dirty="0">
                <a:latin typeface="Tw Cen MT"/>
                <a:cs typeface="Tw Cen MT"/>
              </a:rPr>
              <a:t>Ex:	</a:t>
            </a:r>
            <a:r>
              <a:rPr sz="1800" spc="-5" dirty="0">
                <a:latin typeface="Tw Cen MT"/>
                <a:cs typeface="Tw Cen MT"/>
              </a:rPr>
              <a:t>sc</a:t>
            </a:r>
            <a:r>
              <a:rPr sz="1800" dirty="0">
                <a:latin typeface="Tw Cen MT"/>
                <a:cs typeface="Tw Cen MT"/>
              </a:rPr>
              <a:t>ore	Bi</a:t>
            </a:r>
            <a:r>
              <a:rPr sz="1800" spc="-20" dirty="0">
                <a:latin typeface="Tw Cen MT"/>
                <a:cs typeface="Tw Cen MT"/>
              </a:rPr>
              <a:t>r</a:t>
            </a:r>
            <a:r>
              <a:rPr sz="1800" dirty="0">
                <a:latin typeface="Tw Cen MT"/>
                <a:cs typeface="Tw Cen MT"/>
              </a:rPr>
              <a:t>ad	uti</a:t>
            </a:r>
            <a:r>
              <a:rPr sz="1800" spc="-5" dirty="0">
                <a:latin typeface="Tw Cen MT"/>
                <a:cs typeface="Tw Cen MT"/>
              </a:rPr>
              <a:t>lis</a:t>
            </a:r>
            <a:r>
              <a:rPr sz="1800" dirty="0">
                <a:latin typeface="Tw Cen MT"/>
                <a:cs typeface="Tw Cen MT"/>
              </a:rPr>
              <a:t>é	par	</a:t>
            </a:r>
            <a:r>
              <a:rPr sz="1800" spc="-5" dirty="0">
                <a:latin typeface="Tw Cen MT"/>
                <a:cs typeface="Tw Cen MT"/>
              </a:rPr>
              <a:t>l</a:t>
            </a:r>
            <a:r>
              <a:rPr sz="1800" dirty="0">
                <a:latin typeface="Tw Cen MT"/>
                <a:cs typeface="Tw Cen MT"/>
              </a:rPr>
              <a:t>es	</a:t>
            </a:r>
            <a:r>
              <a:rPr sz="1800" spc="-20" dirty="0">
                <a:latin typeface="Tw Cen MT"/>
                <a:cs typeface="Tw Cen MT"/>
              </a:rPr>
              <a:t>r</a:t>
            </a:r>
            <a:r>
              <a:rPr sz="1800" dirty="0">
                <a:latin typeface="Tw Cen MT"/>
                <a:cs typeface="Tw Cen MT"/>
              </a:rPr>
              <a:t>ad</a:t>
            </a:r>
            <a:r>
              <a:rPr sz="1800" spc="-5" dirty="0">
                <a:latin typeface="Tw Cen MT"/>
                <a:cs typeface="Tw Cen MT"/>
              </a:rPr>
              <a:t>i</a:t>
            </a:r>
            <a:r>
              <a:rPr sz="1800" dirty="0">
                <a:latin typeface="Tw Cen MT"/>
                <a:cs typeface="Tw Cen MT"/>
              </a:rPr>
              <a:t>olo</a:t>
            </a:r>
            <a:r>
              <a:rPr sz="1800" spc="-5" dirty="0">
                <a:latin typeface="Tw Cen MT"/>
                <a:cs typeface="Tw Cen MT"/>
              </a:rPr>
              <a:t>g</a:t>
            </a:r>
            <a:r>
              <a:rPr sz="1800" dirty="0">
                <a:latin typeface="Tw Cen MT"/>
                <a:cs typeface="Tw Cen MT"/>
              </a:rPr>
              <a:t>ues  </a:t>
            </a:r>
            <a:r>
              <a:rPr sz="1800" spc="-5" dirty="0">
                <a:latin typeface="Tw Cen MT"/>
                <a:cs typeface="Tw Cen MT"/>
              </a:rPr>
              <a:t>mammographies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107208" y="3922597"/>
            <a:ext cx="2520948" cy="2520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28671" y="4522672"/>
            <a:ext cx="5867400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8DA4F9A0-E415-3747-836D-3664618FEA0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1634" cy="19253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 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</a:t>
            </a:r>
            <a:r>
              <a:rPr sz="2000" spc="-10" dirty="0">
                <a:latin typeface="Tw Cen MT"/>
                <a:cs typeface="Tw Cen MT"/>
              </a:rPr>
              <a:t>avoir </a:t>
            </a:r>
            <a:r>
              <a:rPr sz="2000" dirty="0">
                <a:latin typeface="Tw Cen MT"/>
                <a:cs typeface="Tw Cen MT"/>
              </a:rPr>
              <a:t>une </a:t>
            </a:r>
            <a:r>
              <a:rPr sz="2000" spc="-5" dirty="0">
                <a:latin typeface="Tw Cen MT"/>
                <a:cs typeface="Tw Cen MT"/>
              </a:rPr>
              <a:t>réponse</a:t>
            </a:r>
            <a:r>
              <a:rPr sz="2000" dirty="0"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quantitative</a:t>
            </a:r>
            <a:endParaRPr sz="2000">
              <a:latin typeface="Tw Cen MT"/>
              <a:cs typeface="Tw Cen MT"/>
            </a:endParaRPr>
          </a:p>
          <a:p>
            <a:pPr marL="1384300" marR="5080" lvl="3" indent="-228600">
              <a:lnSpc>
                <a:spcPts val="2100"/>
              </a:lnSpc>
              <a:spcBef>
                <a:spcPts val="515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1800" dirty="0">
                <a:latin typeface="Tw Cen MT"/>
                <a:cs typeface="Tw Cen MT"/>
              </a:rPr>
              <a:t>Ex: </a:t>
            </a:r>
            <a:r>
              <a:rPr sz="1800" spc="-10" dirty="0">
                <a:latin typeface="Tw Cen MT"/>
                <a:cs typeface="Tw Cen MT"/>
              </a:rPr>
              <a:t>dosage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glycémie </a:t>
            </a:r>
            <a:r>
              <a:rPr sz="1800" dirty="0">
                <a:latin typeface="Tw Cen MT"/>
                <a:cs typeface="Tw Cen MT"/>
              </a:rPr>
              <a:t>dans </a:t>
            </a:r>
            <a:r>
              <a:rPr sz="1800" spc="-5" dirty="0">
                <a:latin typeface="Tw Cen MT"/>
                <a:cs typeface="Tw Cen MT"/>
              </a:rPr>
              <a:t>le cadre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5" dirty="0">
                <a:latin typeface="Tw Cen MT"/>
                <a:cs typeface="Tw Cen MT"/>
              </a:rPr>
              <a:t>diabète </a:t>
            </a:r>
            <a:r>
              <a:rPr sz="1800" dirty="0">
                <a:latin typeface="Tw Cen MT"/>
                <a:cs typeface="Tw Cen MT"/>
              </a:rPr>
              <a:t>ou de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dirty="0">
                <a:latin typeface="Tw Cen MT"/>
                <a:cs typeface="Tw Cen MT"/>
              </a:rPr>
              <a:t>BHCG  pour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grossesse.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4262" y="5714566"/>
            <a:ext cx="6858634" cy="99314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241300" marR="5080" indent="-228600" algn="just">
              <a:lnSpc>
                <a:spcPts val="1900"/>
              </a:lnSpc>
              <a:spcBef>
                <a:spcPts val="18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241300" algn="l"/>
              </a:tabLst>
            </a:pPr>
            <a:r>
              <a:rPr sz="1600" dirty="0">
                <a:latin typeface="Tw Cen MT"/>
                <a:cs typeface="Tw Cen MT"/>
              </a:rPr>
              <a:t>Les deux derniers </a:t>
            </a:r>
            <a:r>
              <a:rPr sz="1600" spc="-5" dirty="0">
                <a:latin typeface="Tw Cen MT"/>
                <a:cs typeface="Tw Cen MT"/>
              </a:rPr>
              <a:t>types </a:t>
            </a:r>
            <a:r>
              <a:rPr sz="1600" dirty="0">
                <a:latin typeface="Tw Cen MT"/>
                <a:cs typeface="Tw Cen MT"/>
              </a:rPr>
              <a:t>de test </a:t>
            </a:r>
            <a:r>
              <a:rPr sz="1600" spc="-5" dirty="0">
                <a:latin typeface="Tw Cen MT"/>
                <a:cs typeface="Tw Cen MT"/>
              </a:rPr>
              <a:t>(ordinal </a:t>
            </a:r>
            <a:r>
              <a:rPr sz="1600" dirty="0">
                <a:latin typeface="Tw Cen MT"/>
                <a:cs typeface="Tw Cen MT"/>
              </a:rPr>
              <a:t>et </a:t>
            </a:r>
            <a:r>
              <a:rPr sz="1600" spc="-5" dirty="0">
                <a:latin typeface="Tw Cen MT"/>
                <a:cs typeface="Tw Cen MT"/>
              </a:rPr>
              <a:t>quantitatif) peuvent </a:t>
            </a:r>
            <a:r>
              <a:rPr sz="1600" dirty="0">
                <a:latin typeface="Tw Cen MT"/>
                <a:cs typeface="Tw Cen MT"/>
              </a:rPr>
              <a:t>être </a:t>
            </a:r>
            <a:r>
              <a:rPr sz="1600" spc="-5" dirty="0">
                <a:latin typeface="Tw Cen MT"/>
                <a:cs typeface="Tw Cen MT"/>
              </a:rPr>
              <a:t>transformés  </a:t>
            </a:r>
            <a:r>
              <a:rPr sz="1600" dirty="0">
                <a:latin typeface="Tw Cen MT"/>
                <a:cs typeface="Tw Cen MT"/>
              </a:rPr>
              <a:t>en tests </a:t>
            </a:r>
            <a:r>
              <a:rPr sz="1600" spc="-5" dirty="0">
                <a:latin typeface="Tw Cen MT"/>
                <a:cs typeface="Tw Cen MT"/>
              </a:rPr>
              <a:t>binaires </a:t>
            </a:r>
            <a:r>
              <a:rPr sz="1600" dirty="0">
                <a:latin typeface="Tw Cen MT"/>
                <a:cs typeface="Tw Cen MT"/>
              </a:rPr>
              <a:t>en </a:t>
            </a:r>
            <a:r>
              <a:rPr sz="1600" spc="-5" dirty="0">
                <a:latin typeface="Tw Cen MT"/>
                <a:cs typeface="Tw Cen MT"/>
              </a:rPr>
              <a:t>considérant </a:t>
            </a:r>
            <a:r>
              <a:rPr sz="1600" dirty="0">
                <a:latin typeface="Tw Cen MT"/>
                <a:cs typeface="Tw Cen MT"/>
              </a:rPr>
              <a:t>comme </a:t>
            </a:r>
            <a:r>
              <a:rPr sz="1600" spc="-5" dirty="0">
                <a:latin typeface="Tw Cen MT"/>
                <a:cs typeface="Tw Cen MT"/>
              </a:rPr>
              <a:t>positifs les sujets </a:t>
            </a:r>
            <a:r>
              <a:rPr sz="1600" dirty="0">
                <a:latin typeface="Tw Cen MT"/>
                <a:cs typeface="Tw Cen MT"/>
              </a:rPr>
              <a:t>dont </a:t>
            </a:r>
            <a:r>
              <a:rPr sz="1600" spc="-5" dirty="0">
                <a:latin typeface="Tw Cen MT"/>
                <a:cs typeface="Tw Cen MT"/>
              </a:rPr>
              <a:t>la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dirty="0">
                <a:latin typeface="Tw Cen MT"/>
                <a:cs typeface="Tw Cen MT"/>
              </a:rPr>
              <a:t>est  </a:t>
            </a:r>
            <a:r>
              <a:rPr sz="1600" spc="-5" dirty="0">
                <a:latin typeface="Tw Cen MT"/>
                <a:cs typeface="Tw Cen MT"/>
              </a:rPr>
              <a:t>supérieure </a:t>
            </a:r>
            <a:r>
              <a:rPr sz="1600" dirty="0">
                <a:latin typeface="Tw Cen MT"/>
                <a:cs typeface="Tw Cen MT"/>
              </a:rPr>
              <a:t>ou </a:t>
            </a:r>
            <a:r>
              <a:rPr sz="1600" spc="-10" dirty="0">
                <a:latin typeface="Tw Cen MT"/>
                <a:cs typeface="Tw Cen MT"/>
              </a:rPr>
              <a:t>égale </a:t>
            </a:r>
            <a:r>
              <a:rPr sz="1600" dirty="0">
                <a:latin typeface="Tw Cen MT"/>
                <a:cs typeface="Tw Cen MT"/>
              </a:rPr>
              <a:t>à une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spc="-5" dirty="0">
                <a:latin typeface="Tw Cen MT"/>
                <a:cs typeface="Tw Cen MT"/>
              </a:rPr>
              <a:t>seuil. </a:t>
            </a:r>
            <a:r>
              <a:rPr sz="1600" dirty="0">
                <a:latin typeface="Tw Cen MT"/>
                <a:cs typeface="Tw Cen MT"/>
              </a:rPr>
              <a:t>La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spc="-5" dirty="0">
                <a:latin typeface="Tw Cen MT"/>
                <a:cs typeface="Tw Cen MT"/>
              </a:rPr>
              <a:t>informationnelle </a:t>
            </a:r>
            <a:r>
              <a:rPr sz="1600" dirty="0">
                <a:latin typeface="Tw Cen MT"/>
                <a:cs typeface="Tw Cen MT"/>
              </a:rPr>
              <a:t>du test est  </a:t>
            </a:r>
            <a:r>
              <a:rPr sz="1600" spc="-5" dirty="0">
                <a:latin typeface="Tw Cen MT"/>
                <a:cs typeface="Tw Cen MT"/>
              </a:rPr>
              <a:t>quantifiée </a:t>
            </a:r>
            <a:r>
              <a:rPr sz="1600" dirty="0">
                <a:latin typeface="Tw Cen MT"/>
                <a:cs typeface="Tw Cen MT"/>
              </a:rPr>
              <a:t>pour toutes </a:t>
            </a:r>
            <a:r>
              <a:rPr sz="1600" spc="-5" dirty="0">
                <a:latin typeface="Tw Cen MT"/>
                <a:cs typeface="Tw Cen MT"/>
              </a:rPr>
              <a:t>les valeurs-seuil</a:t>
            </a:r>
            <a:r>
              <a:rPr sz="1600" spc="5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possibles.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55797" y="4116273"/>
            <a:ext cx="2058987" cy="14398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15083" y="3506673"/>
            <a:ext cx="2160587" cy="21605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31060ED6-CBF8-2041-A644-DF771F22CE0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31038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L’utilité </a:t>
            </a:r>
            <a:r>
              <a:rPr sz="2900" dirty="0">
                <a:latin typeface="Tw Cen MT"/>
                <a:cs typeface="Tw Cen MT"/>
              </a:rPr>
              <a:t>des tests</a:t>
            </a:r>
            <a:r>
              <a:rPr sz="2900" spc="1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diagnostiques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 algn="just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20" dirty="0">
                <a:solidFill>
                  <a:srgbClr val="FF3399"/>
                </a:solidFill>
                <a:latin typeface="Tw Cen MT"/>
                <a:cs typeface="Tw Cen MT"/>
              </a:rPr>
              <a:t>L’existence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du gold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standard </a:t>
            </a:r>
            <a:r>
              <a:rPr sz="2000" dirty="0">
                <a:latin typeface="Tw Cen MT"/>
                <a:cs typeface="Tw Cen MT"/>
              </a:rPr>
              <a:t>ne </a:t>
            </a:r>
            <a:r>
              <a:rPr sz="2000" spc="-5" dirty="0">
                <a:latin typeface="Tw Cen MT"/>
                <a:cs typeface="Tw Cen MT"/>
              </a:rPr>
              <a:t>justifie </a:t>
            </a:r>
            <a:r>
              <a:rPr sz="2000" dirty="0">
                <a:latin typeface="Tw Cen MT"/>
                <a:cs typeface="Tw Cen MT"/>
              </a:rPr>
              <a:t>pas pour </a:t>
            </a:r>
            <a:r>
              <a:rPr sz="2000" spc="-5" dirty="0">
                <a:latin typeface="Tw Cen MT"/>
                <a:cs typeface="Tw Cen MT"/>
              </a:rPr>
              <a:t>autant son application  </a:t>
            </a:r>
            <a:r>
              <a:rPr sz="2000" dirty="0">
                <a:latin typeface="Tw Cen MT"/>
                <a:cs typeface="Tw Cen MT"/>
              </a:rPr>
              <a:t>en </a:t>
            </a:r>
            <a:r>
              <a:rPr sz="2000" spc="-5" dirty="0">
                <a:latin typeface="Tw Cen MT"/>
                <a:cs typeface="Tw Cen MT"/>
              </a:rPr>
              <a:t>masse </a:t>
            </a:r>
            <a:r>
              <a:rPr sz="2000" dirty="0">
                <a:latin typeface="Tw Cen MT"/>
                <a:cs typeface="Tw Cen MT"/>
              </a:rPr>
              <a:t>à tous </a:t>
            </a:r>
            <a:r>
              <a:rPr sz="2000" spc="-5" dirty="0">
                <a:latin typeface="Tw Cen MT"/>
                <a:cs typeface="Tw Cen MT"/>
              </a:rPr>
              <a:t>les </a:t>
            </a:r>
            <a:r>
              <a:rPr sz="2000" dirty="0">
                <a:latin typeface="Tw Cen MT"/>
                <a:cs typeface="Tw Cen MT"/>
              </a:rPr>
              <a:t>patients dont </a:t>
            </a:r>
            <a:r>
              <a:rPr sz="2000" spc="-5" dirty="0">
                <a:latin typeface="Tw Cen MT"/>
                <a:cs typeface="Tw Cen MT"/>
              </a:rPr>
              <a:t>le diagnostic </a:t>
            </a:r>
            <a:r>
              <a:rPr sz="2000" spc="-10" dirty="0">
                <a:latin typeface="Tw Cen MT"/>
                <a:cs typeface="Tw Cen MT"/>
              </a:rPr>
              <a:t>n’est </a:t>
            </a:r>
            <a:r>
              <a:rPr sz="2000" dirty="0">
                <a:latin typeface="Tw Cen MT"/>
                <a:cs typeface="Tw Cen MT"/>
              </a:rPr>
              <a:t>pas connu. Sa  </a:t>
            </a:r>
            <a:r>
              <a:rPr sz="2000" spc="-5" dirty="0">
                <a:latin typeface="Tw Cen MT"/>
                <a:cs typeface="Tw Cen MT"/>
              </a:rPr>
              <a:t>substitution </a:t>
            </a:r>
            <a:r>
              <a:rPr sz="2000" dirty="0">
                <a:latin typeface="Tw Cen MT"/>
                <a:cs typeface="Tw Cen MT"/>
              </a:rPr>
              <a:t>par un test </a:t>
            </a:r>
            <a:r>
              <a:rPr sz="2000" spc="-5" dirty="0">
                <a:latin typeface="Tw Cen MT"/>
                <a:cs typeface="Tw Cen MT"/>
              </a:rPr>
              <a:t>imparfait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latin typeface="Tw Cen MT"/>
                <a:cs typeface="Tw Cen MT"/>
              </a:rPr>
              <a:t>justifiée </a:t>
            </a:r>
            <a:r>
              <a:rPr sz="2000" dirty="0">
                <a:latin typeface="Tw Cen MT"/>
                <a:cs typeface="Tw Cen MT"/>
              </a:rPr>
              <a:t>par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 marL="927100" marR="6350" lvl="2" indent="-228600" algn="just">
              <a:lnSpc>
                <a:spcPct val="99500"/>
              </a:lnSpc>
              <a:spcBef>
                <a:spcPts val="51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10" dirty="0">
                <a:latin typeface="Tw Cen MT"/>
                <a:cs typeface="Tw Cen MT"/>
              </a:rPr>
              <a:t>L’acceptabilité </a:t>
            </a:r>
            <a:r>
              <a:rPr sz="1700" dirty="0">
                <a:latin typeface="Tw Cen MT"/>
                <a:cs typeface="Tw Cen MT"/>
              </a:rPr>
              <a:t>du gold </a:t>
            </a:r>
            <a:r>
              <a:rPr sz="1700" spc="-5" dirty="0">
                <a:latin typeface="Tw Cen MT"/>
                <a:cs typeface="Tw Cen MT"/>
              </a:rPr>
              <a:t>standard, </a:t>
            </a:r>
            <a:r>
              <a:rPr sz="1700" dirty="0">
                <a:latin typeface="Tw Cen MT"/>
                <a:cs typeface="Tw Cen MT"/>
              </a:rPr>
              <a:t>pas toujours évidente </a:t>
            </a:r>
            <a:r>
              <a:rPr sz="1700" spc="-15" dirty="0">
                <a:latin typeface="Tw Cen MT"/>
                <a:cs typeface="Tw Cen MT"/>
              </a:rPr>
              <a:t>(ex. </a:t>
            </a:r>
            <a:r>
              <a:rPr sz="1700" spc="-10" dirty="0">
                <a:latin typeface="Tw Cen MT"/>
                <a:cs typeface="Tw Cen MT"/>
              </a:rPr>
              <a:t>examens </a:t>
            </a:r>
            <a:r>
              <a:rPr sz="1800" spc="-5" dirty="0">
                <a:latin typeface="Tw Cen MT"/>
                <a:cs typeface="Tw Cen MT"/>
              </a:rPr>
              <a:t>pénibles </a:t>
            </a:r>
            <a:r>
              <a:rPr sz="1800" dirty="0">
                <a:latin typeface="Tw Cen MT"/>
                <a:cs typeface="Tw Cen MT"/>
              </a:rPr>
              <a:t>et  coûteux </a:t>
            </a:r>
            <a:r>
              <a:rPr sz="1800" spc="-5" dirty="0">
                <a:latin typeface="Tw Cen MT"/>
                <a:cs typeface="Tw Cen MT"/>
              </a:rPr>
              <a:t>inutiles </a:t>
            </a:r>
            <a:r>
              <a:rPr sz="1800" dirty="0">
                <a:latin typeface="Tw Cen MT"/>
                <a:cs typeface="Tw Cen MT"/>
              </a:rPr>
              <a:t>à des </a:t>
            </a:r>
            <a:r>
              <a:rPr sz="1800" spc="-10" dirty="0">
                <a:latin typeface="Tw Cen MT"/>
                <a:cs typeface="Tw Cen MT"/>
              </a:rPr>
              <a:t>gens </a:t>
            </a:r>
            <a:r>
              <a:rPr sz="1800" spc="-5" dirty="0">
                <a:latin typeface="Tw Cen MT"/>
                <a:cs typeface="Tw Cen MT"/>
              </a:rPr>
              <a:t>bien </a:t>
            </a:r>
            <a:r>
              <a:rPr sz="1800" dirty="0">
                <a:latin typeface="Tw Cen MT"/>
                <a:cs typeface="Tw Cen MT"/>
              </a:rPr>
              <a:t>portants comme </a:t>
            </a:r>
            <a:r>
              <a:rPr sz="1800" spc="-5" dirty="0">
                <a:latin typeface="Tw Cen MT"/>
                <a:cs typeface="Tw Cen MT"/>
              </a:rPr>
              <a:t>la biopsie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10" dirty="0">
                <a:latin typeface="Tw Cen MT"/>
                <a:cs typeface="Tw Cen MT"/>
              </a:rPr>
              <a:t>prostate </a:t>
            </a:r>
            <a:r>
              <a:rPr sz="1800" dirty="0">
                <a:latin typeface="Tw Cen MT"/>
                <a:cs typeface="Tw Cen MT"/>
              </a:rPr>
              <a:t>pour  un </a:t>
            </a:r>
            <a:r>
              <a:rPr sz="1800" spc="-5" dirty="0">
                <a:latin typeface="Tw Cen MT"/>
                <a:cs typeface="Tw Cen MT"/>
              </a:rPr>
              <a:t>taux </a:t>
            </a:r>
            <a:r>
              <a:rPr sz="1800" dirty="0">
                <a:latin typeface="Tw Cen MT"/>
                <a:cs typeface="Tw Cen MT"/>
              </a:rPr>
              <a:t>élevé de PSA).</a:t>
            </a:r>
            <a:endParaRPr sz="18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4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Le coût du test de </a:t>
            </a:r>
            <a:r>
              <a:rPr sz="1700" spc="-5" dirty="0">
                <a:latin typeface="Tw Cen MT"/>
                <a:cs typeface="Tw Cen MT"/>
              </a:rPr>
              <a:t>référence sans </a:t>
            </a:r>
            <a:r>
              <a:rPr sz="1700" dirty="0">
                <a:latin typeface="Tw Cen MT"/>
                <a:cs typeface="Tw Cen MT"/>
              </a:rPr>
              <a:t>commune mesure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dirty="0">
                <a:latin typeface="Tw Cen MT"/>
                <a:cs typeface="Tw Cen MT"/>
              </a:rPr>
              <a:t>celui du test</a:t>
            </a:r>
            <a:r>
              <a:rPr sz="1700" spc="-1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imparfait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25" dirty="0">
                <a:latin typeface="Tw Cen MT"/>
                <a:cs typeface="Tw Cen MT"/>
              </a:rPr>
              <a:t>Parfois </a:t>
            </a:r>
            <a:r>
              <a:rPr sz="1700" spc="-5" dirty="0">
                <a:latin typeface="Tw Cen MT"/>
                <a:cs typeface="Tw Cen MT"/>
              </a:rPr>
              <a:t>disponible </a:t>
            </a:r>
            <a:r>
              <a:rPr sz="1700" dirty="0">
                <a:latin typeface="Tw Cen MT"/>
                <a:cs typeface="Tw Cen MT"/>
              </a:rPr>
              <a:t>uniquement en</a:t>
            </a:r>
            <a:r>
              <a:rPr sz="1700" spc="2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post-mortem…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55833" y="5056072"/>
            <a:ext cx="1925637" cy="14382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40558" y="5056072"/>
            <a:ext cx="1897062" cy="1439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18EBEF7-4C7A-8347-98FD-9A673A413B2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894529"/>
            <a:ext cx="6968490" cy="2978785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79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5" dirty="0">
                <a:latin typeface="Tw Cen MT"/>
                <a:cs typeface="Tw Cen MT"/>
              </a:rPr>
              <a:t>Pourquoi </a:t>
            </a:r>
            <a:r>
              <a:rPr sz="2900" spc="-10" dirty="0">
                <a:latin typeface="Tw Cen MT"/>
                <a:cs typeface="Tw Cen MT"/>
              </a:rPr>
              <a:t>évaluer </a:t>
            </a:r>
            <a:r>
              <a:rPr sz="2900" dirty="0">
                <a:latin typeface="Tw Cen MT"/>
                <a:cs typeface="Tw Cen MT"/>
              </a:rPr>
              <a:t>un test </a:t>
            </a:r>
            <a:r>
              <a:rPr sz="2900" spc="-5" dirty="0">
                <a:latin typeface="Tw Cen MT"/>
                <a:cs typeface="Tw Cen MT"/>
              </a:rPr>
              <a:t>diagnostique</a:t>
            </a:r>
            <a:r>
              <a:rPr sz="2900" spc="25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?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spc="-10" dirty="0">
                <a:latin typeface="Tw Cen MT"/>
                <a:cs typeface="Tw Cen MT"/>
              </a:rPr>
              <a:t>Innovations </a:t>
            </a:r>
            <a:r>
              <a:rPr sz="2600" spc="-5" dirty="0">
                <a:latin typeface="Tw Cen MT"/>
                <a:cs typeface="Tw Cen MT"/>
              </a:rPr>
              <a:t>diagnostiques fréquentes</a:t>
            </a:r>
            <a:r>
              <a:rPr sz="2600" spc="1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:</a:t>
            </a:r>
            <a:endParaRPr sz="26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8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Nouveaux </a:t>
            </a:r>
            <a:r>
              <a:rPr sz="2300" spc="-15" dirty="0">
                <a:latin typeface="Tw Cen MT"/>
                <a:cs typeface="Tw Cen MT"/>
              </a:rPr>
              <a:t>examens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5" dirty="0">
                <a:latin typeface="Tw Cen MT"/>
                <a:cs typeface="Tw Cen MT"/>
              </a:rPr>
              <a:t>Faut-il les accepter </a:t>
            </a:r>
            <a:r>
              <a:rPr sz="2300" dirty="0">
                <a:latin typeface="Tw Cen MT"/>
                <a:cs typeface="Tw Cen MT"/>
              </a:rPr>
              <a:t>tels quels</a:t>
            </a:r>
            <a:r>
              <a:rPr sz="2300" spc="40" dirty="0">
                <a:latin typeface="Tw Cen MT"/>
                <a:cs typeface="Tw Cen MT"/>
              </a:rPr>
              <a:t> </a:t>
            </a:r>
            <a:r>
              <a:rPr sz="2300" dirty="0">
                <a:latin typeface="Tw Cen MT"/>
                <a:cs typeface="Tw Cen MT"/>
              </a:rPr>
              <a:t>?</a:t>
            </a:r>
            <a:endParaRPr sz="23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4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Preuves </a:t>
            </a:r>
            <a:r>
              <a:rPr sz="2300" spc="-5" dirty="0">
                <a:latin typeface="Tw Cen MT"/>
                <a:cs typeface="Tw Cen MT"/>
              </a:rPr>
              <a:t>préalables </a:t>
            </a:r>
            <a:r>
              <a:rPr sz="2300" spc="-10" dirty="0">
                <a:latin typeface="Tw Cen MT"/>
                <a:cs typeface="Tw Cen MT"/>
              </a:rPr>
              <a:t>avant </a:t>
            </a:r>
            <a:r>
              <a:rPr sz="2300" spc="-5" dirty="0">
                <a:latin typeface="Tw Cen MT"/>
                <a:cs typeface="Tw Cen MT"/>
              </a:rPr>
              <a:t>leur utilisation </a:t>
            </a:r>
            <a:r>
              <a:rPr sz="2300" dirty="0">
                <a:latin typeface="Tw Cen MT"/>
                <a:cs typeface="Tw Cen MT"/>
              </a:rPr>
              <a:t>en </a:t>
            </a:r>
            <a:r>
              <a:rPr sz="2300" spc="-10" dirty="0">
                <a:latin typeface="Tw Cen MT"/>
                <a:cs typeface="Tw Cen MT"/>
              </a:rPr>
              <a:t>routine</a:t>
            </a:r>
            <a:r>
              <a:rPr sz="2300" spc="40" dirty="0">
                <a:latin typeface="Tw Cen MT"/>
                <a:cs typeface="Tw Cen MT"/>
              </a:rPr>
              <a:t> </a:t>
            </a:r>
            <a:r>
              <a:rPr sz="2300" dirty="0">
                <a:latin typeface="Tw Cen MT"/>
                <a:cs typeface="Tw Cen MT"/>
              </a:rPr>
              <a:t>:</a:t>
            </a:r>
            <a:endParaRPr sz="23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34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2000" spc="-5" dirty="0">
                <a:latin typeface="Tw Cen MT"/>
                <a:cs typeface="Tw Cen MT"/>
              </a:rPr>
              <a:t>Capacité </a:t>
            </a:r>
            <a:r>
              <a:rPr sz="2000" dirty="0">
                <a:latin typeface="Tw Cen MT"/>
                <a:cs typeface="Tw Cen MT"/>
              </a:rPr>
              <a:t>à mesurer ce </a:t>
            </a:r>
            <a:r>
              <a:rPr sz="2000" spc="-5" dirty="0">
                <a:latin typeface="Tw Cen MT"/>
                <a:cs typeface="Tw Cen MT"/>
              </a:rPr>
              <a:t>qu’il prétend </a:t>
            </a:r>
            <a:r>
              <a:rPr sz="2000" dirty="0">
                <a:latin typeface="Tw Cen MT"/>
                <a:cs typeface="Tw Cen MT"/>
              </a:rPr>
              <a:t>mesurer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40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2000" spc="-15" dirty="0">
                <a:latin typeface="Tw Cen MT"/>
                <a:cs typeface="Tw Cen MT"/>
              </a:rPr>
              <a:t>Variabilité </a:t>
            </a:r>
            <a:r>
              <a:rPr sz="2000" dirty="0">
                <a:latin typeface="Tw Cen MT"/>
                <a:cs typeface="Tw Cen MT"/>
              </a:rPr>
              <a:t>des </a:t>
            </a:r>
            <a:r>
              <a:rPr sz="2000" spc="-5" dirty="0">
                <a:latin typeface="Tw Cen MT"/>
                <a:cs typeface="Tw Cen MT"/>
              </a:rPr>
              <a:t>résultats liés </a:t>
            </a:r>
            <a:r>
              <a:rPr sz="2000" dirty="0">
                <a:latin typeface="Tw Cen MT"/>
                <a:cs typeface="Tw Cen MT"/>
              </a:rPr>
              <a:t>à </a:t>
            </a:r>
            <a:r>
              <a:rPr sz="2000" spc="-5" dirty="0">
                <a:latin typeface="Tw Cen MT"/>
                <a:cs typeface="Tw Cen MT"/>
              </a:rPr>
              <a:t>la maladie</a:t>
            </a:r>
            <a:r>
              <a:rPr sz="2000" spc="1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dirty="0">
                <a:latin typeface="Tw Cen MT"/>
                <a:cs typeface="Tw Cen MT"/>
              </a:rPr>
              <a:t>Besoin de</a:t>
            </a:r>
            <a:r>
              <a:rPr sz="2300" spc="-5" dirty="0">
                <a:latin typeface="Tw Cen MT"/>
                <a:cs typeface="Tw Cen MT"/>
              </a:rPr>
              <a:t> règles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19E4BB80-2491-EC43-B8FB-775F65A5FB8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7531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83615" algn="l"/>
                <a:tab pos="1725295" algn="l"/>
              </a:tabLst>
            </a:pPr>
            <a:r>
              <a:rPr sz="4400" spc="-90" dirty="0"/>
              <a:t>Test	</a:t>
            </a:r>
            <a:r>
              <a:rPr sz="4400" dirty="0"/>
              <a:t>de	</a:t>
            </a:r>
            <a:r>
              <a:rPr sz="4400" spc="-5" dirty="0"/>
              <a:t>Diagnostic</a:t>
            </a:r>
            <a:r>
              <a:rPr sz="4400" spc="-30" dirty="0"/>
              <a:t> </a:t>
            </a:r>
            <a:r>
              <a:rPr sz="4400" spc="-35" dirty="0"/>
              <a:t>Rapide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898217"/>
            <a:ext cx="7998459" cy="135636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5080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60" dirty="0">
                <a:latin typeface="Tw Cen MT"/>
                <a:cs typeface="Tw Cen MT"/>
              </a:rPr>
              <a:t>Test </a:t>
            </a:r>
            <a:r>
              <a:rPr sz="2900" dirty="0">
                <a:latin typeface="Tw Cen MT"/>
                <a:cs typeface="Tw Cen MT"/>
              </a:rPr>
              <a:t>de </a:t>
            </a:r>
            <a:r>
              <a:rPr sz="2900" spc="-5" dirty="0">
                <a:latin typeface="Tw Cen MT"/>
                <a:cs typeface="Tw Cen MT"/>
              </a:rPr>
              <a:t>Diagnostic </a:t>
            </a:r>
            <a:r>
              <a:rPr sz="2900" spc="-25" dirty="0">
                <a:latin typeface="Tw Cen MT"/>
                <a:cs typeface="Tw Cen MT"/>
              </a:rPr>
              <a:t>Rapide </a:t>
            </a:r>
            <a:r>
              <a:rPr sz="2900" dirty="0">
                <a:latin typeface="Tw Cen MT"/>
                <a:cs typeface="Tw Cen MT"/>
              </a:rPr>
              <a:t>de </a:t>
            </a:r>
            <a:r>
              <a:rPr sz="2900" spc="-5" dirty="0">
                <a:latin typeface="Tw Cen MT"/>
                <a:cs typeface="Tw Cen MT"/>
              </a:rPr>
              <a:t>l’angine </a:t>
            </a:r>
            <a:r>
              <a:rPr sz="2900" dirty="0">
                <a:latin typeface="Tw Cen MT"/>
                <a:cs typeface="Tw Cen MT"/>
              </a:rPr>
              <a:t>bactérienne à  </a:t>
            </a:r>
            <a:r>
              <a:rPr sz="2900" spc="-5" dirty="0">
                <a:latin typeface="Tw Cen MT"/>
                <a:cs typeface="Tw Cen MT"/>
              </a:rPr>
              <a:t>strepto </a:t>
            </a:r>
            <a:r>
              <a:rPr sz="2900" dirty="0">
                <a:latin typeface="Tw Cen MT"/>
                <a:cs typeface="Tw Cen MT"/>
              </a:rPr>
              <a:t>A bêta </a:t>
            </a:r>
            <a:r>
              <a:rPr sz="2900" spc="-5" dirty="0">
                <a:latin typeface="Tw Cen MT"/>
                <a:cs typeface="Tw Cen MT"/>
              </a:rPr>
              <a:t>Hémolytique </a:t>
            </a:r>
            <a:r>
              <a:rPr sz="2900" dirty="0">
                <a:latin typeface="Tw Cen MT"/>
                <a:cs typeface="Tw Cen MT"/>
              </a:rPr>
              <a:t>pour </a:t>
            </a:r>
            <a:r>
              <a:rPr sz="2900" spc="-5" dirty="0">
                <a:latin typeface="Tw Cen MT"/>
                <a:cs typeface="Tw Cen MT"/>
              </a:rPr>
              <a:t>angine </a:t>
            </a:r>
            <a:r>
              <a:rPr sz="2900" dirty="0">
                <a:latin typeface="Tw Cen MT"/>
                <a:cs typeface="Tw Cen MT"/>
              </a:rPr>
              <a:t>à </a:t>
            </a:r>
            <a:r>
              <a:rPr sz="2900" spc="-5" dirty="0">
                <a:latin typeface="Tw Cen MT"/>
                <a:cs typeface="Tw Cen MT"/>
              </a:rPr>
              <a:t>traiter  </a:t>
            </a:r>
            <a:r>
              <a:rPr sz="2900" dirty="0">
                <a:latin typeface="Tw Cen MT"/>
                <a:cs typeface="Tw Cen MT"/>
              </a:rPr>
              <a:t>par </a:t>
            </a:r>
            <a:r>
              <a:rPr sz="2900" spc="-50" dirty="0">
                <a:latin typeface="Tw Cen MT"/>
                <a:cs typeface="Tw Cen MT"/>
              </a:rPr>
              <a:t>ATB </a:t>
            </a:r>
            <a:r>
              <a:rPr sz="2900" dirty="0">
                <a:latin typeface="Tw Cen MT"/>
                <a:cs typeface="Tw Cen MT"/>
              </a:rPr>
              <a:t>(outil </a:t>
            </a:r>
            <a:r>
              <a:rPr sz="2900" spc="-5" dirty="0">
                <a:latin typeface="Tw Cen MT"/>
                <a:cs typeface="Tw Cen MT"/>
              </a:rPr>
              <a:t>d’aide </a:t>
            </a:r>
            <a:r>
              <a:rPr sz="2900" dirty="0">
                <a:latin typeface="Tw Cen MT"/>
                <a:cs typeface="Tw Cen MT"/>
              </a:rPr>
              <a:t>à </a:t>
            </a:r>
            <a:r>
              <a:rPr sz="2900" spc="-5" dirty="0">
                <a:latin typeface="Tw Cen MT"/>
                <a:cs typeface="Tw Cen MT"/>
              </a:rPr>
              <a:t>la</a:t>
            </a:r>
            <a:r>
              <a:rPr sz="2900" spc="4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décision).</a:t>
            </a:r>
            <a:endParaRPr sz="29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346795" y="4384559"/>
            <a:ext cx="2201861" cy="1439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70147" y="4414722"/>
            <a:ext cx="2249486" cy="14382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54CA1A11-4229-BD4C-862E-1628991D4CC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5223" y="1784044"/>
            <a:ext cx="8002905" cy="32054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Notion de test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diagnostique </a:t>
            </a:r>
            <a:r>
              <a:rPr sz="2000" spc="-20" dirty="0">
                <a:solidFill>
                  <a:srgbClr val="008000"/>
                </a:solidFill>
                <a:latin typeface="Tw Cen MT"/>
                <a:cs typeface="Tw Cen MT"/>
              </a:rPr>
              <a:t>moyen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d’obtenir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une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information utile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dans 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la </a:t>
            </a:r>
            <a:r>
              <a:rPr sz="2000" spc="0" dirty="0">
                <a:solidFill>
                  <a:srgbClr val="008000"/>
                </a:solidFill>
                <a:latin typeface="Tw Cen MT"/>
                <a:cs typeface="Tw Cen MT"/>
              </a:rPr>
              <a:t>démarche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diagnostique face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au</a:t>
            </a:r>
            <a:r>
              <a:rPr sz="2000" spc="5" dirty="0">
                <a:solidFill>
                  <a:srgbClr val="008000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patient</a:t>
            </a:r>
            <a:r>
              <a:rPr sz="2000" spc="-5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Examen paraclinique </a:t>
            </a:r>
            <a:r>
              <a:rPr sz="1700" spc="-10" dirty="0">
                <a:latin typeface="Tw Cen MT"/>
                <a:cs typeface="Tw Cen MT"/>
              </a:rPr>
              <a:t>(dosage</a:t>
            </a:r>
            <a:r>
              <a:rPr sz="1700" spc="5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biologique)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Examen d’imagerie</a:t>
            </a:r>
            <a:r>
              <a:rPr sz="170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médicale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6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10" dirty="0">
                <a:latin typeface="Tw Cen MT"/>
                <a:cs typeface="Tw Cen MT"/>
              </a:rPr>
              <a:t>Épreuve</a:t>
            </a:r>
            <a:r>
              <a:rPr sz="1700" spc="-5" dirty="0">
                <a:latin typeface="Tw Cen MT"/>
                <a:cs typeface="Tw Cen MT"/>
              </a:rPr>
              <a:t> fonctionnelle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Signe </a:t>
            </a:r>
            <a:r>
              <a:rPr sz="1700" spc="-5" dirty="0">
                <a:latin typeface="Tw Cen MT"/>
                <a:cs typeface="Tw Cen MT"/>
              </a:rPr>
              <a:t>physique révélé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l’examen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clinique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Signe </a:t>
            </a:r>
            <a:r>
              <a:rPr sz="1700" spc="-5" dirty="0">
                <a:latin typeface="Tw Cen MT"/>
                <a:cs typeface="Tw Cen MT"/>
              </a:rPr>
              <a:t>fonctionnel </a:t>
            </a:r>
            <a:r>
              <a:rPr sz="1700" dirty="0">
                <a:latin typeface="Tw Cen MT"/>
                <a:cs typeface="Tw Cen MT"/>
              </a:rPr>
              <a:t>rapporté par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patient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6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Information obtenue </a:t>
            </a:r>
            <a:r>
              <a:rPr sz="1700" dirty="0">
                <a:latin typeface="Tw Cen MT"/>
                <a:cs typeface="Tw Cen MT"/>
              </a:rPr>
              <a:t>par</a:t>
            </a:r>
            <a:r>
              <a:rPr sz="1700" spc="5" dirty="0">
                <a:latin typeface="Tw Cen MT"/>
                <a:cs typeface="Tw Cen MT"/>
              </a:rPr>
              <a:t> </a:t>
            </a:r>
            <a:r>
              <a:rPr sz="1700" spc="-10" dirty="0">
                <a:latin typeface="Tw Cen MT"/>
                <a:cs typeface="Tw Cen MT"/>
              </a:rPr>
              <a:t>l’interrogatoire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883495" y="2844684"/>
            <a:ext cx="1441450" cy="1439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070820" y="4670309"/>
            <a:ext cx="1254125" cy="546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211858" y="5262447"/>
            <a:ext cx="1119187" cy="1439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27247" y="5216409"/>
            <a:ext cx="1979612" cy="14398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49B11E72-47EB-B248-A421-2417419E55A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29921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14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  <a:p>
            <a:pPr marL="647700" marR="5080" indent="51435" algn="just">
              <a:lnSpc>
                <a:spcPct val="100299"/>
              </a:lnSpc>
              <a:spcBef>
                <a:spcPts val="795"/>
              </a:spcBef>
            </a:pPr>
            <a:r>
              <a:rPr sz="1800" spc="-25" dirty="0">
                <a:latin typeface="Tw Cen MT"/>
                <a:cs typeface="Tw Cen MT"/>
              </a:rPr>
              <a:t>Pour </a:t>
            </a:r>
            <a:r>
              <a:rPr sz="1800" dirty="0">
                <a:latin typeface="Tw Cen MT"/>
                <a:cs typeface="Tw Cen MT"/>
              </a:rPr>
              <a:t>déterminer </a:t>
            </a:r>
            <a:r>
              <a:rPr sz="1800" spc="-5" dirty="0">
                <a:latin typeface="Tw Cen MT"/>
                <a:cs typeface="Tw Cen MT"/>
              </a:rPr>
              <a:t>les paramètres mesurant la </a:t>
            </a:r>
            <a:r>
              <a:rPr sz="1800" spc="-10" dirty="0">
                <a:latin typeface="Tw Cen MT"/>
                <a:cs typeface="Tw Cen MT"/>
              </a:rPr>
              <a:t>valeur </a:t>
            </a:r>
            <a:r>
              <a:rPr sz="1800" spc="-5" dirty="0">
                <a:latin typeface="Tw Cen MT"/>
                <a:cs typeface="Tw Cen MT"/>
              </a:rPr>
              <a:t>informationnelle d’un </a:t>
            </a:r>
            <a:r>
              <a:rPr sz="1800" dirty="0">
                <a:latin typeface="Tw Cen MT"/>
                <a:cs typeface="Tw Cen MT"/>
              </a:rPr>
              <a:t>test  </a:t>
            </a:r>
            <a:r>
              <a:rPr sz="1800" spc="-10" dirty="0">
                <a:latin typeface="Tw Cen MT"/>
                <a:cs typeface="Tw Cen MT"/>
              </a:rPr>
              <a:t>diagnostique, </a:t>
            </a:r>
            <a:r>
              <a:rPr sz="1800" spc="-5" dirty="0">
                <a:latin typeface="Tw Cen MT"/>
                <a:cs typeface="Tw Cen MT"/>
              </a:rPr>
              <a:t>il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nécessaire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réaliser </a:t>
            </a:r>
            <a:r>
              <a:rPr sz="1800" dirty="0">
                <a:latin typeface="Tw Cen MT"/>
                <a:cs typeface="Tw Cen MT"/>
              </a:rPr>
              <a:t>une </a:t>
            </a:r>
            <a:r>
              <a:rPr sz="1800" spc="-5" dirty="0">
                <a:latin typeface="Tw Cen MT"/>
                <a:cs typeface="Tw Cen MT"/>
              </a:rPr>
              <a:t>étude diagnostique. </a:t>
            </a:r>
            <a:r>
              <a:rPr sz="1800" spc="-40" dirty="0">
                <a:latin typeface="Tw Cen MT"/>
                <a:cs typeface="Tw Cen MT"/>
              </a:rPr>
              <a:t>Tous </a:t>
            </a:r>
            <a:r>
              <a:rPr sz="1800" spc="-5" dirty="0">
                <a:latin typeface="Tw Cen MT"/>
                <a:cs typeface="Tw Cen MT"/>
              </a:rPr>
              <a:t>les sujets 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dirty="0">
                <a:latin typeface="Tw Cen MT"/>
                <a:cs typeface="Tw Cen MT"/>
              </a:rPr>
              <a:t>recrutés </a:t>
            </a:r>
            <a:r>
              <a:rPr sz="1800" spc="-5" dirty="0">
                <a:latin typeface="Tw Cen MT"/>
                <a:cs typeface="Tw Cen MT"/>
              </a:rPr>
              <a:t>selon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modalités précises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ils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soumis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fois </a:t>
            </a:r>
            <a:r>
              <a:rPr sz="1800" dirty="0">
                <a:latin typeface="Tw Cen MT"/>
                <a:cs typeface="Tw Cen MT"/>
              </a:rPr>
              <a:t>au gold  </a:t>
            </a:r>
            <a:r>
              <a:rPr sz="1800" spc="-5" dirty="0">
                <a:latin typeface="Tw Cen MT"/>
                <a:cs typeface="Tw Cen MT"/>
              </a:rPr>
              <a:t>standard (qui fournira le statut pathologique réel </a:t>
            </a:r>
            <a:r>
              <a:rPr sz="1800" dirty="0">
                <a:latin typeface="Tw Cen MT"/>
                <a:cs typeface="Tw Cen MT"/>
              </a:rPr>
              <a:t>(M) ou (NM)) et au test qui  </a:t>
            </a:r>
            <a:r>
              <a:rPr sz="1800" spc="-10" dirty="0">
                <a:latin typeface="Tw Cen MT"/>
                <a:cs typeface="Tw Cen MT"/>
              </a:rPr>
              <a:t>séparera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dirty="0">
                <a:latin typeface="Tw Cen MT"/>
                <a:cs typeface="Tw Cen MT"/>
              </a:rPr>
              <a:t>patients en </a:t>
            </a:r>
            <a:r>
              <a:rPr sz="1800" spc="-5" dirty="0">
                <a:latin typeface="Tw Cen MT"/>
                <a:cs typeface="Tw Cen MT"/>
              </a:rPr>
              <a:t>sujets </a:t>
            </a:r>
            <a:r>
              <a:rPr sz="1800" dirty="0">
                <a:latin typeface="Tw Cen MT"/>
                <a:cs typeface="Tw Cen MT"/>
              </a:rPr>
              <a:t>« </a:t>
            </a:r>
            <a:r>
              <a:rPr sz="1800" spc="-5" dirty="0">
                <a:latin typeface="Tw Cen MT"/>
                <a:cs typeface="Tw Cen MT"/>
              </a:rPr>
              <a:t>positifs </a:t>
            </a:r>
            <a:r>
              <a:rPr sz="1800" dirty="0">
                <a:latin typeface="Tw Cen MT"/>
                <a:cs typeface="Tw Cen MT"/>
              </a:rPr>
              <a:t>» (T+) et « </a:t>
            </a:r>
            <a:r>
              <a:rPr sz="1800" spc="-10" dirty="0">
                <a:latin typeface="Tw Cen MT"/>
                <a:cs typeface="Tw Cen MT"/>
              </a:rPr>
              <a:t>négatifs </a:t>
            </a:r>
            <a:r>
              <a:rPr sz="1800" dirty="0">
                <a:latin typeface="Tw Cen MT"/>
                <a:cs typeface="Tw Cen MT"/>
              </a:rPr>
              <a:t>» </a:t>
            </a:r>
            <a:r>
              <a:rPr sz="1800" spc="-30" dirty="0">
                <a:latin typeface="Tw Cen MT"/>
                <a:cs typeface="Tw Cen MT"/>
              </a:rPr>
              <a:t>(T-). </a:t>
            </a:r>
            <a:r>
              <a:rPr sz="1800" dirty="0">
                <a:latin typeface="Tw Cen MT"/>
                <a:cs typeface="Tw Cen MT"/>
              </a:rPr>
              <a:t>Les  </a:t>
            </a:r>
            <a:r>
              <a:rPr sz="1800" spc="-5" dirty="0">
                <a:latin typeface="Tw Cen MT"/>
                <a:cs typeface="Tw Cen MT"/>
              </a:rPr>
              <a:t>caractéristiques </a:t>
            </a:r>
            <a:r>
              <a:rPr sz="1800" dirty="0">
                <a:latin typeface="Tw Cen MT"/>
                <a:cs typeface="Tw Cen MT"/>
              </a:rPr>
              <a:t>conjointes des patients vis à vis de </a:t>
            </a:r>
            <a:r>
              <a:rPr sz="1800" spc="-5" dirty="0">
                <a:latin typeface="Tw Cen MT"/>
                <a:cs typeface="Tw Cen MT"/>
              </a:rPr>
              <a:t>la maladie </a:t>
            </a:r>
            <a:r>
              <a:rPr sz="1800" dirty="0">
                <a:latin typeface="Tw Cen MT"/>
                <a:cs typeface="Tw Cen MT"/>
              </a:rPr>
              <a:t>et du test </a:t>
            </a:r>
            <a:r>
              <a:rPr sz="1800" spc="-5" dirty="0">
                <a:latin typeface="Tw Cen MT"/>
                <a:cs typeface="Tw Cen MT"/>
              </a:rPr>
              <a:t>forment  </a:t>
            </a:r>
            <a:r>
              <a:rPr sz="1800" dirty="0">
                <a:latin typeface="Tw Cen MT"/>
                <a:cs typeface="Tw Cen MT"/>
              </a:rPr>
              <a:t>4 </a:t>
            </a:r>
            <a:r>
              <a:rPr sz="1800" spc="-10" dirty="0">
                <a:latin typeface="Tw Cen MT"/>
                <a:cs typeface="Tw Cen MT"/>
              </a:rPr>
              <a:t>sous-groupes </a:t>
            </a:r>
            <a:r>
              <a:rPr sz="1800" dirty="0">
                <a:latin typeface="Tw Cen MT"/>
                <a:cs typeface="Tw Cen MT"/>
              </a:rPr>
              <a:t>désignés et </a:t>
            </a:r>
            <a:r>
              <a:rPr sz="1800" spc="-5" dirty="0">
                <a:latin typeface="Tw Cen MT"/>
                <a:cs typeface="Tw Cen MT"/>
              </a:rPr>
              <a:t>résumés </a:t>
            </a:r>
            <a:r>
              <a:rPr sz="1800" dirty="0">
                <a:latin typeface="Tw Cen MT"/>
                <a:cs typeface="Tw Cen MT"/>
              </a:rPr>
              <a:t>dans </a:t>
            </a:r>
            <a:r>
              <a:rPr sz="1800" spc="-5" dirty="0">
                <a:latin typeface="Tw Cen MT"/>
                <a:cs typeface="Tw Cen MT"/>
              </a:rPr>
              <a:t>le tableau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contingence </a:t>
            </a:r>
            <a:r>
              <a:rPr sz="1800" dirty="0">
                <a:latin typeface="Tw Cen MT"/>
                <a:cs typeface="Tw Cen MT"/>
              </a:rPr>
              <a:t>à 4</a:t>
            </a:r>
            <a:r>
              <a:rPr sz="1800" spc="1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cases.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08486" y="5095249"/>
            <a:ext cx="91440" cy="485775"/>
          </a:xfrm>
          <a:custGeom>
            <a:avLst/>
            <a:gdLst/>
            <a:ahLst/>
            <a:cxnLst/>
            <a:rect l="l" t="t" r="r" b="b"/>
            <a:pathLst>
              <a:path w="91439" h="485775">
                <a:moveTo>
                  <a:pt x="0" y="485567"/>
                </a:moveTo>
                <a:lnTo>
                  <a:pt x="91322" y="485567"/>
                </a:lnTo>
                <a:lnTo>
                  <a:pt x="91322" y="0"/>
                </a:lnTo>
                <a:lnTo>
                  <a:pt x="0" y="0"/>
                </a:lnTo>
                <a:lnTo>
                  <a:pt x="0" y="48556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86304" y="5095249"/>
            <a:ext cx="89535" cy="485775"/>
          </a:xfrm>
          <a:custGeom>
            <a:avLst/>
            <a:gdLst/>
            <a:ahLst/>
            <a:cxnLst/>
            <a:rect l="l" t="t" r="r" b="b"/>
            <a:pathLst>
              <a:path w="89534" h="485775">
                <a:moveTo>
                  <a:pt x="0" y="485567"/>
                </a:moveTo>
                <a:lnTo>
                  <a:pt x="89198" y="485567"/>
                </a:lnTo>
                <a:lnTo>
                  <a:pt x="89198" y="0"/>
                </a:lnTo>
                <a:lnTo>
                  <a:pt x="0" y="0"/>
                </a:lnTo>
                <a:lnTo>
                  <a:pt x="0" y="48556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8486" y="5581877"/>
            <a:ext cx="4067175" cy="0"/>
          </a:xfrm>
          <a:custGeom>
            <a:avLst/>
            <a:gdLst/>
            <a:ahLst/>
            <a:cxnLst/>
            <a:rect l="l" t="t" r="r" b="b"/>
            <a:pathLst>
              <a:path w="4067175">
                <a:moveTo>
                  <a:pt x="0" y="0"/>
                </a:moveTo>
                <a:lnTo>
                  <a:pt x="4067016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99810" y="5093129"/>
            <a:ext cx="3886835" cy="244475"/>
          </a:xfrm>
          <a:custGeom>
            <a:avLst/>
            <a:gdLst/>
            <a:ahLst/>
            <a:cxnLst/>
            <a:rect l="l" t="t" r="r" b="b"/>
            <a:pathLst>
              <a:path w="3886834" h="244475">
                <a:moveTo>
                  <a:pt x="0" y="243843"/>
                </a:moveTo>
                <a:lnTo>
                  <a:pt x="3886494" y="243843"/>
                </a:lnTo>
                <a:lnTo>
                  <a:pt x="3886494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38881" y="5133416"/>
            <a:ext cx="2420696" cy="156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99810" y="5336972"/>
            <a:ext cx="3886835" cy="244475"/>
          </a:xfrm>
          <a:custGeom>
            <a:avLst/>
            <a:gdLst/>
            <a:ahLst/>
            <a:cxnLst/>
            <a:rect l="l" t="t" r="r" b="b"/>
            <a:pathLst>
              <a:path w="3886834" h="244475">
                <a:moveTo>
                  <a:pt x="0" y="243844"/>
                </a:moveTo>
                <a:lnTo>
                  <a:pt x="3886494" y="243844"/>
                </a:lnTo>
                <a:lnTo>
                  <a:pt x="3886494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13400" y="5379380"/>
            <a:ext cx="2455071" cy="1971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99992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99992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08486" y="5088888"/>
            <a:ext cx="4067175" cy="0"/>
          </a:xfrm>
          <a:custGeom>
            <a:avLst/>
            <a:gdLst/>
            <a:ahLst/>
            <a:cxnLst/>
            <a:rect l="l" t="t" r="r" b="b"/>
            <a:pathLst>
              <a:path w="4067175">
                <a:moveTo>
                  <a:pt x="0" y="0"/>
                </a:moveTo>
                <a:lnTo>
                  <a:pt x="4067016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475503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475503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08486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4"/>
                </a:moveTo>
                <a:lnTo>
                  <a:pt x="91322" y="243844"/>
                </a:lnTo>
                <a:lnTo>
                  <a:pt x="91322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47488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4"/>
                </a:moveTo>
                <a:lnTo>
                  <a:pt x="91321" y="243844"/>
                </a:lnTo>
                <a:lnTo>
                  <a:pt x="91321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99810" y="5591418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4"/>
                </a:moveTo>
                <a:lnTo>
                  <a:pt x="1847678" y="243844"/>
                </a:lnTo>
                <a:lnTo>
                  <a:pt x="184767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347193" y="5633826"/>
            <a:ext cx="150787" cy="152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447304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4"/>
                </a:moveTo>
                <a:lnTo>
                  <a:pt x="91322" y="243844"/>
                </a:lnTo>
                <a:lnTo>
                  <a:pt x="91322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386304" y="5591418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4" h="244475">
                <a:moveTo>
                  <a:pt x="0" y="243844"/>
                </a:moveTo>
                <a:lnTo>
                  <a:pt x="89198" y="243844"/>
                </a:lnTo>
                <a:lnTo>
                  <a:pt x="8919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538627" y="5591418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4"/>
                </a:moveTo>
                <a:lnTo>
                  <a:pt x="1847678" y="243844"/>
                </a:lnTo>
                <a:lnTo>
                  <a:pt x="184767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11677" y="5633826"/>
            <a:ext cx="301625" cy="153035"/>
          </a:xfrm>
          <a:custGeom>
            <a:avLst/>
            <a:gdLst/>
            <a:ahLst/>
            <a:cxnLst/>
            <a:rect l="l" t="t" r="r" b="b"/>
            <a:pathLst>
              <a:path w="301625" h="153035">
                <a:moveTo>
                  <a:pt x="31061" y="0"/>
                </a:moveTo>
                <a:lnTo>
                  <a:pt x="0" y="0"/>
                </a:lnTo>
                <a:lnTo>
                  <a:pt x="0" y="152667"/>
                </a:lnTo>
                <a:lnTo>
                  <a:pt x="29733" y="152667"/>
                </a:lnTo>
                <a:lnTo>
                  <a:pt x="29733" y="53738"/>
                </a:lnTo>
                <a:lnTo>
                  <a:pt x="64424" y="53738"/>
                </a:lnTo>
                <a:lnTo>
                  <a:pt x="31061" y="0"/>
                </a:lnTo>
                <a:close/>
              </a:path>
              <a:path w="301625" h="153035">
                <a:moveTo>
                  <a:pt x="64424" y="53738"/>
                </a:moveTo>
                <a:lnTo>
                  <a:pt x="29733" y="53738"/>
                </a:lnTo>
                <a:lnTo>
                  <a:pt x="91155" y="152667"/>
                </a:lnTo>
                <a:lnTo>
                  <a:pt x="123178" y="152667"/>
                </a:lnTo>
                <a:lnTo>
                  <a:pt x="123178" y="100486"/>
                </a:lnTo>
                <a:lnTo>
                  <a:pt x="93446" y="100486"/>
                </a:lnTo>
                <a:lnTo>
                  <a:pt x="64424" y="53738"/>
                </a:lnTo>
                <a:close/>
              </a:path>
              <a:path w="301625" h="153035">
                <a:moveTo>
                  <a:pt x="123178" y="0"/>
                </a:moveTo>
                <a:lnTo>
                  <a:pt x="93446" y="0"/>
                </a:lnTo>
                <a:lnTo>
                  <a:pt x="93446" y="100486"/>
                </a:lnTo>
                <a:lnTo>
                  <a:pt x="123178" y="100486"/>
                </a:lnTo>
                <a:lnTo>
                  <a:pt x="123178" y="0"/>
                </a:lnTo>
                <a:close/>
              </a:path>
              <a:path w="301625" h="153035">
                <a:moveTo>
                  <a:pt x="201659" y="0"/>
                </a:moveTo>
                <a:lnTo>
                  <a:pt x="150788" y="0"/>
                </a:lnTo>
                <a:lnTo>
                  <a:pt x="150788" y="152667"/>
                </a:lnTo>
                <a:lnTo>
                  <a:pt x="180520" y="152667"/>
                </a:lnTo>
                <a:lnTo>
                  <a:pt x="181582" y="32467"/>
                </a:lnTo>
                <a:lnTo>
                  <a:pt x="209305" y="32467"/>
                </a:lnTo>
                <a:lnTo>
                  <a:pt x="201659" y="0"/>
                </a:lnTo>
                <a:close/>
              </a:path>
              <a:path w="301625" h="153035">
                <a:moveTo>
                  <a:pt x="209305" y="32467"/>
                </a:moveTo>
                <a:lnTo>
                  <a:pt x="181582" y="32467"/>
                </a:lnTo>
                <a:lnTo>
                  <a:pt x="208793" y="152667"/>
                </a:lnTo>
                <a:lnTo>
                  <a:pt x="243536" y="152667"/>
                </a:lnTo>
                <a:lnTo>
                  <a:pt x="254537" y="104129"/>
                </a:lnTo>
                <a:lnTo>
                  <a:pt x="226181" y="104129"/>
                </a:lnTo>
                <a:lnTo>
                  <a:pt x="209305" y="32467"/>
                </a:lnTo>
                <a:close/>
              </a:path>
              <a:path w="301625" h="153035">
                <a:moveTo>
                  <a:pt x="301575" y="32467"/>
                </a:moveTo>
                <a:lnTo>
                  <a:pt x="270780" y="32467"/>
                </a:lnTo>
                <a:lnTo>
                  <a:pt x="271842" y="152667"/>
                </a:lnTo>
                <a:lnTo>
                  <a:pt x="301575" y="152667"/>
                </a:lnTo>
                <a:lnTo>
                  <a:pt x="301575" y="32467"/>
                </a:lnTo>
                <a:close/>
              </a:path>
              <a:path w="301625" h="153035">
                <a:moveTo>
                  <a:pt x="301575" y="0"/>
                </a:moveTo>
                <a:lnTo>
                  <a:pt x="250704" y="0"/>
                </a:lnTo>
                <a:lnTo>
                  <a:pt x="226181" y="104129"/>
                </a:lnTo>
                <a:lnTo>
                  <a:pt x="254537" y="104129"/>
                </a:lnTo>
                <a:lnTo>
                  <a:pt x="270780" y="32467"/>
                </a:lnTo>
                <a:lnTo>
                  <a:pt x="301575" y="32467"/>
                </a:lnTo>
                <a:lnTo>
                  <a:pt x="301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08486" y="5587177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47304" y="5587177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371794" y="5843744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10794" y="5843744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5" h="244475">
                <a:moveTo>
                  <a:pt x="0" y="243843"/>
                </a:moveTo>
                <a:lnTo>
                  <a:pt x="89198" y="243843"/>
                </a:lnTo>
                <a:lnTo>
                  <a:pt x="8919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463116" y="5843744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25365" y="5911596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5">
                <a:moveTo>
                  <a:pt x="0" y="0"/>
                </a:moveTo>
                <a:lnTo>
                  <a:pt x="0" y="127223"/>
                </a:lnTo>
              </a:path>
            </a:pathLst>
          </a:custGeom>
          <a:ln w="297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65900" y="5898873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8930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37926" y="5977328"/>
            <a:ext cx="26034" cy="40640"/>
          </a:xfrm>
          <a:custGeom>
            <a:avLst/>
            <a:gdLst/>
            <a:ahLst/>
            <a:cxnLst/>
            <a:rect l="l" t="t" r="r" b="b"/>
            <a:pathLst>
              <a:path w="26035" h="40639">
                <a:moveTo>
                  <a:pt x="25485" y="0"/>
                </a:moveTo>
                <a:lnTo>
                  <a:pt x="0" y="0"/>
                </a:lnTo>
                <a:lnTo>
                  <a:pt x="0" y="40286"/>
                </a:lnTo>
                <a:lnTo>
                  <a:pt x="25485" y="40286"/>
                </a:lnTo>
                <a:lnTo>
                  <a:pt x="25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97574" y="5964606"/>
            <a:ext cx="106680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188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37926" y="5911596"/>
            <a:ext cx="26034" cy="40640"/>
          </a:xfrm>
          <a:custGeom>
            <a:avLst/>
            <a:gdLst/>
            <a:ahLst/>
            <a:cxnLst/>
            <a:rect l="l" t="t" r="r" b="b"/>
            <a:pathLst>
              <a:path w="26035" h="40639">
                <a:moveTo>
                  <a:pt x="25485" y="0"/>
                </a:moveTo>
                <a:lnTo>
                  <a:pt x="0" y="0"/>
                </a:lnTo>
                <a:lnTo>
                  <a:pt x="0" y="40288"/>
                </a:lnTo>
                <a:lnTo>
                  <a:pt x="25485" y="40288"/>
                </a:lnTo>
                <a:lnTo>
                  <a:pt x="25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279828" y="5886151"/>
            <a:ext cx="278765" cy="153035"/>
          </a:xfrm>
          <a:custGeom>
            <a:avLst/>
            <a:gdLst/>
            <a:ahLst/>
            <a:cxnLst/>
            <a:rect l="l" t="t" r="r" b="b"/>
            <a:pathLst>
              <a:path w="278765" h="153035">
                <a:moveTo>
                  <a:pt x="22764" y="0"/>
                </a:moveTo>
                <a:lnTo>
                  <a:pt x="0" y="0"/>
                </a:lnTo>
                <a:lnTo>
                  <a:pt x="61490" y="152667"/>
                </a:lnTo>
                <a:lnTo>
                  <a:pt x="86079" y="152667"/>
                </a:lnTo>
                <a:lnTo>
                  <a:pt x="93076" y="134644"/>
                </a:lnTo>
                <a:lnTo>
                  <a:pt x="72674" y="134644"/>
                </a:lnTo>
                <a:lnTo>
                  <a:pt x="70777" y="128450"/>
                </a:lnTo>
                <a:lnTo>
                  <a:pt x="68882" y="122676"/>
                </a:lnTo>
                <a:lnTo>
                  <a:pt x="66566" y="116076"/>
                </a:lnTo>
                <a:lnTo>
                  <a:pt x="64277" y="109895"/>
                </a:lnTo>
                <a:lnTo>
                  <a:pt x="22764" y="0"/>
                </a:lnTo>
                <a:close/>
              </a:path>
              <a:path w="278765" h="153035">
                <a:moveTo>
                  <a:pt x="145345" y="0"/>
                </a:moveTo>
                <a:lnTo>
                  <a:pt x="122582" y="0"/>
                </a:lnTo>
                <a:lnTo>
                  <a:pt x="80970" y="109895"/>
                </a:lnTo>
                <a:lnTo>
                  <a:pt x="78576" y="116387"/>
                </a:lnTo>
                <a:lnTo>
                  <a:pt x="76539" y="122261"/>
                </a:lnTo>
                <a:lnTo>
                  <a:pt x="74443" y="128761"/>
                </a:lnTo>
                <a:lnTo>
                  <a:pt x="72674" y="134644"/>
                </a:lnTo>
                <a:lnTo>
                  <a:pt x="93076" y="134644"/>
                </a:lnTo>
                <a:lnTo>
                  <a:pt x="145345" y="0"/>
                </a:lnTo>
                <a:close/>
              </a:path>
              <a:path w="278765" h="153035">
                <a:moveTo>
                  <a:pt x="230518" y="0"/>
                </a:moveTo>
                <a:lnTo>
                  <a:pt x="163863" y="0"/>
                </a:lnTo>
                <a:lnTo>
                  <a:pt x="163863" y="152667"/>
                </a:lnTo>
                <a:lnTo>
                  <a:pt x="185099" y="152667"/>
                </a:lnTo>
                <a:lnTo>
                  <a:pt x="185099" y="89056"/>
                </a:lnTo>
                <a:lnTo>
                  <a:pt x="223095" y="89056"/>
                </a:lnTo>
                <a:lnTo>
                  <a:pt x="266517" y="75803"/>
                </a:lnTo>
                <a:lnTo>
                  <a:pt x="269309" y="72092"/>
                </a:lnTo>
                <a:lnTo>
                  <a:pt x="185099" y="72092"/>
                </a:lnTo>
                <a:lnTo>
                  <a:pt x="185099" y="16963"/>
                </a:lnTo>
                <a:lnTo>
                  <a:pt x="271060" y="16963"/>
                </a:lnTo>
                <a:lnTo>
                  <a:pt x="270941" y="16720"/>
                </a:lnTo>
                <a:lnTo>
                  <a:pt x="266926" y="11894"/>
                </a:lnTo>
                <a:lnTo>
                  <a:pt x="256950" y="5003"/>
                </a:lnTo>
                <a:lnTo>
                  <a:pt x="250770" y="2661"/>
                </a:lnTo>
                <a:lnTo>
                  <a:pt x="243404" y="1424"/>
                </a:lnTo>
                <a:lnTo>
                  <a:pt x="238140" y="474"/>
                </a:lnTo>
                <a:lnTo>
                  <a:pt x="230518" y="0"/>
                </a:lnTo>
                <a:close/>
              </a:path>
              <a:path w="278765" h="153035">
                <a:moveTo>
                  <a:pt x="271060" y="16963"/>
                </a:moveTo>
                <a:lnTo>
                  <a:pt x="231225" y="16963"/>
                </a:lnTo>
                <a:lnTo>
                  <a:pt x="237232" y="17416"/>
                </a:lnTo>
                <a:lnTo>
                  <a:pt x="240484" y="18322"/>
                </a:lnTo>
                <a:lnTo>
                  <a:pt x="245529" y="19801"/>
                </a:lnTo>
                <a:lnTo>
                  <a:pt x="249593" y="22838"/>
                </a:lnTo>
                <a:lnTo>
                  <a:pt x="255765" y="32026"/>
                </a:lnTo>
                <a:lnTo>
                  <a:pt x="257308" y="37548"/>
                </a:lnTo>
                <a:lnTo>
                  <a:pt x="257308" y="52899"/>
                </a:lnTo>
                <a:lnTo>
                  <a:pt x="222862" y="72092"/>
                </a:lnTo>
                <a:lnTo>
                  <a:pt x="269309" y="72092"/>
                </a:lnTo>
                <a:lnTo>
                  <a:pt x="271779" y="68809"/>
                </a:lnTo>
                <a:lnTo>
                  <a:pt x="275538" y="61077"/>
                </a:lnTo>
                <a:lnTo>
                  <a:pt x="277794" y="52608"/>
                </a:lnTo>
                <a:lnTo>
                  <a:pt x="278546" y="43402"/>
                </a:lnTo>
                <a:lnTo>
                  <a:pt x="278546" y="35958"/>
                </a:lnTo>
                <a:lnTo>
                  <a:pt x="277026" y="29133"/>
                </a:lnTo>
                <a:lnTo>
                  <a:pt x="271060" y="169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343535" y="5886151"/>
            <a:ext cx="244232" cy="1526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32976" y="5835263"/>
            <a:ext cx="2540" cy="8890"/>
          </a:xfrm>
          <a:custGeom>
            <a:avLst/>
            <a:gdLst/>
            <a:ahLst/>
            <a:cxnLst/>
            <a:rect l="l" t="t" r="r" b="b"/>
            <a:pathLst>
              <a:path w="2540" h="8889">
                <a:moveTo>
                  <a:pt x="0" y="8481"/>
                </a:moveTo>
                <a:lnTo>
                  <a:pt x="2123" y="8481"/>
                </a:lnTo>
                <a:lnTo>
                  <a:pt x="2123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35101" y="583526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343596" y="5839504"/>
            <a:ext cx="2019935" cy="0"/>
          </a:xfrm>
          <a:custGeom>
            <a:avLst/>
            <a:gdLst/>
            <a:ahLst/>
            <a:cxnLst/>
            <a:rect l="l" t="t" r="r" b="b"/>
            <a:pathLst>
              <a:path w="2019935">
                <a:moveTo>
                  <a:pt x="0" y="0"/>
                </a:moveTo>
                <a:lnTo>
                  <a:pt x="2019702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371794" y="583950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408486" y="583950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447304" y="583950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332976" y="5843744"/>
            <a:ext cx="2030730" cy="121285"/>
          </a:xfrm>
          <a:custGeom>
            <a:avLst/>
            <a:gdLst/>
            <a:ahLst/>
            <a:cxnLst/>
            <a:rect l="l" t="t" r="r" b="b"/>
            <a:pathLst>
              <a:path w="2030729" h="121285">
                <a:moveTo>
                  <a:pt x="0" y="120861"/>
                </a:moveTo>
                <a:lnTo>
                  <a:pt x="2030322" y="120861"/>
                </a:lnTo>
                <a:lnTo>
                  <a:pt x="2030322" y="0"/>
                </a:lnTo>
                <a:lnTo>
                  <a:pt x="0" y="0"/>
                </a:lnTo>
                <a:lnTo>
                  <a:pt x="0" y="120861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332976" y="5964605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3"/>
                </a:moveTo>
                <a:lnTo>
                  <a:pt x="91322" y="243843"/>
                </a:lnTo>
                <a:lnTo>
                  <a:pt x="91322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71977" y="5964605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332976" y="6208450"/>
            <a:ext cx="2030730" cy="132080"/>
          </a:xfrm>
          <a:custGeom>
            <a:avLst/>
            <a:gdLst/>
            <a:ahLst/>
            <a:cxnLst/>
            <a:rect l="l" t="t" r="r" b="b"/>
            <a:pathLst>
              <a:path w="2030729" h="132079">
                <a:moveTo>
                  <a:pt x="0" y="131463"/>
                </a:moveTo>
                <a:lnTo>
                  <a:pt x="2030322" y="131463"/>
                </a:lnTo>
                <a:lnTo>
                  <a:pt x="2030322" y="0"/>
                </a:lnTo>
                <a:lnTo>
                  <a:pt x="0" y="0"/>
                </a:lnTo>
                <a:lnTo>
                  <a:pt x="0" y="13146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24299" y="5964605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41289" y="6007013"/>
            <a:ext cx="1459230" cy="154940"/>
          </a:xfrm>
          <a:custGeom>
            <a:avLst/>
            <a:gdLst/>
            <a:ahLst/>
            <a:cxnLst/>
            <a:rect l="l" t="t" r="r" b="b"/>
            <a:pathLst>
              <a:path w="1459230" h="154939">
                <a:moveTo>
                  <a:pt x="66798" y="0"/>
                </a:moveTo>
                <a:lnTo>
                  <a:pt x="0" y="0"/>
                </a:lnTo>
                <a:lnTo>
                  <a:pt x="0" y="152667"/>
                </a:lnTo>
                <a:lnTo>
                  <a:pt x="21236" y="152667"/>
                </a:lnTo>
                <a:lnTo>
                  <a:pt x="21236" y="84815"/>
                </a:lnTo>
                <a:lnTo>
                  <a:pt x="81967" y="84815"/>
                </a:lnTo>
                <a:lnTo>
                  <a:pt x="77683" y="82694"/>
                </a:lnTo>
                <a:lnTo>
                  <a:pt x="87532" y="80684"/>
                </a:lnTo>
                <a:lnTo>
                  <a:pt x="96008" y="77667"/>
                </a:lnTo>
                <a:lnTo>
                  <a:pt x="103112" y="73644"/>
                </a:lnTo>
                <a:lnTo>
                  <a:pt x="108842" y="68614"/>
                </a:lnTo>
                <a:lnTo>
                  <a:pt x="109417" y="67852"/>
                </a:lnTo>
                <a:lnTo>
                  <a:pt x="21236" y="67852"/>
                </a:lnTo>
                <a:lnTo>
                  <a:pt x="21236" y="16963"/>
                </a:lnTo>
                <a:lnTo>
                  <a:pt x="111915" y="16963"/>
                </a:lnTo>
                <a:lnTo>
                  <a:pt x="108781" y="11634"/>
                </a:lnTo>
                <a:lnTo>
                  <a:pt x="76000" y="255"/>
                </a:lnTo>
                <a:lnTo>
                  <a:pt x="66798" y="0"/>
                </a:lnTo>
                <a:close/>
              </a:path>
              <a:path w="1459230" h="154939">
                <a:moveTo>
                  <a:pt x="81967" y="84815"/>
                </a:moveTo>
                <a:lnTo>
                  <a:pt x="48734" y="84815"/>
                </a:lnTo>
                <a:lnTo>
                  <a:pt x="52330" y="85046"/>
                </a:lnTo>
                <a:lnTo>
                  <a:pt x="54521" y="85511"/>
                </a:lnTo>
                <a:lnTo>
                  <a:pt x="83113" y="114144"/>
                </a:lnTo>
                <a:lnTo>
                  <a:pt x="106553" y="152667"/>
                </a:lnTo>
                <a:lnTo>
                  <a:pt x="130976" y="152667"/>
                </a:lnTo>
                <a:lnTo>
                  <a:pt x="105590" y="110789"/>
                </a:lnTo>
                <a:lnTo>
                  <a:pt x="82859" y="85257"/>
                </a:lnTo>
                <a:lnTo>
                  <a:pt x="81967" y="84815"/>
                </a:lnTo>
                <a:close/>
              </a:path>
              <a:path w="1459230" h="154939">
                <a:moveTo>
                  <a:pt x="111915" y="16963"/>
                </a:moveTo>
                <a:lnTo>
                  <a:pt x="78014" y="16963"/>
                </a:lnTo>
                <a:lnTo>
                  <a:pt x="85636" y="19303"/>
                </a:lnTo>
                <a:lnTo>
                  <a:pt x="95281" y="28668"/>
                </a:lnTo>
                <a:lnTo>
                  <a:pt x="97692" y="34654"/>
                </a:lnTo>
                <a:lnTo>
                  <a:pt x="97692" y="46913"/>
                </a:lnTo>
                <a:lnTo>
                  <a:pt x="71765" y="67852"/>
                </a:lnTo>
                <a:lnTo>
                  <a:pt x="109417" y="67852"/>
                </a:lnTo>
                <a:lnTo>
                  <a:pt x="113255" y="62764"/>
                </a:lnTo>
                <a:lnTo>
                  <a:pt x="116408" y="56281"/>
                </a:lnTo>
                <a:lnTo>
                  <a:pt x="118299" y="49164"/>
                </a:lnTo>
                <a:lnTo>
                  <a:pt x="118930" y="41413"/>
                </a:lnTo>
                <a:lnTo>
                  <a:pt x="118930" y="33064"/>
                </a:lnTo>
                <a:lnTo>
                  <a:pt x="116900" y="25439"/>
                </a:lnTo>
                <a:lnTo>
                  <a:pt x="111915" y="16963"/>
                </a:lnTo>
                <a:close/>
              </a:path>
              <a:path w="1459230" h="154939">
                <a:moveTo>
                  <a:pt x="195021" y="40286"/>
                </a:moveTo>
                <a:lnTo>
                  <a:pt x="156959" y="55561"/>
                </a:lnTo>
                <a:lnTo>
                  <a:pt x="142292" y="98465"/>
                </a:lnTo>
                <a:lnTo>
                  <a:pt x="143199" y="111073"/>
                </a:lnTo>
                <a:lnTo>
                  <a:pt x="164708" y="146457"/>
                </a:lnTo>
                <a:lnTo>
                  <a:pt x="196082" y="154787"/>
                </a:lnTo>
                <a:lnTo>
                  <a:pt x="205482" y="154231"/>
                </a:lnTo>
                <a:lnTo>
                  <a:pt x="236861" y="137825"/>
                </a:lnTo>
                <a:lnTo>
                  <a:pt x="196447" y="137825"/>
                </a:lnTo>
                <a:lnTo>
                  <a:pt x="189495" y="137244"/>
                </a:lnTo>
                <a:lnTo>
                  <a:pt x="162492" y="109998"/>
                </a:lnTo>
                <a:lnTo>
                  <a:pt x="161405" y="101779"/>
                </a:lnTo>
                <a:lnTo>
                  <a:pt x="246223" y="101779"/>
                </a:lnTo>
                <a:lnTo>
                  <a:pt x="246339" y="98465"/>
                </a:lnTo>
                <a:lnTo>
                  <a:pt x="246357" y="96875"/>
                </a:lnTo>
                <a:lnTo>
                  <a:pt x="245505" y="84815"/>
                </a:lnTo>
                <a:lnTo>
                  <a:pt x="161405" y="84815"/>
                </a:lnTo>
                <a:lnTo>
                  <a:pt x="162069" y="76443"/>
                </a:lnTo>
                <a:lnTo>
                  <a:pt x="165531" y="69757"/>
                </a:lnTo>
                <a:lnTo>
                  <a:pt x="178052" y="59752"/>
                </a:lnTo>
                <a:lnTo>
                  <a:pt x="185762" y="57250"/>
                </a:lnTo>
                <a:lnTo>
                  <a:pt x="233633" y="57250"/>
                </a:lnTo>
                <a:lnTo>
                  <a:pt x="232004" y="55129"/>
                </a:lnTo>
                <a:lnTo>
                  <a:pt x="224311" y="48636"/>
                </a:lnTo>
                <a:lnTo>
                  <a:pt x="215582" y="43997"/>
                </a:lnTo>
                <a:lnTo>
                  <a:pt x="205819" y="41214"/>
                </a:lnTo>
                <a:lnTo>
                  <a:pt x="195021" y="40286"/>
                </a:lnTo>
                <a:close/>
              </a:path>
              <a:path w="1459230" h="154939">
                <a:moveTo>
                  <a:pt x="227044" y="118741"/>
                </a:moveTo>
                <a:lnTo>
                  <a:pt x="224057" y="125389"/>
                </a:lnTo>
                <a:lnTo>
                  <a:pt x="220013" y="130232"/>
                </a:lnTo>
                <a:lnTo>
                  <a:pt x="209815" y="136306"/>
                </a:lnTo>
                <a:lnTo>
                  <a:pt x="203659" y="137825"/>
                </a:lnTo>
                <a:lnTo>
                  <a:pt x="236861" y="137825"/>
                </a:lnTo>
                <a:lnTo>
                  <a:pt x="239056" y="135186"/>
                </a:lnTo>
                <a:lnTo>
                  <a:pt x="242888" y="128476"/>
                </a:lnTo>
                <a:lnTo>
                  <a:pt x="245725" y="120862"/>
                </a:lnTo>
                <a:lnTo>
                  <a:pt x="227044" y="118741"/>
                </a:lnTo>
                <a:close/>
              </a:path>
              <a:path w="1459230" h="154939">
                <a:moveTo>
                  <a:pt x="233633" y="57250"/>
                </a:moveTo>
                <a:lnTo>
                  <a:pt x="194922" y="57250"/>
                </a:lnTo>
                <a:lnTo>
                  <a:pt x="202180" y="57838"/>
                </a:lnTo>
                <a:lnTo>
                  <a:pt x="208726" y="59602"/>
                </a:lnTo>
                <a:lnTo>
                  <a:pt x="227242" y="84815"/>
                </a:lnTo>
                <a:lnTo>
                  <a:pt x="245505" y="84815"/>
                </a:lnTo>
                <a:lnTo>
                  <a:pt x="245460" y="84178"/>
                </a:lnTo>
                <a:lnTo>
                  <a:pt x="242769" y="72987"/>
                </a:lnTo>
                <a:lnTo>
                  <a:pt x="238283" y="63304"/>
                </a:lnTo>
                <a:lnTo>
                  <a:pt x="233633" y="57250"/>
                </a:lnTo>
                <a:close/>
              </a:path>
              <a:path w="1459230" h="154939">
                <a:moveTo>
                  <a:pt x="218747" y="0"/>
                </a:moveTo>
                <a:lnTo>
                  <a:pt x="193262" y="0"/>
                </a:lnTo>
                <a:lnTo>
                  <a:pt x="180520" y="29684"/>
                </a:lnTo>
                <a:lnTo>
                  <a:pt x="195385" y="29684"/>
                </a:lnTo>
                <a:lnTo>
                  <a:pt x="218747" y="0"/>
                </a:lnTo>
                <a:close/>
              </a:path>
              <a:path w="1459230" h="154939">
                <a:moveTo>
                  <a:pt x="280337" y="116621"/>
                </a:moveTo>
                <a:lnTo>
                  <a:pt x="261222" y="118741"/>
                </a:lnTo>
                <a:lnTo>
                  <a:pt x="263289" y="127122"/>
                </a:lnTo>
                <a:lnTo>
                  <a:pt x="266370" y="134407"/>
                </a:lnTo>
                <a:lnTo>
                  <a:pt x="308244" y="154787"/>
                </a:lnTo>
                <a:lnTo>
                  <a:pt x="316872" y="154787"/>
                </a:lnTo>
                <a:lnTo>
                  <a:pt x="324599" y="153275"/>
                </a:lnTo>
                <a:lnTo>
                  <a:pt x="338247" y="147223"/>
                </a:lnTo>
                <a:lnTo>
                  <a:pt x="343475" y="142948"/>
                </a:lnTo>
                <a:lnTo>
                  <a:pt x="346841" y="137825"/>
                </a:lnTo>
                <a:lnTo>
                  <a:pt x="300092" y="137825"/>
                </a:lnTo>
                <a:lnTo>
                  <a:pt x="293560" y="136003"/>
                </a:lnTo>
                <a:lnTo>
                  <a:pt x="284203" y="128714"/>
                </a:lnTo>
                <a:lnTo>
                  <a:pt x="281354" y="123468"/>
                </a:lnTo>
                <a:lnTo>
                  <a:pt x="280337" y="116621"/>
                </a:lnTo>
                <a:close/>
              </a:path>
              <a:path w="1459230" h="154939">
                <a:moveTo>
                  <a:pt x="311729" y="40286"/>
                </a:moveTo>
                <a:lnTo>
                  <a:pt x="297592" y="40286"/>
                </a:lnTo>
                <a:lnTo>
                  <a:pt x="292305" y="41038"/>
                </a:lnTo>
                <a:lnTo>
                  <a:pt x="282439" y="44042"/>
                </a:lnTo>
                <a:lnTo>
                  <a:pt x="278545" y="45864"/>
                </a:lnTo>
                <a:lnTo>
                  <a:pt x="275691" y="48007"/>
                </a:lnTo>
                <a:lnTo>
                  <a:pt x="271886" y="50789"/>
                </a:lnTo>
                <a:lnTo>
                  <a:pt x="268876" y="54291"/>
                </a:lnTo>
                <a:lnTo>
                  <a:pt x="264453" y="62727"/>
                </a:lnTo>
                <a:lnTo>
                  <a:pt x="263477" y="66770"/>
                </a:lnTo>
                <a:lnTo>
                  <a:pt x="263443" y="78035"/>
                </a:lnTo>
                <a:lnTo>
                  <a:pt x="264745" y="82650"/>
                </a:lnTo>
                <a:lnTo>
                  <a:pt x="298277" y="104187"/>
                </a:lnTo>
                <a:lnTo>
                  <a:pt x="316617" y="109079"/>
                </a:lnTo>
                <a:lnTo>
                  <a:pt x="323011" y="111022"/>
                </a:lnTo>
                <a:lnTo>
                  <a:pt x="326329" y="112546"/>
                </a:lnTo>
                <a:lnTo>
                  <a:pt x="331063" y="114777"/>
                </a:lnTo>
                <a:lnTo>
                  <a:pt x="333430" y="117825"/>
                </a:lnTo>
                <a:lnTo>
                  <a:pt x="333430" y="126019"/>
                </a:lnTo>
                <a:lnTo>
                  <a:pt x="331384" y="129790"/>
                </a:lnTo>
                <a:lnTo>
                  <a:pt x="323199" y="136217"/>
                </a:lnTo>
                <a:lnTo>
                  <a:pt x="316927" y="137825"/>
                </a:lnTo>
                <a:lnTo>
                  <a:pt x="346841" y="137825"/>
                </a:lnTo>
                <a:lnTo>
                  <a:pt x="350730" y="131906"/>
                </a:lnTo>
                <a:lnTo>
                  <a:pt x="352540" y="126019"/>
                </a:lnTo>
                <a:lnTo>
                  <a:pt x="352544" y="113352"/>
                </a:lnTo>
                <a:lnTo>
                  <a:pt x="350880" y="108002"/>
                </a:lnTo>
                <a:lnTo>
                  <a:pt x="315191" y="87658"/>
                </a:lnTo>
                <a:lnTo>
                  <a:pt x="298090" y="82838"/>
                </a:lnTo>
                <a:lnTo>
                  <a:pt x="292980" y="81380"/>
                </a:lnTo>
                <a:lnTo>
                  <a:pt x="291254" y="80740"/>
                </a:lnTo>
                <a:lnTo>
                  <a:pt x="288223" y="79547"/>
                </a:lnTo>
                <a:lnTo>
                  <a:pt x="286000" y="78035"/>
                </a:lnTo>
                <a:lnTo>
                  <a:pt x="284584" y="76201"/>
                </a:lnTo>
                <a:lnTo>
                  <a:pt x="283168" y="74434"/>
                </a:lnTo>
                <a:lnTo>
                  <a:pt x="282460" y="72447"/>
                </a:lnTo>
                <a:lnTo>
                  <a:pt x="282460" y="66770"/>
                </a:lnTo>
                <a:lnTo>
                  <a:pt x="284163" y="63738"/>
                </a:lnTo>
                <a:lnTo>
                  <a:pt x="290977" y="58548"/>
                </a:lnTo>
                <a:lnTo>
                  <a:pt x="296674" y="57250"/>
                </a:lnTo>
                <a:lnTo>
                  <a:pt x="341756" y="57250"/>
                </a:lnTo>
                <a:lnTo>
                  <a:pt x="336787" y="50159"/>
                </a:lnTo>
                <a:lnTo>
                  <a:pt x="332042" y="46692"/>
                </a:lnTo>
                <a:lnTo>
                  <a:pt x="319189" y="41568"/>
                </a:lnTo>
                <a:lnTo>
                  <a:pt x="311729" y="40286"/>
                </a:lnTo>
                <a:close/>
              </a:path>
              <a:path w="1459230" h="154939">
                <a:moveTo>
                  <a:pt x="341756" y="57250"/>
                </a:moveTo>
                <a:lnTo>
                  <a:pt x="311430" y="57250"/>
                </a:lnTo>
                <a:lnTo>
                  <a:pt x="316661" y="58746"/>
                </a:lnTo>
                <a:lnTo>
                  <a:pt x="324065" y="64759"/>
                </a:lnTo>
                <a:lnTo>
                  <a:pt x="326285" y="68889"/>
                </a:lnTo>
                <a:lnTo>
                  <a:pt x="327059" y="74213"/>
                </a:lnTo>
                <a:lnTo>
                  <a:pt x="346174" y="72092"/>
                </a:lnTo>
                <a:lnTo>
                  <a:pt x="345013" y="64731"/>
                </a:lnTo>
                <a:lnTo>
                  <a:pt x="342916" y="58906"/>
                </a:lnTo>
                <a:lnTo>
                  <a:pt x="341756" y="57250"/>
                </a:lnTo>
                <a:close/>
              </a:path>
              <a:path w="1459230" h="154939">
                <a:moveTo>
                  <a:pt x="395020" y="42407"/>
                </a:moveTo>
                <a:lnTo>
                  <a:pt x="375906" y="42407"/>
                </a:lnTo>
                <a:lnTo>
                  <a:pt x="375935" y="118896"/>
                </a:lnTo>
                <a:lnTo>
                  <a:pt x="400130" y="153545"/>
                </a:lnTo>
                <a:lnTo>
                  <a:pt x="405982" y="154787"/>
                </a:lnTo>
                <a:lnTo>
                  <a:pt x="412241" y="154787"/>
                </a:lnTo>
                <a:lnTo>
                  <a:pt x="422353" y="153565"/>
                </a:lnTo>
                <a:lnTo>
                  <a:pt x="431348" y="149901"/>
                </a:lnTo>
                <a:lnTo>
                  <a:pt x="439227" y="143792"/>
                </a:lnTo>
                <a:lnTo>
                  <a:pt x="443946" y="137825"/>
                </a:lnTo>
                <a:lnTo>
                  <a:pt x="411800" y="137825"/>
                </a:lnTo>
                <a:lnTo>
                  <a:pt x="407193" y="136438"/>
                </a:lnTo>
                <a:lnTo>
                  <a:pt x="395020" y="112402"/>
                </a:lnTo>
                <a:lnTo>
                  <a:pt x="395020" y="42407"/>
                </a:lnTo>
                <a:close/>
              </a:path>
              <a:path w="1459230" h="154939">
                <a:moveTo>
                  <a:pt x="465104" y="135241"/>
                </a:moveTo>
                <a:lnTo>
                  <a:pt x="445990" y="135241"/>
                </a:lnTo>
                <a:lnTo>
                  <a:pt x="445990" y="152667"/>
                </a:lnTo>
                <a:lnTo>
                  <a:pt x="465104" y="152667"/>
                </a:lnTo>
                <a:lnTo>
                  <a:pt x="465104" y="135241"/>
                </a:lnTo>
                <a:close/>
              </a:path>
              <a:path w="1459230" h="154939">
                <a:moveTo>
                  <a:pt x="465104" y="42407"/>
                </a:moveTo>
                <a:lnTo>
                  <a:pt x="445990" y="42407"/>
                </a:lnTo>
                <a:lnTo>
                  <a:pt x="445990" y="110016"/>
                </a:lnTo>
                <a:lnTo>
                  <a:pt x="444990" y="117106"/>
                </a:lnTo>
                <a:lnTo>
                  <a:pt x="440985" y="126869"/>
                </a:lnTo>
                <a:lnTo>
                  <a:pt x="437578" y="130729"/>
                </a:lnTo>
                <a:lnTo>
                  <a:pt x="427955" y="136405"/>
                </a:lnTo>
                <a:lnTo>
                  <a:pt x="422795" y="137825"/>
                </a:lnTo>
                <a:lnTo>
                  <a:pt x="443946" y="137825"/>
                </a:lnTo>
                <a:lnTo>
                  <a:pt x="445990" y="135241"/>
                </a:lnTo>
                <a:lnTo>
                  <a:pt x="465104" y="135241"/>
                </a:lnTo>
                <a:lnTo>
                  <a:pt x="465104" y="42407"/>
                </a:lnTo>
                <a:close/>
              </a:path>
              <a:path w="1459230" h="154939">
                <a:moveTo>
                  <a:pt x="513951" y="0"/>
                </a:moveTo>
                <a:lnTo>
                  <a:pt x="494837" y="0"/>
                </a:lnTo>
                <a:lnTo>
                  <a:pt x="494837" y="152667"/>
                </a:lnTo>
                <a:lnTo>
                  <a:pt x="513951" y="152667"/>
                </a:lnTo>
                <a:lnTo>
                  <a:pt x="513951" y="0"/>
                </a:lnTo>
                <a:close/>
              </a:path>
              <a:path w="1459230" h="154939">
                <a:moveTo>
                  <a:pt x="562797" y="59371"/>
                </a:moveTo>
                <a:lnTo>
                  <a:pt x="543684" y="59371"/>
                </a:lnTo>
                <a:lnTo>
                  <a:pt x="543684" y="132656"/>
                </a:lnTo>
                <a:lnTo>
                  <a:pt x="562997" y="154787"/>
                </a:lnTo>
                <a:lnTo>
                  <a:pt x="574014" y="154787"/>
                </a:lnTo>
                <a:lnTo>
                  <a:pt x="578747" y="154246"/>
                </a:lnTo>
                <a:lnTo>
                  <a:pt x="584036" y="153164"/>
                </a:lnTo>
                <a:lnTo>
                  <a:pt x="582056" y="137825"/>
                </a:lnTo>
                <a:lnTo>
                  <a:pt x="570750" y="137825"/>
                </a:lnTo>
                <a:lnTo>
                  <a:pt x="568577" y="137383"/>
                </a:lnTo>
                <a:lnTo>
                  <a:pt x="565546" y="135615"/>
                </a:lnTo>
                <a:lnTo>
                  <a:pt x="564456" y="134423"/>
                </a:lnTo>
                <a:lnTo>
                  <a:pt x="563129" y="131419"/>
                </a:lnTo>
                <a:lnTo>
                  <a:pt x="562797" y="128051"/>
                </a:lnTo>
                <a:lnTo>
                  <a:pt x="562797" y="59371"/>
                </a:lnTo>
                <a:close/>
              </a:path>
              <a:path w="1459230" h="154939">
                <a:moveTo>
                  <a:pt x="581911" y="136698"/>
                </a:moveTo>
                <a:lnTo>
                  <a:pt x="578460" y="137449"/>
                </a:lnTo>
                <a:lnTo>
                  <a:pt x="575684" y="137825"/>
                </a:lnTo>
                <a:lnTo>
                  <a:pt x="582056" y="137825"/>
                </a:lnTo>
                <a:lnTo>
                  <a:pt x="581911" y="136698"/>
                </a:lnTo>
                <a:close/>
              </a:path>
              <a:path w="1459230" h="154939">
                <a:moveTo>
                  <a:pt x="581911" y="42407"/>
                </a:moveTo>
                <a:lnTo>
                  <a:pt x="528817" y="42407"/>
                </a:lnTo>
                <a:lnTo>
                  <a:pt x="528817" y="59371"/>
                </a:lnTo>
                <a:lnTo>
                  <a:pt x="581911" y="59371"/>
                </a:lnTo>
                <a:lnTo>
                  <a:pt x="581911" y="42407"/>
                </a:lnTo>
                <a:close/>
              </a:path>
              <a:path w="1459230" h="154939">
                <a:moveTo>
                  <a:pt x="562797" y="4009"/>
                </a:moveTo>
                <a:lnTo>
                  <a:pt x="543684" y="15173"/>
                </a:lnTo>
                <a:lnTo>
                  <a:pt x="543684" y="42407"/>
                </a:lnTo>
                <a:lnTo>
                  <a:pt x="562797" y="42407"/>
                </a:lnTo>
                <a:lnTo>
                  <a:pt x="562797" y="4009"/>
                </a:lnTo>
                <a:close/>
              </a:path>
              <a:path w="1459230" h="154939">
                <a:moveTo>
                  <a:pt x="686995" y="57250"/>
                </a:moveTo>
                <a:lnTo>
                  <a:pt x="652527" y="57250"/>
                </a:lnTo>
                <a:lnTo>
                  <a:pt x="659329" y="59216"/>
                </a:lnTo>
                <a:lnTo>
                  <a:pt x="667293" y="66062"/>
                </a:lnTo>
                <a:lnTo>
                  <a:pt x="668986" y="71065"/>
                </a:lnTo>
                <a:lnTo>
                  <a:pt x="668986" y="78797"/>
                </a:lnTo>
                <a:lnTo>
                  <a:pt x="629464" y="89994"/>
                </a:lnTo>
                <a:lnTo>
                  <a:pt x="624111" y="90923"/>
                </a:lnTo>
                <a:lnTo>
                  <a:pt x="594654" y="118012"/>
                </a:lnTo>
                <a:lnTo>
                  <a:pt x="594654" y="132546"/>
                </a:lnTo>
                <a:lnTo>
                  <a:pt x="631090" y="154787"/>
                </a:lnTo>
                <a:lnTo>
                  <a:pt x="638169" y="154787"/>
                </a:lnTo>
                <a:lnTo>
                  <a:pt x="644806" y="153512"/>
                </a:lnTo>
                <a:lnTo>
                  <a:pt x="657194" y="148410"/>
                </a:lnTo>
                <a:lnTo>
                  <a:pt x="663897" y="144031"/>
                </a:lnTo>
                <a:lnTo>
                  <a:pt x="671109" y="137825"/>
                </a:lnTo>
                <a:lnTo>
                  <a:pt x="628280" y="137825"/>
                </a:lnTo>
                <a:lnTo>
                  <a:pt x="622921" y="136356"/>
                </a:lnTo>
                <a:lnTo>
                  <a:pt x="615599" y="130481"/>
                </a:lnTo>
                <a:lnTo>
                  <a:pt x="613768" y="126814"/>
                </a:lnTo>
                <a:lnTo>
                  <a:pt x="613768" y="119547"/>
                </a:lnTo>
                <a:lnTo>
                  <a:pt x="639320" y="105886"/>
                </a:lnTo>
                <a:lnTo>
                  <a:pt x="648591" y="104540"/>
                </a:lnTo>
                <a:lnTo>
                  <a:pt x="656625" y="103053"/>
                </a:lnTo>
                <a:lnTo>
                  <a:pt x="663424" y="101426"/>
                </a:lnTo>
                <a:lnTo>
                  <a:pt x="668986" y="99658"/>
                </a:lnTo>
                <a:lnTo>
                  <a:pt x="690223" y="99658"/>
                </a:lnTo>
                <a:lnTo>
                  <a:pt x="690223" y="73793"/>
                </a:lnTo>
                <a:lnTo>
                  <a:pt x="689914" y="68228"/>
                </a:lnTo>
                <a:lnTo>
                  <a:pt x="689295" y="65003"/>
                </a:lnTo>
                <a:lnTo>
                  <a:pt x="688167" y="59813"/>
                </a:lnTo>
                <a:lnTo>
                  <a:pt x="686995" y="57250"/>
                </a:lnTo>
                <a:close/>
              </a:path>
              <a:path w="1459230" h="154939">
                <a:moveTo>
                  <a:pt x="690223" y="99658"/>
                </a:moveTo>
                <a:lnTo>
                  <a:pt x="668986" y="99658"/>
                </a:lnTo>
                <a:lnTo>
                  <a:pt x="668883" y="104230"/>
                </a:lnTo>
                <a:lnTo>
                  <a:pt x="668775" y="113108"/>
                </a:lnTo>
                <a:lnTo>
                  <a:pt x="667880" y="118045"/>
                </a:lnTo>
                <a:lnTo>
                  <a:pt x="663389" y="126417"/>
                </a:lnTo>
                <a:lnTo>
                  <a:pt x="659396" y="130288"/>
                </a:lnTo>
                <a:lnTo>
                  <a:pt x="648511" y="136317"/>
                </a:lnTo>
                <a:lnTo>
                  <a:pt x="642306" y="137825"/>
                </a:lnTo>
                <a:lnTo>
                  <a:pt x="671109" y="137825"/>
                </a:lnTo>
                <a:lnTo>
                  <a:pt x="672061" y="143479"/>
                </a:lnTo>
                <a:lnTo>
                  <a:pt x="674184" y="148427"/>
                </a:lnTo>
                <a:lnTo>
                  <a:pt x="677481" y="152667"/>
                </a:lnTo>
                <a:lnTo>
                  <a:pt x="696595" y="152667"/>
                </a:lnTo>
                <a:lnTo>
                  <a:pt x="694051" y="147941"/>
                </a:lnTo>
                <a:lnTo>
                  <a:pt x="692353" y="143009"/>
                </a:lnTo>
                <a:lnTo>
                  <a:pt x="690258" y="110415"/>
                </a:lnTo>
                <a:lnTo>
                  <a:pt x="690223" y="99658"/>
                </a:lnTo>
                <a:close/>
              </a:path>
              <a:path w="1459230" h="154939">
                <a:moveTo>
                  <a:pt x="656597" y="40286"/>
                </a:moveTo>
                <a:lnTo>
                  <a:pt x="647085" y="40286"/>
                </a:lnTo>
                <a:lnTo>
                  <a:pt x="640102" y="40530"/>
                </a:lnTo>
                <a:lnTo>
                  <a:pt x="601224" y="60083"/>
                </a:lnTo>
                <a:lnTo>
                  <a:pt x="596778" y="74213"/>
                </a:lnTo>
                <a:lnTo>
                  <a:pt x="615891" y="76333"/>
                </a:lnTo>
                <a:lnTo>
                  <a:pt x="617816" y="69221"/>
                </a:lnTo>
                <a:lnTo>
                  <a:pt x="620786" y="64263"/>
                </a:lnTo>
                <a:lnTo>
                  <a:pt x="628817" y="58652"/>
                </a:lnTo>
                <a:lnTo>
                  <a:pt x="635050" y="57250"/>
                </a:lnTo>
                <a:lnTo>
                  <a:pt x="686995" y="57250"/>
                </a:lnTo>
                <a:lnTo>
                  <a:pt x="686202" y="55516"/>
                </a:lnTo>
                <a:lnTo>
                  <a:pt x="680605" y="48713"/>
                </a:lnTo>
                <a:lnTo>
                  <a:pt x="676231" y="45891"/>
                </a:lnTo>
                <a:lnTo>
                  <a:pt x="664329" y="41408"/>
                </a:lnTo>
                <a:lnTo>
                  <a:pt x="656597" y="40286"/>
                </a:lnTo>
                <a:close/>
              </a:path>
              <a:path w="1459230" h="154939">
                <a:moveTo>
                  <a:pt x="741194" y="59371"/>
                </a:moveTo>
                <a:lnTo>
                  <a:pt x="722080" y="59371"/>
                </a:lnTo>
                <a:lnTo>
                  <a:pt x="722080" y="132656"/>
                </a:lnTo>
                <a:lnTo>
                  <a:pt x="741392" y="154787"/>
                </a:lnTo>
                <a:lnTo>
                  <a:pt x="752410" y="154787"/>
                </a:lnTo>
                <a:lnTo>
                  <a:pt x="757144" y="154246"/>
                </a:lnTo>
                <a:lnTo>
                  <a:pt x="762431" y="153164"/>
                </a:lnTo>
                <a:lnTo>
                  <a:pt x="760453" y="137825"/>
                </a:lnTo>
                <a:lnTo>
                  <a:pt x="749147" y="137825"/>
                </a:lnTo>
                <a:lnTo>
                  <a:pt x="746973" y="137383"/>
                </a:lnTo>
                <a:lnTo>
                  <a:pt x="743943" y="135615"/>
                </a:lnTo>
                <a:lnTo>
                  <a:pt x="742853" y="134423"/>
                </a:lnTo>
                <a:lnTo>
                  <a:pt x="741526" y="131419"/>
                </a:lnTo>
                <a:lnTo>
                  <a:pt x="741194" y="128051"/>
                </a:lnTo>
                <a:lnTo>
                  <a:pt x="741194" y="59371"/>
                </a:lnTo>
                <a:close/>
              </a:path>
              <a:path w="1459230" h="154939">
                <a:moveTo>
                  <a:pt x="760308" y="136698"/>
                </a:moveTo>
                <a:lnTo>
                  <a:pt x="756857" y="137449"/>
                </a:lnTo>
                <a:lnTo>
                  <a:pt x="754080" y="137825"/>
                </a:lnTo>
                <a:lnTo>
                  <a:pt x="760453" y="137825"/>
                </a:lnTo>
                <a:lnTo>
                  <a:pt x="760308" y="136698"/>
                </a:lnTo>
                <a:close/>
              </a:path>
              <a:path w="1459230" h="154939">
                <a:moveTo>
                  <a:pt x="760308" y="42407"/>
                </a:moveTo>
                <a:lnTo>
                  <a:pt x="707214" y="42407"/>
                </a:lnTo>
                <a:lnTo>
                  <a:pt x="707214" y="59371"/>
                </a:lnTo>
                <a:lnTo>
                  <a:pt x="760308" y="59371"/>
                </a:lnTo>
                <a:lnTo>
                  <a:pt x="760308" y="42407"/>
                </a:lnTo>
                <a:close/>
              </a:path>
              <a:path w="1459230" h="154939">
                <a:moveTo>
                  <a:pt x="741194" y="4009"/>
                </a:moveTo>
                <a:lnTo>
                  <a:pt x="722080" y="15173"/>
                </a:lnTo>
                <a:lnTo>
                  <a:pt x="722080" y="42407"/>
                </a:lnTo>
                <a:lnTo>
                  <a:pt x="741194" y="42407"/>
                </a:lnTo>
                <a:lnTo>
                  <a:pt x="741194" y="4009"/>
                </a:lnTo>
                <a:close/>
              </a:path>
              <a:path w="1459230" h="154939">
                <a:moveTo>
                  <a:pt x="881119" y="40286"/>
                </a:moveTo>
                <a:lnTo>
                  <a:pt x="874527" y="40286"/>
                </a:lnTo>
                <a:lnTo>
                  <a:pt x="867936" y="40732"/>
                </a:lnTo>
                <a:lnTo>
                  <a:pt x="833728" y="67885"/>
                </a:lnTo>
                <a:lnTo>
                  <a:pt x="828271" y="97570"/>
                </a:lnTo>
                <a:lnTo>
                  <a:pt x="828639" y="105809"/>
                </a:lnTo>
                <a:lnTo>
                  <a:pt x="845843" y="143596"/>
                </a:lnTo>
                <a:lnTo>
                  <a:pt x="866010" y="154787"/>
                </a:lnTo>
                <a:lnTo>
                  <a:pt x="874593" y="154787"/>
                </a:lnTo>
                <a:lnTo>
                  <a:pt x="883930" y="153657"/>
                </a:lnTo>
                <a:lnTo>
                  <a:pt x="892065" y="150265"/>
                </a:lnTo>
                <a:lnTo>
                  <a:pt x="898996" y="144613"/>
                </a:lnTo>
                <a:lnTo>
                  <a:pt x="903909" y="137825"/>
                </a:lnTo>
                <a:lnTo>
                  <a:pt x="868542" y="137825"/>
                </a:lnTo>
                <a:lnTo>
                  <a:pt x="861762" y="134489"/>
                </a:lnTo>
                <a:lnTo>
                  <a:pt x="847383" y="97570"/>
                </a:lnTo>
                <a:lnTo>
                  <a:pt x="847887" y="87817"/>
                </a:lnTo>
                <a:lnTo>
                  <a:pt x="867525" y="57250"/>
                </a:lnTo>
                <a:lnTo>
                  <a:pt x="923838" y="57250"/>
                </a:lnTo>
                <a:lnTo>
                  <a:pt x="923838" y="56885"/>
                </a:lnTo>
                <a:lnTo>
                  <a:pt x="904725" y="56885"/>
                </a:lnTo>
                <a:lnTo>
                  <a:pt x="901494" y="51960"/>
                </a:lnTo>
                <a:lnTo>
                  <a:pt x="897301" y="47962"/>
                </a:lnTo>
                <a:lnTo>
                  <a:pt x="886993" y="41822"/>
                </a:lnTo>
                <a:lnTo>
                  <a:pt x="881119" y="40286"/>
                </a:lnTo>
                <a:close/>
              </a:path>
              <a:path w="1459230" h="154939">
                <a:moveTo>
                  <a:pt x="923838" y="136698"/>
                </a:moveTo>
                <a:lnTo>
                  <a:pt x="904725" y="136698"/>
                </a:lnTo>
                <a:lnTo>
                  <a:pt x="904725" y="152667"/>
                </a:lnTo>
                <a:lnTo>
                  <a:pt x="923838" y="152667"/>
                </a:lnTo>
                <a:lnTo>
                  <a:pt x="923838" y="136698"/>
                </a:lnTo>
                <a:close/>
              </a:path>
              <a:path w="1459230" h="154939">
                <a:moveTo>
                  <a:pt x="923838" y="57250"/>
                </a:moveTo>
                <a:lnTo>
                  <a:pt x="883763" y="57250"/>
                </a:lnTo>
                <a:lnTo>
                  <a:pt x="890676" y="60618"/>
                </a:lnTo>
                <a:lnTo>
                  <a:pt x="896296" y="67355"/>
                </a:lnTo>
                <a:lnTo>
                  <a:pt x="899983" y="73126"/>
                </a:lnTo>
                <a:lnTo>
                  <a:pt x="902617" y="80334"/>
                </a:lnTo>
                <a:lnTo>
                  <a:pt x="904198" y="88979"/>
                </a:lnTo>
                <a:lnTo>
                  <a:pt x="904725" y="99061"/>
                </a:lnTo>
                <a:lnTo>
                  <a:pt x="904208" y="108254"/>
                </a:lnTo>
                <a:lnTo>
                  <a:pt x="884250" y="137825"/>
                </a:lnTo>
                <a:lnTo>
                  <a:pt x="903909" y="137825"/>
                </a:lnTo>
                <a:lnTo>
                  <a:pt x="904725" y="136698"/>
                </a:lnTo>
                <a:lnTo>
                  <a:pt x="923838" y="136698"/>
                </a:lnTo>
                <a:lnTo>
                  <a:pt x="923838" y="57250"/>
                </a:lnTo>
                <a:close/>
              </a:path>
              <a:path w="1459230" h="154939">
                <a:moveTo>
                  <a:pt x="923838" y="0"/>
                </a:moveTo>
                <a:lnTo>
                  <a:pt x="904725" y="0"/>
                </a:lnTo>
                <a:lnTo>
                  <a:pt x="904725" y="56885"/>
                </a:lnTo>
                <a:lnTo>
                  <a:pt x="923838" y="56885"/>
                </a:lnTo>
                <a:lnTo>
                  <a:pt x="923838" y="0"/>
                </a:lnTo>
                <a:close/>
              </a:path>
              <a:path w="1459230" h="154939">
                <a:moveTo>
                  <a:pt x="974808" y="42407"/>
                </a:moveTo>
                <a:lnTo>
                  <a:pt x="955695" y="42407"/>
                </a:lnTo>
                <a:lnTo>
                  <a:pt x="955725" y="118896"/>
                </a:lnTo>
                <a:lnTo>
                  <a:pt x="979919" y="153545"/>
                </a:lnTo>
                <a:lnTo>
                  <a:pt x="985770" y="154787"/>
                </a:lnTo>
                <a:lnTo>
                  <a:pt x="992031" y="154787"/>
                </a:lnTo>
                <a:lnTo>
                  <a:pt x="1002142" y="153565"/>
                </a:lnTo>
                <a:lnTo>
                  <a:pt x="1011136" y="149901"/>
                </a:lnTo>
                <a:lnTo>
                  <a:pt x="1019015" y="143792"/>
                </a:lnTo>
                <a:lnTo>
                  <a:pt x="1023735" y="137825"/>
                </a:lnTo>
                <a:lnTo>
                  <a:pt x="991589" y="137825"/>
                </a:lnTo>
                <a:lnTo>
                  <a:pt x="986981" y="136438"/>
                </a:lnTo>
                <a:lnTo>
                  <a:pt x="974808" y="112402"/>
                </a:lnTo>
                <a:lnTo>
                  <a:pt x="974808" y="42407"/>
                </a:lnTo>
                <a:close/>
              </a:path>
              <a:path w="1459230" h="154939">
                <a:moveTo>
                  <a:pt x="1044893" y="135241"/>
                </a:moveTo>
                <a:lnTo>
                  <a:pt x="1025779" y="135241"/>
                </a:lnTo>
                <a:lnTo>
                  <a:pt x="1025779" y="152667"/>
                </a:lnTo>
                <a:lnTo>
                  <a:pt x="1044893" y="152667"/>
                </a:lnTo>
                <a:lnTo>
                  <a:pt x="1044893" y="135241"/>
                </a:lnTo>
                <a:close/>
              </a:path>
              <a:path w="1459230" h="154939">
                <a:moveTo>
                  <a:pt x="1044893" y="42407"/>
                </a:moveTo>
                <a:lnTo>
                  <a:pt x="1025779" y="42407"/>
                </a:lnTo>
                <a:lnTo>
                  <a:pt x="1025779" y="110016"/>
                </a:lnTo>
                <a:lnTo>
                  <a:pt x="1024778" y="117106"/>
                </a:lnTo>
                <a:lnTo>
                  <a:pt x="1020773" y="126869"/>
                </a:lnTo>
                <a:lnTo>
                  <a:pt x="1017367" y="130729"/>
                </a:lnTo>
                <a:lnTo>
                  <a:pt x="1007743" y="136405"/>
                </a:lnTo>
                <a:lnTo>
                  <a:pt x="1002583" y="137825"/>
                </a:lnTo>
                <a:lnTo>
                  <a:pt x="1023735" y="137825"/>
                </a:lnTo>
                <a:lnTo>
                  <a:pt x="1025779" y="135241"/>
                </a:lnTo>
                <a:lnTo>
                  <a:pt x="1044893" y="135241"/>
                </a:lnTo>
                <a:lnTo>
                  <a:pt x="1044893" y="42407"/>
                </a:lnTo>
                <a:close/>
              </a:path>
              <a:path w="1459230" h="154939">
                <a:moveTo>
                  <a:pt x="1153205" y="59371"/>
                </a:moveTo>
                <a:lnTo>
                  <a:pt x="1134090" y="59371"/>
                </a:lnTo>
                <a:lnTo>
                  <a:pt x="1134090" y="132656"/>
                </a:lnTo>
                <a:lnTo>
                  <a:pt x="1153405" y="154787"/>
                </a:lnTo>
                <a:lnTo>
                  <a:pt x="1164421" y="154787"/>
                </a:lnTo>
                <a:lnTo>
                  <a:pt x="1169155" y="154246"/>
                </a:lnTo>
                <a:lnTo>
                  <a:pt x="1174442" y="153164"/>
                </a:lnTo>
                <a:lnTo>
                  <a:pt x="1172464" y="137825"/>
                </a:lnTo>
                <a:lnTo>
                  <a:pt x="1161158" y="137825"/>
                </a:lnTo>
                <a:lnTo>
                  <a:pt x="1158985" y="137383"/>
                </a:lnTo>
                <a:lnTo>
                  <a:pt x="1155954" y="135615"/>
                </a:lnTo>
                <a:lnTo>
                  <a:pt x="1154864" y="134423"/>
                </a:lnTo>
                <a:lnTo>
                  <a:pt x="1153537" y="131419"/>
                </a:lnTo>
                <a:lnTo>
                  <a:pt x="1153205" y="128051"/>
                </a:lnTo>
                <a:lnTo>
                  <a:pt x="1153205" y="59371"/>
                </a:lnTo>
                <a:close/>
              </a:path>
              <a:path w="1459230" h="154939">
                <a:moveTo>
                  <a:pt x="1172319" y="136698"/>
                </a:moveTo>
                <a:lnTo>
                  <a:pt x="1168868" y="137449"/>
                </a:lnTo>
                <a:lnTo>
                  <a:pt x="1166091" y="137825"/>
                </a:lnTo>
                <a:lnTo>
                  <a:pt x="1172464" y="137825"/>
                </a:lnTo>
                <a:lnTo>
                  <a:pt x="1172319" y="136698"/>
                </a:lnTo>
                <a:close/>
              </a:path>
              <a:path w="1459230" h="154939">
                <a:moveTo>
                  <a:pt x="1172319" y="42407"/>
                </a:moveTo>
                <a:lnTo>
                  <a:pt x="1119225" y="42407"/>
                </a:lnTo>
                <a:lnTo>
                  <a:pt x="1119225" y="59371"/>
                </a:lnTo>
                <a:lnTo>
                  <a:pt x="1172319" y="59371"/>
                </a:lnTo>
                <a:lnTo>
                  <a:pt x="1172319" y="42407"/>
                </a:lnTo>
                <a:close/>
              </a:path>
              <a:path w="1459230" h="154939">
                <a:moveTo>
                  <a:pt x="1153205" y="4009"/>
                </a:moveTo>
                <a:lnTo>
                  <a:pt x="1134090" y="15173"/>
                </a:lnTo>
                <a:lnTo>
                  <a:pt x="1134090" y="42407"/>
                </a:lnTo>
                <a:lnTo>
                  <a:pt x="1153205" y="42407"/>
                </a:lnTo>
                <a:lnTo>
                  <a:pt x="1153205" y="4009"/>
                </a:lnTo>
                <a:close/>
              </a:path>
              <a:path w="1459230" h="154939">
                <a:moveTo>
                  <a:pt x="1235666" y="40286"/>
                </a:moveTo>
                <a:lnTo>
                  <a:pt x="1197604" y="55561"/>
                </a:lnTo>
                <a:lnTo>
                  <a:pt x="1182937" y="98465"/>
                </a:lnTo>
                <a:lnTo>
                  <a:pt x="1183845" y="111073"/>
                </a:lnTo>
                <a:lnTo>
                  <a:pt x="1205355" y="146457"/>
                </a:lnTo>
                <a:lnTo>
                  <a:pt x="1236728" y="154787"/>
                </a:lnTo>
                <a:lnTo>
                  <a:pt x="1246128" y="154231"/>
                </a:lnTo>
                <a:lnTo>
                  <a:pt x="1277507" y="137825"/>
                </a:lnTo>
                <a:lnTo>
                  <a:pt x="1237094" y="137825"/>
                </a:lnTo>
                <a:lnTo>
                  <a:pt x="1230142" y="137244"/>
                </a:lnTo>
                <a:lnTo>
                  <a:pt x="1203139" y="109998"/>
                </a:lnTo>
                <a:lnTo>
                  <a:pt x="1202052" y="101779"/>
                </a:lnTo>
                <a:lnTo>
                  <a:pt x="1286870" y="101779"/>
                </a:lnTo>
                <a:lnTo>
                  <a:pt x="1286985" y="98465"/>
                </a:lnTo>
                <a:lnTo>
                  <a:pt x="1287002" y="96875"/>
                </a:lnTo>
                <a:lnTo>
                  <a:pt x="1286150" y="84815"/>
                </a:lnTo>
                <a:lnTo>
                  <a:pt x="1202052" y="84815"/>
                </a:lnTo>
                <a:lnTo>
                  <a:pt x="1202715" y="76443"/>
                </a:lnTo>
                <a:lnTo>
                  <a:pt x="1206177" y="69757"/>
                </a:lnTo>
                <a:lnTo>
                  <a:pt x="1218699" y="59752"/>
                </a:lnTo>
                <a:lnTo>
                  <a:pt x="1226408" y="57250"/>
                </a:lnTo>
                <a:lnTo>
                  <a:pt x="1274279" y="57250"/>
                </a:lnTo>
                <a:lnTo>
                  <a:pt x="1272650" y="55129"/>
                </a:lnTo>
                <a:lnTo>
                  <a:pt x="1264956" y="48636"/>
                </a:lnTo>
                <a:lnTo>
                  <a:pt x="1256228" y="43997"/>
                </a:lnTo>
                <a:lnTo>
                  <a:pt x="1246465" y="41214"/>
                </a:lnTo>
                <a:lnTo>
                  <a:pt x="1235666" y="40286"/>
                </a:lnTo>
                <a:close/>
              </a:path>
              <a:path w="1459230" h="154939">
                <a:moveTo>
                  <a:pt x="1267689" y="118741"/>
                </a:moveTo>
                <a:lnTo>
                  <a:pt x="1264702" y="125389"/>
                </a:lnTo>
                <a:lnTo>
                  <a:pt x="1260660" y="130232"/>
                </a:lnTo>
                <a:lnTo>
                  <a:pt x="1250461" y="136306"/>
                </a:lnTo>
                <a:lnTo>
                  <a:pt x="1244306" y="137825"/>
                </a:lnTo>
                <a:lnTo>
                  <a:pt x="1277507" y="137825"/>
                </a:lnTo>
                <a:lnTo>
                  <a:pt x="1279702" y="135186"/>
                </a:lnTo>
                <a:lnTo>
                  <a:pt x="1283535" y="128476"/>
                </a:lnTo>
                <a:lnTo>
                  <a:pt x="1286372" y="120862"/>
                </a:lnTo>
                <a:lnTo>
                  <a:pt x="1267689" y="118741"/>
                </a:lnTo>
                <a:close/>
              </a:path>
              <a:path w="1459230" h="154939">
                <a:moveTo>
                  <a:pt x="1274279" y="57250"/>
                </a:moveTo>
                <a:lnTo>
                  <a:pt x="1235567" y="57250"/>
                </a:lnTo>
                <a:lnTo>
                  <a:pt x="1242826" y="57838"/>
                </a:lnTo>
                <a:lnTo>
                  <a:pt x="1249372" y="59602"/>
                </a:lnTo>
                <a:lnTo>
                  <a:pt x="1267889" y="84815"/>
                </a:lnTo>
                <a:lnTo>
                  <a:pt x="1286150" y="84815"/>
                </a:lnTo>
                <a:lnTo>
                  <a:pt x="1286105" y="84178"/>
                </a:lnTo>
                <a:lnTo>
                  <a:pt x="1283414" y="72987"/>
                </a:lnTo>
                <a:lnTo>
                  <a:pt x="1278929" y="63304"/>
                </a:lnTo>
                <a:lnTo>
                  <a:pt x="1274279" y="57250"/>
                </a:lnTo>
                <a:close/>
              </a:path>
              <a:path w="1459230" h="154939">
                <a:moveTo>
                  <a:pt x="1320982" y="116621"/>
                </a:moveTo>
                <a:lnTo>
                  <a:pt x="1301869" y="118741"/>
                </a:lnTo>
                <a:lnTo>
                  <a:pt x="1303935" y="127122"/>
                </a:lnTo>
                <a:lnTo>
                  <a:pt x="1307016" y="134407"/>
                </a:lnTo>
                <a:lnTo>
                  <a:pt x="1348889" y="154787"/>
                </a:lnTo>
                <a:lnTo>
                  <a:pt x="1357518" y="154787"/>
                </a:lnTo>
                <a:lnTo>
                  <a:pt x="1365244" y="153275"/>
                </a:lnTo>
                <a:lnTo>
                  <a:pt x="1378894" y="147223"/>
                </a:lnTo>
                <a:lnTo>
                  <a:pt x="1384120" y="142948"/>
                </a:lnTo>
                <a:lnTo>
                  <a:pt x="1387487" y="137825"/>
                </a:lnTo>
                <a:lnTo>
                  <a:pt x="1340737" y="137825"/>
                </a:lnTo>
                <a:lnTo>
                  <a:pt x="1334207" y="136003"/>
                </a:lnTo>
                <a:lnTo>
                  <a:pt x="1324848" y="128714"/>
                </a:lnTo>
                <a:lnTo>
                  <a:pt x="1322000" y="123468"/>
                </a:lnTo>
                <a:lnTo>
                  <a:pt x="1320982" y="116621"/>
                </a:lnTo>
                <a:close/>
              </a:path>
              <a:path w="1459230" h="154939">
                <a:moveTo>
                  <a:pt x="1352374" y="40286"/>
                </a:moveTo>
                <a:lnTo>
                  <a:pt x="1338238" y="40286"/>
                </a:lnTo>
                <a:lnTo>
                  <a:pt x="1332951" y="41038"/>
                </a:lnTo>
                <a:lnTo>
                  <a:pt x="1323084" y="44042"/>
                </a:lnTo>
                <a:lnTo>
                  <a:pt x="1319190" y="45864"/>
                </a:lnTo>
                <a:lnTo>
                  <a:pt x="1316337" y="48007"/>
                </a:lnTo>
                <a:lnTo>
                  <a:pt x="1312532" y="50789"/>
                </a:lnTo>
                <a:lnTo>
                  <a:pt x="1309523" y="54291"/>
                </a:lnTo>
                <a:lnTo>
                  <a:pt x="1305098" y="62727"/>
                </a:lnTo>
                <a:lnTo>
                  <a:pt x="1304123" y="66770"/>
                </a:lnTo>
                <a:lnTo>
                  <a:pt x="1304089" y="78035"/>
                </a:lnTo>
                <a:lnTo>
                  <a:pt x="1305392" y="82650"/>
                </a:lnTo>
                <a:lnTo>
                  <a:pt x="1338924" y="104187"/>
                </a:lnTo>
                <a:lnTo>
                  <a:pt x="1357264" y="109079"/>
                </a:lnTo>
                <a:lnTo>
                  <a:pt x="1363657" y="111022"/>
                </a:lnTo>
                <a:lnTo>
                  <a:pt x="1366975" y="112546"/>
                </a:lnTo>
                <a:lnTo>
                  <a:pt x="1371710" y="114777"/>
                </a:lnTo>
                <a:lnTo>
                  <a:pt x="1374077" y="117825"/>
                </a:lnTo>
                <a:lnTo>
                  <a:pt x="1374077" y="126019"/>
                </a:lnTo>
                <a:lnTo>
                  <a:pt x="1372030" y="129790"/>
                </a:lnTo>
                <a:lnTo>
                  <a:pt x="1363845" y="136217"/>
                </a:lnTo>
                <a:lnTo>
                  <a:pt x="1357574" y="137825"/>
                </a:lnTo>
                <a:lnTo>
                  <a:pt x="1387487" y="137825"/>
                </a:lnTo>
                <a:lnTo>
                  <a:pt x="1391376" y="131906"/>
                </a:lnTo>
                <a:lnTo>
                  <a:pt x="1393187" y="126019"/>
                </a:lnTo>
                <a:lnTo>
                  <a:pt x="1393191" y="113352"/>
                </a:lnTo>
                <a:lnTo>
                  <a:pt x="1391526" y="108002"/>
                </a:lnTo>
                <a:lnTo>
                  <a:pt x="1355837" y="87658"/>
                </a:lnTo>
                <a:lnTo>
                  <a:pt x="1338736" y="82838"/>
                </a:lnTo>
                <a:lnTo>
                  <a:pt x="1333625" y="81380"/>
                </a:lnTo>
                <a:lnTo>
                  <a:pt x="1331901" y="80740"/>
                </a:lnTo>
                <a:lnTo>
                  <a:pt x="1328869" y="79547"/>
                </a:lnTo>
                <a:lnTo>
                  <a:pt x="1326647" y="78035"/>
                </a:lnTo>
                <a:lnTo>
                  <a:pt x="1325231" y="76201"/>
                </a:lnTo>
                <a:lnTo>
                  <a:pt x="1323814" y="74434"/>
                </a:lnTo>
                <a:lnTo>
                  <a:pt x="1323106" y="72447"/>
                </a:lnTo>
                <a:lnTo>
                  <a:pt x="1323106" y="66770"/>
                </a:lnTo>
                <a:lnTo>
                  <a:pt x="1324810" y="63738"/>
                </a:lnTo>
                <a:lnTo>
                  <a:pt x="1331624" y="58548"/>
                </a:lnTo>
                <a:lnTo>
                  <a:pt x="1337320" y="57250"/>
                </a:lnTo>
                <a:lnTo>
                  <a:pt x="1382401" y="57250"/>
                </a:lnTo>
                <a:lnTo>
                  <a:pt x="1377434" y="50159"/>
                </a:lnTo>
                <a:lnTo>
                  <a:pt x="1372688" y="46692"/>
                </a:lnTo>
                <a:lnTo>
                  <a:pt x="1359835" y="41568"/>
                </a:lnTo>
                <a:lnTo>
                  <a:pt x="1352374" y="40286"/>
                </a:lnTo>
                <a:close/>
              </a:path>
              <a:path w="1459230" h="154939">
                <a:moveTo>
                  <a:pt x="1382401" y="57250"/>
                </a:moveTo>
                <a:lnTo>
                  <a:pt x="1352076" y="57250"/>
                </a:lnTo>
                <a:lnTo>
                  <a:pt x="1357308" y="58746"/>
                </a:lnTo>
                <a:lnTo>
                  <a:pt x="1364712" y="64759"/>
                </a:lnTo>
                <a:lnTo>
                  <a:pt x="1366931" y="68889"/>
                </a:lnTo>
                <a:lnTo>
                  <a:pt x="1367706" y="74213"/>
                </a:lnTo>
                <a:lnTo>
                  <a:pt x="1386819" y="72092"/>
                </a:lnTo>
                <a:lnTo>
                  <a:pt x="1385659" y="64731"/>
                </a:lnTo>
                <a:lnTo>
                  <a:pt x="1383562" y="58906"/>
                </a:lnTo>
                <a:lnTo>
                  <a:pt x="1382401" y="57250"/>
                </a:lnTo>
                <a:close/>
              </a:path>
              <a:path w="1459230" h="154939">
                <a:moveTo>
                  <a:pt x="1437789" y="59371"/>
                </a:moveTo>
                <a:lnTo>
                  <a:pt x="1418676" y="59371"/>
                </a:lnTo>
                <a:lnTo>
                  <a:pt x="1418676" y="132656"/>
                </a:lnTo>
                <a:lnTo>
                  <a:pt x="1437989" y="154787"/>
                </a:lnTo>
                <a:lnTo>
                  <a:pt x="1449006" y="154787"/>
                </a:lnTo>
                <a:lnTo>
                  <a:pt x="1453741" y="154246"/>
                </a:lnTo>
                <a:lnTo>
                  <a:pt x="1459028" y="153164"/>
                </a:lnTo>
                <a:lnTo>
                  <a:pt x="1457049" y="137825"/>
                </a:lnTo>
                <a:lnTo>
                  <a:pt x="1445743" y="137825"/>
                </a:lnTo>
                <a:lnTo>
                  <a:pt x="1443569" y="137383"/>
                </a:lnTo>
                <a:lnTo>
                  <a:pt x="1440539" y="135615"/>
                </a:lnTo>
                <a:lnTo>
                  <a:pt x="1439449" y="134423"/>
                </a:lnTo>
                <a:lnTo>
                  <a:pt x="1438121" y="131419"/>
                </a:lnTo>
                <a:lnTo>
                  <a:pt x="1437789" y="128051"/>
                </a:lnTo>
                <a:lnTo>
                  <a:pt x="1437789" y="59371"/>
                </a:lnTo>
                <a:close/>
              </a:path>
              <a:path w="1459230" h="154939">
                <a:moveTo>
                  <a:pt x="1456904" y="136698"/>
                </a:moveTo>
                <a:lnTo>
                  <a:pt x="1453452" y="137449"/>
                </a:lnTo>
                <a:lnTo>
                  <a:pt x="1450676" y="137825"/>
                </a:lnTo>
                <a:lnTo>
                  <a:pt x="1457049" y="137825"/>
                </a:lnTo>
                <a:lnTo>
                  <a:pt x="1456904" y="136698"/>
                </a:lnTo>
                <a:close/>
              </a:path>
              <a:path w="1459230" h="154939">
                <a:moveTo>
                  <a:pt x="1456904" y="42407"/>
                </a:moveTo>
                <a:lnTo>
                  <a:pt x="1403809" y="42407"/>
                </a:lnTo>
                <a:lnTo>
                  <a:pt x="1403809" y="59371"/>
                </a:lnTo>
                <a:lnTo>
                  <a:pt x="1456904" y="59371"/>
                </a:lnTo>
                <a:lnTo>
                  <a:pt x="1456904" y="42407"/>
                </a:lnTo>
                <a:close/>
              </a:path>
              <a:path w="1459230" h="154939">
                <a:moveTo>
                  <a:pt x="1437789" y="4009"/>
                </a:moveTo>
                <a:lnTo>
                  <a:pt x="1418676" y="15173"/>
                </a:lnTo>
                <a:lnTo>
                  <a:pt x="1418676" y="42407"/>
                </a:lnTo>
                <a:lnTo>
                  <a:pt x="1437789" y="42407"/>
                </a:lnTo>
                <a:lnTo>
                  <a:pt x="1437789" y="4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371794" y="6096069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310794" y="6096069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5" h="244475">
                <a:moveTo>
                  <a:pt x="0" y="243843"/>
                </a:moveTo>
                <a:lnTo>
                  <a:pt x="89198" y="243843"/>
                </a:lnTo>
                <a:lnTo>
                  <a:pt x="8919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463116" y="6096069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352974" y="6163922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5">
                <a:moveTo>
                  <a:pt x="0" y="0"/>
                </a:moveTo>
                <a:lnTo>
                  <a:pt x="0" y="127222"/>
                </a:lnTo>
              </a:path>
            </a:pathLst>
          </a:custGeom>
          <a:ln w="297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93509" y="6151199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8931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423059" y="6225413"/>
            <a:ext cx="57785" cy="26034"/>
          </a:xfrm>
          <a:custGeom>
            <a:avLst/>
            <a:gdLst/>
            <a:ahLst/>
            <a:cxnLst/>
            <a:rect l="l" t="t" r="r" b="b"/>
            <a:pathLst>
              <a:path w="57785" h="26035">
                <a:moveTo>
                  <a:pt x="57341" y="25444"/>
                </a:moveTo>
                <a:lnTo>
                  <a:pt x="0" y="25444"/>
                </a:lnTo>
                <a:lnTo>
                  <a:pt x="0" y="0"/>
                </a:lnTo>
                <a:lnTo>
                  <a:pt x="57341" y="0"/>
                </a:lnTo>
                <a:lnTo>
                  <a:pt x="57341" y="254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298346" y="6138477"/>
            <a:ext cx="248480" cy="1526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312274" y="6138477"/>
            <a:ext cx="283210" cy="153035"/>
          </a:xfrm>
          <a:custGeom>
            <a:avLst/>
            <a:gdLst/>
            <a:ahLst/>
            <a:cxnLst/>
            <a:rect l="l" t="t" r="r" b="b"/>
            <a:pathLst>
              <a:path w="283209" h="153035">
                <a:moveTo>
                  <a:pt x="22764" y="0"/>
                </a:moveTo>
                <a:lnTo>
                  <a:pt x="0" y="0"/>
                </a:lnTo>
                <a:lnTo>
                  <a:pt x="61490" y="152667"/>
                </a:lnTo>
                <a:lnTo>
                  <a:pt x="86080" y="152667"/>
                </a:lnTo>
                <a:lnTo>
                  <a:pt x="93077" y="134644"/>
                </a:lnTo>
                <a:lnTo>
                  <a:pt x="72673" y="134644"/>
                </a:lnTo>
                <a:lnTo>
                  <a:pt x="70777" y="128450"/>
                </a:lnTo>
                <a:lnTo>
                  <a:pt x="68881" y="122675"/>
                </a:lnTo>
                <a:lnTo>
                  <a:pt x="66566" y="116076"/>
                </a:lnTo>
                <a:lnTo>
                  <a:pt x="64277" y="109895"/>
                </a:lnTo>
                <a:lnTo>
                  <a:pt x="22764" y="0"/>
                </a:lnTo>
                <a:close/>
              </a:path>
              <a:path w="283209" h="153035">
                <a:moveTo>
                  <a:pt x="145345" y="0"/>
                </a:moveTo>
                <a:lnTo>
                  <a:pt x="122581" y="0"/>
                </a:lnTo>
                <a:lnTo>
                  <a:pt x="80968" y="109895"/>
                </a:lnTo>
                <a:lnTo>
                  <a:pt x="78575" y="116386"/>
                </a:lnTo>
                <a:lnTo>
                  <a:pt x="76539" y="122261"/>
                </a:lnTo>
                <a:lnTo>
                  <a:pt x="74442" y="128761"/>
                </a:lnTo>
                <a:lnTo>
                  <a:pt x="72673" y="134644"/>
                </a:lnTo>
                <a:lnTo>
                  <a:pt x="93077" y="134644"/>
                </a:lnTo>
                <a:lnTo>
                  <a:pt x="145345" y="0"/>
                </a:lnTo>
                <a:close/>
              </a:path>
              <a:path w="283209" h="153035">
                <a:moveTo>
                  <a:pt x="186394" y="0"/>
                </a:moveTo>
                <a:lnTo>
                  <a:pt x="163863" y="0"/>
                </a:lnTo>
                <a:lnTo>
                  <a:pt x="163863" y="152667"/>
                </a:lnTo>
                <a:lnTo>
                  <a:pt x="185099" y="152667"/>
                </a:lnTo>
                <a:lnTo>
                  <a:pt x="185099" y="37271"/>
                </a:lnTo>
                <a:lnTo>
                  <a:pt x="210677" y="37271"/>
                </a:lnTo>
                <a:lnTo>
                  <a:pt x="186394" y="0"/>
                </a:lnTo>
                <a:close/>
              </a:path>
              <a:path w="283209" h="153035">
                <a:moveTo>
                  <a:pt x="210677" y="37271"/>
                </a:moveTo>
                <a:lnTo>
                  <a:pt x="185099" y="37271"/>
                </a:lnTo>
                <a:lnTo>
                  <a:pt x="260296" y="152667"/>
                </a:lnTo>
                <a:lnTo>
                  <a:pt x="282793" y="152667"/>
                </a:lnTo>
                <a:lnTo>
                  <a:pt x="282793" y="115361"/>
                </a:lnTo>
                <a:lnTo>
                  <a:pt x="261555" y="115361"/>
                </a:lnTo>
                <a:lnTo>
                  <a:pt x="210677" y="37271"/>
                </a:lnTo>
                <a:close/>
              </a:path>
              <a:path w="283209" h="153035">
                <a:moveTo>
                  <a:pt x="282793" y="0"/>
                </a:moveTo>
                <a:lnTo>
                  <a:pt x="261555" y="0"/>
                </a:lnTo>
                <a:lnTo>
                  <a:pt x="261555" y="115361"/>
                </a:lnTo>
                <a:lnTo>
                  <a:pt x="282793" y="115361"/>
                </a:lnTo>
                <a:lnTo>
                  <a:pt x="2827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371794" y="6091828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408486" y="6091828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447304" y="6091828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328729" y="5835263"/>
            <a:ext cx="0" cy="504825"/>
          </a:xfrm>
          <a:custGeom>
            <a:avLst/>
            <a:gdLst/>
            <a:ahLst/>
            <a:cxnLst/>
            <a:rect l="l" t="t" r="r" b="b"/>
            <a:pathLst>
              <a:path h="504825">
                <a:moveTo>
                  <a:pt x="0" y="0"/>
                </a:moveTo>
                <a:lnTo>
                  <a:pt x="0" y="504650"/>
                </a:lnTo>
              </a:path>
            </a:pathLst>
          </a:custGeom>
          <a:ln w="84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24481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24481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332976" y="634415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2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367546" y="5835263"/>
            <a:ext cx="0" cy="504825"/>
          </a:xfrm>
          <a:custGeom>
            <a:avLst/>
            <a:gdLst/>
            <a:ahLst/>
            <a:cxnLst/>
            <a:rect l="l" t="t" r="r" b="b"/>
            <a:pathLst>
              <a:path h="504825">
                <a:moveTo>
                  <a:pt x="0" y="0"/>
                </a:moveTo>
                <a:lnTo>
                  <a:pt x="0" y="504650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363298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371794" y="634415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404240" y="5093129"/>
            <a:ext cx="0" cy="1247140"/>
          </a:xfrm>
          <a:custGeom>
            <a:avLst/>
            <a:gdLst/>
            <a:ahLst/>
            <a:cxnLst/>
            <a:rect l="l" t="t" r="r" b="b"/>
            <a:pathLst>
              <a:path h="1247139">
                <a:moveTo>
                  <a:pt x="0" y="0"/>
                </a:moveTo>
                <a:lnTo>
                  <a:pt x="0" y="1246784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399992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408486" y="634415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43056" y="5582937"/>
            <a:ext cx="0" cy="757555"/>
          </a:xfrm>
          <a:custGeom>
            <a:avLst/>
            <a:gdLst/>
            <a:ahLst/>
            <a:cxnLst/>
            <a:rect l="l" t="t" r="r" b="b"/>
            <a:pathLst>
              <a:path h="757554">
                <a:moveTo>
                  <a:pt x="0" y="0"/>
                </a:moveTo>
                <a:lnTo>
                  <a:pt x="0" y="756976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438808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47304" y="634415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9479750" y="5093129"/>
            <a:ext cx="0" cy="1247140"/>
          </a:xfrm>
          <a:custGeom>
            <a:avLst/>
            <a:gdLst/>
            <a:ahLst/>
            <a:cxnLst/>
            <a:rect l="l" t="t" r="r" b="b"/>
            <a:pathLst>
              <a:path h="1247139">
                <a:moveTo>
                  <a:pt x="0" y="0"/>
                </a:moveTo>
                <a:lnTo>
                  <a:pt x="0" y="1246784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475503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475503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5">
            <a:extLst>
              <a:ext uri="{FF2B5EF4-FFF2-40B4-BE49-F238E27FC236}">
                <a16:creationId xmlns:a16="http://schemas.microsoft.com/office/drawing/2014/main" id="{ADB15591-D5AE-1E48-9239-B5FA51FC435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6236335" cy="965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7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99562" y="3822267"/>
            <a:ext cx="7634605" cy="240538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200"/>
              </a:spcBef>
            </a:pPr>
            <a:r>
              <a:rPr sz="1700" spc="-25" dirty="0">
                <a:latin typeface="Tw Cen MT"/>
                <a:cs typeface="Tw Cen MT"/>
              </a:rPr>
              <a:t>Pour </a:t>
            </a:r>
            <a:r>
              <a:rPr sz="1700" dirty="0">
                <a:latin typeface="Tw Cen MT"/>
                <a:cs typeface="Tw Cen MT"/>
              </a:rPr>
              <a:t>deux </a:t>
            </a:r>
            <a:r>
              <a:rPr sz="1700" spc="-10" dirty="0">
                <a:latin typeface="Tw Cen MT"/>
                <a:cs typeface="Tw Cen MT"/>
              </a:rPr>
              <a:t>sous-groupes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test apporte une </a:t>
            </a:r>
            <a:r>
              <a:rPr sz="1700" spc="-5" dirty="0">
                <a:latin typeface="Tw Cen MT"/>
                <a:cs typeface="Tw Cen MT"/>
              </a:rPr>
              <a:t>information </a:t>
            </a:r>
            <a:r>
              <a:rPr sz="1700" spc="-10" dirty="0">
                <a:latin typeface="Tw Cen MT"/>
                <a:cs typeface="Tw Cen MT"/>
              </a:rPr>
              <a:t>exacte </a:t>
            </a:r>
            <a:r>
              <a:rPr sz="1700" spc="-5" dirty="0">
                <a:latin typeface="Tw Cen MT"/>
                <a:cs typeface="Tw Cen MT"/>
              </a:rPr>
              <a:t>sur le statut réel </a:t>
            </a:r>
            <a:r>
              <a:rPr sz="1700" dirty="0">
                <a:latin typeface="Tw Cen MT"/>
                <a:cs typeface="Tw Cen MT"/>
              </a:rPr>
              <a:t>des  </a:t>
            </a:r>
            <a:r>
              <a:rPr sz="1700" spc="-5" dirty="0">
                <a:latin typeface="Tw Cen MT"/>
                <a:cs typeface="Tw Cen MT"/>
              </a:rPr>
              <a:t>sujets </a:t>
            </a:r>
            <a:r>
              <a:rPr sz="1700" dirty="0">
                <a:latin typeface="Tw Cen MT"/>
                <a:cs typeface="Tw Cen MT"/>
              </a:rPr>
              <a:t>vis à vis de </a:t>
            </a:r>
            <a:r>
              <a:rPr sz="1700" spc="-5" dirty="0">
                <a:latin typeface="Tw Cen MT"/>
                <a:cs typeface="Tw Cen MT"/>
              </a:rPr>
              <a:t>la maladie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:</a:t>
            </a:r>
            <a:endParaRPr sz="1700">
              <a:latin typeface="Tw Cen MT"/>
              <a:cs typeface="Tw Cen MT"/>
            </a:endParaRPr>
          </a:p>
          <a:p>
            <a:pPr marL="279400" marR="5080" indent="-266700">
              <a:lnSpc>
                <a:spcPts val="2000"/>
              </a:lnSpc>
              <a:spcBef>
                <a:spcPts val="7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vrais positifs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(VP) </a:t>
            </a:r>
            <a:r>
              <a:rPr sz="1700" spc="-5" dirty="0">
                <a:latin typeface="Tw Cen MT"/>
                <a:cs typeface="Tw Cen MT"/>
              </a:rPr>
              <a:t>sont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5" dirty="0">
                <a:latin typeface="Tw Cen MT"/>
                <a:cs typeface="Tw Cen MT"/>
              </a:rPr>
              <a:t>la </a:t>
            </a:r>
            <a:r>
              <a:rPr sz="1700" spc="-10" dirty="0">
                <a:latin typeface="Tw Cen MT"/>
                <a:cs typeface="Tw Cen MT"/>
              </a:rPr>
              <a:t>fois </a:t>
            </a:r>
            <a:r>
              <a:rPr sz="1700" dirty="0">
                <a:latin typeface="Tw Cen MT"/>
                <a:cs typeface="Tw Cen MT"/>
              </a:rPr>
              <a:t>(M) et (T+) : </a:t>
            </a:r>
            <a:r>
              <a:rPr sz="1700" spc="-5" dirty="0">
                <a:latin typeface="Tw Cen MT"/>
                <a:cs typeface="Tw Cen MT"/>
              </a:rPr>
              <a:t>sujets déclarés positifs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raison </a:t>
            </a:r>
            <a:r>
              <a:rPr sz="1700" dirty="0">
                <a:latin typeface="Tw Cen MT"/>
                <a:cs typeface="Tw Cen MT"/>
              </a:rPr>
              <a:t>Dg posé 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spc="-5" dirty="0">
                <a:latin typeface="Tw Cen MT"/>
                <a:cs typeface="Tw Cen MT"/>
              </a:rPr>
              <a:t>succès </a:t>
            </a:r>
            <a:r>
              <a:rPr sz="1700" dirty="0">
                <a:latin typeface="Tw Cen MT"/>
                <a:cs typeface="Tw Cen MT"/>
              </a:rPr>
              <a:t>par </a:t>
            </a:r>
            <a:r>
              <a:rPr sz="1700" spc="-5" dirty="0">
                <a:latin typeface="Tw Cen MT"/>
                <a:cs typeface="Tw Cen MT"/>
              </a:rPr>
              <a:t>le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test</a:t>
            </a:r>
            <a:endParaRPr sz="1700">
              <a:latin typeface="Tw Cen MT"/>
              <a:cs typeface="Tw Cen MT"/>
            </a:endParaRPr>
          </a:p>
          <a:p>
            <a:pPr marL="279400" marR="5080" indent="-266700">
              <a:lnSpc>
                <a:spcPts val="2000"/>
              </a:lnSpc>
              <a:spcBef>
                <a:spcPts val="7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vrais négatifs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(VN) </a:t>
            </a:r>
            <a:r>
              <a:rPr sz="1700" spc="-5" dirty="0">
                <a:latin typeface="Tw Cen MT"/>
                <a:cs typeface="Tw Cen MT"/>
              </a:rPr>
              <a:t>sont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5" dirty="0">
                <a:latin typeface="Tw Cen MT"/>
                <a:cs typeface="Tw Cen MT"/>
              </a:rPr>
              <a:t>la </a:t>
            </a:r>
            <a:r>
              <a:rPr sz="1700" spc="-10" dirty="0">
                <a:latin typeface="Tw Cen MT"/>
                <a:cs typeface="Tw Cen MT"/>
              </a:rPr>
              <a:t>fois </a:t>
            </a:r>
            <a:r>
              <a:rPr sz="1700" dirty="0">
                <a:latin typeface="Tw Cen MT"/>
                <a:cs typeface="Tw Cen MT"/>
              </a:rPr>
              <a:t>(NM) et </a:t>
            </a:r>
            <a:r>
              <a:rPr sz="1700" spc="-35" dirty="0">
                <a:latin typeface="Tw Cen MT"/>
                <a:cs typeface="Tw Cen MT"/>
              </a:rPr>
              <a:t>(T-) </a:t>
            </a:r>
            <a:r>
              <a:rPr sz="1700" dirty="0">
                <a:latin typeface="Tw Cen MT"/>
                <a:cs typeface="Tw Cen MT"/>
              </a:rPr>
              <a:t>: </a:t>
            </a:r>
            <a:r>
              <a:rPr sz="1700" spc="-5" dirty="0">
                <a:latin typeface="Tw Cen MT"/>
                <a:cs typeface="Tw Cen MT"/>
              </a:rPr>
              <a:t>sujets déclarés sains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raison. </a:t>
            </a:r>
            <a:r>
              <a:rPr sz="1700" dirty="0">
                <a:latin typeface="Tw Cen MT"/>
                <a:cs typeface="Tw Cen MT"/>
              </a:rPr>
              <a:t>Dg  écarté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spc="-5" dirty="0">
                <a:latin typeface="Tw Cen MT"/>
                <a:cs typeface="Tw Cen MT"/>
              </a:rPr>
              <a:t>succès </a:t>
            </a:r>
            <a:r>
              <a:rPr sz="1700" dirty="0">
                <a:latin typeface="Tw Cen MT"/>
                <a:cs typeface="Tw Cen MT"/>
              </a:rPr>
              <a:t>par </a:t>
            </a:r>
            <a:r>
              <a:rPr sz="1700" spc="-5" dirty="0">
                <a:latin typeface="Tw Cen MT"/>
                <a:cs typeface="Tw Cen MT"/>
              </a:rPr>
              <a:t>le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test</a:t>
            </a:r>
            <a:endParaRPr sz="1700">
              <a:latin typeface="Tw Cen MT"/>
              <a:cs typeface="Tw Cen MT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700" spc="-5" dirty="0">
                <a:solidFill>
                  <a:srgbClr val="0000FF"/>
                </a:solidFill>
                <a:latin typeface="Tw Cen MT"/>
                <a:cs typeface="Tw Cen MT"/>
              </a:rPr>
              <a:t>Diagonale principale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10009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45015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5832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76310" y="3229188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43710" y="2868408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89173" y="2898147"/>
            <a:ext cx="1786571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43710" y="3048405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970368" y="3079710"/>
            <a:ext cx="1811940" cy="1455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76310" y="2865277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410009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41070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43710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9112" y="3267534"/>
            <a:ext cx="111287" cy="1126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914738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8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345015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948439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518981" y="3267534"/>
            <a:ext cx="222575" cy="1126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376310" y="3233101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81038" y="3233101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06849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337125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940548" y="342248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76923" y="3472576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33034" y="3463185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59996" y="3521097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30216" y="3502315"/>
            <a:ext cx="78740" cy="19050"/>
          </a:xfrm>
          <a:custGeom>
            <a:avLst/>
            <a:gdLst/>
            <a:ahLst/>
            <a:cxnLst/>
            <a:rect l="l" t="t" r="r" b="b"/>
            <a:pathLst>
              <a:path w="78739" h="19050">
                <a:moveTo>
                  <a:pt x="78370" y="0"/>
                </a:moveTo>
                <a:lnTo>
                  <a:pt x="0" y="0"/>
                </a:lnTo>
                <a:lnTo>
                  <a:pt x="0" y="18782"/>
                </a:lnTo>
                <a:lnTo>
                  <a:pt x="78370" y="18782"/>
                </a:lnTo>
                <a:lnTo>
                  <a:pt x="783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659996" y="3472576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019394" y="3453794"/>
            <a:ext cx="205578" cy="1126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42493" y="3453794"/>
            <a:ext cx="180253" cy="11269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368420" y="3416229"/>
            <a:ext cx="1905" cy="6350"/>
          </a:xfrm>
          <a:custGeom>
            <a:avLst/>
            <a:gdLst/>
            <a:ahLst/>
            <a:cxnLst/>
            <a:rect l="l" t="t" r="r" b="b"/>
            <a:pathLst>
              <a:path w="1905" h="6350">
                <a:moveTo>
                  <a:pt x="0" y="6260"/>
                </a:moveTo>
                <a:lnTo>
                  <a:pt x="1567" y="6260"/>
                </a:lnTo>
                <a:lnTo>
                  <a:pt x="1567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69987" y="341622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376257" y="3419359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0" y="0"/>
                </a:moveTo>
                <a:lnTo>
                  <a:pt x="149062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873149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376310" y="341935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881038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368420" y="3422490"/>
            <a:ext cx="1498600" cy="89535"/>
          </a:xfrm>
          <a:custGeom>
            <a:avLst/>
            <a:gdLst/>
            <a:ahLst/>
            <a:cxnLst/>
            <a:rect l="l" t="t" r="r" b="b"/>
            <a:pathLst>
              <a:path w="1498600" h="89535">
                <a:moveTo>
                  <a:pt x="0" y="89216"/>
                </a:moveTo>
                <a:lnTo>
                  <a:pt x="1498459" y="89216"/>
                </a:lnTo>
                <a:lnTo>
                  <a:pt x="1498459" y="0"/>
                </a:lnTo>
                <a:lnTo>
                  <a:pt x="0" y="0"/>
                </a:lnTo>
                <a:lnTo>
                  <a:pt x="0" y="89216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40212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3318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368420" y="3691704"/>
            <a:ext cx="1498600" cy="97155"/>
          </a:xfrm>
          <a:custGeom>
            <a:avLst/>
            <a:gdLst/>
            <a:ahLst/>
            <a:cxnLst/>
            <a:rect l="l" t="t" r="r" b="b"/>
            <a:pathLst>
              <a:path w="1498600" h="97154">
                <a:moveTo>
                  <a:pt x="0" y="97042"/>
                </a:moveTo>
                <a:lnTo>
                  <a:pt x="1498459" y="97042"/>
                </a:lnTo>
                <a:lnTo>
                  <a:pt x="1498459" y="0"/>
                </a:lnTo>
                <a:lnTo>
                  <a:pt x="0" y="0"/>
                </a:lnTo>
                <a:lnTo>
                  <a:pt x="0" y="97042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35820" y="3511707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48359" y="3543010"/>
            <a:ext cx="1076960" cy="114300"/>
          </a:xfrm>
          <a:custGeom>
            <a:avLst/>
            <a:gdLst/>
            <a:ahLst/>
            <a:cxnLst/>
            <a:rect l="l" t="t" r="r" b="b"/>
            <a:pathLst>
              <a:path w="1076960" h="114300">
                <a:moveTo>
                  <a:pt x="58933" y="0"/>
                </a:moveTo>
                <a:lnTo>
                  <a:pt x="0" y="0"/>
                </a:lnTo>
                <a:lnTo>
                  <a:pt x="0" y="112695"/>
                </a:lnTo>
                <a:lnTo>
                  <a:pt x="15674" y="112695"/>
                </a:lnTo>
                <a:lnTo>
                  <a:pt x="15674" y="62608"/>
                </a:lnTo>
                <a:lnTo>
                  <a:pt x="60494" y="62608"/>
                </a:lnTo>
                <a:lnTo>
                  <a:pt x="57334" y="61043"/>
                </a:lnTo>
                <a:lnTo>
                  <a:pt x="67701" y="59560"/>
                </a:lnTo>
                <a:lnTo>
                  <a:pt x="75366" y="56094"/>
                </a:lnTo>
                <a:lnTo>
                  <a:pt x="80842" y="50087"/>
                </a:lnTo>
                <a:lnTo>
                  <a:pt x="15674" y="50087"/>
                </a:lnTo>
                <a:lnTo>
                  <a:pt x="15674" y="12522"/>
                </a:lnTo>
                <a:lnTo>
                  <a:pt x="82598" y="12522"/>
                </a:lnTo>
                <a:lnTo>
                  <a:pt x="80285" y="8589"/>
                </a:lnTo>
                <a:lnTo>
                  <a:pt x="76281" y="5034"/>
                </a:lnTo>
                <a:lnTo>
                  <a:pt x="66257" y="1007"/>
                </a:lnTo>
                <a:lnTo>
                  <a:pt x="58933" y="0"/>
                </a:lnTo>
                <a:close/>
              </a:path>
              <a:path w="1076960" h="114300">
                <a:moveTo>
                  <a:pt x="60494" y="62608"/>
                </a:moveTo>
                <a:lnTo>
                  <a:pt x="35968" y="62608"/>
                </a:lnTo>
                <a:lnTo>
                  <a:pt x="38621" y="62779"/>
                </a:lnTo>
                <a:lnTo>
                  <a:pt x="40238" y="63121"/>
                </a:lnTo>
                <a:lnTo>
                  <a:pt x="78640" y="112695"/>
                </a:lnTo>
                <a:lnTo>
                  <a:pt x="96666" y="112695"/>
                </a:lnTo>
                <a:lnTo>
                  <a:pt x="74207" y="75700"/>
                </a:lnTo>
                <a:lnTo>
                  <a:pt x="61154" y="62934"/>
                </a:lnTo>
                <a:lnTo>
                  <a:pt x="60494" y="62608"/>
                </a:lnTo>
                <a:close/>
              </a:path>
              <a:path w="1076960" h="114300">
                <a:moveTo>
                  <a:pt x="82598" y="12522"/>
                </a:moveTo>
                <a:lnTo>
                  <a:pt x="57577" y="12522"/>
                </a:lnTo>
                <a:lnTo>
                  <a:pt x="63202" y="14250"/>
                </a:lnTo>
                <a:lnTo>
                  <a:pt x="70322" y="21163"/>
                </a:lnTo>
                <a:lnTo>
                  <a:pt x="72101" y="25581"/>
                </a:lnTo>
                <a:lnTo>
                  <a:pt x="72101" y="34630"/>
                </a:lnTo>
                <a:lnTo>
                  <a:pt x="52966" y="50087"/>
                </a:lnTo>
                <a:lnTo>
                  <a:pt x="80842" y="50087"/>
                </a:lnTo>
                <a:lnTo>
                  <a:pt x="85294" y="45204"/>
                </a:lnTo>
                <a:lnTo>
                  <a:pt x="87776" y="38511"/>
                </a:lnTo>
                <a:lnTo>
                  <a:pt x="87776" y="24408"/>
                </a:lnTo>
                <a:lnTo>
                  <a:pt x="86277" y="18778"/>
                </a:lnTo>
                <a:lnTo>
                  <a:pt x="82598" y="12522"/>
                </a:lnTo>
                <a:close/>
              </a:path>
              <a:path w="1076960" h="114300">
                <a:moveTo>
                  <a:pt x="143934" y="29739"/>
                </a:moveTo>
                <a:lnTo>
                  <a:pt x="107723" y="54568"/>
                </a:lnTo>
                <a:lnTo>
                  <a:pt x="105017" y="72684"/>
                </a:lnTo>
                <a:lnTo>
                  <a:pt x="105687" y="81992"/>
                </a:lnTo>
                <a:lnTo>
                  <a:pt x="136054" y="113577"/>
                </a:lnTo>
                <a:lnTo>
                  <a:pt x="144717" y="114260"/>
                </a:lnTo>
                <a:lnTo>
                  <a:pt x="154400" y="114260"/>
                </a:lnTo>
                <a:lnTo>
                  <a:pt x="162350" y="112071"/>
                </a:lnTo>
                <a:lnTo>
                  <a:pt x="174792" y="103315"/>
                </a:lnTo>
                <a:lnTo>
                  <a:pt x="175883" y="101738"/>
                </a:lnTo>
                <a:lnTo>
                  <a:pt x="137852" y="101738"/>
                </a:lnTo>
                <a:lnTo>
                  <a:pt x="131892" y="99452"/>
                </a:lnTo>
                <a:lnTo>
                  <a:pt x="122325" y="90305"/>
                </a:lnTo>
                <a:lnTo>
                  <a:pt x="119663" y="83722"/>
                </a:lnTo>
                <a:lnTo>
                  <a:pt x="119124" y="75130"/>
                </a:lnTo>
                <a:lnTo>
                  <a:pt x="181723" y="75130"/>
                </a:lnTo>
                <a:lnTo>
                  <a:pt x="181822" y="71511"/>
                </a:lnTo>
                <a:lnTo>
                  <a:pt x="181193" y="62608"/>
                </a:lnTo>
                <a:lnTo>
                  <a:pt x="119124" y="62608"/>
                </a:lnTo>
                <a:lnTo>
                  <a:pt x="119614" y="56429"/>
                </a:lnTo>
                <a:lnTo>
                  <a:pt x="122170" y="51493"/>
                </a:lnTo>
                <a:lnTo>
                  <a:pt x="131410" y="44107"/>
                </a:lnTo>
                <a:lnTo>
                  <a:pt x="137100" y="42260"/>
                </a:lnTo>
                <a:lnTo>
                  <a:pt x="172430" y="42260"/>
                </a:lnTo>
                <a:lnTo>
                  <a:pt x="171229" y="40695"/>
                </a:lnTo>
                <a:lnTo>
                  <a:pt x="165551" y="35902"/>
                </a:lnTo>
                <a:lnTo>
                  <a:pt x="159109" y="32478"/>
                </a:lnTo>
                <a:lnTo>
                  <a:pt x="151903" y="30424"/>
                </a:lnTo>
                <a:lnTo>
                  <a:pt x="143934" y="29739"/>
                </a:lnTo>
                <a:close/>
              </a:path>
              <a:path w="1076960" h="114300">
                <a:moveTo>
                  <a:pt x="167567" y="87651"/>
                </a:moveTo>
                <a:lnTo>
                  <a:pt x="165362" y="92560"/>
                </a:lnTo>
                <a:lnTo>
                  <a:pt x="162379" y="96133"/>
                </a:lnTo>
                <a:lnTo>
                  <a:pt x="154852" y="100618"/>
                </a:lnTo>
                <a:lnTo>
                  <a:pt x="150309" y="101738"/>
                </a:lnTo>
                <a:lnTo>
                  <a:pt x="175883" y="101738"/>
                </a:lnTo>
                <a:lnTo>
                  <a:pt x="179053" y="97157"/>
                </a:lnTo>
                <a:lnTo>
                  <a:pt x="181356" y="89217"/>
                </a:lnTo>
                <a:lnTo>
                  <a:pt x="167567" y="87651"/>
                </a:lnTo>
                <a:close/>
              </a:path>
              <a:path w="1076960" h="114300">
                <a:moveTo>
                  <a:pt x="172430" y="42260"/>
                </a:moveTo>
                <a:lnTo>
                  <a:pt x="151354" y="42260"/>
                </a:lnTo>
                <a:lnTo>
                  <a:pt x="157444" y="44576"/>
                </a:lnTo>
                <a:lnTo>
                  <a:pt x="162130" y="49206"/>
                </a:lnTo>
                <a:lnTo>
                  <a:pt x="165200" y="52174"/>
                </a:lnTo>
                <a:lnTo>
                  <a:pt x="167062" y="56642"/>
                </a:lnTo>
                <a:lnTo>
                  <a:pt x="167714" y="62608"/>
                </a:lnTo>
                <a:lnTo>
                  <a:pt x="181193" y="62608"/>
                </a:lnTo>
                <a:lnTo>
                  <a:pt x="181159" y="62137"/>
                </a:lnTo>
                <a:lnTo>
                  <a:pt x="179173" y="53877"/>
                </a:lnTo>
                <a:lnTo>
                  <a:pt x="175863" y="46730"/>
                </a:lnTo>
                <a:lnTo>
                  <a:pt x="172430" y="42260"/>
                </a:lnTo>
                <a:close/>
              </a:path>
              <a:path w="1076960" h="114300">
                <a:moveTo>
                  <a:pt x="161444" y="0"/>
                </a:moveTo>
                <a:lnTo>
                  <a:pt x="142636" y="0"/>
                </a:lnTo>
                <a:lnTo>
                  <a:pt x="133231" y="21913"/>
                </a:lnTo>
                <a:lnTo>
                  <a:pt x="144203" y="21913"/>
                </a:lnTo>
                <a:lnTo>
                  <a:pt x="161444" y="0"/>
                </a:lnTo>
                <a:close/>
              </a:path>
              <a:path w="1076960" h="114300">
                <a:moveTo>
                  <a:pt x="206900" y="86086"/>
                </a:moveTo>
                <a:lnTo>
                  <a:pt x="192793" y="87651"/>
                </a:lnTo>
                <a:lnTo>
                  <a:pt x="194327" y="96439"/>
                </a:lnTo>
                <a:lnTo>
                  <a:pt x="197858" y="103071"/>
                </a:lnTo>
                <a:lnTo>
                  <a:pt x="208912" y="112022"/>
                </a:lnTo>
                <a:lnTo>
                  <a:pt x="216950" y="114260"/>
                </a:lnTo>
                <a:lnTo>
                  <a:pt x="233865" y="114260"/>
                </a:lnTo>
                <a:lnTo>
                  <a:pt x="239567" y="113143"/>
                </a:lnTo>
                <a:lnTo>
                  <a:pt x="249641" y="108676"/>
                </a:lnTo>
                <a:lnTo>
                  <a:pt x="253498" y="105521"/>
                </a:lnTo>
                <a:lnTo>
                  <a:pt x="255983" y="101738"/>
                </a:lnTo>
                <a:lnTo>
                  <a:pt x="221480" y="101738"/>
                </a:lnTo>
                <a:lnTo>
                  <a:pt x="216659" y="100393"/>
                </a:lnTo>
                <a:lnTo>
                  <a:pt x="209753" y="95013"/>
                </a:lnTo>
                <a:lnTo>
                  <a:pt x="207651" y="91141"/>
                </a:lnTo>
                <a:lnTo>
                  <a:pt x="206900" y="86086"/>
                </a:lnTo>
                <a:close/>
              </a:path>
              <a:path w="1076960" h="114300">
                <a:moveTo>
                  <a:pt x="230069" y="29739"/>
                </a:moveTo>
                <a:lnTo>
                  <a:pt x="219636" y="29739"/>
                </a:lnTo>
                <a:lnTo>
                  <a:pt x="215733" y="30293"/>
                </a:lnTo>
                <a:lnTo>
                  <a:pt x="208451" y="32510"/>
                </a:lnTo>
                <a:lnTo>
                  <a:pt x="205577" y="33856"/>
                </a:lnTo>
                <a:lnTo>
                  <a:pt x="203471" y="35438"/>
                </a:lnTo>
                <a:lnTo>
                  <a:pt x="200663" y="37491"/>
                </a:lnTo>
                <a:lnTo>
                  <a:pt x="198442" y="40076"/>
                </a:lnTo>
                <a:lnTo>
                  <a:pt x="195177" y="46304"/>
                </a:lnTo>
                <a:lnTo>
                  <a:pt x="194457" y="49288"/>
                </a:lnTo>
                <a:lnTo>
                  <a:pt x="194432" y="57603"/>
                </a:lnTo>
                <a:lnTo>
                  <a:pt x="195393" y="61010"/>
                </a:lnTo>
                <a:lnTo>
                  <a:pt x="233677" y="80519"/>
                </a:lnTo>
                <a:lnTo>
                  <a:pt x="238395" y="81953"/>
                </a:lnTo>
                <a:lnTo>
                  <a:pt x="240845" y="83078"/>
                </a:lnTo>
                <a:lnTo>
                  <a:pt x="244339" y="84725"/>
                </a:lnTo>
                <a:lnTo>
                  <a:pt x="246085" y="86975"/>
                </a:lnTo>
                <a:lnTo>
                  <a:pt x="246085" y="93023"/>
                </a:lnTo>
                <a:lnTo>
                  <a:pt x="244575" y="95807"/>
                </a:lnTo>
                <a:lnTo>
                  <a:pt x="238533" y="100552"/>
                </a:lnTo>
                <a:lnTo>
                  <a:pt x="233906" y="101738"/>
                </a:lnTo>
                <a:lnTo>
                  <a:pt x="255983" y="101738"/>
                </a:lnTo>
                <a:lnTo>
                  <a:pt x="258853" y="97369"/>
                </a:lnTo>
                <a:lnTo>
                  <a:pt x="260190" y="93023"/>
                </a:lnTo>
                <a:lnTo>
                  <a:pt x="260192" y="83673"/>
                </a:lnTo>
                <a:lnTo>
                  <a:pt x="258964" y="79724"/>
                </a:lnTo>
                <a:lnTo>
                  <a:pt x="220003" y="61149"/>
                </a:lnTo>
                <a:lnTo>
                  <a:pt x="216231" y="60073"/>
                </a:lnTo>
                <a:lnTo>
                  <a:pt x="214957" y="59601"/>
                </a:lnTo>
                <a:lnTo>
                  <a:pt x="212721" y="58719"/>
                </a:lnTo>
                <a:lnTo>
                  <a:pt x="211080" y="57603"/>
                </a:lnTo>
                <a:lnTo>
                  <a:pt x="210035" y="56249"/>
                </a:lnTo>
                <a:lnTo>
                  <a:pt x="208989" y="54945"/>
                </a:lnTo>
                <a:lnTo>
                  <a:pt x="208467" y="53478"/>
                </a:lnTo>
                <a:lnTo>
                  <a:pt x="208467" y="49288"/>
                </a:lnTo>
                <a:lnTo>
                  <a:pt x="209725" y="47049"/>
                </a:lnTo>
                <a:lnTo>
                  <a:pt x="214753" y="43219"/>
                </a:lnTo>
                <a:lnTo>
                  <a:pt x="218958" y="42260"/>
                </a:lnTo>
                <a:lnTo>
                  <a:pt x="252229" y="42260"/>
                </a:lnTo>
                <a:lnTo>
                  <a:pt x="248563" y="37026"/>
                </a:lnTo>
                <a:lnTo>
                  <a:pt x="245061" y="34467"/>
                </a:lnTo>
                <a:lnTo>
                  <a:pt x="235574" y="30684"/>
                </a:lnTo>
                <a:lnTo>
                  <a:pt x="230069" y="29739"/>
                </a:lnTo>
                <a:close/>
              </a:path>
              <a:path w="1076960" h="114300">
                <a:moveTo>
                  <a:pt x="252229" y="42260"/>
                </a:moveTo>
                <a:lnTo>
                  <a:pt x="229848" y="42260"/>
                </a:lnTo>
                <a:lnTo>
                  <a:pt x="233710" y="43365"/>
                </a:lnTo>
                <a:lnTo>
                  <a:pt x="239174" y="47804"/>
                </a:lnTo>
                <a:lnTo>
                  <a:pt x="240812" y="50853"/>
                </a:lnTo>
                <a:lnTo>
                  <a:pt x="241383" y="54782"/>
                </a:lnTo>
                <a:lnTo>
                  <a:pt x="255490" y="53218"/>
                </a:lnTo>
                <a:lnTo>
                  <a:pt x="254634" y="47783"/>
                </a:lnTo>
                <a:lnTo>
                  <a:pt x="253086" y="43483"/>
                </a:lnTo>
                <a:lnTo>
                  <a:pt x="252229" y="42260"/>
                </a:lnTo>
                <a:close/>
              </a:path>
              <a:path w="1076960" h="114300">
                <a:moveTo>
                  <a:pt x="291541" y="31304"/>
                </a:moveTo>
                <a:lnTo>
                  <a:pt x="277434" y="31304"/>
                </a:lnTo>
                <a:lnTo>
                  <a:pt x="277456" y="87765"/>
                </a:lnTo>
                <a:lnTo>
                  <a:pt x="299631" y="114260"/>
                </a:lnTo>
                <a:lnTo>
                  <a:pt x="304252" y="114260"/>
                </a:lnTo>
                <a:lnTo>
                  <a:pt x="311751" y="113343"/>
                </a:lnTo>
                <a:lnTo>
                  <a:pt x="318353" y="110653"/>
                </a:lnTo>
                <a:lnTo>
                  <a:pt x="324168" y="106144"/>
                </a:lnTo>
                <a:lnTo>
                  <a:pt x="327651" y="101738"/>
                </a:lnTo>
                <a:lnTo>
                  <a:pt x="303924" y="101738"/>
                </a:lnTo>
                <a:lnTo>
                  <a:pt x="300525" y="100716"/>
                </a:lnTo>
                <a:lnTo>
                  <a:pt x="291541" y="82972"/>
                </a:lnTo>
                <a:lnTo>
                  <a:pt x="291541" y="31304"/>
                </a:lnTo>
                <a:close/>
              </a:path>
              <a:path w="1076960" h="114300">
                <a:moveTo>
                  <a:pt x="343265" y="99830"/>
                </a:moveTo>
                <a:lnTo>
                  <a:pt x="329159" y="99830"/>
                </a:lnTo>
                <a:lnTo>
                  <a:pt x="329159" y="112695"/>
                </a:lnTo>
                <a:lnTo>
                  <a:pt x="343265" y="112695"/>
                </a:lnTo>
                <a:lnTo>
                  <a:pt x="343265" y="99830"/>
                </a:lnTo>
                <a:close/>
              </a:path>
              <a:path w="1076960" h="114300">
                <a:moveTo>
                  <a:pt x="343265" y="31304"/>
                </a:moveTo>
                <a:lnTo>
                  <a:pt x="329159" y="31304"/>
                </a:lnTo>
                <a:lnTo>
                  <a:pt x="329159" y="81211"/>
                </a:lnTo>
                <a:lnTo>
                  <a:pt x="328420" y="86445"/>
                </a:lnTo>
                <a:lnTo>
                  <a:pt x="325465" y="93652"/>
                </a:lnTo>
                <a:lnTo>
                  <a:pt x="322950" y="96500"/>
                </a:lnTo>
                <a:lnTo>
                  <a:pt x="315849" y="100690"/>
                </a:lnTo>
                <a:lnTo>
                  <a:pt x="312040" y="101738"/>
                </a:lnTo>
                <a:lnTo>
                  <a:pt x="327651" y="101738"/>
                </a:lnTo>
                <a:lnTo>
                  <a:pt x="329159" y="99830"/>
                </a:lnTo>
                <a:lnTo>
                  <a:pt x="343265" y="99830"/>
                </a:lnTo>
                <a:lnTo>
                  <a:pt x="343265" y="31304"/>
                </a:lnTo>
                <a:close/>
              </a:path>
              <a:path w="1076960" h="114300">
                <a:moveTo>
                  <a:pt x="379317" y="0"/>
                </a:moveTo>
                <a:lnTo>
                  <a:pt x="365210" y="0"/>
                </a:lnTo>
                <a:lnTo>
                  <a:pt x="365210" y="112695"/>
                </a:lnTo>
                <a:lnTo>
                  <a:pt x="379317" y="112695"/>
                </a:lnTo>
                <a:lnTo>
                  <a:pt x="379317" y="0"/>
                </a:lnTo>
                <a:close/>
              </a:path>
              <a:path w="1076960" h="114300">
                <a:moveTo>
                  <a:pt x="415367" y="43826"/>
                </a:moveTo>
                <a:lnTo>
                  <a:pt x="401261" y="43826"/>
                </a:lnTo>
                <a:lnTo>
                  <a:pt x="401261" y="97923"/>
                </a:lnTo>
                <a:lnTo>
                  <a:pt x="415514" y="114260"/>
                </a:lnTo>
                <a:lnTo>
                  <a:pt x="423646" y="114260"/>
                </a:lnTo>
                <a:lnTo>
                  <a:pt x="427140" y="113860"/>
                </a:lnTo>
                <a:lnTo>
                  <a:pt x="431041" y="113061"/>
                </a:lnTo>
                <a:lnTo>
                  <a:pt x="429581" y="101738"/>
                </a:lnTo>
                <a:lnTo>
                  <a:pt x="421237" y="101738"/>
                </a:lnTo>
                <a:lnTo>
                  <a:pt x="419633" y="101413"/>
                </a:lnTo>
                <a:lnTo>
                  <a:pt x="417396" y="100107"/>
                </a:lnTo>
                <a:lnTo>
                  <a:pt x="416593" y="99227"/>
                </a:lnTo>
                <a:lnTo>
                  <a:pt x="415612" y="97010"/>
                </a:lnTo>
                <a:lnTo>
                  <a:pt x="415367" y="94523"/>
                </a:lnTo>
                <a:lnTo>
                  <a:pt x="415367" y="43826"/>
                </a:lnTo>
                <a:close/>
              </a:path>
              <a:path w="1076960" h="114300">
                <a:moveTo>
                  <a:pt x="429474" y="100907"/>
                </a:moveTo>
                <a:lnTo>
                  <a:pt x="426928" y="101461"/>
                </a:lnTo>
                <a:lnTo>
                  <a:pt x="424878" y="101738"/>
                </a:lnTo>
                <a:lnTo>
                  <a:pt x="429581" y="101738"/>
                </a:lnTo>
                <a:lnTo>
                  <a:pt x="429474" y="100907"/>
                </a:lnTo>
                <a:close/>
              </a:path>
              <a:path w="1076960" h="114300">
                <a:moveTo>
                  <a:pt x="429474" y="31304"/>
                </a:moveTo>
                <a:lnTo>
                  <a:pt x="390288" y="31304"/>
                </a:lnTo>
                <a:lnTo>
                  <a:pt x="390288" y="43826"/>
                </a:lnTo>
                <a:lnTo>
                  <a:pt x="429474" y="43826"/>
                </a:lnTo>
                <a:lnTo>
                  <a:pt x="429474" y="31304"/>
                </a:lnTo>
                <a:close/>
              </a:path>
              <a:path w="1076960" h="114300">
                <a:moveTo>
                  <a:pt x="415367" y="2960"/>
                </a:moveTo>
                <a:lnTo>
                  <a:pt x="401261" y="11201"/>
                </a:lnTo>
                <a:lnTo>
                  <a:pt x="401261" y="31304"/>
                </a:lnTo>
                <a:lnTo>
                  <a:pt x="415367" y="31304"/>
                </a:lnTo>
                <a:lnTo>
                  <a:pt x="415367" y="2960"/>
                </a:lnTo>
                <a:close/>
              </a:path>
              <a:path w="1076960" h="114300">
                <a:moveTo>
                  <a:pt x="507029" y="42260"/>
                </a:moveTo>
                <a:lnTo>
                  <a:pt x="481591" y="42260"/>
                </a:lnTo>
                <a:lnTo>
                  <a:pt x="486611" y="43712"/>
                </a:lnTo>
                <a:lnTo>
                  <a:pt x="492490" y="48766"/>
                </a:lnTo>
                <a:lnTo>
                  <a:pt x="493739" y="52458"/>
                </a:lnTo>
                <a:lnTo>
                  <a:pt x="493641" y="61043"/>
                </a:lnTo>
                <a:lnTo>
                  <a:pt x="488547" y="62870"/>
                </a:lnTo>
                <a:lnTo>
                  <a:pt x="480620" y="64443"/>
                </a:lnTo>
                <a:lnTo>
                  <a:pt x="464569" y="66432"/>
                </a:lnTo>
                <a:lnTo>
                  <a:pt x="460618" y="67116"/>
                </a:lnTo>
                <a:lnTo>
                  <a:pt x="438878" y="87114"/>
                </a:lnTo>
                <a:lnTo>
                  <a:pt x="438938" y="97984"/>
                </a:lnTo>
                <a:lnTo>
                  <a:pt x="441201" y="103397"/>
                </a:lnTo>
                <a:lnTo>
                  <a:pt x="450491" y="112087"/>
                </a:lnTo>
                <a:lnTo>
                  <a:pt x="457132" y="114260"/>
                </a:lnTo>
                <a:lnTo>
                  <a:pt x="470994" y="114260"/>
                </a:lnTo>
                <a:lnTo>
                  <a:pt x="475893" y="113318"/>
                </a:lnTo>
                <a:lnTo>
                  <a:pt x="485037" y="109552"/>
                </a:lnTo>
                <a:lnTo>
                  <a:pt x="489983" y="106320"/>
                </a:lnTo>
                <a:lnTo>
                  <a:pt x="495306" y="101738"/>
                </a:lnTo>
                <a:lnTo>
                  <a:pt x="463697" y="101738"/>
                </a:lnTo>
                <a:lnTo>
                  <a:pt x="459741" y="100653"/>
                </a:lnTo>
                <a:lnTo>
                  <a:pt x="454337" y="96318"/>
                </a:lnTo>
                <a:lnTo>
                  <a:pt x="452986" y="93610"/>
                </a:lnTo>
                <a:lnTo>
                  <a:pt x="452986" y="88247"/>
                </a:lnTo>
                <a:lnTo>
                  <a:pt x="481575" y="76907"/>
                </a:lnTo>
                <a:lnTo>
                  <a:pt x="488873" y="75374"/>
                </a:lnTo>
                <a:lnTo>
                  <a:pt x="493739" y="73564"/>
                </a:lnTo>
                <a:lnTo>
                  <a:pt x="509413" y="73564"/>
                </a:lnTo>
                <a:lnTo>
                  <a:pt x="509301" y="52458"/>
                </a:lnTo>
                <a:lnTo>
                  <a:pt x="509184" y="50364"/>
                </a:lnTo>
                <a:lnTo>
                  <a:pt x="508608" y="47437"/>
                </a:lnTo>
                <a:lnTo>
                  <a:pt x="507894" y="44152"/>
                </a:lnTo>
                <a:lnTo>
                  <a:pt x="507029" y="42260"/>
                </a:lnTo>
                <a:close/>
              </a:path>
              <a:path w="1076960" h="114300">
                <a:moveTo>
                  <a:pt x="509413" y="73564"/>
                </a:moveTo>
                <a:lnTo>
                  <a:pt x="493739" y="73564"/>
                </a:lnTo>
                <a:lnTo>
                  <a:pt x="493583" y="83494"/>
                </a:lnTo>
                <a:lnTo>
                  <a:pt x="492922" y="87138"/>
                </a:lnTo>
                <a:lnTo>
                  <a:pt x="489607" y="93317"/>
                </a:lnTo>
                <a:lnTo>
                  <a:pt x="486661" y="96174"/>
                </a:lnTo>
                <a:lnTo>
                  <a:pt x="478628" y="100625"/>
                </a:lnTo>
                <a:lnTo>
                  <a:pt x="474049" y="101738"/>
                </a:lnTo>
                <a:lnTo>
                  <a:pt x="495306" y="101738"/>
                </a:lnTo>
                <a:lnTo>
                  <a:pt x="496008" y="105912"/>
                </a:lnTo>
                <a:lnTo>
                  <a:pt x="497575" y="109564"/>
                </a:lnTo>
                <a:lnTo>
                  <a:pt x="500009" y="112695"/>
                </a:lnTo>
                <a:lnTo>
                  <a:pt x="514116" y="112695"/>
                </a:lnTo>
                <a:lnTo>
                  <a:pt x="512237" y="109206"/>
                </a:lnTo>
                <a:lnTo>
                  <a:pt x="510984" y="105566"/>
                </a:lnTo>
                <a:lnTo>
                  <a:pt x="509727" y="97984"/>
                </a:lnTo>
                <a:lnTo>
                  <a:pt x="509413" y="89990"/>
                </a:lnTo>
                <a:lnTo>
                  <a:pt x="509413" y="73564"/>
                </a:lnTo>
                <a:close/>
              </a:path>
              <a:path w="1076960" h="114300">
                <a:moveTo>
                  <a:pt x="484596" y="29739"/>
                </a:moveTo>
                <a:lnTo>
                  <a:pt x="470489" y="29739"/>
                </a:lnTo>
                <a:lnTo>
                  <a:pt x="464259" y="30697"/>
                </a:lnTo>
                <a:lnTo>
                  <a:pt x="440446" y="54782"/>
                </a:lnTo>
                <a:lnTo>
                  <a:pt x="454553" y="56347"/>
                </a:lnTo>
                <a:lnTo>
                  <a:pt x="455974" y="51098"/>
                </a:lnTo>
                <a:lnTo>
                  <a:pt x="458166" y="47437"/>
                </a:lnTo>
                <a:lnTo>
                  <a:pt x="464092" y="43296"/>
                </a:lnTo>
                <a:lnTo>
                  <a:pt x="468693" y="42260"/>
                </a:lnTo>
                <a:lnTo>
                  <a:pt x="507029" y="42260"/>
                </a:lnTo>
                <a:lnTo>
                  <a:pt x="506445" y="40981"/>
                </a:lnTo>
                <a:lnTo>
                  <a:pt x="502315" y="35960"/>
                </a:lnTo>
                <a:lnTo>
                  <a:pt x="499085" y="33877"/>
                </a:lnTo>
                <a:lnTo>
                  <a:pt x="490302" y="30566"/>
                </a:lnTo>
                <a:lnTo>
                  <a:pt x="484596" y="29739"/>
                </a:lnTo>
                <a:close/>
              </a:path>
              <a:path w="1076960" h="114300">
                <a:moveTo>
                  <a:pt x="547032" y="43826"/>
                </a:moveTo>
                <a:lnTo>
                  <a:pt x="532925" y="43826"/>
                </a:lnTo>
                <a:lnTo>
                  <a:pt x="532925" y="97923"/>
                </a:lnTo>
                <a:lnTo>
                  <a:pt x="547178" y="114260"/>
                </a:lnTo>
                <a:lnTo>
                  <a:pt x="555310" y="114260"/>
                </a:lnTo>
                <a:lnTo>
                  <a:pt x="558803" y="113860"/>
                </a:lnTo>
                <a:lnTo>
                  <a:pt x="562706" y="113061"/>
                </a:lnTo>
                <a:lnTo>
                  <a:pt x="561245" y="101738"/>
                </a:lnTo>
                <a:lnTo>
                  <a:pt x="552900" y="101738"/>
                </a:lnTo>
                <a:lnTo>
                  <a:pt x="551296" y="101413"/>
                </a:lnTo>
                <a:lnTo>
                  <a:pt x="549060" y="100107"/>
                </a:lnTo>
                <a:lnTo>
                  <a:pt x="548256" y="99227"/>
                </a:lnTo>
                <a:lnTo>
                  <a:pt x="547276" y="97010"/>
                </a:lnTo>
                <a:lnTo>
                  <a:pt x="547032" y="94523"/>
                </a:lnTo>
                <a:lnTo>
                  <a:pt x="547032" y="43826"/>
                </a:lnTo>
                <a:close/>
              </a:path>
              <a:path w="1076960" h="114300">
                <a:moveTo>
                  <a:pt x="561138" y="100907"/>
                </a:moveTo>
                <a:lnTo>
                  <a:pt x="558591" y="101461"/>
                </a:lnTo>
                <a:lnTo>
                  <a:pt x="556541" y="101738"/>
                </a:lnTo>
                <a:lnTo>
                  <a:pt x="561245" y="101738"/>
                </a:lnTo>
                <a:lnTo>
                  <a:pt x="561138" y="100907"/>
                </a:lnTo>
                <a:close/>
              </a:path>
              <a:path w="1076960" h="114300">
                <a:moveTo>
                  <a:pt x="561138" y="31304"/>
                </a:moveTo>
                <a:lnTo>
                  <a:pt x="521953" y="31304"/>
                </a:lnTo>
                <a:lnTo>
                  <a:pt x="521953" y="43826"/>
                </a:lnTo>
                <a:lnTo>
                  <a:pt x="561138" y="43826"/>
                </a:lnTo>
                <a:lnTo>
                  <a:pt x="561138" y="31304"/>
                </a:lnTo>
                <a:close/>
              </a:path>
              <a:path w="1076960" h="114300">
                <a:moveTo>
                  <a:pt x="547032" y="2960"/>
                </a:moveTo>
                <a:lnTo>
                  <a:pt x="532925" y="11201"/>
                </a:lnTo>
                <a:lnTo>
                  <a:pt x="532925" y="31304"/>
                </a:lnTo>
                <a:lnTo>
                  <a:pt x="547032" y="31304"/>
                </a:lnTo>
                <a:lnTo>
                  <a:pt x="547032" y="2960"/>
                </a:lnTo>
                <a:close/>
              </a:path>
              <a:path w="1076960" h="114300">
                <a:moveTo>
                  <a:pt x="650302" y="29739"/>
                </a:moveTo>
                <a:lnTo>
                  <a:pt x="638790" y="29739"/>
                </a:lnTo>
                <a:lnTo>
                  <a:pt x="632782" y="31492"/>
                </a:lnTo>
                <a:lnTo>
                  <a:pt x="622039" y="38502"/>
                </a:lnTo>
                <a:lnTo>
                  <a:pt x="618011" y="43540"/>
                </a:lnTo>
                <a:lnTo>
                  <a:pt x="612639" y="56682"/>
                </a:lnTo>
                <a:lnTo>
                  <a:pt x="611296" y="64002"/>
                </a:lnTo>
                <a:lnTo>
                  <a:pt x="611296" y="80355"/>
                </a:lnTo>
                <a:lnTo>
                  <a:pt x="633329" y="112483"/>
                </a:lnTo>
                <a:lnTo>
                  <a:pt x="639150" y="114260"/>
                </a:lnTo>
                <a:lnTo>
                  <a:pt x="645485" y="114260"/>
                </a:lnTo>
                <a:lnTo>
                  <a:pt x="652376" y="113426"/>
                </a:lnTo>
                <a:lnTo>
                  <a:pt x="658380" y="110922"/>
                </a:lnTo>
                <a:lnTo>
                  <a:pt x="663495" y="106749"/>
                </a:lnTo>
                <a:lnTo>
                  <a:pt x="667122" y="101738"/>
                </a:lnTo>
                <a:lnTo>
                  <a:pt x="641019" y="101738"/>
                </a:lnTo>
                <a:lnTo>
                  <a:pt x="636016" y="99277"/>
                </a:lnTo>
                <a:lnTo>
                  <a:pt x="627526" y="89429"/>
                </a:lnTo>
                <a:lnTo>
                  <a:pt x="625402" y="81986"/>
                </a:lnTo>
                <a:lnTo>
                  <a:pt x="625402" y="61735"/>
                </a:lnTo>
                <a:lnTo>
                  <a:pt x="627386" y="54203"/>
                </a:lnTo>
                <a:lnTo>
                  <a:pt x="635322" y="44649"/>
                </a:lnTo>
                <a:lnTo>
                  <a:pt x="640269" y="42260"/>
                </a:lnTo>
                <a:lnTo>
                  <a:pt x="681829" y="42260"/>
                </a:lnTo>
                <a:lnTo>
                  <a:pt x="681829" y="41992"/>
                </a:lnTo>
                <a:lnTo>
                  <a:pt x="667724" y="41992"/>
                </a:lnTo>
                <a:lnTo>
                  <a:pt x="665340" y="38356"/>
                </a:lnTo>
                <a:lnTo>
                  <a:pt x="662245" y="35405"/>
                </a:lnTo>
                <a:lnTo>
                  <a:pt x="654636" y="30872"/>
                </a:lnTo>
                <a:lnTo>
                  <a:pt x="650302" y="29739"/>
                </a:lnTo>
                <a:close/>
              </a:path>
              <a:path w="1076960" h="114300">
                <a:moveTo>
                  <a:pt x="681829" y="100907"/>
                </a:moveTo>
                <a:lnTo>
                  <a:pt x="667724" y="100907"/>
                </a:lnTo>
                <a:lnTo>
                  <a:pt x="667724" y="112695"/>
                </a:lnTo>
                <a:lnTo>
                  <a:pt x="681829" y="112695"/>
                </a:lnTo>
                <a:lnTo>
                  <a:pt x="681829" y="100907"/>
                </a:lnTo>
                <a:close/>
              </a:path>
              <a:path w="1076960" h="114300">
                <a:moveTo>
                  <a:pt x="681829" y="42260"/>
                </a:moveTo>
                <a:lnTo>
                  <a:pt x="652252" y="42260"/>
                </a:lnTo>
                <a:lnTo>
                  <a:pt x="657355" y="44747"/>
                </a:lnTo>
                <a:lnTo>
                  <a:pt x="665650" y="54693"/>
                </a:lnTo>
                <a:lnTo>
                  <a:pt x="667724" y="62494"/>
                </a:lnTo>
                <a:lnTo>
                  <a:pt x="667724" y="82793"/>
                </a:lnTo>
                <a:lnTo>
                  <a:pt x="665690" y="89979"/>
                </a:lnTo>
                <a:lnTo>
                  <a:pt x="657559" y="99386"/>
                </a:lnTo>
                <a:lnTo>
                  <a:pt x="652612" y="101738"/>
                </a:lnTo>
                <a:lnTo>
                  <a:pt x="667122" y="101738"/>
                </a:lnTo>
                <a:lnTo>
                  <a:pt x="667724" y="100907"/>
                </a:lnTo>
                <a:lnTo>
                  <a:pt x="681829" y="100907"/>
                </a:lnTo>
                <a:lnTo>
                  <a:pt x="681829" y="42260"/>
                </a:lnTo>
                <a:close/>
              </a:path>
              <a:path w="1076960" h="114300">
                <a:moveTo>
                  <a:pt x="681829" y="0"/>
                </a:moveTo>
                <a:lnTo>
                  <a:pt x="667724" y="0"/>
                </a:lnTo>
                <a:lnTo>
                  <a:pt x="667724" y="41992"/>
                </a:lnTo>
                <a:lnTo>
                  <a:pt x="681829" y="41992"/>
                </a:lnTo>
                <a:lnTo>
                  <a:pt x="681829" y="0"/>
                </a:lnTo>
                <a:close/>
              </a:path>
              <a:path w="1076960" h="114300">
                <a:moveTo>
                  <a:pt x="719448" y="31304"/>
                </a:moveTo>
                <a:lnTo>
                  <a:pt x="705341" y="31304"/>
                </a:lnTo>
                <a:lnTo>
                  <a:pt x="705363" y="87765"/>
                </a:lnTo>
                <a:lnTo>
                  <a:pt x="727538" y="114260"/>
                </a:lnTo>
                <a:lnTo>
                  <a:pt x="732158" y="114260"/>
                </a:lnTo>
                <a:lnTo>
                  <a:pt x="739658" y="113343"/>
                </a:lnTo>
                <a:lnTo>
                  <a:pt x="746259" y="110653"/>
                </a:lnTo>
                <a:lnTo>
                  <a:pt x="752075" y="106144"/>
                </a:lnTo>
                <a:lnTo>
                  <a:pt x="755558" y="101738"/>
                </a:lnTo>
                <a:lnTo>
                  <a:pt x="731832" y="101738"/>
                </a:lnTo>
                <a:lnTo>
                  <a:pt x="728432" y="100716"/>
                </a:lnTo>
                <a:lnTo>
                  <a:pt x="719448" y="82972"/>
                </a:lnTo>
                <a:lnTo>
                  <a:pt x="719448" y="31304"/>
                </a:lnTo>
                <a:close/>
              </a:path>
              <a:path w="1076960" h="114300">
                <a:moveTo>
                  <a:pt x="771173" y="99830"/>
                </a:moveTo>
                <a:lnTo>
                  <a:pt x="757067" y="99830"/>
                </a:lnTo>
                <a:lnTo>
                  <a:pt x="757067" y="112695"/>
                </a:lnTo>
                <a:lnTo>
                  <a:pt x="771173" y="112695"/>
                </a:lnTo>
                <a:lnTo>
                  <a:pt x="771173" y="99830"/>
                </a:lnTo>
                <a:close/>
              </a:path>
              <a:path w="1076960" h="114300">
                <a:moveTo>
                  <a:pt x="771173" y="31304"/>
                </a:moveTo>
                <a:lnTo>
                  <a:pt x="757067" y="31304"/>
                </a:lnTo>
                <a:lnTo>
                  <a:pt x="757067" y="81211"/>
                </a:lnTo>
                <a:lnTo>
                  <a:pt x="756328" y="86445"/>
                </a:lnTo>
                <a:lnTo>
                  <a:pt x="753372" y="93652"/>
                </a:lnTo>
                <a:lnTo>
                  <a:pt x="750858" y="96500"/>
                </a:lnTo>
                <a:lnTo>
                  <a:pt x="743755" y="100690"/>
                </a:lnTo>
                <a:lnTo>
                  <a:pt x="739947" y="101738"/>
                </a:lnTo>
                <a:lnTo>
                  <a:pt x="755558" y="101738"/>
                </a:lnTo>
                <a:lnTo>
                  <a:pt x="757067" y="99830"/>
                </a:lnTo>
                <a:lnTo>
                  <a:pt x="771173" y="99830"/>
                </a:lnTo>
                <a:lnTo>
                  <a:pt x="771173" y="31304"/>
                </a:lnTo>
                <a:close/>
              </a:path>
              <a:path w="1076960" h="114300">
                <a:moveTo>
                  <a:pt x="851112" y="43826"/>
                </a:moveTo>
                <a:lnTo>
                  <a:pt x="837006" y="43826"/>
                </a:lnTo>
                <a:lnTo>
                  <a:pt x="837006" y="97923"/>
                </a:lnTo>
                <a:lnTo>
                  <a:pt x="851259" y="114260"/>
                </a:lnTo>
                <a:lnTo>
                  <a:pt x="859389" y="114260"/>
                </a:lnTo>
                <a:lnTo>
                  <a:pt x="862883" y="113860"/>
                </a:lnTo>
                <a:lnTo>
                  <a:pt x="866786" y="113061"/>
                </a:lnTo>
                <a:lnTo>
                  <a:pt x="865326" y="101738"/>
                </a:lnTo>
                <a:lnTo>
                  <a:pt x="856982" y="101738"/>
                </a:lnTo>
                <a:lnTo>
                  <a:pt x="855378" y="101413"/>
                </a:lnTo>
                <a:lnTo>
                  <a:pt x="853141" y="100107"/>
                </a:lnTo>
                <a:lnTo>
                  <a:pt x="852336" y="99227"/>
                </a:lnTo>
                <a:lnTo>
                  <a:pt x="851357" y="97010"/>
                </a:lnTo>
                <a:lnTo>
                  <a:pt x="851112" y="94523"/>
                </a:lnTo>
                <a:lnTo>
                  <a:pt x="851112" y="43826"/>
                </a:lnTo>
                <a:close/>
              </a:path>
              <a:path w="1076960" h="114300">
                <a:moveTo>
                  <a:pt x="865219" y="100907"/>
                </a:moveTo>
                <a:lnTo>
                  <a:pt x="862672" y="101461"/>
                </a:lnTo>
                <a:lnTo>
                  <a:pt x="860623" y="101738"/>
                </a:lnTo>
                <a:lnTo>
                  <a:pt x="865326" y="101738"/>
                </a:lnTo>
                <a:lnTo>
                  <a:pt x="865219" y="100907"/>
                </a:lnTo>
                <a:close/>
              </a:path>
              <a:path w="1076960" h="114300">
                <a:moveTo>
                  <a:pt x="865219" y="31304"/>
                </a:moveTo>
                <a:lnTo>
                  <a:pt x="826033" y="31304"/>
                </a:lnTo>
                <a:lnTo>
                  <a:pt x="826033" y="43826"/>
                </a:lnTo>
                <a:lnTo>
                  <a:pt x="865219" y="43826"/>
                </a:lnTo>
                <a:lnTo>
                  <a:pt x="865219" y="31304"/>
                </a:lnTo>
                <a:close/>
              </a:path>
              <a:path w="1076960" h="114300">
                <a:moveTo>
                  <a:pt x="851112" y="2960"/>
                </a:moveTo>
                <a:lnTo>
                  <a:pt x="837006" y="11201"/>
                </a:lnTo>
                <a:lnTo>
                  <a:pt x="837006" y="31304"/>
                </a:lnTo>
                <a:lnTo>
                  <a:pt x="851112" y="31304"/>
                </a:lnTo>
                <a:lnTo>
                  <a:pt x="851112" y="2960"/>
                </a:lnTo>
                <a:close/>
              </a:path>
              <a:path w="1076960" h="114300">
                <a:moveTo>
                  <a:pt x="911971" y="29739"/>
                </a:moveTo>
                <a:lnTo>
                  <a:pt x="875762" y="54568"/>
                </a:lnTo>
                <a:lnTo>
                  <a:pt x="873116" y="73516"/>
                </a:lnTo>
                <a:lnTo>
                  <a:pt x="873726" y="81992"/>
                </a:lnTo>
                <a:lnTo>
                  <a:pt x="904093" y="113577"/>
                </a:lnTo>
                <a:lnTo>
                  <a:pt x="912756" y="114260"/>
                </a:lnTo>
                <a:lnTo>
                  <a:pt x="922437" y="114260"/>
                </a:lnTo>
                <a:lnTo>
                  <a:pt x="930389" y="112071"/>
                </a:lnTo>
                <a:lnTo>
                  <a:pt x="942831" y="103315"/>
                </a:lnTo>
                <a:lnTo>
                  <a:pt x="943922" y="101738"/>
                </a:lnTo>
                <a:lnTo>
                  <a:pt x="905890" y="101738"/>
                </a:lnTo>
                <a:lnTo>
                  <a:pt x="899930" y="99452"/>
                </a:lnTo>
                <a:lnTo>
                  <a:pt x="890362" y="90305"/>
                </a:lnTo>
                <a:lnTo>
                  <a:pt x="887702" y="83722"/>
                </a:lnTo>
                <a:lnTo>
                  <a:pt x="887163" y="75130"/>
                </a:lnTo>
                <a:lnTo>
                  <a:pt x="949761" y="75130"/>
                </a:lnTo>
                <a:lnTo>
                  <a:pt x="949859" y="71511"/>
                </a:lnTo>
                <a:lnTo>
                  <a:pt x="949230" y="62608"/>
                </a:lnTo>
                <a:lnTo>
                  <a:pt x="887163" y="62608"/>
                </a:lnTo>
                <a:lnTo>
                  <a:pt x="887652" y="56429"/>
                </a:lnTo>
                <a:lnTo>
                  <a:pt x="890207" y="51493"/>
                </a:lnTo>
                <a:lnTo>
                  <a:pt x="899449" y="44107"/>
                </a:lnTo>
                <a:lnTo>
                  <a:pt x="905139" y="42260"/>
                </a:lnTo>
                <a:lnTo>
                  <a:pt x="940469" y="42260"/>
                </a:lnTo>
                <a:lnTo>
                  <a:pt x="939267" y="40695"/>
                </a:lnTo>
                <a:lnTo>
                  <a:pt x="933589" y="35902"/>
                </a:lnTo>
                <a:lnTo>
                  <a:pt x="927147" y="32478"/>
                </a:lnTo>
                <a:lnTo>
                  <a:pt x="919941" y="30424"/>
                </a:lnTo>
                <a:lnTo>
                  <a:pt x="911971" y="29739"/>
                </a:lnTo>
                <a:close/>
              </a:path>
              <a:path w="1076960" h="114300">
                <a:moveTo>
                  <a:pt x="935606" y="87651"/>
                </a:moveTo>
                <a:lnTo>
                  <a:pt x="933401" y="92560"/>
                </a:lnTo>
                <a:lnTo>
                  <a:pt x="930418" y="96133"/>
                </a:lnTo>
                <a:lnTo>
                  <a:pt x="922891" y="100618"/>
                </a:lnTo>
                <a:lnTo>
                  <a:pt x="918348" y="101738"/>
                </a:lnTo>
                <a:lnTo>
                  <a:pt x="943922" y="101738"/>
                </a:lnTo>
                <a:lnTo>
                  <a:pt x="947092" y="97157"/>
                </a:lnTo>
                <a:lnTo>
                  <a:pt x="949394" y="89217"/>
                </a:lnTo>
                <a:lnTo>
                  <a:pt x="935606" y="87651"/>
                </a:lnTo>
                <a:close/>
              </a:path>
              <a:path w="1076960" h="114300">
                <a:moveTo>
                  <a:pt x="940469" y="42260"/>
                </a:moveTo>
                <a:lnTo>
                  <a:pt x="919393" y="42260"/>
                </a:lnTo>
                <a:lnTo>
                  <a:pt x="925483" y="44576"/>
                </a:lnTo>
                <a:lnTo>
                  <a:pt x="930169" y="49206"/>
                </a:lnTo>
                <a:lnTo>
                  <a:pt x="933239" y="52174"/>
                </a:lnTo>
                <a:lnTo>
                  <a:pt x="935099" y="56642"/>
                </a:lnTo>
                <a:lnTo>
                  <a:pt x="935753" y="62608"/>
                </a:lnTo>
                <a:lnTo>
                  <a:pt x="949230" y="62608"/>
                </a:lnTo>
                <a:lnTo>
                  <a:pt x="949197" y="62137"/>
                </a:lnTo>
                <a:lnTo>
                  <a:pt x="947211" y="53877"/>
                </a:lnTo>
                <a:lnTo>
                  <a:pt x="943901" y="46730"/>
                </a:lnTo>
                <a:lnTo>
                  <a:pt x="940469" y="42260"/>
                </a:lnTo>
                <a:close/>
              </a:path>
              <a:path w="1076960" h="114300">
                <a:moveTo>
                  <a:pt x="974939" y="86086"/>
                </a:moveTo>
                <a:lnTo>
                  <a:pt x="960832" y="87651"/>
                </a:lnTo>
                <a:lnTo>
                  <a:pt x="962366" y="96439"/>
                </a:lnTo>
                <a:lnTo>
                  <a:pt x="965897" y="103071"/>
                </a:lnTo>
                <a:lnTo>
                  <a:pt x="976951" y="112022"/>
                </a:lnTo>
                <a:lnTo>
                  <a:pt x="984987" y="114260"/>
                </a:lnTo>
                <a:lnTo>
                  <a:pt x="1001902" y="114260"/>
                </a:lnTo>
                <a:lnTo>
                  <a:pt x="1007605" y="113143"/>
                </a:lnTo>
                <a:lnTo>
                  <a:pt x="1017680" y="108676"/>
                </a:lnTo>
                <a:lnTo>
                  <a:pt x="1021537" y="105521"/>
                </a:lnTo>
                <a:lnTo>
                  <a:pt x="1024022" y="101738"/>
                </a:lnTo>
                <a:lnTo>
                  <a:pt x="989519" y="101738"/>
                </a:lnTo>
                <a:lnTo>
                  <a:pt x="984698" y="100393"/>
                </a:lnTo>
                <a:lnTo>
                  <a:pt x="977792" y="95013"/>
                </a:lnTo>
                <a:lnTo>
                  <a:pt x="975690" y="91141"/>
                </a:lnTo>
                <a:lnTo>
                  <a:pt x="974939" y="86086"/>
                </a:lnTo>
                <a:close/>
              </a:path>
              <a:path w="1076960" h="114300">
                <a:moveTo>
                  <a:pt x="998106" y="29739"/>
                </a:moveTo>
                <a:lnTo>
                  <a:pt x="987673" y="29739"/>
                </a:lnTo>
                <a:lnTo>
                  <a:pt x="983772" y="30293"/>
                </a:lnTo>
                <a:lnTo>
                  <a:pt x="976490" y="32510"/>
                </a:lnTo>
                <a:lnTo>
                  <a:pt x="973616" y="33856"/>
                </a:lnTo>
                <a:lnTo>
                  <a:pt x="971510" y="35438"/>
                </a:lnTo>
                <a:lnTo>
                  <a:pt x="968701" y="37491"/>
                </a:lnTo>
                <a:lnTo>
                  <a:pt x="966481" y="40076"/>
                </a:lnTo>
                <a:lnTo>
                  <a:pt x="963216" y="46304"/>
                </a:lnTo>
                <a:lnTo>
                  <a:pt x="962495" y="49288"/>
                </a:lnTo>
                <a:lnTo>
                  <a:pt x="962470" y="57603"/>
                </a:lnTo>
                <a:lnTo>
                  <a:pt x="963432" y="61010"/>
                </a:lnTo>
                <a:lnTo>
                  <a:pt x="1001716" y="80519"/>
                </a:lnTo>
                <a:lnTo>
                  <a:pt x="1006434" y="81953"/>
                </a:lnTo>
                <a:lnTo>
                  <a:pt x="1008882" y="83078"/>
                </a:lnTo>
                <a:lnTo>
                  <a:pt x="1012377" y="84725"/>
                </a:lnTo>
                <a:lnTo>
                  <a:pt x="1014124" y="86975"/>
                </a:lnTo>
                <a:lnTo>
                  <a:pt x="1014124" y="93023"/>
                </a:lnTo>
                <a:lnTo>
                  <a:pt x="1012614" y="95807"/>
                </a:lnTo>
                <a:lnTo>
                  <a:pt x="1006572" y="100552"/>
                </a:lnTo>
                <a:lnTo>
                  <a:pt x="1001944" y="101738"/>
                </a:lnTo>
                <a:lnTo>
                  <a:pt x="1024022" y="101738"/>
                </a:lnTo>
                <a:lnTo>
                  <a:pt x="1026892" y="97369"/>
                </a:lnTo>
                <a:lnTo>
                  <a:pt x="1028229" y="93023"/>
                </a:lnTo>
                <a:lnTo>
                  <a:pt x="1028231" y="83673"/>
                </a:lnTo>
                <a:lnTo>
                  <a:pt x="1027002" y="79724"/>
                </a:lnTo>
                <a:lnTo>
                  <a:pt x="988042" y="61149"/>
                </a:lnTo>
                <a:lnTo>
                  <a:pt x="984270" y="60073"/>
                </a:lnTo>
                <a:lnTo>
                  <a:pt x="982996" y="59601"/>
                </a:lnTo>
                <a:lnTo>
                  <a:pt x="980760" y="58719"/>
                </a:lnTo>
                <a:lnTo>
                  <a:pt x="979119" y="57603"/>
                </a:lnTo>
                <a:lnTo>
                  <a:pt x="978073" y="56249"/>
                </a:lnTo>
                <a:lnTo>
                  <a:pt x="977028" y="54945"/>
                </a:lnTo>
                <a:lnTo>
                  <a:pt x="976506" y="53478"/>
                </a:lnTo>
                <a:lnTo>
                  <a:pt x="976506" y="49288"/>
                </a:lnTo>
                <a:lnTo>
                  <a:pt x="977764" y="47049"/>
                </a:lnTo>
                <a:lnTo>
                  <a:pt x="982792" y="43219"/>
                </a:lnTo>
                <a:lnTo>
                  <a:pt x="986997" y="42260"/>
                </a:lnTo>
                <a:lnTo>
                  <a:pt x="1020267" y="42260"/>
                </a:lnTo>
                <a:lnTo>
                  <a:pt x="1016601" y="37026"/>
                </a:lnTo>
                <a:lnTo>
                  <a:pt x="1013099" y="34467"/>
                </a:lnTo>
                <a:lnTo>
                  <a:pt x="1003613" y="30684"/>
                </a:lnTo>
                <a:lnTo>
                  <a:pt x="998106" y="29739"/>
                </a:lnTo>
                <a:close/>
              </a:path>
              <a:path w="1076960" h="114300">
                <a:moveTo>
                  <a:pt x="1020267" y="42260"/>
                </a:moveTo>
                <a:lnTo>
                  <a:pt x="997887" y="42260"/>
                </a:lnTo>
                <a:lnTo>
                  <a:pt x="1001748" y="43365"/>
                </a:lnTo>
                <a:lnTo>
                  <a:pt x="1007212" y="47804"/>
                </a:lnTo>
                <a:lnTo>
                  <a:pt x="1008851" y="50853"/>
                </a:lnTo>
                <a:lnTo>
                  <a:pt x="1009422" y="54782"/>
                </a:lnTo>
                <a:lnTo>
                  <a:pt x="1023528" y="53218"/>
                </a:lnTo>
                <a:lnTo>
                  <a:pt x="1022672" y="47783"/>
                </a:lnTo>
                <a:lnTo>
                  <a:pt x="1021124" y="43483"/>
                </a:lnTo>
                <a:lnTo>
                  <a:pt x="1020267" y="42260"/>
                </a:lnTo>
                <a:close/>
              </a:path>
              <a:path w="1076960" h="114300">
                <a:moveTo>
                  <a:pt x="1061147" y="43826"/>
                </a:moveTo>
                <a:lnTo>
                  <a:pt x="1047040" y="43826"/>
                </a:lnTo>
                <a:lnTo>
                  <a:pt x="1047040" y="97923"/>
                </a:lnTo>
                <a:lnTo>
                  <a:pt x="1061294" y="114260"/>
                </a:lnTo>
                <a:lnTo>
                  <a:pt x="1069425" y="114260"/>
                </a:lnTo>
                <a:lnTo>
                  <a:pt x="1072918" y="113860"/>
                </a:lnTo>
                <a:lnTo>
                  <a:pt x="1076821" y="113061"/>
                </a:lnTo>
                <a:lnTo>
                  <a:pt x="1075361" y="101738"/>
                </a:lnTo>
                <a:lnTo>
                  <a:pt x="1067017" y="101738"/>
                </a:lnTo>
                <a:lnTo>
                  <a:pt x="1065413" y="101413"/>
                </a:lnTo>
                <a:lnTo>
                  <a:pt x="1063175" y="100107"/>
                </a:lnTo>
                <a:lnTo>
                  <a:pt x="1062371" y="99227"/>
                </a:lnTo>
                <a:lnTo>
                  <a:pt x="1061392" y="97010"/>
                </a:lnTo>
                <a:lnTo>
                  <a:pt x="1061147" y="94523"/>
                </a:lnTo>
                <a:lnTo>
                  <a:pt x="1061147" y="43826"/>
                </a:lnTo>
                <a:close/>
              </a:path>
              <a:path w="1076960" h="114300">
                <a:moveTo>
                  <a:pt x="1075254" y="100907"/>
                </a:moveTo>
                <a:lnTo>
                  <a:pt x="1072706" y="101461"/>
                </a:lnTo>
                <a:lnTo>
                  <a:pt x="1070658" y="101738"/>
                </a:lnTo>
                <a:lnTo>
                  <a:pt x="1075361" y="101738"/>
                </a:lnTo>
                <a:lnTo>
                  <a:pt x="1075254" y="100907"/>
                </a:lnTo>
                <a:close/>
              </a:path>
              <a:path w="1076960" h="114300">
                <a:moveTo>
                  <a:pt x="1075254" y="31304"/>
                </a:moveTo>
                <a:lnTo>
                  <a:pt x="1036068" y="31304"/>
                </a:lnTo>
                <a:lnTo>
                  <a:pt x="1036068" y="43826"/>
                </a:lnTo>
                <a:lnTo>
                  <a:pt x="1075254" y="43826"/>
                </a:lnTo>
                <a:lnTo>
                  <a:pt x="1075254" y="31304"/>
                </a:lnTo>
                <a:close/>
              </a:path>
              <a:path w="1076960" h="114300">
                <a:moveTo>
                  <a:pt x="1061147" y="2960"/>
                </a:moveTo>
                <a:lnTo>
                  <a:pt x="1047040" y="11201"/>
                </a:lnTo>
                <a:lnTo>
                  <a:pt x="1047040" y="31304"/>
                </a:lnTo>
                <a:lnTo>
                  <a:pt x="1061147" y="31304"/>
                </a:lnTo>
                <a:lnTo>
                  <a:pt x="1061147" y="29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06849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337125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940548" y="360874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597300" y="3658835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53412" y="3649444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649025" y="3704226"/>
            <a:ext cx="42545" cy="19050"/>
          </a:xfrm>
          <a:custGeom>
            <a:avLst/>
            <a:gdLst/>
            <a:ahLst/>
            <a:cxnLst/>
            <a:rect l="l" t="t" r="r" b="b"/>
            <a:pathLst>
              <a:path w="42545" h="19050">
                <a:moveTo>
                  <a:pt x="42320" y="18783"/>
                </a:moveTo>
                <a:lnTo>
                  <a:pt x="0" y="18783"/>
                </a:lnTo>
                <a:lnTo>
                  <a:pt x="0" y="0"/>
                </a:lnTo>
                <a:lnTo>
                  <a:pt x="42320" y="0"/>
                </a:lnTo>
                <a:lnTo>
                  <a:pt x="42320" y="187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33062" y="3640053"/>
            <a:ext cx="183387" cy="1126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19422" y="3640053"/>
            <a:ext cx="208713" cy="1126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873149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376310" y="360561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881038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365285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6842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70014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66879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73149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373176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7004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37631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77904" y="3229970"/>
            <a:ext cx="0" cy="558800"/>
          </a:xfrm>
          <a:custGeom>
            <a:avLst/>
            <a:gdLst/>
            <a:ahLst/>
            <a:cxnLst/>
            <a:rect l="l" t="t" r="r" b="b"/>
            <a:pathLst>
              <a:path h="558800">
                <a:moveTo>
                  <a:pt x="0" y="0"/>
                </a:moveTo>
                <a:lnTo>
                  <a:pt x="0" y="558776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7477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81038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81065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5">
            <a:extLst>
              <a:ext uri="{FF2B5EF4-FFF2-40B4-BE49-F238E27FC236}">
                <a16:creationId xmlns:a16="http://schemas.microsoft.com/office/drawing/2014/main" id="{3005656D-F938-6B40-A0E2-41CFB456CD2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6236335" cy="965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7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99562" y="3822267"/>
            <a:ext cx="7634605" cy="121158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200"/>
              </a:spcBef>
            </a:pPr>
            <a:r>
              <a:rPr sz="1700" spc="-25" dirty="0">
                <a:latin typeface="Tw Cen MT"/>
                <a:cs typeface="Tw Cen MT"/>
              </a:rPr>
              <a:t>Pour </a:t>
            </a:r>
            <a:r>
              <a:rPr sz="1700" spc="-5" dirty="0">
                <a:latin typeface="Tw Cen MT"/>
                <a:cs typeface="Tw Cen MT"/>
              </a:rPr>
              <a:t>les </a:t>
            </a:r>
            <a:r>
              <a:rPr sz="1700" dirty="0">
                <a:latin typeface="Tw Cen MT"/>
                <a:cs typeface="Tw Cen MT"/>
              </a:rPr>
              <a:t>deux autres </a:t>
            </a:r>
            <a:r>
              <a:rPr sz="1700" spc="-10" dirty="0">
                <a:latin typeface="Tw Cen MT"/>
                <a:cs typeface="Tw Cen MT"/>
              </a:rPr>
              <a:t>sous-groupes,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test apporte une </a:t>
            </a:r>
            <a:r>
              <a:rPr sz="1700" spc="-5" dirty="0">
                <a:latin typeface="Tw Cen MT"/>
                <a:cs typeface="Tw Cen MT"/>
              </a:rPr>
              <a:t>information </a:t>
            </a:r>
            <a:r>
              <a:rPr sz="1700" spc="-10" dirty="0">
                <a:latin typeface="Tw Cen MT"/>
                <a:cs typeface="Tw Cen MT"/>
              </a:rPr>
              <a:t>inexacte </a:t>
            </a:r>
            <a:r>
              <a:rPr sz="1700" spc="-5" dirty="0">
                <a:latin typeface="Tw Cen MT"/>
                <a:cs typeface="Tw Cen MT"/>
              </a:rPr>
              <a:t>sur le statut  réel </a:t>
            </a:r>
            <a:r>
              <a:rPr sz="1700" dirty="0">
                <a:latin typeface="Tw Cen MT"/>
                <a:cs typeface="Tw Cen MT"/>
              </a:rPr>
              <a:t>des </a:t>
            </a:r>
            <a:r>
              <a:rPr sz="1700" spc="-5" dirty="0">
                <a:latin typeface="Tw Cen MT"/>
                <a:cs typeface="Tw Cen MT"/>
              </a:rPr>
              <a:t>sujets </a:t>
            </a:r>
            <a:r>
              <a:rPr sz="1700" dirty="0">
                <a:latin typeface="Tw Cen MT"/>
                <a:cs typeface="Tw Cen MT"/>
              </a:rPr>
              <a:t>vis à vis de </a:t>
            </a:r>
            <a:r>
              <a:rPr sz="1700" spc="-5" dirty="0">
                <a:latin typeface="Tw Cen MT"/>
                <a:cs typeface="Tw Cen MT"/>
              </a:rPr>
              <a:t>la maladie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:</a:t>
            </a:r>
            <a:endParaRPr sz="17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faux positifs (FP)</a:t>
            </a:r>
            <a:r>
              <a:rPr sz="1700" spc="-5" dirty="0">
                <a:latin typeface="Tw Cen MT"/>
                <a:cs typeface="Tw Cen MT"/>
              </a:rPr>
              <a:t>, déclarés positifs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0" dirty="0">
                <a:latin typeface="Tw Cen MT"/>
                <a:cs typeface="Tw Cen MT"/>
              </a:rPr>
              <a:t>tort </a:t>
            </a:r>
            <a:r>
              <a:rPr sz="1700" dirty="0">
                <a:latin typeface="Tw Cen MT"/>
                <a:cs typeface="Tw Cen MT"/>
              </a:rPr>
              <a:t>car non </a:t>
            </a:r>
            <a:r>
              <a:rPr sz="1700" spc="-5" dirty="0">
                <a:latin typeface="Tw Cen MT"/>
                <a:cs typeface="Tw Cen MT"/>
              </a:rPr>
              <a:t>malades (fausse</a:t>
            </a:r>
            <a:r>
              <a:rPr sz="1700" spc="5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alerte)</a:t>
            </a:r>
            <a:endParaRPr sz="17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faux négatifs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(FN)</a:t>
            </a:r>
            <a:r>
              <a:rPr sz="1700" dirty="0">
                <a:latin typeface="Tw Cen MT"/>
                <a:cs typeface="Tw Cen MT"/>
              </a:rPr>
              <a:t>, </a:t>
            </a:r>
            <a:r>
              <a:rPr sz="1700" spc="-5" dirty="0">
                <a:latin typeface="Tw Cen MT"/>
                <a:cs typeface="Tw Cen MT"/>
              </a:rPr>
              <a:t>déclarés sains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0" dirty="0">
                <a:latin typeface="Tw Cen MT"/>
                <a:cs typeface="Tw Cen MT"/>
              </a:rPr>
              <a:t>tort </a:t>
            </a:r>
            <a:r>
              <a:rPr sz="1700" spc="-5" dirty="0">
                <a:latin typeface="Tw Cen MT"/>
                <a:cs typeface="Tw Cen MT"/>
              </a:rPr>
              <a:t>(malades), le diagnostic </a:t>
            </a:r>
            <a:r>
              <a:rPr sz="1700" dirty="0">
                <a:latin typeface="Tw Cen MT"/>
                <a:cs typeface="Tw Cen MT"/>
              </a:rPr>
              <a:t>est</a:t>
            </a:r>
            <a:r>
              <a:rPr sz="1700" spc="5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manqué.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99562" y="5752666"/>
            <a:ext cx="22415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Diagonale</a:t>
            </a:r>
            <a:r>
              <a:rPr sz="2000" spc="-40" dirty="0">
                <a:solidFill>
                  <a:srgbClr val="0000FF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secondaire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10009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45015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5832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76310" y="3229188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43710" y="2868408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989173" y="2898147"/>
            <a:ext cx="1786571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43710" y="3048405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70368" y="3079710"/>
            <a:ext cx="1811940" cy="1455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76310" y="2865277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10009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41070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43710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69112" y="3267534"/>
            <a:ext cx="111287" cy="1126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914738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8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45015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948439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518981" y="3267534"/>
            <a:ext cx="222575" cy="1126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376310" y="3233101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81038" y="3233101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06849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337125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40548" y="342248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76923" y="3472576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533034" y="3463185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59996" y="3521097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630216" y="3502315"/>
            <a:ext cx="78740" cy="19050"/>
          </a:xfrm>
          <a:custGeom>
            <a:avLst/>
            <a:gdLst/>
            <a:ahLst/>
            <a:cxnLst/>
            <a:rect l="l" t="t" r="r" b="b"/>
            <a:pathLst>
              <a:path w="78739" h="19050">
                <a:moveTo>
                  <a:pt x="78370" y="0"/>
                </a:moveTo>
                <a:lnTo>
                  <a:pt x="0" y="0"/>
                </a:lnTo>
                <a:lnTo>
                  <a:pt x="0" y="18782"/>
                </a:lnTo>
                <a:lnTo>
                  <a:pt x="78370" y="18782"/>
                </a:lnTo>
                <a:lnTo>
                  <a:pt x="783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59996" y="3472576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19394" y="3453794"/>
            <a:ext cx="205578" cy="1126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542493" y="3453794"/>
            <a:ext cx="180253" cy="11269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68420" y="3416229"/>
            <a:ext cx="1905" cy="6350"/>
          </a:xfrm>
          <a:custGeom>
            <a:avLst/>
            <a:gdLst/>
            <a:ahLst/>
            <a:cxnLst/>
            <a:rect l="l" t="t" r="r" b="b"/>
            <a:pathLst>
              <a:path w="1905" h="6350">
                <a:moveTo>
                  <a:pt x="0" y="6260"/>
                </a:moveTo>
                <a:lnTo>
                  <a:pt x="1567" y="6260"/>
                </a:lnTo>
                <a:lnTo>
                  <a:pt x="1567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369987" y="341622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376257" y="3419359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0" y="0"/>
                </a:moveTo>
                <a:lnTo>
                  <a:pt x="149062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873149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376310" y="341935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881038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368420" y="3422490"/>
            <a:ext cx="1498600" cy="89535"/>
          </a:xfrm>
          <a:custGeom>
            <a:avLst/>
            <a:gdLst/>
            <a:ahLst/>
            <a:cxnLst/>
            <a:rect l="l" t="t" r="r" b="b"/>
            <a:pathLst>
              <a:path w="1498600" h="89535">
                <a:moveTo>
                  <a:pt x="0" y="89216"/>
                </a:moveTo>
                <a:lnTo>
                  <a:pt x="1498459" y="89216"/>
                </a:lnTo>
                <a:lnTo>
                  <a:pt x="1498459" y="0"/>
                </a:lnTo>
                <a:lnTo>
                  <a:pt x="0" y="0"/>
                </a:lnTo>
                <a:lnTo>
                  <a:pt x="0" y="89216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0212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3318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368420" y="3691704"/>
            <a:ext cx="1498600" cy="97155"/>
          </a:xfrm>
          <a:custGeom>
            <a:avLst/>
            <a:gdLst/>
            <a:ahLst/>
            <a:cxnLst/>
            <a:rect l="l" t="t" r="r" b="b"/>
            <a:pathLst>
              <a:path w="1498600" h="97154">
                <a:moveTo>
                  <a:pt x="0" y="97042"/>
                </a:moveTo>
                <a:lnTo>
                  <a:pt x="1498459" y="97042"/>
                </a:lnTo>
                <a:lnTo>
                  <a:pt x="1498459" y="0"/>
                </a:lnTo>
                <a:lnTo>
                  <a:pt x="0" y="0"/>
                </a:lnTo>
                <a:lnTo>
                  <a:pt x="0" y="97042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35820" y="3511707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48359" y="3543010"/>
            <a:ext cx="1076960" cy="114300"/>
          </a:xfrm>
          <a:custGeom>
            <a:avLst/>
            <a:gdLst/>
            <a:ahLst/>
            <a:cxnLst/>
            <a:rect l="l" t="t" r="r" b="b"/>
            <a:pathLst>
              <a:path w="1076960" h="114300">
                <a:moveTo>
                  <a:pt x="58933" y="0"/>
                </a:moveTo>
                <a:lnTo>
                  <a:pt x="0" y="0"/>
                </a:lnTo>
                <a:lnTo>
                  <a:pt x="0" y="112695"/>
                </a:lnTo>
                <a:lnTo>
                  <a:pt x="15674" y="112695"/>
                </a:lnTo>
                <a:lnTo>
                  <a:pt x="15674" y="62608"/>
                </a:lnTo>
                <a:lnTo>
                  <a:pt x="60494" y="62608"/>
                </a:lnTo>
                <a:lnTo>
                  <a:pt x="57334" y="61043"/>
                </a:lnTo>
                <a:lnTo>
                  <a:pt x="67701" y="59560"/>
                </a:lnTo>
                <a:lnTo>
                  <a:pt x="75366" y="56094"/>
                </a:lnTo>
                <a:lnTo>
                  <a:pt x="80842" y="50087"/>
                </a:lnTo>
                <a:lnTo>
                  <a:pt x="15674" y="50087"/>
                </a:lnTo>
                <a:lnTo>
                  <a:pt x="15674" y="12522"/>
                </a:lnTo>
                <a:lnTo>
                  <a:pt x="82598" y="12522"/>
                </a:lnTo>
                <a:lnTo>
                  <a:pt x="80285" y="8589"/>
                </a:lnTo>
                <a:lnTo>
                  <a:pt x="76281" y="5034"/>
                </a:lnTo>
                <a:lnTo>
                  <a:pt x="66257" y="1007"/>
                </a:lnTo>
                <a:lnTo>
                  <a:pt x="58933" y="0"/>
                </a:lnTo>
                <a:close/>
              </a:path>
              <a:path w="1076960" h="114300">
                <a:moveTo>
                  <a:pt x="60494" y="62608"/>
                </a:moveTo>
                <a:lnTo>
                  <a:pt x="35968" y="62608"/>
                </a:lnTo>
                <a:lnTo>
                  <a:pt x="38621" y="62779"/>
                </a:lnTo>
                <a:lnTo>
                  <a:pt x="40238" y="63121"/>
                </a:lnTo>
                <a:lnTo>
                  <a:pt x="78640" y="112695"/>
                </a:lnTo>
                <a:lnTo>
                  <a:pt x="96666" y="112695"/>
                </a:lnTo>
                <a:lnTo>
                  <a:pt x="74207" y="75700"/>
                </a:lnTo>
                <a:lnTo>
                  <a:pt x="61154" y="62934"/>
                </a:lnTo>
                <a:lnTo>
                  <a:pt x="60494" y="62608"/>
                </a:lnTo>
                <a:close/>
              </a:path>
              <a:path w="1076960" h="114300">
                <a:moveTo>
                  <a:pt x="82598" y="12522"/>
                </a:moveTo>
                <a:lnTo>
                  <a:pt x="57577" y="12522"/>
                </a:lnTo>
                <a:lnTo>
                  <a:pt x="63202" y="14250"/>
                </a:lnTo>
                <a:lnTo>
                  <a:pt x="70322" y="21163"/>
                </a:lnTo>
                <a:lnTo>
                  <a:pt x="72101" y="25581"/>
                </a:lnTo>
                <a:lnTo>
                  <a:pt x="72101" y="34630"/>
                </a:lnTo>
                <a:lnTo>
                  <a:pt x="52966" y="50087"/>
                </a:lnTo>
                <a:lnTo>
                  <a:pt x="80842" y="50087"/>
                </a:lnTo>
                <a:lnTo>
                  <a:pt x="85294" y="45204"/>
                </a:lnTo>
                <a:lnTo>
                  <a:pt x="87776" y="38511"/>
                </a:lnTo>
                <a:lnTo>
                  <a:pt x="87776" y="24408"/>
                </a:lnTo>
                <a:lnTo>
                  <a:pt x="86277" y="18778"/>
                </a:lnTo>
                <a:lnTo>
                  <a:pt x="82598" y="12522"/>
                </a:lnTo>
                <a:close/>
              </a:path>
              <a:path w="1076960" h="114300">
                <a:moveTo>
                  <a:pt x="143934" y="29739"/>
                </a:moveTo>
                <a:lnTo>
                  <a:pt x="107723" y="54568"/>
                </a:lnTo>
                <a:lnTo>
                  <a:pt x="105017" y="72684"/>
                </a:lnTo>
                <a:lnTo>
                  <a:pt x="105687" y="81992"/>
                </a:lnTo>
                <a:lnTo>
                  <a:pt x="136054" y="113577"/>
                </a:lnTo>
                <a:lnTo>
                  <a:pt x="144717" y="114260"/>
                </a:lnTo>
                <a:lnTo>
                  <a:pt x="154400" y="114260"/>
                </a:lnTo>
                <a:lnTo>
                  <a:pt x="162350" y="112071"/>
                </a:lnTo>
                <a:lnTo>
                  <a:pt x="174792" y="103315"/>
                </a:lnTo>
                <a:lnTo>
                  <a:pt x="175883" y="101738"/>
                </a:lnTo>
                <a:lnTo>
                  <a:pt x="137852" y="101738"/>
                </a:lnTo>
                <a:lnTo>
                  <a:pt x="131892" y="99452"/>
                </a:lnTo>
                <a:lnTo>
                  <a:pt x="122325" y="90305"/>
                </a:lnTo>
                <a:lnTo>
                  <a:pt x="119663" y="83722"/>
                </a:lnTo>
                <a:lnTo>
                  <a:pt x="119124" y="75130"/>
                </a:lnTo>
                <a:lnTo>
                  <a:pt x="181723" y="75130"/>
                </a:lnTo>
                <a:lnTo>
                  <a:pt x="181822" y="71511"/>
                </a:lnTo>
                <a:lnTo>
                  <a:pt x="181193" y="62608"/>
                </a:lnTo>
                <a:lnTo>
                  <a:pt x="119124" y="62608"/>
                </a:lnTo>
                <a:lnTo>
                  <a:pt x="119614" y="56429"/>
                </a:lnTo>
                <a:lnTo>
                  <a:pt x="122170" y="51493"/>
                </a:lnTo>
                <a:lnTo>
                  <a:pt x="131410" y="44107"/>
                </a:lnTo>
                <a:lnTo>
                  <a:pt x="137100" y="42260"/>
                </a:lnTo>
                <a:lnTo>
                  <a:pt x="172430" y="42260"/>
                </a:lnTo>
                <a:lnTo>
                  <a:pt x="171229" y="40695"/>
                </a:lnTo>
                <a:lnTo>
                  <a:pt x="165551" y="35902"/>
                </a:lnTo>
                <a:lnTo>
                  <a:pt x="159109" y="32478"/>
                </a:lnTo>
                <a:lnTo>
                  <a:pt x="151903" y="30424"/>
                </a:lnTo>
                <a:lnTo>
                  <a:pt x="143934" y="29739"/>
                </a:lnTo>
                <a:close/>
              </a:path>
              <a:path w="1076960" h="114300">
                <a:moveTo>
                  <a:pt x="167567" y="87651"/>
                </a:moveTo>
                <a:lnTo>
                  <a:pt x="165362" y="92560"/>
                </a:lnTo>
                <a:lnTo>
                  <a:pt x="162379" y="96133"/>
                </a:lnTo>
                <a:lnTo>
                  <a:pt x="154852" y="100618"/>
                </a:lnTo>
                <a:lnTo>
                  <a:pt x="150309" y="101738"/>
                </a:lnTo>
                <a:lnTo>
                  <a:pt x="175883" y="101738"/>
                </a:lnTo>
                <a:lnTo>
                  <a:pt x="179053" y="97157"/>
                </a:lnTo>
                <a:lnTo>
                  <a:pt x="181356" y="89217"/>
                </a:lnTo>
                <a:lnTo>
                  <a:pt x="167567" y="87651"/>
                </a:lnTo>
                <a:close/>
              </a:path>
              <a:path w="1076960" h="114300">
                <a:moveTo>
                  <a:pt x="172430" y="42260"/>
                </a:moveTo>
                <a:lnTo>
                  <a:pt x="151354" y="42260"/>
                </a:lnTo>
                <a:lnTo>
                  <a:pt x="157444" y="44576"/>
                </a:lnTo>
                <a:lnTo>
                  <a:pt x="162130" y="49206"/>
                </a:lnTo>
                <a:lnTo>
                  <a:pt x="165200" y="52174"/>
                </a:lnTo>
                <a:lnTo>
                  <a:pt x="167062" y="56642"/>
                </a:lnTo>
                <a:lnTo>
                  <a:pt x="167714" y="62608"/>
                </a:lnTo>
                <a:lnTo>
                  <a:pt x="181193" y="62608"/>
                </a:lnTo>
                <a:lnTo>
                  <a:pt x="181159" y="62137"/>
                </a:lnTo>
                <a:lnTo>
                  <a:pt x="179173" y="53877"/>
                </a:lnTo>
                <a:lnTo>
                  <a:pt x="175863" y="46730"/>
                </a:lnTo>
                <a:lnTo>
                  <a:pt x="172430" y="42260"/>
                </a:lnTo>
                <a:close/>
              </a:path>
              <a:path w="1076960" h="114300">
                <a:moveTo>
                  <a:pt x="161444" y="0"/>
                </a:moveTo>
                <a:lnTo>
                  <a:pt x="142636" y="0"/>
                </a:lnTo>
                <a:lnTo>
                  <a:pt x="133231" y="21913"/>
                </a:lnTo>
                <a:lnTo>
                  <a:pt x="144203" y="21913"/>
                </a:lnTo>
                <a:lnTo>
                  <a:pt x="161444" y="0"/>
                </a:lnTo>
                <a:close/>
              </a:path>
              <a:path w="1076960" h="114300">
                <a:moveTo>
                  <a:pt x="206900" y="86086"/>
                </a:moveTo>
                <a:lnTo>
                  <a:pt x="192793" y="87651"/>
                </a:lnTo>
                <a:lnTo>
                  <a:pt x="194327" y="96439"/>
                </a:lnTo>
                <a:lnTo>
                  <a:pt x="197858" y="103071"/>
                </a:lnTo>
                <a:lnTo>
                  <a:pt x="208912" y="112022"/>
                </a:lnTo>
                <a:lnTo>
                  <a:pt x="216950" y="114260"/>
                </a:lnTo>
                <a:lnTo>
                  <a:pt x="233865" y="114260"/>
                </a:lnTo>
                <a:lnTo>
                  <a:pt x="239567" y="113143"/>
                </a:lnTo>
                <a:lnTo>
                  <a:pt x="249641" y="108676"/>
                </a:lnTo>
                <a:lnTo>
                  <a:pt x="253498" y="105521"/>
                </a:lnTo>
                <a:lnTo>
                  <a:pt x="255983" y="101738"/>
                </a:lnTo>
                <a:lnTo>
                  <a:pt x="221480" y="101738"/>
                </a:lnTo>
                <a:lnTo>
                  <a:pt x="216659" y="100393"/>
                </a:lnTo>
                <a:lnTo>
                  <a:pt x="209753" y="95013"/>
                </a:lnTo>
                <a:lnTo>
                  <a:pt x="207651" y="91141"/>
                </a:lnTo>
                <a:lnTo>
                  <a:pt x="206900" y="86086"/>
                </a:lnTo>
                <a:close/>
              </a:path>
              <a:path w="1076960" h="114300">
                <a:moveTo>
                  <a:pt x="230069" y="29739"/>
                </a:moveTo>
                <a:lnTo>
                  <a:pt x="219636" y="29739"/>
                </a:lnTo>
                <a:lnTo>
                  <a:pt x="215733" y="30293"/>
                </a:lnTo>
                <a:lnTo>
                  <a:pt x="208451" y="32510"/>
                </a:lnTo>
                <a:lnTo>
                  <a:pt x="205577" y="33856"/>
                </a:lnTo>
                <a:lnTo>
                  <a:pt x="203471" y="35438"/>
                </a:lnTo>
                <a:lnTo>
                  <a:pt x="200663" y="37491"/>
                </a:lnTo>
                <a:lnTo>
                  <a:pt x="198442" y="40076"/>
                </a:lnTo>
                <a:lnTo>
                  <a:pt x="195177" y="46304"/>
                </a:lnTo>
                <a:lnTo>
                  <a:pt x="194457" y="49288"/>
                </a:lnTo>
                <a:lnTo>
                  <a:pt x="194432" y="57603"/>
                </a:lnTo>
                <a:lnTo>
                  <a:pt x="195393" y="61010"/>
                </a:lnTo>
                <a:lnTo>
                  <a:pt x="233677" y="80519"/>
                </a:lnTo>
                <a:lnTo>
                  <a:pt x="238395" y="81953"/>
                </a:lnTo>
                <a:lnTo>
                  <a:pt x="240845" y="83078"/>
                </a:lnTo>
                <a:lnTo>
                  <a:pt x="244339" y="84725"/>
                </a:lnTo>
                <a:lnTo>
                  <a:pt x="246085" y="86975"/>
                </a:lnTo>
                <a:lnTo>
                  <a:pt x="246085" y="93023"/>
                </a:lnTo>
                <a:lnTo>
                  <a:pt x="244575" y="95807"/>
                </a:lnTo>
                <a:lnTo>
                  <a:pt x="238533" y="100552"/>
                </a:lnTo>
                <a:lnTo>
                  <a:pt x="233906" y="101738"/>
                </a:lnTo>
                <a:lnTo>
                  <a:pt x="255983" y="101738"/>
                </a:lnTo>
                <a:lnTo>
                  <a:pt x="258853" y="97369"/>
                </a:lnTo>
                <a:lnTo>
                  <a:pt x="260190" y="93023"/>
                </a:lnTo>
                <a:lnTo>
                  <a:pt x="260192" y="83673"/>
                </a:lnTo>
                <a:lnTo>
                  <a:pt x="258964" y="79724"/>
                </a:lnTo>
                <a:lnTo>
                  <a:pt x="220003" y="61149"/>
                </a:lnTo>
                <a:lnTo>
                  <a:pt x="216231" y="60073"/>
                </a:lnTo>
                <a:lnTo>
                  <a:pt x="214957" y="59601"/>
                </a:lnTo>
                <a:lnTo>
                  <a:pt x="212721" y="58719"/>
                </a:lnTo>
                <a:lnTo>
                  <a:pt x="211080" y="57603"/>
                </a:lnTo>
                <a:lnTo>
                  <a:pt x="210035" y="56249"/>
                </a:lnTo>
                <a:lnTo>
                  <a:pt x="208989" y="54945"/>
                </a:lnTo>
                <a:lnTo>
                  <a:pt x="208467" y="53478"/>
                </a:lnTo>
                <a:lnTo>
                  <a:pt x="208467" y="49288"/>
                </a:lnTo>
                <a:lnTo>
                  <a:pt x="209725" y="47049"/>
                </a:lnTo>
                <a:lnTo>
                  <a:pt x="214753" y="43219"/>
                </a:lnTo>
                <a:lnTo>
                  <a:pt x="218958" y="42260"/>
                </a:lnTo>
                <a:lnTo>
                  <a:pt x="252229" y="42260"/>
                </a:lnTo>
                <a:lnTo>
                  <a:pt x="248563" y="37026"/>
                </a:lnTo>
                <a:lnTo>
                  <a:pt x="245061" y="34467"/>
                </a:lnTo>
                <a:lnTo>
                  <a:pt x="235574" y="30684"/>
                </a:lnTo>
                <a:lnTo>
                  <a:pt x="230069" y="29739"/>
                </a:lnTo>
                <a:close/>
              </a:path>
              <a:path w="1076960" h="114300">
                <a:moveTo>
                  <a:pt x="252229" y="42260"/>
                </a:moveTo>
                <a:lnTo>
                  <a:pt x="229848" y="42260"/>
                </a:lnTo>
                <a:lnTo>
                  <a:pt x="233710" y="43365"/>
                </a:lnTo>
                <a:lnTo>
                  <a:pt x="239174" y="47804"/>
                </a:lnTo>
                <a:lnTo>
                  <a:pt x="240812" y="50853"/>
                </a:lnTo>
                <a:lnTo>
                  <a:pt x="241383" y="54782"/>
                </a:lnTo>
                <a:lnTo>
                  <a:pt x="255490" y="53218"/>
                </a:lnTo>
                <a:lnTo>
                  <a:pt x="254634" y="47783"/>
                </a:lnTo>
                <a:lnTo>
                  <a:pt x="253086" y="43483"/>
                </a:lnTo>
                <a:lnTo>
                  <a:pt x="252229" y="42260"/>
                </a:lnTo>
                <a:close/>
              </a:path>
              <a:path w="1076960" h="114300">
                <a:moveTo>
                  <a:pt x="291541" y="31304"/>
                </a:moveTo>
                <a:lnTo>
                  <a:pt x="277434" y="31304"/>
                </a:lnTo>
                <a:lnTo>
                  <a:pt x="277456" y="87765"/>
                </a:lnTo>
                <a:lnTo>
                  <a:pt x="299631" y="114260"/>
                </a:lnTo>
                <a:lnTo>
                  <a:pt x="304252" y="114260"/>
                </a:lnTo>
                <a:lnTo>
                  <a:pt x="311751" y="113343"/>
                </a:lnTo>
                <a:lnTo>
                  <a:pt x="318353" y="110653"/>
                </a:lnTo>
                <a:lnTo>
                  <a:pt x="324168" y="106144"/>
                </a:lnTo>
                <a:lnTo>
                  <a:pt x="327651" y="101738"/>
                </a:lnTo>
                <a:lnTo>
                  <a:pt x="303924" y="101738"/>
                </a:lnTo>
                <a:lnTo>
                  <a:pt x="300525" y="100716"/>
                </a:lnTo>
                <a:lnTo>
                  <a:pt x="291541" y="82972"/>
                </a:lnTo>
                <a:lnTo>
                  <a:pt x="291541" y="31304"/>
                </a:lnTo>
                <a:close/>
              </a:path>
              <a:path w="1076960" h="114300">
                <a:moveTo>
                  <a:pt x="343265" y="99830"/>
                </a:moveTo>
                <a:lnTo>
                  <a:pt x="329159" y="99830"/>
                </a:lnTo>
                <a:lnTo>
                  <a:pt x="329159" y="112695"/>
                </a:lnTo>
                <a:lnTo>
                  <a:pt x="343265" y="112695"/>
                </a:lnTo>
                <a:lnTo>
                  <a:pt x="343265" y="99830"/>
                </a:lnTo>
                <a:close/>
              </a:path>
              <a:path w="1076960" h="114300">
                <a:moveTo>
                  <a:pt x="343265" y="31304"/>
                </a:moveTo>
                <a:lnTo>
                  <a:pt x="329159" y="31304"/>
                </a:lnTo>
                <a:lnTo>
                  <a:pt x="329159" y="81211"/>
                </a:lnTo>
                <a:lnTo>
                  <a:pt x="328420" y="86445"/>
                </a:lnTo>
                <a:lnTo>
                  <a:pt x="325465" y="93652"/>
                </a:lnTo>
                <a:lnTo>
                  <a:pt x="322950" y="96500"/>
                </a:lnTo>
                <a:lnTo>
                  <a:pt x="315849" y="100690"/>
                </a:lnTo>
                <a:lnTo>
                  <a:pt x="312040" y="101738"/>
                </a:lnTo>
                <a:lnTo>
                  <a:pt x="327651" y="101738"/>
                </a:lnTo>
                <a:lnTo>
                  <a:pt x="329159" y="99830"/>
                </a:lnTo>
                <a:lnTo>
                  <a:pt x="343265" y="99830"/>
                </a:lnTo>
                <a:lnTo>
                  <a:pt x="343265" y="31304"/>
                </a:lnTo>
                <a:close/>
              </a:path>
              <a:path w="1076960" h="114300">
                <a:moveTo>
                  <a:pt x="379317" y="0"/>
                </a:moveTo>
                <a:lnTo>
                  <a:pt x="365210" y="0"/>
                </a:lnTo>
                <a:lnTo>
                  <a:pt x="365210" y="112695"/>
                </a:lnTo>
                <a:lnTo>
                  <a:pt x="379317" y="112695"/>
                </a:lnTo>
                <a:lnTo>
                  <a:pt x="379317" y="0"/>
                </a:lnTo>
                <a:close/>
              </a:path>
              <a:path w="1076960" h="114300">
                <a:moveTo>
                  <a:pt x="415367" y="43826"/>
                </a:moveTo>
                <a:lnTo>
                  <a:pt x="401261" y="43826"/>
                </a:lnTo>
                <a:lnTo>
                  <a:pt x="401261" y="97923"/>
                </a:lnTo>
                <a:lnTo>
                  <a:pt x="415514" y="114260"/>
                </a:lnTo>
                <a:lnTo>
                  <a:pt x="423646" y="114260"/>
                </a:lnTo>
                <a:lnTo>
                  <a:pt x="427140" y="113860"/>
                </a:lnTo>
                <a:lnTo>
                  <a:pt x="431041" y="113061"/>
                </a:lnTo>
                <a:lnTo>
                  <a:pt x="429581" y="101738"/>
                </a:lnTo>
                <a:lnTo>
                  <a:pt x="421237" y="101738"/>
                </a:lnTo>
                <a:lnTo>
                  <a:pt x="419633" y="101413"/>
                </a:lnTo>
                <a:lnTo>
                  <a:pt x="417396" y="100107"/>
                </a:lnTo>
                <a:lnTo>
                  <a:pt x="416593" y="99227"/>
                </a:lnTo>
                <a:lnTo>
                  <a:pt x="415612" y="97010"/>
                </a:lnTo>
                <a:lnTo>
                  <a:pt x="415367" y="94523"/>
                </a:lnTo>
                <a:lnTo>
                  <a:pt x="415367" y="43826"/>
                </a:lnTo>
                <a:close/>
              </a:path>
              <a:path w="1076960" h="114300">
                <a:moveTo>
                  <a:pt x="429474" y="100907"/>
                </a:moveTo>
                <a:lnTo>
                  <a:pt x="426928" y="101461"/>
                </a:lnTo>
                <a:lnTo>
                  <a:pt x="424878" y="101738"/>
                </a:lnTo>
                <a:lnTo>
                  <a:pt x="429581" y="101738"/>
                </a:lnTo>
                <a:lnTo>
                  <a:pt x="429474" y="100907"/>
                </a:lnTo>
                <a:close/>
              </a:path>
              <a:path w="1076960" h="114300">
                <a:moveTo>
                  <a:pt x="429474" y="31304"/>
                </a:moveTo>
                <a:lnTo>
                  <a:pt x="390288" y="31304"/>
                </a:lnTo>
                <a:lnTo>
                  <a:pt x="390288" y="43826"/>
                </a:lnTo>
                <a:lnTo>
                  <a:pt x="429474" y="43826"/>
                </a:lnTo>
                <a:lnTo>
                  <a:pt x="429474" y="31304"/>
                </a:lnTo>
                <a:close/>
              </a:path>
              <a:path w="1076960" h="114300">
                <a:moveTo>
                  <a:pt x="415367" y="2960"/>
                </a:moveTo>
                <a:lnTo>
                  <a:pt x="401261" y="11201"/>
                </a:lnTo>
                <a:lnTo>
                  <a:pt x="401261" y="31304"/>
                </a:lnTo>
                <a:lnTo>
                  <a:pt x="415367" y="31304"/>
                </a:lnTo>
                <a:lnTo>
                  <a:pt x="415367" y="2960"/>
                </a:lnTo>
                <a:close/>
              </a:path>
              <a:path w="1076960" h="114300">
                <a:moveTo>
                  <a:pt x="507029" y="42260"/>
                </a:moveTo>
                <a:lnTo>
                  <a:pt x="481591" y="42260"/>
                </a:lnTo>
                <a:lnTo>
                  <a:pt x="486611" y="43712"/>
                </a:lnTo>
                <a:lnTo>
                  <a:pt x="492490" y="48766"/>
                </a:lnTo>
                <a:lnTo>
                  <a:pt x="493739" y="52458"/>
                </a:lnTo>
                <a:lnTo>
                  <a:pt x="493641" y="61043"/>
                </a:lnTo>
                <a:lnTo>
                  <a:pt x="488547" y="62870"/>
                </a:lnTo>
                <a:lnTo>
                  <a:pt x="480620" y="64443"/>
                </a:lnTo>
                <a:lnTo>
                  <a:pt x="464569" y="66432"/>
                </a:lnTo>
                <a:lnTo>
                  <a:pt x="460618" y="67116"/>
                </a:lnTo>
                <a:lnTo>
                  <a:pt x="438878" y="87114"/>
                </a:lnTo>
                <a:lnTo>
                  <a:pt x="438938" y="97984"/>
                </a:lnTo>
                <a:lnTo>
                  <a:pt x="441201" y="103397"/>
                </a:lnTo>
                <a:lnTo>
                  <a:pt x="450491" y="112087"/>
                </a:lnTo>
                <a:lnTo>
                  <a:pt x="457132" y="114260"/>
                </a:lnTo>
                <a:lnTo>
                  <a:pt x="470994" y="114260"/>
                </a:lnTo>
                <a:lnTo>
                  <a:pt x="475893" y="113318"/>
                </a:lnTo>
                <a:lnTo>
                  <a:pt x="485037" y="109552"/>
                </a:lnTo>
                <a:lnTo>
                  <a:pt x="489983" y="106320"/>
                </a:lnTo>
                <a:lnTo>
                  <a:pt x="495306" y="101738"/>
                </a:lnTo>
                <a:lnTo>
                  <a:pt x="463697" y="101738"/>
                </a:lnTo>
                <a:lnTo>
                  <a:pt x="459741" y="100653"/>
                </a:lnTo>
                <a:lnTo>
                  <a:pt x="454337" y="96318"/>
                </a:lnTo>
                <a:lnTo>
                  <a:pt x="452986" y="93610"/>
                </a:lnTo>
                <a:lnTo>
                  <a:pt x="452986" y="88247"/>
                </a:lnTo>
                <a:lnTo>
                  <a:pt x="481575" y="76907"/>
                </a:lnTo>
                <a:lnTo>
                  <a:pt x="488873" y="75374"/>
                </a:lnTo>
                <a:lnTo>
                  <a:pt x="493739" y="73564"/>
                </a:lnTo>
                <a:lnTo>
                  <a:pt x="509413" y="73564"/>
                </a:lnTo>
                <a:lnTo>
                  <a:pt x="509301" y="52458"/>
                </a:lnTo>
                <a:lnTo>
                  <a:pt x="509184" y="50364"/>
                </a:lnTo>
                <a:lnTo>
                  <a:pt x="508608" y="47437"/>
                </a:lnTo>
                <a:lnTo>
                  <a:pt x="507894" y="44152"/>
                </a:lnTo>
                <a:lnTo>
                  <a:pt x="507029" y="42260"/>
                </a:lnTo>
                <a:close/>
              </a:path>
              <a:path w="1076960" h="114300">
                <a:moveTo>
                  <a:pt x="509413" y="73564"/>
                </a:moveTo>
                <a:lnTo>
                  <a:pt x="493739" y="73564"/>
                </a:lnTo>
                <a:lnTo>
                  <a:pt x="493583" y="83494"/>
                </a:lnTo>
                <a:lnTo>
                  <a:pt x="492922" y="87138"/>
                </a:lnTo>
                <a:lnTo>
                  <a:pt x="489607" y="93317"/>
                </a:lnTo>
                <a:lnTo>
                  <a:pt x="486661" y="96174"/>
                </a:lnTo>
                <a:lnTo>
                  <a:pt x="478628" y="100625"/>
                </a:lnTo>
                <a:lnTo>
                  <a:pt x="474049" y="101738"/>
                </a:lnTo>
                <a:lnTo>
                  <a:pt x="495306" y="101738"/>
                </a:lnTo>
                <a:lnTo>
                  <a:pt x="496008" y="105912"/>
                </a:lnTo>
                <a:lnTo>
                  <a:pt x="497575" y="109564"/>
                </a:lnTo>
                <a:lnTo>
                  <a:pt x="500009" y="112695"/>
                </a:lnTo>
                <a:lnTo>
                  <a:pt x="514116" y="112695"/>
                </a:lnTo>
                <a:lnTo>
                  <a:pt x="512237" y="109206"/>
                </a:lnTo>
                <a:lnTo>
                  <a:pt x="510984" y="105566"/>
                </a:lnTo>
                <a:lnTo>
                  <a:pt x="509727" y="97984"/>
                </a:lnTo>
                <a:lnTo>
                  <a:pt x="509413" y="89990"/>
                </a:lnTo>
                <a:lnTo>
                  <a:pt x="509413" y="73564"/>
                </a:lnTo>
                <a:close/>
              </a:path>
              <a:path w="1076960" h="114300">
                <a:moveTo>
                  <a:pt x="484596" y="29739"/>
                </a:moveTo>
                <a:lnTo>
                  <a:pt x="470489" y="29739"/>
                </a:lnTo>
                <a:lnTo>
                  <a:pt x="464259" y="30697"/>
                </a:lnTo>
                <a:lnTo>
                  <a:pt x="440446" y="54782"/>
                </a:lnTo>
                <a:lnTo>
                  <a:pt x="454553" y="56347"/>
                </a:lnTo>
                <a:lnTo>
                  <a:pt x="455974" y="51098"/>
                </a:lnTo>
                <a:lnTo>
                  <a:pt x="458166" y="47437"/>
                </a:lnTo>
                <a:lnTo>
                  <a:pt x="464092" y="43296"/>
                </a:lnTo>
                <a:lnTo>
                  <a:pt x="468693" y="42260"/>
                </a:lnTo>
                <a:lnTo>
                  <a:pt x="507029" y="42260"/>
                </a:lnTo>
                <a:lnTo>
                  <a:pt x="506445" y="40981"/>
                </a:lnTo>
                <a:lnTo>
                  <a:pt x="502315" y="35960"/>
                </a:lnTo>
                <a:lnTo>
                  <a:pt x="499085" y="33877"/>
                </a:lnTo>
                <a:lnTo>
                  <a:pt x="490302" y="30566"/>
                </a:lnTo>
                <a:lnTo>
                  <a:pt x="484596" y="29739"/>
                </a:lnTo>
                <a:close/>
              </a:path>
              <a:path w="1076960" h="114300">
                <a:moveTo>
                  <a:pt x="547032" y="43826"/>
                </a:moveTo>
                <a:lnTo>
                  <a:pt x="532925" y="43826"/>
                </a:lnTo>
                <a:lnTo>
                  <a:pt x="532925" y="97923"/>
                </a:lnTo>
                <a:lnTo>
                  <a:pt x="547178" y="114260"/>
                </a:lnTo>
                <a:lnTo>
                  <a:pt x="555310" y="114260"/>
                </a:lnTo>
                <a:lnTo>
                  <a:pt x="558803" y="113860"/>
                </a:lnTo>
                <a:lnTo>
                  <a:pt x="562706" y="113061"/>
                </a:lnTo>
                <a:lnTo>
                  <a:pt x="561245" y="101738"/>
                </a:lnTo>
                <a:lnTo>
                  <a:pt x="552900" y="101738"/>
                </a:lnTo>
                <a:lnTo>
                  <a:pt x="551296" y="101413"/>
                </a:lnTo>
                <a:lnTo>
                  <a:pt x="549060" y="100107"/>
                </a:lnTo>
                <a:lnTo>
                  <a:pt x="548256" y="99227"/>
                </a:lnTo>
                <a:lnTo>
                  <a:pt x="547276" y="97010"/>
                </a:lnTo>
                <a:lnTo>
                  <a:pt x="547032" y="94523"/>
                </a:lnTo>
                <a:lnTo>
                  <a:pt x="547032" y="43826"/>
                </a:lnTo>
                <a:close/>
              </a:path>
              <a:path w="1076960" h="114300">
                <a:moveTo>
                  <a:pt x="561138" y="100907"/>
                </a:moveTo>
                <a:lnTo>
                  <a:pt x="558591" y="101461"/>
                </a:lnTo>
                <a:lnTo>
                  <a:pt x="556541" y="101738"/>
                </a:lnTo>
                <a:lnTo>
                  <a:pt x="561245" y="101738"/>
                </a:lnTo>
                <a:lnTo>
                  <a:pt x="561138" y="100907"/>
                </a:lnTo>
                <a:close/>
              </a:path>
              <a:path w="1076960" h="114300">
                <a:moveTo>
                  <a:pt x="561138" y="31304"/>
                </a:moveTo>
                <a:lnTo>
                  <a:pt x="521953" y="31304"/>
                </a:lnTo>
                <a:lnTo>
                  <a:pt x="521953" y="43826"/>
                </a:lnTo>
                <a:lnTo>
                  <a:pt x="561138" y="43826"/>
                </a:lnTo>
                <a:lnTo>
                  <a:pt x="561138" y="31304"/>
                </a:lnTo>
                <a:close/>
              </a:path>
              <a:path w="1076960" h="114300">
                <a:moveTo>
                  <a:pt x="547032" y="2960"/>
                </a:moveTo>
                <a:lnTo>
                  <a:pt x="532925" y="11201"/>
                </a:lnTo>
                <a:lnTo>
                  <a:pt x="532925" y="31304"/>
                </a:lnTo>
                <a:lnTo>
                  <a:pt x="547032" y="31304"/>
                </a:lnTo>
                <a:lnTo>
                  <a:pt x="547032" y="2960"/>
                </a:lnTo>
                <a:close/>
              </a:path>
              <a:path w="1076960" h="114300">
                <a:moveTo>
                  <a:pt x="650302" y="29739"/>
                </a:moveTo>
                <a:lnTo>
                  <a:pt x="638790" y="29739"/>
                </a:lnTo>
                <a:lnTo>
                  <a:pt x="632782" y="31492"/>
                </a:lnTo>
                <a:lnTo>
                  <a:pt x="622039" y="38502"/>
                </a:lnTo>
                <a:lnTo>
                  <a:pt x="618011" y="43540"/>
                </a:lnTo>
                <a:lnTo>
                  <a:pt x="612639" y="56682"/>
                </a:lnTo>
                <a:lnTo>
                  <a:pt x="611296" y="64002"/>
                </a:lnTo>
                <a:lnTo>
                  <a:pt x="611296" y="80355"/>
                </a:lnTo>
                <a:lnTo>
                  <a:pt x="633329" y="112483"/>
                </a:lnTo>
                <a:lnTo>
                  <a:pt x="639150" y="114260"/>
                </a:lnTo>
                <a:lnTo>
                  <a:pt x="645485" y="114260"/>
                </a:lnTo>
                <a:lnTo>
                  <a:pt x="652376" y="113426"/>
                </a:lnTo>
                <a:lnTo>
                  <a:pt x="658380" y="110922"/>
                </a:lnTo>
                <a:lnTo>
                  <a:pt x="663495" y="106749"/>
                </a:lnTo>
                <a:lnTo>
                  <a:pt x="667122" y="101738"/>
                </a:lnTo>
                <a:lnTo>
                  <a:pt x="641019" y="101738"/>
                </a:lnTo>
                <a:lnTo>
                  <a:pt x="636016" y="99277"/>
                </a:lnTo>
                <a:lnTo>
                  <a:pt x="627526" y="89429"/>
                </a:lnTo>
                <a:lnTo>
                  <a:pt x="625402" y="81986"/>
                </a:lnTo>
                <a:lnTo>
                  <a:pt x="625402" y="61735"/>
                </a:lnTo>
                <a:lnTo>
                  <a:pt x="627386" y="54203"/>
                </a:lnTo>
                <a:lnTo>
                  <a:pt x="635322" y="44649"/>
                </a:lnTo>
                <a:lnTo>
                  <a:pt x="640269" y="42260"/>
                </a:lnTo>
                <a:lnTo>
                  <a:pt x="681829" y="42260"/>
                </a:lnTo>
                <a:lnTo>
                  <a:pt x="681829" y="41992"/>
                </a:lnTo>
                <a:lnTo>
                  <a:pt x="667724" y="41992"/>
                </a:lnTo>
                <a:lnTo>
                  <a:pt x="665340" y="38356"/>
                </a:lnTo>
                <a:lnTo>
                  <a:pt x="662245" y="35405"/>
                </a:lnTo>
                <a:lnTo>
                  <a:pt x="654636" y="30872"/>
                </a:lnTo>
                <a:lnTo>
                  <a:pt x="650302" y="29739"/>
                </a:lnTo>
                <a:close/>
              </a:path>
              <a:path w="1076960" h="114300">
                <a:moveTo>
                  <a:pt x="681829" y="100907"/>
                </a:moveTo>
                <a:lnTo>
                  <a:pt x="667724" y="100907"/>
                </a:lnTo>
                <a:lnTo>
                  <a:pt x="667724" y="112695"/>
                </a:lnTo>
                <a:lnTo>
                  <a:pt x="681829" y="112695"/>
                </a:lnTo>
                <a:lnTo>
                  <a:pt x="681829" y="100907"/>
                </a:lnTo>
                <a:close/>
              </a:path>
              <a:path w="1076960" h="114300">
                <a:moveTo>
                  <a:pt x="681829" y="42260"/>
                </a:moveTo>
                <a:lnTo>
                  <a:pt x="652252" y="42260"/>
                </a:lnTo>
                <a:lnTo>
                  <a:pt x="657355" y="44747"/>
                </a:lnTo>
                <a:lnTo>
                  <a:pt x="665650" y="54693"/>
                </a:lnTo>
                <a:lnTo>
                  <a:pt x="667724" y="62494"/>
                </a:lnTo>
                <a:lnTo>
                  <a:pt x="667724" y="82793"/>
                </a:lnTo>
                <a:lnTo>
                  <a:pt x="665690" y="89979"/>
                </a:lnTo>
                <a:lnTo>
                  <a:pt x="657559" y="99386"/>
                </a:lnTo>
                <a:lnTo>
                  <a:pt x="652612" y="101738"/>
                </a:lnTo>
                <a:lnTo>
                  <a:pt x="667122" y="101738"/>
                </a:lnTo>
                <a:lnTo>
                  <a:pt x="667724" y="100907"/>
                </a:lnTo>
                <a:lnTo>
                  <a:pt x="681829" y="100907"/>
                </a:lnTo>
                <a:lnTo>
                  <a:pt x="681829" y="42260"/>
                </a:lnTo>
                <a:close/>
              </a:path>
              <a:path w="1076960" h="114300">
                <a:moveTo>
                  <a:pt x="681829" y="0"/>
                </a:moveTo>
                <a:lnTo>
                  <a:pt x="667724" y="0"/>
                </a:lnTo>
                <a:lnTo>
                  <a:pt x="667724" y="41992"/>
                </a:lnTo>
                <a:lnTo>
                  <a:pt x="681829" y="41992"/>
                </a:lnTo>
                <a:lnTo>
                  <a:pt x="681829" y="0"/>
                </a:lnTo>
                <a:close/>
              </a:path>
              <a:path w="1076960" h="114300">
                <a:moveTo>
                  <a:pt x="719448" y="31304"/>
                </a:moveTo>
                <a:lnTo>
                  <a:pt x="705341" y="31304"/>
                </a:lnTo>
                <a:lnTo>
                  <a:pt x="705363" y="87765"/>
                </a:lnTo>
                <a:lnTo>
                  <a:pt x="727538" y="114260"/>
                </a:lnTo>
                <a:lnTo>
                  <a:pt x="732158" y="114260"/>
                </a:lnTo>
                <a:lnTo>
                  <a:pt x="739658" y="113343"/>
                </a:lnTo>
                <a:lnTo>
                  <a:pt x="746259" y="110653"/>
                </a:lnTo>
                <a:lnTo>
                  <a:pt x="752075" y="106144"/>
                </a:lnTo>
                <a:lnTo>
                  <a:pt x="755558" y="101738"/>
                </a:lnTo>
                <a:lnTo>
                  <a:pt x="731832" y="101738"/>
                </a:lnTo>
                <a:lnTo>
                  <a:pt x="728432" y="100716"/>
                </a:lnTo>
                <a:lnTo>
                  <a:pt x="719448" y="82972"/>
                </a:lnTo>
                <a:lnTo>
                  <a:pt x="719448" y="31304"/>
                </a:lnTo>
                <a:close/>
              </a:path>
              <a:path w="1076960" h="114300">
                <a:moveTo>
                  <a:pt x="771173" y="99830"/>
                </a:moveTo>
                <a:lnTo>
                  <a:pt x="757067" y="99830"/>
                </a:lnTo>
                <a:lnTo>
                  <a:pt x="757067" y="112695"/>
                </a:lnTo>
                <a:lnTo>
                  <a:pt x="771173" y="112695"/>
                </a:lnTo>
                <a:lnTo>
                  <a:pt x="771173" y="99830"/>
                </a:lnTo>
                <a:close/>
              </a:path>
              <a:path w="1076960" h="114300">
                <a:moveTo>
                  <a:pt x="771173" y="31304"/>
                </a:moveTo>
                <a:lnTo>
                  <a:pt x="757067" y="31304"/>
                </a:lnTo>
                <a:lnTo>
                  <a:pt x="757067" y="81211"/>
                </a:lnTo>
                <a:lnTo>
                  <a:pt x="756328" y="86445"/>
                </a:lnTo>
                <a:lnTo>
                  <a:pt x="753372" y="93652"/>
                </a:lnTo>
                <a:lnTo>
                  <a:pt x="750858" y="96500"/>
                </a:lnTo>
                <a:lnTo>
                  <a:pt x="743755" y="100690"/>
                </a:lnTo>
                <a:lnTo>
                  <a:pt x="739947" y="101738"/>
                </a:lnTo>
                <a:lnTo>
                  <a:pt x="755558" y="101738"/>
                </a:lnTo>
                <a:lnTo>
                  <a:pt x="757067" y="99830"/>
                </a:lnTo>
                <a:lnTo>
                  <a:pt x="771173" y="99830"/>
                </a:lnTo>
                <a:lnTo>
                  <a:pt x="771173" y="31304"/>
                </a:lnTo>
                <a:close/>
              </a:path>
              <a:path w="1076960" h="114300">
                <a:moveTo>
                  <a:pt x="851112" y="43826"/>
                </a:moveTo>
                <a:lnTo>
                  <a:pt x="837006" y="43826"/>
                </a:lnTo>
                <a:lnTo>
                  <a:pt x="837006" y="97923"/>
                </a:lnTo>
                <a:lnTo>
                  <a:pt x="851259" y="114260"/>
                </a:lnTo>
                <a:lnTo>
                  <a:pt x="859389" y="114260"/>
                </a:lnTo>
                <a:lnTo>
                  <a:pt x="862883" y="113860"/>
                </a:lnTo>
                <a:lnTo>
                  <a:pt x="866786" y="113061"/>
                </a:lnTo>
                <a:lnTo>
                  <a:pt x="865326" y="101738"/>
                </a:lnTo>
                <a:lnTo>
                  <a:pt x="856982" y="101738"/>
                </a:lnTo>
                <a:lnTo>
                  <a:pt x="855378" y="101413"/>
                </a:lnTo>
                <a:lnTo>
                  <a:pt x="853141" y="100107"/>
                </a:lnTo>
                <a:lnTo>
                  <a:pt x="852336" y="99227"/>
                </a:lnTo>
                <a:lnTo>
                  <a:pt x="851357" y="97010"/>
                </a:lnTo>
                <a:lnTo>
                  <a:pt x="851112" y="94523"/>
                </a:lnTo>
                <a:lnTo>
                  <a:pt x="851112" y="43826"/>
                </a:lnTo>
                <a:close/>
              </a:path>
              <a:path w="1076960" h="114300">
                <a:moveTo>
                  <a:pt x="865219" y="100907"/>
                </a:moveTo>
                <a:lnTo>
                  <a:pt x="862672" y="101461"/>
                </a:lnTo>
                <a:lnTo>
                  <a:pt x="860623" y="101738"/>
                </a:lnTo>
                <a:lnTo>
                  <a:pt x="865326" y="101738"/>
                </a:lnTo>
                <a:lnTo>
                  <a:pt x="865219" y="100907"/>
                </a:lnTo>
                <a:close/>
              </a:path>
              <a:path w="1076960" h="114300">
                <a:moveTo>
                  <a:pt x="865219" y="31304"/>
                </a:moveTo>
                <a:lnTo>
                  <a:pt x="826033" y="31304"/>
                </a:lnTo>
                <a:lnTo>
                  <a:pt x="826033" y="43826"/>
                </a:lnTo>
                <a:lnTo>
                  <a:pt x="865219" y="43826"/>
                </a:lnTo>
                <a:lnTo>
                  <a:pt x="865219" y="31304"/>
                </a:lnTo>
                <a:close/>
              </a:path>
              <a:path w="1076960" h="114300">
                <a:moveTo>
                  <a:pt x="851112" y="2960"/>
                </a:moveTo>
                <a:lnTo>
                  <a:pt x="837006" y="11201"/>
                </a:lnTo>
                <a:lnTo>
                  <a:pt x="837006" y="31304"/>
                </a:lnTo>
                <a:lnTo>
                  <a:pt x="851112" y="31304"/>
                </a:lnTo>
                <a:lnTo>
                  <a:pt x="851112" y="2960"/>
                </a:lnTo>
                <a:close/>
              </a:path>
              <a:path w="1076960" h="114300">
                <a:moveTo>
                  <a:pt x="911971" y="29739"/>
                </a:moveTo>
                <a:lnTo>
                  <a:pt x="875762" y="54568"/>
                </a:lnTo>
                <a:lnTo>
                  <a:pt x="873116" y="73516"/>
                </a:lnTo>
                <a:lnTo>
                  <a:pt x="873726" y="81992"/>
                </a:lnTo>
                <a:lnTo>
                  <a:pt x="904093" y="113577"/>
                </a:lnTo>
                <a:lnTo>
                  <a:pt x="912756" y="114260"/>
                </a:lnTo>
                <a:lnTo>
                  <a:pt x="922437" y="114260"/>
                </a:lnTo>
                <a:lnTo>
                  <a:pt x="930389" y="112071"/>
                </a:lnTo>
                <a:lnTo>
                  <a:pt x="942831" y="103315"/>
                </a:lnTo>
                <a:lnTo>
                  <a:pt x="943922" y="101738"/>
                </a:lnTo>
                <a:lnTo>
                  <a:pt x="905890" y="101738"/>
                </a:lnTo>
                <a:lnTo>
                  <a:pt x="899930" y="99452"/>
                </a:lnTo>
                <a:lnTo>
                  <a:pt x="890362" y="90305"/>
                </a:lnTo>
                <a:lnTo>
                  <a:pt x="887702" y="83722"/>
                </a:lnTo>
                <a:lnTo>
                  <a:pt x="887163" y="75130"/>
                </a:lnTo>
                <a:lnTo>
                  <a:pt x="949761" y="75130"/>
                </a:lnTo>
                <a:lnTo>
                  <a:pt x="949859" y="71511"/>
                </a:lnTo>
                <a:lnTo>
                  <a:pt x="949230" y="62608"/>
                </a:lnTo>
                <a:lnTo>
                  <a:pt x="887163" y="62608"/>
                </a:lnTo>
                <a:lnTo>
                  <a:pt x="887652" y="56429"/>
                </a:lnTo>
                <a:lnTo>
                  <a:pt x="890207" y="51493"/>
                </a:lnTo>
                <a:lnTo>
                  <a:pt x="899449" y="44107"/>
                </a:lnTo>
                <a:lnTo>
                  <a:pt x="905139" y="42260"/>
                </a:lnTo>
                <a:lnTo>
                  <a:pt x="940469" y="42260"/>
                </a:lnTo>
                <a:lnTo>
                  <a:pt x="939267" y="40695"/>
                </a:lnTo>
                <a:lnTo>
                  <a:pt x="933589" y="35902"/>
                </a:lnTo>
                <a:lnTo>
                  <a:pt x="927147" y="32478"/>
                </a:lnTo>
                <a:lnTo>
                  <a:pt x="919941" y="30424"/>
                </a:lnTo>
                <a:lnTo>
                  <a:pt x="911971" y="29739"/>
                </a:lnTo>
                <a:close/>
              </a:path>
              <a:path w="1076960" h="114300">
                <a:moveTo>
                  <a:pt x="935606" y="87651"/>
                </a:moveTo>
                <a:lnTo>
                  <a:pt x="933401" y="92560"/>
                </a:lnTo>
                <a:lnTo>
                  <a:pt x="930418" y="96133"/>
                </a:lnTo>
                <a:lnTo>
                  <a:pt x="922891" y="100618"/>
                </a:lnTo>
                <a:lnTo>
                  <a:pt x="918348" y="101738"/>
                </a:lnTo>
                <a:lnTo>
                  <a:pt x="943922" y="101738"/>
                </a:lnTo>
                <a:lnTo>
                  <a:pt x="947092" y="97157"/>
                </a:lnTo>
                <a:lnTo>
                  <a:pt x="949394" y="89217"/>
                </a:lnTo>
                <a:lnTo>
                  <a:pt x="935606" y="87651"/>
                </a:lnTo>
                <a:close/>
              </a:path>
              <a:path w="1076960" h="114300">
                <a:moveTo>
                  <a:pt x="940469" y="42260"/>
                </a:moveTo>
                <a:lnTo>
                  <a:pt x="919393" y="42260"/>
                </a:lnTo>
                <a:lnTo>
                  <a:pt x="925483" y="44576"/>
                </a:lnTo>
                <a:lnTo>
                  <a:pt x="930169" y="49206"/>
                </a:lnTo>
                <a:lnTo>
                  <a:pt x="933239" y="52174"/>
                </a:lnTo>
                <a:lnTo>
                  <a:pt x="935099" y="56642"/>
                </a:lnTo>
                <a:lnTo>
                  <a:pt x="935753" y="62608"/>
                </a:lnTo>
                <a:lnTo>
                  <a:pt x="949230" y="62608"/>
                </a:lnTo>
                <a:lnTo>
                  <a:pt x="949197" y="62137"/>
                </a:lnTo>
                <a:lnTo>
                  <a:pt x="947211" y="53877"/>
                </a:lnTo>
                <a:lnTo>
                  <a:pt x="943901" y="46730"/>
                </a:lnTo>
                <a:lnTo>
                  <a:pt x="940469" y="42260"/>
                </a:lnTo>
                <a:close/>
              </a:path>
              <a:path w="1076960" h="114300">
                <a:moveTo>
                  <a:pt x="974939" y="86086"/>
                </a:moveTo>
                <a:lnTo>
                  <a:pt x="960832" y="87651"/>
                </a:lnTo>
                <a:lnTo>
                  <a:pt x="962366" y="96439"/>
                </a:lnTo>
                <a:lnTo>
                  <a:pt x="965897" y="103071"/>
                </a:lnTo>
                <a:lnTo>
                  <a:pt x="976951" y="112022"/>
                </a:lnTo>
                <a:lnTo>
                  <a:pt x="984987" y="114260"/>
                </a:lnTo>
                <a:lnTo>
                  <a:pt x="1001902" y="114260"/>
                </a:lnTo>
                <a:lnTo>
                  <a:pt x="1007605" y="113143"/>
                </a:lnTo>
                <a:lnTo>
                  <a:pt x="1017680" y="108676"/>
                </a:lnTo>
                <a:lnTo>
                  <a:pt x="1021537" y="105521"/>
                </a:lnTo>
                <a:lnTo>
                  <a:pt x="1024022" y="101738"/>
                </a:lnTo>
                <a:lnTo>
                  <a:pt x="989519" y="101738"/>
                </a:lnTo>
                <a:lnTo>
                  <a:pt x="984698" y="100393"/>
                </a:lnTo>
                <a:lnTo>
                  <a:pt x="977792" y="95013"/>
                </a:lnTo>
                <a:lnTo>
                  <a:pt x="975690" y="91141"/>
                </a:lnTo>
                <a:lnTo>
                  <a:pt x="974939" y="86086"/>
                </a:lnTo>
                <a:close/>
              </a:path>
              <a:path w="1076960" h="114300">
                <a:moveTo>
                  <a:pt x="998106" y="29739"/>
                </a:moveTo>
                <a:lnTo>
                  <a:pt x="987673" y="29739"/>
                </a:lnTo>
                <a:lnTo>
                  <a:pt x="983772" y="30293"/>
                </a:lnTo>
                <a:lnTo>
                  <a:pt x="976490" y="32510"/>
                </a:lnTo>
                <a:lnTo>
                  <a:pt x="973616" y="33856"/>
                </a:lnTo>
                <a:lnTo>
                  <a:pt x="971510" y="35438"/>
                </a:lnTo>
                <a:lnTo>
                  <a:pt x="968701" y="37491"/>
                </a:lnTo>
                <a:lnTo>
                  <a:pt x="966481" y="40076"/>
                </a:lnTo>
                <a:lnTo>
                  <a:pt x="963216" y="46304"/>
                </a:lnTo>
                <a:lnTo>
                  <a:pt x="962495" y="49288"/>
                </a:lnTo>
                <a:lnTo>
                  <a:pt x="962470" y="57603"/>
                </a:lnTo>
                <a:lnTo>
                  <a:pt x="963432" y="61010"/>
                </a:lnTo>
                <a:lnTo>
                  <a:pt x="1001716" y="80519"/>
                </a:lnTo>
                <a:lnTo>
                  <a:pt x="1006434" y="81953"/>
                </a:lnTo>
                <a:lnTo>
                  <a:pt x="1008882" y="83078"/>
                </a:lnTo>
                <a:lnTo>
                  <a:pt x="1012377" y="84725"/>
                </a:lnTo>
                <a:lnTo>
                  <a:pt x="1014124" y="86975"/>
                </a:lnTo>
                <a:lnTo>
                  <a:pt x="1014124" y="93023"/>
                </a:lnTo>
                <a:lnTo>
                  <a:pt x="1012614" y="95807"/>
                </a:lnTo>
                <a:lnTo>
                  <a:pt x="1006572" y="100552"/>
                </a:lnTo>
                <a:lnTo>
                  <a:pt x="1001944" y="101738"/>
                </a:lnTo>
                <a:lnTo>
                  <a:pt x="1024022" y="101738"/>
                </a:lnTo>
                <a:lnTo>
                  <a:pt x="1026892" y="97369"/>
                </a:lnTo>
                <a:lnTo>
                  <a:pt x="1028229" y="93023"/>
                </a:lnTo>
                <a:lnTo>
                  <a:pt x="1028231" y="83673"/>
                </a:lnTo>
                <a:lnTo>
                  <a:pt x="1027002" y="79724"/>
                </a:lnTo>
                <a:lnTo>
                  <a:pt x="988042" y="61149"/>
                </a:lnTo>
                <a:lnTo>
                  <a:pt x="984270" y="60073"/>
                </a:lnTo>
                <a:lnTo>
                  <a:pt x="982996" y="59601"/>
                </a:lnTo>
                <a:lnTo>
                  <a:pt x="980760" y="58719"/>
                </a:lnTo>
                <a:lnTo>
                  <a:pt x="979119" y="57603"/>
                </a:lnTo>
                <a:lnTo>
                  <a:pt x="978073" y="56249"/>
                </a:lnTo>
                <a:lnTo>
                  <a:pt x="977028" y="54945"/>
                </a:lnTo>
                <a:lnTo>
                  <a:pt x="976506" y="53478"/>
                </a:lnTo>
                <a:lnTo>
                  <a:pt x="976506" y="49288"/>
                </a:lnTo>
                <a:lnTo>
                  <a:pt x="977764" y="47049"/>
                </a:lnTo>
                <a:lnTo>
                  <a:pt x="982792" y="43219"/>
                </a:lnTo>
                <a:lnTo>
                  <a:pt x="986997" y="42260"/>
                </a:lnTo>
                <a:lnTo>
                  <a:pt x="1020267" y="42260"/>
                </a:lnTo>
                <a:lnTo>
                  <a:pt x="1016601" y="37026"/>
                </a:lnTo>
                <a:lnTo>
                  <a:pt x="1013099" y="34467"/>
                </a:lnTo>
                <a:lnTo>
                  <a:pt x="1003613" y="30684"/>
                </a:lnTo>
                <a:lnTo>
                  <a:pt x="998106" y="29739"/>
                </a:lnTo>
                <a:close/>
              </a:path>
              <a:path w="1076960" h="114300">
                <a:moveTo>
                  <a:pt x="1020267" y="42260"/>
                </a:moveTo>
                <a:lnTo>
                  <a:pt x="997887" y="42260"/>
                </a:lnTo>
                <a:lnTo>
                  <a:pt x="1001748" y="43365"/>
                </a:lnTo>
                <a:lnTo>
                  <a:pt x="1007212" y="47804"/>
                </a:lnTo>
                <a:lnTo>
                  <a:pt x="1008851" y="50853"/>
                </a:lnTo>
                <a:lnTo>
                  <a:pt x="1009422" y="54782"/>
                </a:lnTo>
                <a:lnTo>
                  <a:pt x="1023528" y="53218"/>
                </a:lnTo>
                <a:lnTo>
                  <a:pt x="1022672" y="47783"/>
                </a:lnTo>
                <a:lnTo>
                  <a:pt x="1021124" y="43483"/>
                </a:lnTo>
                <a:lnTo>
                  <a:pt x="1020267" y="42260"/>
                </a:lnTo>
                <a:close/>
              </a:path>
              <a:path w="1076960" h="114300">
                <a:moveTo>
                  <a:pt x="1061147" y="43826"/>
                </a:moveTo>
                <a:lnTo>
                  <a:pt x="1047040" y="43826"/>
                </a:lnTo>
                <a:lnTo>
                  <a:pt x="1047040" y="97923"/>
                </a:lnTo>
                <a:lnTo>
                  <a:pt x="1061294" y="114260"/>
                </a:lnTo>
                <a:lnTo>
                  <a:pt x="1069425" y="114260"/>
                </a:lnTo>
                <a:lnTo>
                  <a:pt x="1072918" y="113860"/>
                </a:lnTo>
                <a:lnTo>
                  <a:pt x="1076821" y="113061"/>
                </a:lnTo>
                <a:lnTo>
                  <a:pt x="1075361" y="101738"/>
                </a:lnTo>
                <a:lnTo>
                  <a:pt x="1067017" y="101738"/>
                </a:lnTo>
                <a:lnTo>
                  <a:pt x="1065413" y="101413"/>
                </a:lnTo>
                <a:lnTo>
                  <a:pt x="1063175" y="100107"/>
                </a:lnTo>
                <a:lnTo>
                  <a:pt x="1062371" y="99227"/>
                </a:lnTo>
                <a:lnTo>
                  <a:pt x="1061392" y="97010"/>
                </a:lnTo>
                <a:lnTo>
                  <a:pt x="1061147" y="94523"/>
                </a:lnTo>
                <a:lnTo>
                  <a:pt x="1061147" y="43826"/>
                </a:lnTo>
                <a:close/>
              </a:path>
              <a:path w="1076960" h="114300">
                <a:moveTo>
                  <a:pt x="1075254" y="100907"/>
                </a:moveTo>
                <a:lnTo>
                  <a:pt x="1072706" y="101461"/>
                </a:lnTo>
                <a:lnTo>
                  <a:pt x="1070658" y="101738"/>
                </a:lnTo>
                <a:lnTo>
                  <a:pt x="1075361" y="101738"/>
                </a:lnTo>
                <a:lnTo>
                  <a:pt x="1075254" y="100907"/>
                </a:lnTo>
                <a:close/>
              </a:path>
              <a:path w="1076960" h="114300">
                <a:moveTo>
                  <a:pt x="1075254" y="31304"/>
                </a:moveTo>
                <a:lnTo>
                  <a:pt x="1036068" y="31304"/>
                </a:lnTo>
                <a:lnTo>
                  <a:pt x="1036068" y="43826"/>
                </a:lnTo>
                <a:lnTo>
                  <a:pt x="1075254" y="43826"/>
                </a:lnTo>
                <a:lnTo>
                  <a:pt x="1075254" y="31304"/>
                </a:lnTo>
                <a:close/>
              </a:path>
              <a:path w="1076960" h="114300">
                <a:moveTo>
                  <a:pt x="1061147" y="2960"/>
                </a:moveTo>
                <a:lnTo>
                  <a:pt x="1047040" y="11201"/>
                </a:lnTo>
                <a:lnTo>
                  <a:pt x="1047040" y="31304"/>
                </a:lnTo>
                <a:lnTo>
                  <a:pt x="1061147" y="31304"/>
                </a:lnTo>
                <a:lnTo>
                  <a:pt x="1061147" y="29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06849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337125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40548" y="360874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97300" y="3658835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553412" y="3649444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649025" y="3704226"/>
            <a:ext cx="42545" cy="19050"/>
          </a:xfrm>
          <a:custGeom>
            <a:avLst/>
            <a:gdLst/>
            <a:ahLst/>
            <a:cxnLst/>
            <a:rect l="l" t="t" r="r" b="b"/>
            <a:pathLst>
              <a:path w="42545" h="19050">
                <a:moveTo>
                  <a:pt x="42320" y="18783"/>
                </a:moveTo>
                <a:lnTo>
                  <a:pt x="0" y="18783"/>
                </a:lnTo>
                <a:lnTo>
                  <a:pt x="0" y="0"/>
                </a:lnTo>
                <a:lnTo>
                  <a:pt x="42320" y="0"/>
                </a:lnTo>
                <a:lnTo>
                  <a:pt x="42320" y="187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033062" y="3640053"/>
            <a:ext cx="183387" cy="1126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519422" y="3640053"/>
            <a:ext cx="208713" cy="1126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873149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376310" y="360561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881038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65285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842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70014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66879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73149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73176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37004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37631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77904" y="3229970"/>
            <a:ext cx="0" cy="558800"/>
          </a:xfrm>
          <a:custGeom>
            <a:avLst/>
            <a:gdLst/>
            <a:ahLst/>
            <a:cxnLst/>
            <a:rect l="l" t="t" r="r" b="b"/>
            <a:pathLst>
              <a:path h="558800">
                <a:moveTo>
                  <a:pt x="0" y="0"/>
                </a:moveTo>
                <a:lnTo>
                  <a:pt x="0" y="558776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7477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881038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81065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5">
            <a:extLst>
              <a:ext uri="{FF2B5EF4-FFF2-40B4-BE49-F238E27FC236}">
                <a16:creationId xmlns:a16="http://schemas.microsoft.com/office/drawing/2014/main" id="{4538B981-C0D4-C745-9FAB-F70E922330C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7805420" cy="39192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Arial"/>
                <a:cs typeface="Arial"/>
              </a:rPr>
              <a:t>Sensibilité </a:t>
            </a:r>
            <a:r>
              <a:rPr sz="2900" dirty="0">
                <a:latin typeface="Arial"/>
                <a:cs typeface="Arial"/>
              </a:rPr>
              <a:t>et</a:t>
            </a:r>
            <a:r>
              <a:rPr sz="2900" spc="-5" dirty="0">
                <a:latin typeface="Arial"/>
                <a:cs typeface="Arial"/>
              </a:rPr>
              <a:t> Spécificité</a:t>
            </a:r>
            <a:endParaRPr sz="2900">
              <a:latin typeface="Arial"/>
              <a:cs typeface="Arial"/>
            </a:endParaRPr>
          </a:p>
          <a:p>
            <a:pPr marL="647700" marR="224790" indent="-266700" algn="just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Deux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premiers paramètres définis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sensibilité (Se)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et 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non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(NM)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spécificité</a:t>
            </a:r>
            <a:r>
              <a:rPr sz="2000" spc="-10" dirty="0">
                <a:solidFill>
                  <a:srgbClr val="FF3399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(Sp)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Times New Roman"/>
              <a:cs typeface="Times New Roman"/>
            </a:endParaRPr>
          </a:p>
          <a:p>
            <a:pPr marL="358775">
              <a:lnSpc>
                <a:spcPct val="100000"/>
              </a:lnSpc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Sensibilité</a:t>
            </a:r>
            <a:endParaRPr sz="1800">
              <a:latin typeface="Arial"/>
              <a:cs typeface="Arial"/>
            </a:endParaRPr>
          </a:p>
          <a:p>
            <a:pPr marL="815975" marR="5080">
              <a:lnSpc>
                <a:spcPts val="2100"/>
              </a:lnSpc>
              <a:spcBef>
                <a:spcPts val="160"/>
              </a:spcBef>
            </a:pPr>
            <a:r>
              <a:rPr sz="1800" spc="-5" dirty="0">
                <a:latin typeface="Arial"/>
                <a:cs typeface="Arial"/>
              </a:rPr>
              <a:t>Probabilité </a:t>
            </a:r>
            <a:r>
              <a:rPr sz="1800" dirty="0">
                <a:latin typeface="Arial"/>
                <a:cs typeface="Arial"/>
              </a:rPr>
              <a:t>qu’un sujet soit </a:t>
            </a:r>
            <a:r>
              <a:rPr sz="1800" spc="-5" dirty="0">
                <a:latin typeface="Arial"/>
                <a:cs typeface="Arial"/>
              </a:rPr>
              <a:t>positif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sachant qu’il est </a:t>
            </a:r>
            <a:r>
              <a:rPr sz="1800" spc="-5" dirty="0">
                <a:latin typeface="Arial"/>
                <a:cs typeface="Arial"/>
              </a:rPr>
              <a:t>réellement  malade </a:t>
            </a:r>
            <a:r>
              <a:rPr sz="1800" spc="-185" dirty="0">
                <a:latin typeface="Arial"/>
                <a:cs typeface="Arial"/>
              </a:rPr>
              <a:t>(PT+</a:t>
            </a:r>
            <a:r>
              <a:rPr sz="1800" spc="-185" dirty="0">
                <a:latin typeface="Symbol"/>
                <a:cs typeface="Symbol"/>
              </a:rPr>
              <a:t>⎮</a:t>
            </a:r>
            <a:r>
              <a:rPr sz="1800" spc="-185" dirty="0">
                <a:latin typeface="Arial"/>
                <a:cs typeface="Arial"/>
              </a:rPr>
              <a:t>M)</a:t>
            </a:r>
            <a:endParaRPr sz="1800">
              <a:latin typeface="Arial"/>
              <a:cs typeface="Arial"/>
            </a:endParaRPr>
          </a:p>
          <a:p>
            <a:pPr marL="815975" marR="614680">
              <a:lnSpc>
                <a:spcPts val="21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Capacité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détecter </a:t>
            </a:r>
            <a:r>
              <a:rPr sz="1800" dirty="0">
                <a:latin typeface="Arial"/>
                <a:cs typeface="Arial"/>
              </a:rPr>
              <a:t>les cas d’une </a:t>
            </a:r>
            <a:r>
              <a:rPr sz="1800" spc="-5" dirty="0">
                <a:latin typeface="Arial"/>
                <a:cs typeface="Arial"/>
              </a:rPr>
              <a:t>maladie (à identifier  correctement comme malades </a:t>
            </a:r>
            <a:r>
              <a:rPr sz="1800" dirty="0">
                <a:latin typeface="Arial"/>
                <a:cs typeface="Arial"/>
              </a:rPr>
              <a:t>ceux qui ont la </a:t>
            </a:r>
            <a:r>
              <a:rPr sz="1800" spc="-5" dirty="0">
                <a:latin typeface="Arial"/>
                <a:cs typeface="Arial"/>
              </a:rPr>
              <a:t>maladie)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550">
              <a:latin typeface="Times New Roman"/>
              <a:cs typeface="Times New Roman"/>
            </a:endParaRPr>
          </a:p>
          <a:p>
            <a:pPr marL="431800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Sensibilité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988" y="5797434"/>
            <a:ext cx="3358515" cy="582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20265">
              <a:lnSpc>
                <a:spcPts val="2195"/>
              </a:lnSpc>
              <a:spcBef>
                <a:spcPts val="100"/>
              </a:spcBef>
            </a:pPr>
            <a:r>
              <a:rPr sz="235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35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ts val="2195"/>
              </a:lnSpc>
            </a:pPr>
            <a:r>
              <a:rPr sz="2350" i="1" spc="-5" dirty="0">
                <a:latin typeface="Times New Roman"/>
                <a:cs typeface="Times New Roman"/>
              </a:rPr>
              <a:t>Se </a:t>
            </a:r>
            <a:r>
              <a:rPr sz="2350" spc="-5" dirty="0">
                <a:latin typeface="Symbol"/>
                <a:cs typeface="Symbol"/>
              </a:rPr>
              <a:t></a:t>
            </a:r>
            <a:r>
              <a:rPr sz="2350" spc="-5" dirty="0">
                <a:latin typeface="Times New Roman"/>
                <a:cs typeface="Times New Roman"/>
              </a:rPr>
              <a:t> </a:t>
            </a:r>
            <a:r>
              <a:rPr sz="2350" i="1" spc="25" dirty="0">
                <a:latin typeface="Times New Roman"/>
                <a:cs typeface="Times New Roman"/>
              </a:rPr>
              <a:t>P</a:t>
            </a:r>
            <a:r>
              <a:rPr sz="2350" spc="25" dirty="0">
                <a:latin typeface="Times New Roman"/>
                <a:cs typeface="Times New Roman"/>
              </a:rPr>
              <a:t>(</a:t>
            </a:r>
            <a:r>
              <a:rPr sz="2350" i="1" spc="25" dirty="0">
                <a:latin typeface="Times New Roman"/>
                <a:cs typeface="Times New Roman"/>
              </a:rPr>
              <a:t>T </a:t>
            </a:r>
            <a:r>
              <a:rPr sz="2350" spc="-5" dirty="0">
                <a:latin typeface="Symbol"/>
                <a:cs typeface="Symbol"/>
              </a:rPr>
              <a:t></a:t>
            </a:r>
            <a:r>
              <a:rPr sz="2350" spc="-5" dirty="0">
                <a:latin typeface="Times New Roman"/>
                <a:cs typeface="Times New Roman"/>
              </a:rPr>
              <a:t> </a:t>
            </a:r>
            <a:r>
              <a:rPr sz="2350" i="1" spc="85" dirty="0">
                <a:latin typeface="Times New Roman"/>
                <a:cs typeface="Times New Roman"/>
              </a:rPr>
              <a:t>M</a:t>
            </a:r>
            <a:r>
              <a:rPr sz="2350" spc="85" dirty="0">
                <a:latin typeface="Times New Roman"/>
                <a:cs typeface="Times New Roman"/>
              </a:rPr>
              <a:t>)</a:t>
            </a:r>
            <a:r>
              <a:rPr sz="2350" spc="-385" dirty="0">
                <a:latin typeface="Times New Roman"/>
                <a:cs typeface="Times New Roman"/>
              </a:rPr>
              <a:t> </a:t>
            </a:r>
            <a:r>
              <a:rPr sz="2350" spc="-5" dirty="0">
                <a:latin typeface="Symbol"/>
                <a:cs typeface="Symbol"/>
              </a:rPr>
              <a:t>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52153" y="6214021"/>
            <a:ext cx="715645" cy="383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50" i="1" spc="105" dirty="0">
                <a:latin typeface="Times New Roman"/>
                <a:cs typeface="Times New Roman"/>
              </a:rPr>
              <a:t>P</a:t>
            </a:r>
            <a:r>
              <a:rPr sz="2350" spc="105" dirty="0">
                <a:latin typeface="Times New Roman"/>
                <a:cs typeface="Times New Roman"/>
              </a:rPr>
              <a:t>(</a:t>
            </a:r>
            <a:r>
              <a:rPr sz="2350" i="1" spc="105" dirty="0">
                <a:latin typeface="Times New Roman"/>
                <a:cs typeface="Times New Roman"/>
              </a:rPr>
              <a:t>M</a:t>
            </a:r>
            <a:r>
              <a:rPr sz="2350" spc="105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48258" y="5841222"/>
            <a:ext cx="0" cy="758825"/>
          </a:xfrm>
          <a:custGeom>
            <a:avLst/>
            <a:gdLst/>
            <a:ahLst/>
            <a:cxnLst/>
            <a:rect l="l" t="t" r="r" b="b"/>
            <a:pathLst>
              <a:path h="758825">
                <a:moveTo>
                  <a:pt x="0" y="0"/>
                </a:moveTo>
                <a:lnTo>
                  <a:pt x="0" y="758560"/>
                </a:lnTo>
              </a:path>
            </a:pathLst>
          </a:custGeom>
          <a:ln w="124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958812" y="6051116"/>
            <a:ext cx="1092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estimé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68706" y="5790364"/>
            <a:ext cx="1009015" cy="7893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00"/>
              </a:spcBef>
              <a:tabLst>
                <a:tab pos="323215" algn="l"/>
                <a:tab pos="995680" algn="l"/>
              </a:tabLst>
            </a:pPr>
            <a:r>
              <a:rPr sz="21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5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VP 	</a:t>
            </a:r>
            <a:r>
              <a:rPr sz="2150" i="1" dirty="0">
                <a:latin typeface="Times New Roman"/>
                <a:cs typeface="Times New Roman"/>
              </a:rPr>
              <a:t> VP </a:t>
            </a:r>
            <a:r>
              <a:rPr sz="2150" dirty="0">
                <a:latin typeface="Symbol"/>
                <a:cs typeface="Symbol"/>
              </a:rPr>
              <a:t></a:t>
            </a:r>
            <a:r>
              <a:rPr sz="2150" spc="-250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FN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016B1400-347F-4745-8246-AD6B5E34C11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32898" y="1982354"/>
            <a:ext cx="749236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1465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classés selon les </a:t>
            </a:r>
            <a:r>
              <a:rPr sz="1800" spc="-5" dirty="0">
                <a:latin typeface="Arial"/>
                <a:cs typeface="Arial"/>
              </a:rPr>
              <a:t>résultats </a:t>
            </a:r>
            <a:r>
              <a:rPr sz="1800" dirty="0">
                <a:latin typeface="Arial"/>
                <a:cs typeface="Arial"/>
              </a:rPr>
              <a:t>de  la </a:t>
            </a:r>
            <a:r>
              <a:rPr sz="1800" spc="-5" dirty="0">
                <a:latin typeface="Arial"/>
                <a:cs typeface="Arial"/>
              </a:rPr>
              <a:t>coronarographie (gold standard). Indépendamment </a:t>
            </a:r>
            <a:r>
              <a:rPr sz="1800" dirty="0">
                <a:latin typeface="Arial"/>
                <a:cs typeface="Arial"/>
              </a:rPr>
              <a:t>de ces </a:t>
            </a:r>
            <a:r>
              <a:rPr sz="1800" spc="-5" dirty="0">
                <a:latin typeface="Arial"/>
                <a:cs typeface="Arial"/>
              </a:rPr>
              <a:t>résultats,  </a:t>
            </a:r>
            <a:r>
              <a:rPr sz="1800" dirty="0">
                <a:latin typeface="Arial"/>
                <a:cs typeface="Arial"/>
              </a:rPr>
              <a:t>ils sont </a:t>
            </a:r>
            <a:r>
              <a:rPr sz="1800" spc="-5" dirty="0">
                <a:latin typeface="Arial"/>
                <a:cs typeface="Arial"/>
              </a:rPr>
              <a:t>interrogés </a:t>
            </a:r>
            <a:r>
              <a:rPr sz="1800" dirty="0">
                <a:latin typeface="Arial"/>
                <a:cs typeface="Arial"/>
              </a:rPr>
              <a:t>sur </a:t>
            </a:r>
            <a:r>
              <a:rPr sz="1800" spc="-5" dirty="0">
                <a:latin typeface="Arial"/>
                <a:cs typeface="Arial"/>
              </a:rPr>
              <a:t>l’existence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douleurs thoraciques (test  diagnostique </a:t>
            </a:r>
            <a:r>
              <a:rPr sz="1800" dirty="0">
                <a:latin typeface="Arial"/>
                <a:cs typeface="Arial"/>
              </a:rPr>
              <a:t>dont on veut évaluer la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performance).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2898" y="4560454"/>
            <a:ext cx="7498080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 algn="just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1 023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ont </a:t>
            </a:r>
            <a:r>
              <a:rPr sz="1800" spc="-5" dirty="0">
                <a:latin typeface="Arial"/>
                <a:cs typeface="Arial"/>
              </a:rPr>
              <a:t>effectivement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parmi </a:t>
            </a:r>
            <a:r>
              <a:rPr sz="1800" dirty="0">
                <a:latin typeface="Arial"/>
                <a:cs typeface="Arial"/>
              </a:rPr>
              <a:t>eux, 969  ont eu des </a:t>
            </a:r>
            <a:r>
              <a:rPr sz="1800" spc="-5" dirty="0">
                <a:latin typeface="Arial"/>
                <a:cs typeface="Arial"/>
              </a:rPr>
              <a:t>douleurs thoraciques. </a:t>
            </a:r>
            <a:r>
              <a:rPr sz="1800" dirty="0">
                <a:latin typeface="Arial"/>
                <a:cs typeface="Arial"/>
              </a:rPr>
              <a:t>Dans </a:t>
            </a:r>
            <a:r>
              <a:rPr sz="1800" spc="-5" dirty="0">
                <a:latin typeface="Arial"/>
                <a:cs typeface="Arial"/>
              </a:rPr>
              <a:t>l’échantillon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n’ayant  pas de </a:t>
            </a:r>
            <a:r>
              <a:rPr sz="1800" spc="-5" dirty="0">
                <a:latin typeface="Arial"/>
                <a:cs typeface="Arial"/>
              </a:rPr>
              <a:t>coronarographie,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de la douleur </a:t>
            </a:r>
            <a:r>
              <a:rPr sz="1800" spc="-5" dirty="0">
                <a:latin typeface="Arial"/>
                <a:cs typeface="Arial"/>
              </a:rPr>
              <a:t>thoracique vis-à-vis 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coronarographie </a:t>
            </a:r>
            <a:r>
              <a:rPr sz="1800" dirty="0">
                <a:latin typeface="Arial"/>
                <a:cs typeface="Arial"/>
              </a:rPr>
              <a:t>est donc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58198" y="755534"/>
            <a:ext cx="517525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7375" algn="l"/>
                <a:tab pos="2108835" algn="l"/>
                <a:tab pos="3620135" algn="l"/>
                <a:tab pos="4881880" algn="l"/>
              </a:tabLst>
            </a:pPr>
            <a:r>
              <a:rPr sz="4000" dirty="0"/>
              <a:t>E</a:t>
            </a:r>
            <a:r>
              <a:rPr sz="4000" spc="-80" dirty="0"/>
              <a:t>x</a:t>
            </a:r>
            <a:r>
              <a:rPr sz="4000" dirty="0"/>
              <a:t>em</a:t>
            </a:r>
            <a:r>
              <a:rPr sz="4000" spc="-5" dirty="0"/>
              <a:t>pl</a:t>
            </a:r>
            <a:r>
              <a:rPr sz="4000" dirty="0"/>
              <a:t>e	:	</a:t>
            </a:r>
            <a:r>
              <a:rPr sz="4000" spc="-5" dirty="0"/>
              <a:t>l’</a:t>
            </a:r>
            <a:r>
              <a:rPr sz="4000" dirty="0"/>
              <a:t>étu</a:t>
            </a:r>
            <a:r>
              <a:rPr sz="4000" spc="-5" dirty="0"/>
              <a:t>d</a:t>
            </a:r>
            <a:r>
              <a:rPr sz="4000" dirty="0"/>
              <a:t>e	</a:t>
            </a:r>
            <a:r>
              <a:rPr sz="4000" spc="-5" dirty="0"/>
              <a:t>CAS</a:t>
            </a:r>
            <a:r>
              <a:rPr sz="4000" dirty="0"/>
              <a:t>S	1</a:t>
            </a:r>
            <a:endParaRPr sz="4000"/>
          </a:p>
        </p:txBody>
      </p:sp>
      <p:sp>
        <p:nvSpPr>
          <p:cNvPr id="7" name="object 7"/>
          <p:cNvSpPr/>
          <p:nvPr/>
        </p:nvSpPr>
        <p:spPr>
          <a:xfrm>
            <a:off x="2360583" y="3197109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22013" y="5979543"/>
            <a:ext cx="470534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i="1" spc="-5" dirty="0">
                <a:latin typeface="Times New Roman"/>
                <a:cs typeface="Times New Roman"/>
              </a:rPr>
              <a:t>Se</a:t>
            </a:r>
            <a:r>
              <a:rPr sz="2000" i="1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40869" y="6171517"/>
            <a:ext cx="909955" cy="0"/>
          </a:xfrm>
          <a:custGeom>
            <a:avLst/>
            <a:gdLst/>
            <a:ahLst/>
            <a:cxnLst/>
            <a:rect l="l" t="t" r="r" b="b"/>
            <a:pathLst>
              <a:path w="909954">
                <a:moveTo>
                  <a:pt x="0" y="0"/>
                </a:moveTo>
                <a:lnTo>
                  <a:pt x="909499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815518" y="5810814"/>
            <a:ext cx="135953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966469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969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69" y="6164090"/>
            <a:ext cx="170497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185545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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1023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24537" y="6171517"/>
            <a:ext cx="495934" cy="0"/>
          </a:xfrm>
          <a:custGeom>
            <a:avLst/>
            <a:gdLst/>
            <a:ahLst/>
            <a:cxnLst/>
            <a:rect l="l" t="t" r="r" b="b"/>
            <a:pathLst>
              <a:path w="495935">
                <a:moveTo>
                  <a:pt x="0" y="0"/>
                </a:moveTo>
                <a:lnTo>
                  <a:pt x="495611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11483" y="5979543"/>
            <a:ext cx="23926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782320" algn="l"/>
              </a:tabLst>
            </a:pP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5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spc="0" dirty="0">
                <a:latin typeface="Times New Roman"/>
                <a:cs typeface="Times New Roman"/>
              </a:rPr>
              <a:t>0,947(94,7%)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DEA9BAFE-1CEB-944F-920E-E31B0F48BA7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31262" y="1803094"/>
            <a:ext cx="7894955" cy="39192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Arial"/>
                <a:cs typeface="Arial"/>
              </a:rPr>
              <a:t>Sensibilité </a:t>
            </a:r>
            <a:r>
              <a:rPr sz="2900" dirty="0">
                <a:latin typeface="Arial"/>
                <a:cs typeface="Arial"/>
              </a:rPr>
              <a:t>et</a:t>
            </a:r>
            <a:r>
              <a:rPr sz="2900" spc="-5" dirty="0">
                <a:latin typeface="Arial"/>
                <a:cs typeface="Arial"/>
              </a:rPr>
              <a:t> Spécificité</a:t>
            </a:r>
            <a:endParaRPr sz="2900">
              <a:latin typeface="Arial"/>
              <a:cs typeface="Arial"/>
            </a:endParaRPr>
          </a:p>
          <a:p>
            <a:pPr marL="647700" marR="313690" indent="-266700" algn="just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Deux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premiers paramètres définis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sensibilité (Se)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et 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non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(NM)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spécificité</a:t>
            </a:r>
            <a:r>
              <a:rPr sz="2000" spc="-10" dirty="0">
                <a:solidFill>
                  <a:srgbClr val="FF3399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(Sp)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Times New Roman"/>
              <a:cs typeface="Times New Roman"/>
            </a:endParaRPr>
          </a:p>
          <a:p>
            <a:pPr marL="358775">
              <a:lnSpc>
                <a:spcPct val="100000"/>
              </a:lnSpc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Spécificité</a:t>
            </a:r>
            <a:endParaRPr sz="1800">
              <a:latin typeface="Arial"/>
              <a:cs typeface="Arial"/>
            </a:endParaRPr>
          </a:p>
          <a:p>
            <a:pPr marL="815975" marR="5080">
              <a:lnSpc>
                <a:spcPts val="2100"/>
              </a:lnSpc>
              <a:spcBef>
                <a:spcPts val="160"/>
              </a:spcBef>
            </a:pPr>
            <a:r>
              <a:rPr sz="1800" spc="-5" dirty="0">
                <a:latin typeface="Arial"/>
                <a:cs typeface="Arial"/>
              </a:rPr>
              <a:t>Probabilité </a:t>
            </a:r>
            <a:r>
              <a:rPr sz="1800" dirty="0">
                <a:latin typeface="Arial"/>
                <a:cs typeface="Arial"/>
              </a:rPr>
              <a:t>qu’un sujet soit </a:t>
            </a:r>
            <a:r>
              <a:rPr sz="1800" spc="-5" dirty="0">
                <a:latin typeface="Arial"/>
                <a:cs typeface="Arial"/>
              </a:rPr>
              <a:t>négatif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sachant qu’il est </a:t>
            </a:r>
            <a:r>
              <a:rPr sz="1800" spc="-5" dirty="0">
                <a:latin typeface="Arial"/>
                <a:cs typeface="Arial"/>
              </a:rPr>
              <a:t>réellement  </a:t>
            </a:r>
            <a:r>
              <a:rPr sz="1800" dirty="0">
                <a:latin typeface="Arial"/>
                <a:cs typeface="Arial"/>
              </a:rPr>
              <a:t>non </a:t>
            </a:r>
            <a:r>
              <a:rPr sz="1800" spc="-5" dirty="0">
                <a:latin typeface="Arial"/>
                <a:cs typeface="Arial"/>
              </a:rPr>
              <a:t>malade </a:t>
            </a:r>
            <a:r>
              <a:rPr sz="1800" spc="-175" dirty="0">
                <a:latin typeface="Arial"/>
                <a:cs typeface="Arial"/>
              </a:rPr>
              <a:t>(PT-</a:t>
            </a:r>
            <a:r>
              <a:rPr sz="1800" spc="-175" dirty="0">
                <a:latin typeface="Symbol"/>
                <a:cs typeface="Symbol"/>
              </a:rPr>
              <a:t>⎮</a:t>
            </a:r>
            <a:r>
              <a:rPr sz="1800" spc="-175" dirty="0">
                <a:latin typeface="Arial"/>
                <a:cs typeface="Arial"/>
              </a:rPr>
              <a:t>NM)</a:t>
            </a:r>
            <a:endParaRPr sz="1800">
              <a:latin typeface="Arial"/>
              <a:cs typeface="Arial"/>
            </a:endParaRPr>
          </a:p>
          <a:p>
            <a:pPr marL="815975" marR="386080">
              <a:lnSpc>
                <a:spcPts val="21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Capacité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 ne pas </a:t>
            </a:r>
            <a:r>
              <a:rPr sz="1800" spc="-5" dirty="0">
                <a:latin typeface="Arial"/>
                <a:cs typeface="Arial"/>
              </a:rPr>
              <a:t>alerter faussement </a:t>
            </a:r>
            <a:r>
              <a:rPr sz="1800" dirty="0">
                <a:latin typeface="Arial"/>
                <a:cs typeface="Arial"/>
              </a:rPr>
              <a:t>les non </a:t>
            </a:r>
            <a:r>
              <a:rPr sz="1800" spc="-5" dirty="0">
                <a:latin typeface="Arial"/>
                <a:cs typeface="Arial"/>
              </a:rPr>
              <a:t>malades  </a:t>
            </a:r>
            <a:r>
              <a:rPr sz="1800" dirty="0">
                <a:latin typeface="Arial"/>
                <a:cs typeface="Arial"/>
              </a:rPr>
              <a:t>Plus 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est élevée, plus le </a:t>
            </a:r>
            <a:r>
              <a:rPr sz="1800" spc="-5" dirty="0">
                <a:latin typeface="Arial"/>
                <a:cs typeface="Arial"/>
              </a:rPr>
              <a:t>déclenchement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l’alerte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est</a:t>
            </a:r>
            <a:endParaRPr sz="1800">
              <a:latin typeface="Arial"/>
              <a:cs typeface="Arial"/>
            </a:endParaRPr>
          </a:p>
          <a:p>
            <a:pPr marL="815975">
              <a:lnSpc>
                <a:spcPts val="2140"/>
              </a:lnSpc>
            </a:pPr>
            <a:r>
              <a:rPr sz="1800" spc="-5" dirty="0">
                <a:latin typeface="Arial"/>
                <a:cs typeface="Arial"/>
              </a:rPr>
              <a:t>spécifique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</a:t>
            </a:r>
            <a:endParaRPr sz="1800">
              <a:latin typeface="Arial"/>
              <a:cs typeface="Arial"/>
            </a:endParaRPr>
          </a:p>
          <a:p>
            <a:pPr marL="431800">
              <a:lnSpc>
                <a:spcPct val="100000"/>
              </a:lnSpc>
              <a:spcBef>
                <a:spcPts val="840"/>
              </a:spcBef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Spécificité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23887" y="6090804"/>
            <a:ext cx="1219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estimée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67946" y="5843925"/>
            <a:ext cx="37528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i="1" spc="-5" dirty="0">
                <a:latin typeface="Times New Roman"/>
                <a:cs typeface="Times New Roman"/>
              </a:rPr>
              <a:t>VN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68706" y="6225690"/>
            <a:ext cx="98107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i="1" dirty="0">
                <a:latin typeface="Times New Roman"/>
                <a:cs typeface="Times New Roman"/>
              </a:rPr>
              <a:t>VN </a:t>
            </a:r>
            <a:r>
              <a:rPr sz="2150" dirty="0">
                <a:latin typeface="Symbol"/>
                <a:cs typeface="Symbol"/>
              </a:rPr>
              <a:t></a:t>
            </a:r>
            <a:r>
              <a:rPr sz="2150" spc="-204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FP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381406" y="6232692"/>
            <a:ext cx="983615" cy="0"/>
          </a:xfrm>
          <a:custGeom>
            <a:avLst/>
            <a:gdLst/>
            <a:ahLst/>
            <a:cxnLst/>
            <a:rect l="l" t="t" r="r" b="b"/>
            <a:pathLst>
              <a:path w="983615">
                <a:moveTo>
                  <a:pt x="0" y="0"/>
                </a:moveTo>
                <a:lnTo>
                  <a:pt x="983215" y="0"/>
                </a:lnTo>
              </a:path>
            </a:pathLst>
          </a:custGeom>
          <a:ln w="113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86727" y="6048355"/>
            <a:ext cx="211645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0" dirty="0">
                <a:latin typeface="Times New Roman"/>
                <a:cs typeface="Times New Roman"/>
              </a:rPr>
              <a:t>Sp </a:t>
            </a:r>
            <a:r>
              <a:rPr sz="2200" spc="0" dirty="0">
                <a:latin typeface="Symbol"/>
                <a:cs typeface="Symbol"/>
              </a:rPr>
              <a:t></a:t>
            </a:r>
            <a:r>
              <a:rPr sz="2200" spc="0" dirty="0">
                <a:latin typeface="Times New Roman"/>
                <a:cs typeface="Times New Roman"/>
              </a:rPr>
              <a:t> </a:t>
            </a:r>
            <a:r>
              <a:rPr sz="2200" i="1" spc="30" dirty="0">
                <a:latin typeface="Times New Roman"/>
                <a:cs typeface="Times New Roman"/>
              </a:rPr>
              <a:t>P</a:t>
            </a:r>
            <a:r>
              <a:rPr sz="2200" spc="30" dirty="0">
                <a:latin typeface="Times New Roman"/>
                <a:cs typeface="Times New Roman"/>
              </a:rPr>
              <a:t>(</a:t>
            </a:r>
            <a:r>
              <a:rPr sz="2200" i="1" spc="30" dirty="0">
                <a:latin typeface="Times New Roman"/>
                <a:cs typeface="Times New Roman"/>
              </a:rPr>
              <a:t>T </a:t>
            </a:r>
            <a:r>
              <a:rPr sz="2200" spc="0" dirty="0">
                <a:latin typeface="Symbol"/>
                <a:cs typeface="Symbol"/>
              </a:rPr>
              <a:t></a:t>
            </a:r>
            <a:r>
              <a:rPr sz="2200" spc="0" dirty="0">
                <a:latin typeface="Times New Roman"/>
                <a:cs typeface="Times New Roman"/>
              </a:rPr>
              <a:t> </a:t>
            </a:r>
            <a:r>
              <a:rPr sz="2200" i="1" spc="60" dirty="0">
                <a:latin typeface="Times New Roman"/>
                <a:cs typeface="Times New Roman"/>
              </a:rPr>
              <a:t>NM</a:t>
            </a:r>
            <a:r>
              <a:rPr sz="2200" spc="60" dirty="0">
                <a:latin typeface="Times New Roman"/>
                <a:cs typeface="Times New Roman"/>
              </a:rPr>
              <a:t>) </a:t>
            </a:r>
            <a:r>
              <a:rPr sz="2200" spc="0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69040" y="5860934"/>
            <a:ext cx="137731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35" dirty="0">
                <a:latin typeface="Times New Roman"/>
                <a:cs typeface="Times New Roman"/>
              </a:rPr>
              <a:t>P</a:t>
            </a:r>
            <a:r>
              <a:rPr sz="2200" spc="35" dirty="0">
                <a:latin typeface="Times New Roman"/>
                <a:cs typeface="Times New Roman"/>
              </a:rPr>
              <a:t>(</a:t>
            </a:r>
            <a:r>
              <a:rPr sz="2200" i="1" spc="35" dirty="0">
                <a:latin typeface="Times New Roman"/>
                <a:cs typeface="Times New Roman"/>
              </a:rPr>
              <a:t>MNetT</a:t>
            </a:r>
            <a:r>
              <a:rPr sz="2200" i="1" spc="-37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Symbol"/>
                <a:cs typeface="Symbol"/>
              </a:rPr>
              <a:t></a:t>
            </a:r>
            <a:r>
              <a:rPr sz="2200" spc="-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32322" y="6253347"/>
            <a:ext cx="85026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65" dirty="0">
                <a:latin typeface="Times New Roman"/>
                <a:cs typeface="Times New Roman"/>
              </a:rPr>
              <a:t>P</a:t>
            </a:r>
            <a:r>
              <a:rPr sz="2200" spc="65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NM</a:t>
            </a:r>
            <a:r>
              <a:rPr sz="2200" spc="6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58337" y="6260191"/>
            <a:ext cx="1386840" cy="0"/>
          </a:xfrm>
          <a:custGeom>
            <a:avLst/>
            <a:gdLst/>
            <a:ahLst/>
            <a:cxnLst/>
            <a:rect l="l" t="t" r="r" b="b"/>
            <a:pathLst>
              <a:path w="1386839">
                <a:moveTo>
                  <a:pt x="0" y="0"/>
                </a:moveTo>
                <a:lnTo>
                  <a:pt x="1386616" y="0"/>
                </a:lnTo>
              </a:path>
            </a:pathLst>
          </a:custGeom>
          <a:ln w="117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01209" y="5902919"/>
            <a:ext cx="0" cy="715010"/>
          </a:xfrm>
          <a:custGeom>
            <a:avLst/>
            <a:gdLst/>
            <a:ahLst/>
            <a:cxnLst/>
            <a:rect l="l" t="t" r="r" b="b"/>
            <a:pathLst>
              <a:path h="715009">
                <a:moveTo>
                  <a:pt x="0" y="0"/>
                </a:moveTo>
                <a:lnTo>
                  <a:pt x="0" y="714543"/>
                </a:lnTo>
              </a:path>
            </a:pathLst>
          </a:custGeom>
          <a:ln w="1170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F87B795A-B445-5844-B6EF-24FF3E70B7C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32898" y="1982354"/>
            <a:ext cx="749236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1465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classés selon les </a:t>
            </a:r>
            <a:r>
              <a:rPr sz="1800" spc="-5" dirty="0">
                <a:latin typeface="Arial"/>
                <a:cs typeface="Arial"/>
              </a:rPr>
              <a:t>résultats </a:t>
            </a:r>
            <a:r>
              <a:rPr sz="1800" dirty="0">
                <a:latin typeface="Arial"/>
                <a:cs typeface="Arial"/>
              </a:rPr>
              <a:t>de  la </a:t>
            </a:r>
            <a:r>
              <a:rPr sz="1800" spc="-5" dirty="0">
                <a:latin typeface="Arial"/>
                <a:cs typeface="Arial"/>
              </a:rPr>
              <a:t>coronarographie (gold standard). Indépendamment </a:t>
            </a:r>
            <a:r>
              <a:rPr sz="1800" dirty="0">
                <a:latin typeface="Arial"/>
                <a:cs typeface="Arial"/>
              </a:rPr>
              <a:t>de ces </a:t>
            </a:r>
            <a:r>
              <a:rPr sz="1800" spc="-5" dirty="0">
                <a:latin typeface="Arial"/>
                <a:cs typeface="Arial"/>
              </a:rPr>
              <a:t>résultats,  </a:t>
            </a:r>
            <a:r>
              <a:rPr sz="1800" dirty="0">
                <a:latin typeface="Arial"/>
                <a:cs typeface="Arial"/>
              </a:rPr>
              <a:t>ils sont </a:t>
            </a:r>
            <a:r>
              <a:rPr sz="1800" spc="-5" dirty="0">
                <a:latin typeface="Arial"/>
                <a:cs typeface="Arial"/>
              </a:rPr>
              <a:t>interrogés </a:t>
            </a:r>
            <a:r>
              <a:rPr sz="1800" dirty="0">
                <a:latin typeface="Arial"/>
                <a:cs typeface="Arial"/>
              </a:rPr>
              <a:t>sur </a:t>
            </a:r>
            <a:r>
              <a:rPr sz="1800" spc="-5" dirty="0">
                <a:latin typeface="Arial"/>
                <a:cs typeface="Arial"/>
              </a:rPr>
              <a:t>l’existence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douleurs thoraciques (test  diagnostique </a:t>
            </a:r>
            <a:r>
              <a:rPr sz="1800" dirty="0">
                <a:latin typeface="Arial"/>
                <a:cs typeface="Arial"/>
              </a:rPr>
              <a:t>dont on veut évaluer la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performance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2898" y="4903354"/>
            <a:ext cx="7581265" cy="858519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279400" marR="5080" indent="-266700" algn="just">
              <a:lnSpc>
                <a:spcPct val="101899"/>
              </a:lnSpc>
              <a:spcBef>
                <a:spcPts val="55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442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n’ont pas 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parmi </a:t>
            </a:r>
            <a:r>
              <a:rPr sz="1800" dirty="0">
                <a:latin typeface="Arial"/>
                <a:cs typeface="Arial"/>
              </a:rPr>
              <a:t>eux, 197 n’ont pas eu  des </a:t>
            </a:r>
            <a:r>
              <a:rPr sz="1800" spc="-5" dirty="0">
                <a:latin typeface="Arial"/>
                <a:cs typeface="Arial"/>
              </a:rPr>
              <a:t>douleurs thoraciques.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douleurs thoraciques </a:t>
            </a:r>
            <a:r>
              <a:rPr sz="1800" dirty="0">
                <a:latin typeface="Arial"/>
                <a:cs typeface="Arial"/>
              </a:rPr>
              <a:t>vis-à-  vis de la </a:t>
            </a:r>
            <a:r>
              <a:rPr sz="1800" spc="-5" dirty="0">
                <a:latin typeface="Arial"/>
                <a:cs typeface="Arial"/>
              </a:rPr>
              <a:t>coronarographie </a:t>
            </a:r>
            <a:r>
              <a:rPr sz="1800" dirty="0">
                <a:latin typeface="Arial"/>
                <a:cs typeface="Arial"/>
              </a:rPr>
              <a:t>est donc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58198" y="755534"/>
            <a:ext cx="517525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7375" algn="l"/>
                <a:tab pos="2108835" algn="l"/>
                <a:tab pos="3620135" algn="l"/>
                <a:tab pos="4881880" algn="l"/>
              </a:tabLst>
            </a:pPr>
            <a:r>
              <a:rPr sz="4000" dirty="0"/>
              <a:t>E</a:t>
            </a:r>
            <a:r>
              <a:rPr sz="4000" spc="-80" dirty="0"/>
              <a:t>x</a:t>
            </a:r>
            <a:r>
              <a:rPr sz="4000" dirty="0"/>
              <a:t>em</a:t>
            </a:r>
            <a:r>
              <a:rPr sz="4000" spc="-5" dirty="0"/>
              <a:t>pl</a:t>
            </a:r>
            <a:r>
              <a:rPr sz="4000" dirty="0"/>
              <a:t>e	:	</a:t>
            </a:r>
            <a:r>
              <a:rPr sz="4000" spc="-5" dirty="0"/>
              <a:t>l’</a:t>
            </a:r>
            <a:r>
              <a:rPr sz="4000" dirty="0"/>
              <a:t>étu</a:t>
            </a:r>
            <a:r>
              <a:rPr sz="4000" spc="-5" dirty="0"/>
              <a:t>d</a:t>
            </a:r>
            <a:r>
              <a:rPr sz="4000" dirty="0"/>
              <a:t>e	</a:t>
            </a:r>
            <a:r>
              <a:rPr sz="4000" spc="-5" dirty="0"/>
              <a:t>CAS</a:t>
            </a:r>
            <a:r>
              <a:rPr sz="4000" dirty="0"/>
              <a:t>S	1</a:t>
            </a:r>
            <a:endParaRPr sz="4000"/>
          </a:p>
        </p:txBody>
      </p:sp>
      <p:sp>
        <p:nvSpPr>
          <p:cNvPr id="6" name="object 6"/>
          <p:cNvSpPr/>
          <p:nvPr/>
        </p:nvSpPr>
        <p:spPr>
          <a:xfrm>
            <a:off x="2360583" y="3224097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53760" y="5979543"/>
            <a:ext cx="48069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i="1" spc="-5" dirty="0">
                <a:latin typeface="Times New Roman"/>
                <a:cs typeface="Times New Roman"/>
              </a:rPr>
              <a:t>Sp</a:t>
            </a:r>
            <a:r>
              <a:rPr sz="2000" i="1" spc="-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583130" y="6171517"/>
            <a:ext cx="909955" cy="0"/>
          </a:xfrm>
          <a:custGeom>
            <a:avLst/>
            <a:gdLst/>
            <a:ahLst/>
            <a:cxnLst/>
            <a:rect l="l" t="t" r="r" b="b"/>
            <a:pathLst>
              <a:path w="909954">
                <a:moveTo>
                  <a:pt x="0" y="0"/>
                </a:moveTo>
                <a:lnTo>
                  <a:pt x="909445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847218" y="5810814"/>
            <a:ext cx="13176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924560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197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70431" y="6164090"/>
            <a:ext cx="16097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217295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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442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66728" y="6171517"/>
            <a:ext cx="411480" cy="0"/>
          </a:xfrm>
          <a:custGeom>
            <a:avLst/>
            <a:gdLst/>
            <a:ahLst/>
            <a:cxnLst/>
            <a:rect l="l" t="t" r="r" b="b"/>
            <a:pathLst>
              <a:path w="411479">
                <a:moveTo>
                  <a:pt x="0" y="0"/>
                </a:moveTo>
                <a:lnTo>
                  <a:pt x="411227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553686" y="5979543"/>
            <a:ext cx="231902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697865" algn="l"/>
              </a:tabLst>
            </a:pP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5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15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0,446(44,6%)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C2ADA450-7CC6-E34E-9474-45BA8FCB801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77298" y="2684029"/>
            <a:ext cx="7916545" cy="357886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241935" indent="-317500">
              <a:lnSpc>
                <a:spcPct val="100699"/>
              </a:lnSpc>
              <a:spcBef>
                <a:spcPts val="8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Si un </a:t>
            </a:r>
            <a:r>
              <a:rPr sz="2400" spc="-5" dirty="0">
                <a:latin typeface="Arial"/>
                <a:cs typeface="Arial"/>
              </a:rPr>
              <a:t>test </a:t>
            </a:r>
            <a:r>
              <a:rPr sz="2400" dirty="0">
                <a:latin typeface="Arial"/>
                <a:cs typeface="Arial"/>
              </a:rPr>
              <a:t>a une </a:t>
            </a: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à 100% : </a:t>
            </a:r>
            <a:r>
              <a:rPr sz="2400" spc="-5" dirty="0">
                <a:latin typeface="Arial"/>
                <a:cs typeface="Arial"/>
              </a:rPr>
              <a:t>tous </a:t>
            </a:r>
            <a:r>
              <a:rPr sz="2400" dirty="0">
                <a:latin typeface="Arial"/>
                <a:cs typeface="Arial"/>
              </a:rPr>
              <a:t>les </a:t>
            </a:r>
            <a:r>
              <a:rPr sz="2400" spc="-5" dirty="0">
                <a:latin typeface="Arial"/>
                <a:cs typeface="Arial"/>
              </a:rPr>
              <a:t>malades 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correctement identifiés, </a:t>
            </a:r>
            <a:r>
              <a:rPr sz="2400" dirty="0">
                <a:latin typeface="Arial"/>
                <a:cs typeface="Arial"/>
              </a:rPr>
              <a:t>il n’y a aucun </a:t>
            </a:r>
            <a:r>
              <a:rPr sz="2400" spc="-5" dirty="0">
                <a:latin typeface="Arial"/>
                <a:cs typeface="Arial"/>
              </a:rPr>
              <a:t>faux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négatif</a:t>
            </a:r>
            <a:endParaRPr sz="2400">
              <a:latin typeface="Arial"/>
              <a:cs typeface="Arial"/>
            </a:endParaRPr>
          </a:p>
          <a:p>
            <a:pPr marL="330200" marR="5080" indent="-317500">
              <a:lnSpc>
                <a:spcPct val="99000"/>
              </a:lnSpc>
              <a:spcBef>
                <a:spcPts val="74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Si un </a:t>
            </a:r>
            <a:r>
              <a:rPr sz="2400" spc="-5" dirty="0">
                <a:latin typeface="Arial"/>
                <a:cs typeface="Arial"/>
              </a:rPr>
              <a:t>test </a:t>
            </a:r>
            <a:r>
              <a:rPr sz="2400" dirty="0">
                <a:latin typeface="Arial"/>
                <a:cs typeface="Arial"/>
              </a:rPr>
              <a:t>a une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de 100% : </a:t>
            </a:r>
            <a:r>
              <a:rPr sz="2400" spc="-5" dirty="0">
                <a:latin typeface="Arial"/>
                <a:cs typeface="Arial"/>
              </a:rPr>
              <a:t>tous </a:t>
            </a:r>
            <a:r>
              <a:rPr sz="2400" dirty="0">
                <a:latin typeface="Arial"/>
                <a:cs typeface="Arial"/>
              </a:rPr>
              <a:t>les non  </a:t>
            </a:r>
            <a:r>
              <a:rPr sz="2400" spc="-5" dirty="0">
                <a:latin typeface="Arial"/>
                <a:cs typeface="Arial"/>
              </a:rPr>
              <a:t>malades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correctement identifiés, </a:t>
            </a:r>
            <a:r>
              <a:rPr sz="2400" dirty="0">
                <a:latin typeface="Arial"/>
                <a:cs typeface="Arial"/>
              </a:rPr>
              <a:t>il n’y a aucun </a:t>
            </a:r>
            <a:r>
              <a:rPr sz="2400" spc="-5" dirty="0">
                <a:latin typeface="Arial"/>
                <a:cs typeface="Arial"/>
              </a:rPr>
              <a:t>faux  positif</a:t>
            </a:r>
            <a:endParaRPr sz="2400">
              <a:latin typeface="Arial"/>
              <a:cs typeface="Arial"/>
            </a:endParaRPr>
          </a:p>
          <a:p>
            <a:pPr marL="330200" marR="579120" indent="-317500">
              <a:lnSpc>
                <a:spcPct val="100699"/>
              </a:lnSpc>
              <a:spcBef>
                <a:spcPts val="7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comprises entre </a:t>
            </a:r>
            <a:r>
              <a:rPr sz="2400" dirty="0">
                <a:latin typeface="Arial"/>
                <a:cs typeface="Arial"/>
              </a:rPr>
              <a:t>0 et 1,  </a:t>
            </a:r>
            <a:r>
              <a:rPr sz="2400" spc="-5" dirty="0">
                <a:latin typeface="Arial"/>
                <a:cs typeface="Arial"/>
              </a:rPr>
              <a:t>exprimées </a:t>
            </a:r>
            <a:r>
              <a:rPr sz="2400" dirty="0">
                <a:latin typeface="Arial"/>
                <a:cs typeface="Arial"/>
              </a:rPr>
              <a:t>en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%</a:t>
            </a:r>
            <a:endParaRPr sz="2400">
              <a:latin typeface="Arial"/>
              <a:cs typeface="Arial"/>
            </a:endParaRPr>
          </a:p>
          <a:p>
            <a:pPr marL="330200" marR="189230" indent="-317500">
              <a:lnSpc>
                <a:spcPts val="2800"/>
              </a:lnSpc>
              <a:spcBef>
                <a:spcPts val="88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propres </a:t>
            </a:r>
            <a:r>
              <a:rPr sz="2400" dirty="0">
                <a:latin typeface="Arial"/>
                <a:cs typeface="Arial"/>
              </a:rPr>
              <a:t>au </a:t>
            </a:r>
            <a:r>
              <a:rPr sz="2400" spc="-5" dirty="0">
                <a:latin typeface="Arial"/>
                <a:cs typeface="Arial"/>
              </a:rPr>
              <a:t>test, </a:t>
            </a:r>
            <a:r>
              <a:rPr sz="2400" dirty="0">
                <a:latin typeface="Arial"/>
                <a:cs typeface="Arial"/>
              </a:rPr>
              <a:t>elles sont  </a:t>
            </a:r>
            <a:r>
              <a:rPr sz="2400" spc="-5" dirty="0">
                <a:latin typeface="Arial"/>
                <a:cs typeface="Arial"/>
              </a:rPr>
              <a:t>indépendantes </a:t>
            </a:r>
            <a:r>
              <a:rPr sz="2400" dirty="0">
                <a:latin typeface="Arial"/>
                <a:cs typeface="Arial"/>
              </a:rPr>
              <a:t>de la </a:t>
            </a:r>
            <a:r>
              <a:rPr sz="2400" spc="-5" dirty="0">
                <a:latin typeface="Arial"/>
                <a:cs typeface="Arial"/>
              </a:rPr>
              <a:t>prévalence </a:t>
            </a:r>
            <a:r>
              <a:rPr sz="2400" dirty="0">
                <a:latin typeface="Arial"/>
                <a:cs typeface="Arial"/>
              </a:rPr>
              <a:t>de la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maladie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45498" y="450734"/>
            <a:ext cx="78098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B651C8EB-1498-164B-935B-54FD80ACDFC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54558" y="2048563"/>
            <a:ext cx="7400885" cy="41220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20098" y="450734"/>
            <a:ext cx="78098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5" name="object 5"/>
          <p:cNvSpPr/>
          <p:nvPr/>
        </p:nvSpPr>
        <p:spPr>
          <a:xfrm>
            <a:off x="8374033" y="4041660"/>
            <a:ext cx="1441450" cy="1439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0883" y="3457460"/>
            <a:ext cx="1362074" cy="13636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7176E97-E827-2748-913C-EA34ECC0F32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9518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19985" algn="l"/>
                <a:tab pos="3717925" algn="l"/>
                <a:tab pos="4396105" algn="l"/>
              </a:tabLst>
            </a:pPr>
            <a:r>
              <a:rPr sz="4400" spc="-5" dirty="0"/>
              <a:t>Privilégier	la</a:t>
            </a:r>
            <a:r>
              <a:rPr sz="4400" dirty="0"/>
              <a:t> Se	ou	</a:t>
            </a:r>
            <a:r>
              <a:rPr sz="4400" spc="-5" dirty="0"/>
              <a:t>la </a:t>
            </a:r>
            <a:r>
              <a:rPr sz="4400" dirty="0"/>
              <a:t>Sp</a:t>
            </a:r>
            <a:r>
              <a:rPr sz="4400" spc="-95" dirty="0"/>
              <a:t> </a:t>
            </a:r>
            <a:r>
              <a:rPr sz="4400" dirty="0"/>
              <a:t>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779384" cy="285242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104139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Tw Cen MT"/>
                <a:cs typeface="Tw Cen MT"/>
              </a:rPr>
              <a:t>Lorsque 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30" dirty="0">
                <a:latin typeface="Tw Cen MT"/>
                <a:cs typeface="Tw Cen MT"/>
              </a:rPr>
              <a:t>excès </a:t>
            </a:r>
            <a:r>
              <a:rPr sz="2900" dirty="0">
                <a:latin typeface="Tw Cen MT"/>
                <a:cs typeface="Tw Cen MT"/>
              </a:rPr>
              <a:t>(FP) </a:t>
            </a:r>
            <a:r>
              <a:rPr sz="2900" spc="-5" dirty="0">
                <a:latin typeface="Tw Cen MT"/>
                <a:cs typeface="Tw Cen MT"/>
              </a:rPr>
              <a:t>sont plus </a:t>
            </a:r>
            <a:r>
              <a:rPr sz="2900" spc="-15" dirty="0">
                <a:latin typeface="Tw Cen MT"/>
                <a:cs typeface="Tw Cen MT"/>
              </a:rPr>
              <a:t>graves  </a:t>
            </a:r>
            <a:r>
              <a:rPr sz="2900" dirty="0">
                <a:latin typeface="Tw Cen MT"/>
                <a:cs typeface="Tw Cen MT"/>
              </a:rPr>
              <a:t>que </a:t>
            </a:r>
            <a:r>
              <a:rPr sz="2900" spc="-5" dirty="0">
                <a:latin typeface="Tw Cen MT"/>
                <a:cs typeface="Tw Cen MT"/>
              </a:rPr>
              <a:t>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5" dirty="0">
                <a:latin typeface="Tw Cen MT"/>
                <a:cs typeface="Tw Cen MT"/>
              </a:rPr>
              <a:t>défaut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(FN)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dirty="0">
                <a:latin typeface="Tw Cen MT"/>
                <a:cs typeface="Tw Cen MT"/>
              </a:rPr>
              <a:t>– </a:t>
            </a:r>
            <a:r>
              <a:rPr sz="2600" spc="-5" dirty="0">
                <a:latin typeface="Tw Cen MT"/>
                <a:cs typeface="Tw Cen MT"/>
              </a:rPr>
              <a:t>Privilégier la </a:t>
            </a:r>
            <a:r>
              <a:rPr sz="2600" dirty="0">
                <a:latin typeface="Tw Cen MT"/>
                <a:cs typeface="Tw Cen MT"/>
              </a:rPr>
              <a:t>Sp pour </a:t>
            </a:r>
            <a:r>
              <a:rPr sz="2600" dirty="0">
                <a:latin typeface="Symbol"/>
                <a:cs typeface="Symbol"/>
              </a:rPr>
              <a:t>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w Cen MT"/>
                <a:cs typeface="Tw Cen MT"/>
              </a:rPr>
              <a:t>le nombre </a:t>
            </a:r>
            <a:r>
              <a:rPr sz="2600" dirty="0">
                <a:latin typeface="Tw Cen MT"/>
                <a:cs typeface="Tw Cen MT"/>
              </a:rPr>
              <a:t>de</a:t>
            </a:r>
            <a:r>
              <a:rPr sz="2600" spc="5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FP</a:t>
            </a:r>
            <a:endParaRPr sz="2600">
              <a:latin typeface="Tw Cen MT"/>
              <a:cs typeface="Tw Cen MT"/>
            </a:endParaRPr>
          </a:p>
          <a:p>
            <a:pPr marL="927100" marR="5080" lvl="2" indent="-228600">
              <a:lnSpc>
                <a:spcPct val="100200"/>
              </a:lnSpc>
              <a:spcBef>
                <a:spcPts val="47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Exemple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10" dirty="0">
                <a:latin typeface="Tw Cen MT"/>
                <a:cs typeface="Tw Cen MT"/>
              </a:rPr>
              <a:t>dépistage </a:t>
            </a:r>
            <a:r>
              <a:rPr sz="2300" spc="-5" dirty="0">
                <a:latin typeface="Tw Cen MT"/>
                <a:cs typeface="Tw Cen MT"/>
              </a:rPr>
              <a:t>anténatal </a:t>
            </a:r>
            <a:r>
              <a:rPr sz="2300" dirty="0">
                <a:latin typeface="Tw Cen MT"/>
                <a:cs typeface="Tw Cen MT"/>
              </a:rPr>
              <a:t>de </a:t>
            </a:r>
            <a:r>
              <a:rPr sz="2300" spc="-5" dirty="0">
                <a:latin typeface="Tw Cen MT"/>
                <a:cs typeface="Tw Cen MT"/>
              </a:rPr>
              <a:t>la </a:t>
            </a:r>
            <a:r>
              <a:rPr sz="2300" spc="-15" dirty="0">
                <a:latin typeface="Tw Cen MT"/>
                <a:cs typeface="Tw Cen MT"/>
              </a:rPr>
              <a:t>toxoplasmose  </a:t>
            </a:r>
            <a:r>
              <a:rPr sz="2300" spc="-10" dirty="0">
                <a:latin typeface="Tw Cen MT"/>
                <a:cs typeface="Tw Cen MT"/>
              </a:rPr>
              <a:t>congénitale, </a:t>
            </a:r>
            <a:r>
              <a:rPr sz="2300" dirty="0">
                <a:latin typeface="Tw Cen MT"/>
                <a:cs typeface="Tw Cen MT"/>
              </a:rPr>
              <a:t>un FP a des </a:t>
            </a:r>
            <a:r>
              <a:rPr sz="2300" spc="-5" dirty="0">
                <a:latin typeface="Tw Cen MT"/>
                <a:cs typeface="Tw Cen MT"/>
              </a:rPr>
              <a:t>conséquences lourdes </a:t>
            </a:r>
            <a:r>
              <a:rPr sz="2300" dirty="0">
                <a:latin typeface="Tw Cen MT"/>
                <a:cs typeface="Tw Cen MT"/>
              </a:rPr>
              <a:t>(interruption  de </a:t>
            </a:r>
            <a:r>
              <a:rPr sz="2300" spc="-5" dirty="0">
                <a:latin typeface="Tw Cen MT"/>
                <a:cs typeface="Tw Cen MT"/>
              </a:rPr>
              <a:t>grossesse). Un résultat </a:t>
            </a:r>
            <a:r>
              <a:rPr sz="2300" dirty="0">
                <a:latin typeface="Tw Cen MT"/>
                <a:cs typeface="Tw Cen MT"/>
              </a:rPr>
              <a:t>FN </a:t>
            </a:r>
            <a:r>
              <a:rPr sz="2300" spc="-5" dirty="0">
                <a:latin typeface="Tw Cen MT"/>
                <a:cs typeface="Tw Cen MT"/>
              </a:rPr>
              <a:t>pourra </a:t>
            </a:r>
            <a:r>
              <a:rPr sz="2300" dirty="0">
                <a:latin typeface="Tw Cen MT"/>
                <a:cs typeface="Tw Cen MT"/>
              </a:rPr>
              <a:t>être </a:t>
            </a:r>
            <a:r>
              <a:rPr sz="2300" spc="-10" dirty="0">
                <a:latin typeface="Tw Cen MT"/>
                <a:cs typeface="Tw Cen MT"/>
              </a:rPr>
              <a:t>rattrapé </a:t>
            </a:r>
            <a:r>
              <a:rPr sz="2300" dirty="0">
                <a:latin typeface="Tw Cen MT"/>
                <a:cs typeface="Tw Cen MT"/>
              </a:rPr>
              <a:t>par un  </a:t>
            </a:r>
            <a:r>
              <a:rPr sz="2300" spc="-5" dirty="0">
                <a:latin typeface="Tw Cen MT"/>
                <a:cs typeface="Tw Cen MT"/>
              </a:rPr>
              <a:t>suivi </a:t>
            </a:r>
            <a:r>
              <a:rPr sz="2300" dirty="0">
                <a:latin typeface="Tw Cen MT"/>
                <a:cs typeface="Tw Cen MT"/>
              </a:rPr>
              <a:t>échographique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07072" y="5024322"/>
            <a:ext cx="1439861" cy="14398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06483" y="5106872"/>
            <a:ext cx="2046287" cy="13573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45408" y="5052897"/>
            <a:ext cx="1411287" cy="14112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49658" y="4990984"/>
            <a:ext cx="1660525" cy="14731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4098D46A-0211-5E43-8289-24915CF80C0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9518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19985" algn="l"/>
                <a:tab pos="3717925" algn="l"/>
                <a:tab pos="4396105" algn="l"/>
              </a:tabLst>
            </a:pPr>
            <a:r>
              <a:rPr sz="4400" spc="-5" dirty="0"/>
              <a:t>Privilégier	la</a:t>
            </a:r>
            <a:r>
              <a:rPr sz="4400" dirty="0"/>
              <a:t> Se	ou	</a:t>
            </a:r>
            <a:r>
              <a:rPr sz="4400" spc="-5" dirty="0"/>
              <a:t>la </a:t>
            </a:r>
            <a:r>
              <a:rPr sz="4400" dirty="0"/>
              <a:t>Sp</a:t>
            </a:r>
            <a:r>
              <a:rPr sz="4400" spc="-95" dirty="0"/>
              <a:t> </a:t>
            </a:r>
            <a:r>
              <a:rPr sz="4400" dirty="0"/>
              <a:t>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69884" cy="249682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57785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Tw Cen MT"/>
                <a:cs typeface="Tw Cen MT"/>
              </a:rPr>
              <a:t>Lorsque 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5" dirty="0">
                <a:latin typeface="Tw Cen MT"/>
                <a:cs typeface="Tw Cen MT"/>
              </a:rPr>
              <a:t>défaut </a:t>
            </a:r>
            <a:r>
              <a:rPr sz="2900" dirty="0">
                <a:latin typeface="Tw Cen MT"/>
                <a:cs typeface="Tw Cen MT"/>
              </a:rPr>
              <a:t>(FN) </a:t>
            </a:r>
            <a:r>
              <a:rPr sz="2900" spc="-5" dirty="0">
                <a:latin typeface="Tw Cen MT"/>
                <a:cs typeface="Tw Cen MT"/>
              </a:rPr>
              <a:t>sont plus </a:t>
            </a:r>
            <a:r>
              <a:rPr sz="2900" spc="-15" dirty="0">
                <a:latin typeface="Tw Cen MT"/>
                <a:cs typeface="Tw Cen MT"/>
              </a:rPr>
              <a:t>graves  </a:t>
            </a:r>
            <a:r>
              <a:rPr sz="2900" dirty="0">
                <a:latin typeface="Tw Cen MT"/>
                <a:cs typeface="Tw Cen MT"/>
              </a:rPr>
              <a:t>que </a:t>
            </a:r>
            <a:r>
              <a:rPr sz="2900" spc="-5" dirty="0">
                <a:latin typeface="Tw Cen MT"/>
                <a:cs typeface="Tw Cen MT"/>
              </a:rPr>
              <a:t>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30" dirty="0">
                <a:latin typeface="Tw Cen MT"/>
                <a:cs typeface="Tw Cen MT"/>
              </a:rPr>
              <a:t>excès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(FP)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spc="-5" dirty="0">
                <a:latin typeface="Tw Cen MT"/>
                <a:cs typeface="Tw Cen MT"/>
              </a:rPr>
              <a:t>Privilégier la </a:t>
            </a:r>
            <a:r>
              <a:rPr sz="2600" dirty="0">
                <a:latin typeface="Tw Cen MT"/>
                <a:cs typeface="Tw Cen MT"/>
              </a:rPr>
              <a:t>Se pour </a:t>
            </a:r>
            <a:r>
              <a:rPr sz="2600" dirty="0">
                <a:latin typeface="Symbol"/>
                <a:cs typeface="Symbol"/>
              </a:rPr>
              <a:t>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w Cen MT"/>
                <a:cs typeface="Tw Cen MT"/>
              </a:rPr>
              <a:t>le nombre </a:t>
            </a:r>
            <a:r>
              <a:rPr sz="2600" dirty="0">
                <a:latin typeface="Tw Cen MT"/>
                <a:cs typeface="Tw Cen MT"/>
              </a:rPr>
              <a:t>de</a:t>
            </a:r>
            <a:r>
              <a:rPr sz="2600" spc="6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FN</a:t>
            </a:r>
            <a:endParaRPr sz="2600">
              <a:latin typeface="Tw Cen MT"/>
              <a:cs typeface="Tw Cen MT"/>
            </a:endParaRPr>
          </a:p>
          <a:p>
            <a:pPr marL="927100" marR="5080" lvl="2" indent="-228600">
              <a:lnSpc>
                <a:spcPct val="99600"/>
              </a:lnSpc>
              <a:spcBef>
                <a:spcPts val="49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Exemple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10" dirty="0">
                <a:latin typeface="Tw Cen MT"/>
                <a:cs typeface="Tw Cen MT"/>
              </a:rPr>
              <a:t>dépistage </a:t>
            </a:r>
            <a:r>
              <a:rPr sz="2300" dirty="0">
                <a:latin typeface="Tw Cen MT"/>
                <a:cs typeface="Tw Cen MT"/>
              </a:rPr>
              <a:t>du </a:t>
            </a:r>
            <a:r>
              <a:rPr sz="2300" spc="-5" dirty="0">
                <a:latin typeface="Tw Cen MT"/>
                <a:cs typeface="Tw Cen MT"/>
              </a:rPr>
              <a:t>paludisme pré- transfusionnel, </a:t>
            </a:r>
            <a:r>
              <a:rPr sz="2300" dirty="0">
                <a:latin typeface="Tw Cen MT"/>
                <a:cs typeface="Tw Cen MT"/>
              </a:rPr>
              <a:t>un FN  </a:t>
            </a:r>
            <a:r>
              <a:rPr sz="2300" spc="-10" dirty="0">
                <a:latin typeface="Tw Cen MT"/>
                <a:cs typeface="Tw Cen MT"/>
              </a:rPr>
              <a:t>entraînera </a:t>
            </a:r>
            <a:r>
              <a:rPr sz="2300" spc="-5" dirty="0">
                <a:latin typeface="Tw Cen MT"/>
                <a:cs typeface="Tw Cen MT"/>
              </a:rPr>
              <a:t>l’administration </a:t>
            </a:r>
            <a:r>
              <a:rPr sz="2300" dirty="0">
                <a:latin typeface="Tw Cen MT"/>
                <a:cs typeface="Tw Cen MT"/>
              </a:rPr>
              <a:t>de </a:t>
            </a:r>
            <a:r>
              <a:rPr sz="2300" spc="-5" dirty="0">
                <a:latin typeface="Tw Cen MT"/>
                <a:cs typeface="Tw Cen MT"/>
              </a:rPr>
              <a:t>sang parasité, alors </a:t>
            </a:r>
            <a:r>
              <a:rPr sz="2300" dirty="0">
                <a:latin typeface="Tw Cen MT"/>
                <a:cs typeface="Tw Cen MT"/>
              </a:rPr>
              <a:t>qu’un  </a:t>
            </a:r>
            <a:r>
              <a:rPr sz="2300" spc="-5" dirty="0">
                <a:latin typeface="Tw Cen MT"/>
                <a:cs typeface="Tw Cen MT"/>
              </a:rPr>
              <a:t>résultat </a:t>
            </a:r>
            <a:r>
              <a:rPr sz="2300" dirty="0">
                <a:latin typeface="Tw Cen MT"/>
                <a:cs typeface="Tw Cen MT"/>
              </a:rPr>
              <a:t>FP </a:t>
            </a:r>
            <a:r>
              <a:rPr sz="2300" spc="-10" dirty="0">
                <a:latin typeface="Tw Cen MT"/>
                <a:cs typeface="Tw Cen MT"/>
              </a:rPr>
              <a:t>entraînera </a:t>
            </a:r>
            <a:r>
              <a:rPr sz="2300" spc="-5" dirty="0">
                <a:latin typeface="Tw Cen MT"/>
                <a:cs typeface="Tw Cen MT"/>
              </a:rPr>
              <a:t>la </a:t>
            </a:r>
            <a:r>
              <a:rPr sz="2300" dirty="0">
                <a:latin typeface="Tw Cen MT"/>
                <a:cs typeface="Tw Cen MT"/>
              </a:rPr>
              <a:t>destruction (à </a:t>
            </a:r>
            <a:r>
              <a:rPr sz="2300" spc="0" dirty="0">
                <a:latin typeface="Tw Cen MT"/>
                <a:cs typeface="Tw Cen MT"/>
              </a:rPr>
              <a:t>tort) </a:t>
            </a:r>
            <a:r>
              <a:rPr sz="2300" dirty="0">
                <a:latin typeface="Tw Cen MT"/>
                <a:cs typeface="Tw Cen MT"/>
              </a:rPr>
              <a:t>du</a:t>
            </a:r>
            <a:r>
              <a:rPr sz="2300" spc="25" dirty="0">
                <a:latin typeface="Tw Cen MT"/>
                <a:cs typeface="Tw Cen MT"/>
              </a:rPr>
              <a:t> </a:t>
            </a:r>
            <a:r>
              <a:rPr sz="2300" spc="-5" dirty="0">
                <a:latin typeface="Tw Cen MT"/>
                <a:cs typeface="Tw Cen MT"/>
              </a:rPr>
              <a:t>flacon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02083" y="4883034"/>
            <a:ext cx="2286000" cy="1714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31B1D9D9-4A8A-B54C-8A28-C58D15675F8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spc="-5" dirty="0"/>
              <a:t>Choix d’un seuil. Répercussions sur la  sensibilité </a:t>
            </a:r>
            <a:r>
              <a:rPr dirty="0"/>
              <a:t>et </a:t>
            </a:r>
            <a:r>
              <a:rPr spc="-5" dirty="0"/>
              <a:t>la spécificité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91118" y="2249474"/>
            <a:ext cx="3993122" cy="23440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20123" y="4825566"/>
            <a:ext cx="8246109" cy="1391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99500"/>
              </a:lnSpc>
              <a:spcBef>
                <a:spcPts val="110"/>
              </a:spcBef>
            </a:pPr>
            <a:r>
              <a:rPr sz="1800" spc="-5" dirty="0">
                <a:latin typeface="Tw Cen MT"/>
                <a:cs typeface="Tw Cen MT"/>
              </a:rPr>
              <a:t>Dans </a:t>
            </a:r>
            <a:r>
              <a:rPr sz="1800" dirty="0">
                <a:latin typeface="Tw Cen MT"/>
                <a:cs typeface="Tw Cen MT"/>
              </a:rPr>
              <a:t>notre </a:t>
            </a:r>
            <a:r>
              <a:rPr sz="1800" spc="-15" dirty="0">
                <a:latin typeface="Tw Cen MT"/>
                <a:cs typeface="Tw Cen MT"/>
              </a:rPr>
              <a:t>exemple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10" dirty="0">
                <a:latin typeface="Tw Cen MT"/>
                <a:cs typeface="Tw Cen MT"/>
              </a:rPr>
              <a:t>DIAGNOdent, </a:t>
            </a:r>
            <a:r>
              <a:rPr sz="1800" spc="-5" dirty="0">
                <a:latin typeface="Tw Cen MT"/>
                <a:cs typeface="Tw Cen MT"/>
              </a:rPr>
              <a:t>différentes </a:t>
            </a:r>
            <a:r>
              <a:rPr sz="1800" spc="-10" dirty="0">
                <a:latin typeface="Tw Cen MT"/>
                <a:cs typeface="Tw Cen MT"/>
              </a:rPr>
              <a:t>valeurs </a:t>
            </a:r>
            <a:r>
              <a:rPr sz="1800" spc="-5" dirty="0">
                <a:latin typeface="Tw Cen MT"/>
                <a:cs typeface="Tw Cen MT"/>
              </a:rPr>
              <a:t>seuils </a:t>
            </a:r>
            <a:r>
              <a:rPr sz="1800" dirty="0">
                <a:latin typeface="Tw Cen MT"/>
                <a:cs typeface="Tw Cen MT"/>
              </a:rPr>
              <a:t>ont été </a:t>
            </a:r>
            <a:r>
              <a:rPr sz="1800" spc="-5" dirty="0">
                <a:latin typeface="Tw Cen MT"/>
                <a:cs typeface="Tw Cen MT"/>
              </a:rPr>
              <a:t>proposées </a:t>
            </a:r>
            <a:r>
              <a:rPr sz="1800" dirty="0">
                <a:latin typeface="Tw Cen MT"/>
                <a:cs typeface="Tw Cen MT"/>
              </a:rPr>
              <a:t>pour </a:t>
            </a:r>
            <a:r>
              <a:rPr sz="1800" spc="-5" dirty="0">
                <a:latin typeface="Tw Cen MT"/>
                <a:cs typeface="Tw Cen MT"/>
              </a:rPr>
              <a:t>la  détection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caries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sillons. </a:t>
            </a:r>
            <a:r>
              <a:rPr sz="1800" dirty="0">
                <a:latin typeface="Tw Cen MT"/>
                <a:cs typeface="Tw Cen MT"/>
              </a:rPr>
              <a:t>Si </a:t>
            </a:r>
            <a:r>
              <a:rPr sz="1800" spc="-5" dirty="0">
                <a:latin typeface="Tw Cen MT"/>
                <a:cs typeface="Tw Cen MT"/>
              </a:rPr>
              <a:t>celle-ci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10" dirty="0">
                <a:latin typeface="Tw Cen MT"/>
                <a:cs typeface="Tw Cen MT"/>
              </a:rPr>
              <a:t>trop </a:t>
            </a:r>
            <a:r>
              <a:rPr sz="1800" spc="-15" dirty="0">
                <a:latin typeface="Tw Cen MT"/>
                <a:cs typeface="Tw Cen MT"/>
              </a:rPr>
              <a:t>faible,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Faux </a:t>
            </a:r>
            <a:r>
              <a:rPr sz="1800" spc="-15" dirty="0">
                <a:latin typeface="Tw Cen MT"/>
                <a:cs typeface="Tw Cen MT"/>
              </a:rPr>
              <a:t>Positifs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créés </a:t>
            </a:r>
            <a:r>
              <a:rPr sz="1800" dirty="0">
                <a:latin typeface="Tw Cen MT"/>
                <a:cs typeface="Tw Cen MT"/>
              </a:rPr>
              <a:t>et  des </a:t>
            </a:r>
            <a:r>
              <a:rPr sz="1800" spc="-5" dirty="0">
                <a:latin typeface="Tw Cen MT"/>
                <a:cs typeface="Tw Cen MT"/>
              </a:rPr>
              <a:t>sillons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ouverts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0" dirty="0">
                <a:latin typeface="Tw Cen MT"/>
                <a:cs typeface="Tw Cen MT"/>
              </a:rPr>
              <a:t>tort. </a:t>
            </a:r>
            <a:r>
              <a:rPr sz="1800" dirty="0">
                <a:latin typeface="Tw Cen MT"/>
                <a:cs typeface="Tw Cen MT"/>
              </a:rPr>
              <a:t>A </a:t>
            </a:r>
            <a:r>
              <a:rPr sz="1800" spc="-15" dirty="0">
                <a:latin typeface="Tw Cen MT"/>
                <a:cs typeface="Tw Cen MT"/>
              </a:rPr>
              <a:t>l’inverse, </a:t>
            </a:r>
            <a:r>
              <a:rPr sz="1800" spc="-5" dirty="0">
                <a:latin typeface="Tw Cen MT"/>
                <a:cs typeface="Tw Cen MT"/>
              </a:rPr>
              <a:t>le </a:t>
            </a:r>
            <a:r>
              <a:rPr sz="1800" spc="5" dirty="0">
                <a:latin typeface="Tw Cen MT"/>
                <a:cs typeface="Tw Cen MT"/>
              </a:rPr>
              <a:t>choix </a:t>
            </a:r>
            <a:r>
              <a:rPr sz="1800" spc="-5" dirty="0">
                <a:latin typeface="Tw Cen MT"/>
                <a:cs typeface="Tw Cen MT"/>
              </a:rPr>
              <a:t>d’une </a:t>
            </a:r>
            <a:r>
              <a:rPr sz="1800" spc="-10" dirty="0">
                <a:latin typeface="Tw Cen MT"/>
                <a:cs typeface="Tw Cen MT"/>
              </a:rPr>
              <a:t>valeur </a:t>
            </a:r>
            <a:r>
              <a:rPr sz="1800" spc="-5" dirty="0">
                <a:latin typeface="Tw Cen MT"/>
                <a:cs typeface="Tw Cen MT"/>
              </a:rPr>
              <a:t>seuil </a:t>
            </a:r>
            <a:r>
              <a:rPr sz="1800" spc="-10" dirty="0">
                <a:latin typeface="Tw Cen MT"/>
                <a:cs typeface="Tw Cen MT"/>
              </a:rPr>
              <a:t>trop </a:t>
            </a:r>
            <a:r>
              <a:rPr sz="1800" dirty="0">
                <a:latin typeface="Tw Cen MT"/>
                <a:cs typeface="Tw Cen MT"/>
              </a:rPr>
              <a:t>élevée </a:t>
            </a:r>
            <a:r>
              <a:rPr sz="1800" spc="-5" dirty="0">
                <a:latin typeface="Tw Cen MT"/>
                <a:cs typeface="Tw Cen MT"/>
              </a:rPr>
              <a:t>risque  </a:t>
            </a:r>
            <a:r>
              <a:rPr sz="1800" dirty="0">
                <a:latin typeface="Tw Cen MT"/>
                <a:cs typeface="Tw Cen MT"/>
              </a:rPr>
              <a:t>de nous </a:t>
            </a:r>
            <a:r>
              <a:rPr sz="1800" spc="0" dirty="0">
                <a:latin typeface="Tw Cen MT"/>
                <a:cs typeface="Tw Cen MT"/>
              </a:rPr>
              <a:t>empêcher </a:t>
            </a:r>
            <a:r>
              <a:rPr sz="1800" spc="-5" dirty="0">
                <a:latin typeface="Tw Cen MT"/>
                <a:cs typeface="Tw Cen MT"/>
              </a:rPr>
              <a:t>d’intercepter </a:t>
            </a:r>
            <a:r>
              <a:rPr sz="1800" dirty="0">
                <a:latin typeface="Tw Cen MT"/>
                <a:cs typeface="Tw Cen MT"/>
              </a:rPr>
              <a:t>une </a:t>
            </a:r>
            <a:r>
              <a:rPr sz="1800" spc="-5" dirty="0">
                <a:latin typeface="Tw Cen MT"/>
                <a:cs typeface="Tw Cen MT"/>
              </a:rPr>
              <a:t>carie dentinaire asymptomatique. Il faut alors </a:t>
            </a:r>
            <a:r>
              <a:rPr sz="1800" spc="-15" dirty="0">
                <a:latin typeface="Tw Cen MT"/>
                <a:cs typeface="Tw Cen MT"/>
              </a:rPr>
              <a:t>trouver  </a:t>
            </a:r>
            <a:r>
              <a:rPr sz="1800" dirty="0">
                <a:latin typeface="Tw Cen MT"/>
                <a:cs typeface="Tw Cen MT"/>
              </a:rPr>
              <a:t>un </a:t>
            </a:r>
            <a:r>
              <a:rPr sz="1800" spc="-5" dirty="0">
                <a:latin typeface="Tw Cen MT"/>
                <a:cs typeface="Tw Cen MT"/>
              </a:rPr>
              <a:t>compromis </a:t>
            </a:r>
            <a:r>
              <a:rPr sz="1800" dirty="0">
                <a:latin typeface="Tw Cen MT"/>
                <a:cs typeface="Tw Cen MT"/>
              </a:rPr>
              <a:t>entre </a:t>
            </a:r>
            <a:r>
              <a:rPr sz="1800" spc="-5" dirty="0">
                <a:latin typeface="Tw Cen MT"/>
                <a:cs typeface="Tw Cen MT"/>
              </a:rPr>
              <a:t>sensibilité </a:t>
            </a:r>
            <a:r>
              <a:rPr sz="1800" dirty="0">
                <a:latin typeface="Tw Cen MT"/>
                <a:cs typeface="Tw Cen MT"/>
              </a:rPr>
              <a:t>et</a:t>
            </a:r>
            <a:r>
              <a:rPr sz="1800" spc="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spécificité.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937F5526-4E31-F745-813E-B9A92D3456B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0723" y="511694"/>
            <a:ext cx="7723505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Mesure de </a:t>
            </a:r>
            <a:r>
              <a:rPr spc="-5" dirty="0"/>
              <a:t>la performance d’une </a:t>
            </a:r>
            <a:r>
              <a:rPr spc="-10" dirty="0"/>
              <a:t>stratégie  </a:t>
            </a:r>
            <a:r>
              <a:rPr spc="-5" dirty="0"/>
              <a:t>diagnostique </a:t>
            </a:r>
            <a:r>
              <a:rPr dirty="0"/>
              <a:t>(en </a:t>
            </a:r>
            <a:r>
              <a:rPr spc="-5" dirty="0"/>
              <a:t>situation</a:t>
            </a:r>
            <a:r>
              <a:rPr spc="0" dirty="0"/>
              <a:t> </a:t>
            </a:r>
            <a:r>
              <a:rPr spc="-5" dirty="0"/>
              <a:t>réelle)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79409" cy="42265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0200" marR="5080" indent="-317500">
              <a:lnSpc>
                <a:spcPct val="99800"/>
              </a:lnSpc>
              <a:spcBef>
                <a:spcPts val="10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Tw Cen MT"/>
                <a:cs typeface="Tw Cen MT"/>
              </a:rPr>
              <a:t>Sensibilité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spécificité </a:t>
            </a:r>
            <a:r>
              <a:rPr sz="2400" dirty="0">
                <a:latin typeface="Tw Cen MT"/>
                <a:cs typeface="Tw Cen MT"/>
              </a:rPr>
              <a:t>permettent </a:t>
            </a:r>
            <a:r>
              <a:rPr sz="2400" spc="-10" dirty="0">
                <a:latin typeface="Tw Cen MT"/>
                <a:cs typeface="Tw Cen MT"/>
              </a:rPr>
              <a:t>d’évaluer </a:t>
            </a:r>
            <a:r>
              <a:rPr sz="2400" spc="-5" dirty="0">
                <a:latin typeface="Tw Cen MT"/>
                <a:cs typeface="Tw Cen MT"/>
              </a:rPr>
              <a:t>la </a:t>
            </a:r>
            <a:r>
              <a:rPr sz="2400" spc="-10" dirty="0">
                <a:latin typeface="Tw Cen MT"/>
                <a:cs typeface="Tw Cen MT"/>
              </a:rPr>
              <a:t>valeur  </a:t>
            </a:r>
            <a:r>
              <a:rPr sz="2400" spc="-5" dirty="0">
                <a:latin typeface="Tw Cen MT"/>
                <a:cs typeface="Tw Cen MT"/>
              </a:rPr>
              <a:t>diagnostique d’un </a:t>
            </a:r>
            <a:r>
              <a:rPr sz="2400" dirty="0">
                <a:latin typeface="Tw Cen MT"/>
                <a:cs typeface="Tw Cen MT"/>
              </a:rPr>
              <a:t>test </a:t>
            </a:r>
            <a:r>
              <a:rPr sz="2400" spc="-5" dirty="0">
                <a:latin typeface="Tw Cen MT"/>
                <a:cs typeface="Tw Cen MT"/>
              </a:rPr>
              <a:t>préalablement </a:t>
            </a:r>
            <a:r>
              <a:rPr sz="2400" dirty="0">
                <a:latin typeface="Tw Cen MT"/>
                <a:cs typeface="Tw Cen MT"/>
              </a:rPr>
              <a:t>à </a:t>
            </a:r>
            <a:r>
              <a:rPr sz="2400" spc="-5" dirty="0">
                <a:latin typeface="Tw Cen MT"/>
                <a:cs typeface="Tw Cen MT"/>
              </a:rPr>
              <a:t>son utilisation </a:t>
            </a:r>
            <a:r>
              <a:rPr sz="2400" spc="-10" dirty="0">
                <a:latin typeface="Tw Cen MT"/>
                <a:cs typeface="Tw Cen MT"/>
              </a:rPr>
              <a:t>pratique.  </a:t>
            </a:r>
            <a:r>
              <a:rPr sz="2400" spc="-30" dirty="0">
                <a:latin typeface="Tw Cen MT"/>
                <a:cs typeface="Tw Cen MT"/>
              </a:rPr>
              <a:t>Pour </a:t>
            </a:r>
            <a:r>
              <a:rPr sz="2400" dirty="0">
                <a:latin typeface="Tw Cen MT"/>
                <a:cs typeface="Tw Cen MT"/>
              </a:rPr>
              <a:t>déterminer </a:t>
            </a:r>
            <a:r>
              <a:rPr sz="2400" spc="-5" dirty="0">
                <a:latin typeface="Tw Cen MT"/>
                <a:cs typeface="Tw Cen MT"/>
              </a:rPr>
              <a:t>la sensibilité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la spécificité, il faut disposer  d’un </a:t>
            </a:r>
            <a:r>
              <a:rPr sz="2400" dirty="0">
                <a:latin typeface="Tw Cen MT"/>
                <a:cs typeface="Tw Cen MT"/>
              </a:rPr>
              <a:t>gold </a:t>
            </a:r>
            <a:r>
              <a:rPr sz="2400" spc="-5" dirty="0">
                <a:latin typeface="Tw Cen MT"/>
                <a:cs typeface="Tw Cen MT"/>
              </a:rPr>
              <a:t>standard </a:t>
            </a:r>
            <a:r>
              <a:rPr sz="2400" dirty="0">
                <a:latin typeface="Tw Cen MT"/>
                <a:cs typeface="Tw Cen MT"/>
              </a:rPr>
              <a:t>permettant de définir </a:t>
            </a:r>
            <a:r>
              <a:rPr sz="2400" spc="-5" dirty="0">
                <a:latin typeface="Tw Cen MT"/>
                <a:cs typeface="Tw Cen MT"/>
              </a:rPr>
              <a:t>le statut réel malade  </a:t>
            </a:r>
            <a:r>
              <a:rPr sz="2400" dirty="0">
                <a:latin typeface="Tw Cen MT"/>
                <a:cs typeface="Tw Cen MT"/>
              </a:rPr>
              <a:t>ou non </a:t>
            </a:r>
            <a:r>
              <a:rPr sz="2400" spc="-5" dirty="0">
                <a:latin typeface="Tw Cen MT"/>
                <a:cs typeface="Tw Cen MT"/>
              </a:rPr>
              <a:t>malade </a:t>
            </a:r>
            <a:r>
              <a:rPr sz="2400" dirty="0">
                <a:latin typeface="Tw Cen MT"/>
                <a:cs typeface="Tw Cen MT"/>
              </a:rPr>
              <a:t>des </a:t>
            </a:r>
            <a:r>
              <a:rPr sz="2400" spc="-5" dirty="0">
                <a:latin typeface="Tw Cen MT"/>
                <a:cs typeface="Tw Cen MT"/>
              </a:rPr>
              <a:t>patients.</a:t>
            </a:r>
            <a:endParaRPr sz="2400">
              <a:latin typeface="Tw Cen MT"/>
              <a:cs typeface="Tw Cen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DD8047"/>
              </a:buClr>
              <a:buFont typeface="Wingdings"/>
              <a:buChar char=""/>
            </a:pPr>
            <a:endParaRPr sz="3750">
              <a:latin typeface="Times New Roman"/>
              <a:cs typeface="Times New Roman"/>
            </a:endParaRPr>
          </a:p>
          <a:p>
            <a:pPr marL="330200" marR="259079" indent="-317500">
              <a:lnSpc>
                <a:spcPct val="99800"/>
              </a:lnSpc>
              <a:spcBef>
                <a:spcPts val="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Tw Cen MT"/>
                <a:cs typeface="Tw Cen MT"/>
              </a:rPr>
              <a:t>Dans sa pratique </a:t>
            </a:r>
            <a:r>
              <a:rPr sz="2400" spc="-15" dirty="0">
                <a:latin typeface="Tw Cen MT"/>
                <a:cs typeface="Tw Cen MT"/>
              </a:rPr>
              <a:t>clinique, </a:t>
            </a:r>
            <a:r>
              <a:rPr sz="2400" spc="-5" dirty="0">
                <a:latin typeface="Tw Cen MT"/>
                <a:cs typeface="Tw Cen MT"/>
              </a:rPr>
              <a:t>le médecin </a:t>
            </a:r>
            <a:r>
              <a:rPr sz="2400" dirty="0">
                <a:latin typeface="Tw Cen MT"/>
                <a:cs typeface="Tw Cen MT"/>
              </a:rPr>
              <a:t>ne </a:t>
            </a:r>
            <a:r>
              <a:rPr sz="2400" spc="-5" dirty="0">
                <a:latin typeface="Tw Cen MT"/>
                <a:cs typeface="Tw Cen MT"/>
              </a:rPr>
              <a:t>connaît </a:t>
            </a:r>
            <a:r>
              <a:rPr sz="2400" dirty="0">
                <a:latin typeface="Tw Cen MT"/>
                <a:cs typeface="Tw Cen MT"/>
              </a:rPr>
              <a:t>évidemment  pas </a:t>
            </a:r>
            <a:r>
              <a:rPr sz="2400" spc="-15" dirty="0">
                <a:latin typeface="Tw Cen MT"/>
                <a:cs typeface="Tw Cen MT"/>
              </a:rPr>
              <a:t>avec </a:t>
            </a:r>
            <a:r>
              <a:rPr sz="2400" dirty="0">
                <a:latin typeface="Tw Cen MT"/>
                <a:cs typeface="Tw Cen MT"/>
              </a:rPr>
              <a:t>certitude </a:t>
            </a:r>
            <a:r>
              <a:rPr sz="2400" spc="-5" dirty="0">
                <a:latin typeface="Tw Cen MT"/>
                <a:cs typeface="Tw Cen MT"/>
              </a:rPr>
              <a:t>le statut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son </a:t>
            </a:r>
            <a:r>
              <a:rPr sz="2400" dirty="0">
                <a:latin typeface="Tw Cen MT"/>
                <a:cs typeface="Tw Cen MT"/>
              </a:rPr>
              <a:t>patient </a:t>
            </a:r>
            <a:r>
              <a:rPr sz="2400" spc="-5" dirty="0">
                <a:latin typeface="Tw Cen MT"/>
                <a:cs typeface="Tw Cen MT"/>
              </a:rPr>
              <a:t>vis-à-vis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sa  maladie. Il </a:t>
            </a:r>
            <a:r>
              <a:rPr sz="2400" dirty="0">
                <a:latin typeface="Tw Cen MT"/>
                <a:cs typeface="Tw Cen MT"/>
              </a:rPr>
              <a:t>a une </a:t>
            </a:r>
            <a:r>
              <a:rPr sz="2400" spc="-5" dirty="0">
                <a:latin typeface="Tw Cen MT"/>
                <a:cs typeface="Tw Cen MT"/>
              </a:rPr>
              <a:t>idée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son </a:t>
            </a:r>
            <a:r>
              <a:rPr sz="2400" spc="-10" dirty="0">
                <a:latin typeface="Tw Cen MT"/>
                <a:cs typeface="Tw Cen MT"/>
              </a:rPr>
              <a:t>éventualité (probabilité </a:t>
            </a:r>
            <a:r>
              <a:rPr sz="2400" spc="-5" dirty="0">
                <a:latin typeface="Tw Cen MT"/>
                <a:cs typeface="Tw Cen MT"/>
              </a:rPr>
              <a:t>prétest 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il </a:t>
            </a:r>
            <a:r>
              <a:rPr sz="2400" spc="-25" dirty="0">
                <a:latin typeface="Tw Cen MT"/>
                <a:cs typeface="Tw Cen MT"/>
              </a:rPr>
              <a:t>va </a:t>
            </a:r>
            <a:r>
              <a:rPr sz="2400" spc="-5" dirty="0">
                <a:latin typeface="Tw Cen MT"/>
                <a:cs typeface="Tw Cen MT"/>
              </a:rPr>
              <a:t>s’aider d’un </a:t>
            </a:r>
            <a:r>
              <a:rPr sz="2400" dirty="0">
                <a:latin typeface="Tw Cen MT"/>
                <a:cs typeface="Tw Cen MT"/>
              </a:rPr>
              <a:t>test </a:t>
            </a:r>
            <a:r>
              <a:rPr sz="2400" spc="-5" dirty="0">
                <a:latin typeface="Tw Cen MT"/>
                <a:cs typeface="Tw Cen MT"/>
              </a:rPr>
              <a:t>diagnostique </a:t>
            </a:r>
            <a:r>
              <a:rPr sz="2400" dirty="0">
                <a:latin typeface="Tw Cen MT"/>
                <a:cs typeface="Tw Cen MT"/>
              </a:rPr>
              <a:t>pour </a:t>
            </a:r>
            <a:r>
              <a:rPr sz="2400" spc="-5" dirty="0">
                <a:latin typeface="Tw Cen MT"/>
                <a:cs typeface="Tw Cen MT"/>
              </a:rPr>
              <a:t>conforter </a:t>
            </a:r>
            <a:r>
              <a:rPr sz="2400" dirty="0">
                <a:latin typeface="Tw Cen MT"/>
                <a:cs typeface="Tw Cen MT"/>
              </a:rPr>
              <a:t>ou  infirmer cette </a:t>
            </a:r>
            <a:r>
              <a:rPr sz="2400" spc="-10" dirty="0">
                <a:latin typeface="Tw Cen MT"/>
                <a:cs typeface="Tw Cen MT"/>
              </a:rPr>
              <a:t>éventualité (probabilité</a:t>
            </a:r>
            <a:r>
              <a:rPr sz="2400" spc="10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post-test)</a:t>
            </a:r>
            <a:endParaRPr sz="24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D4084764-EA70-494E-88C6-403D2B63313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0723" y="511694"/>
            <a:ext cx="7723505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Mesure de </a:t>
            </a:r>
            <a:r>
              <a:rPr spc="-5" dirty="0"/>
              <a:t>la performance d’une </a:t>
            </a:r>
            <a:r>
              <a:rPr spc="-10" dirty="0"/>
              <a:t>stratégie  </a:t>
            </a:r>
            <a:r>
              <a:rPr spc="-5" dirty="0"/>
              <a:t>diagnostique </a:t>
            </a:r>
            <a:r>
              <a:rPr dirty="0"/>
              <a:t>(en </a:t>
            </a:r>
            <a:r>
              <a:rPr spc="-5" dirty="0"/>
              <a:t>situation</a:t>
            </a:r>
            <a:r>
              <a:rPr spc="0" dirty="0"/>
              <a:t> </a:t>
            </a:r>
            <a:r>
              <a:rPr spc="-5" dirty="0"/>
              <a:t>réelle)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87866"/>
            <a:ext cx="7897495" cy="431101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84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 valeur </a:t>
            </a:r>
            <a:r>
              <a:rPr sz="2000" spc="-5" dirty="0">
                <a:latin typeface="Arial"/>
                <a:cs typeface="Arial"/>
              </a:rPr>
              <a:t>prédictive positive (VPP)</a:t>
            </a:r>
            <a:endParaRPr sz="2000">
              <a:latin typeface="Arial"/>
              <a:cs typeface="Arial"/>
            </a:endParaRPr>
          </a:p>
          <a:p>
            <a:pPr marL="647700" lvl="1" indent="-266700">
              <a:lnSpc>
                <a:spcPct val="100000"/>
              </a:lnSpc>
              <a:spcBef>
                <a:spcPts val="62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probabilité d’être malade lorsque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résultat </a:t>
            </a:r>
            <a:r>
              <a:rPr sz="2000" dirty="0">
                <a:latin typeface="Arial"/>
                <a:cs typeface="Arial"/>
              </a:rPr>
              <a:t>est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positif.</a:t>
            </a:r>
            <a:endParaRPr sz="2000">
              <a:latin typeface="Arial"/>
              <a:cs typeface="Arial"/>
            </a:endParaRPr>
          </a:p>
          <a:p>
            <a:pPr marL="647700" marR="2349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Une </a:t>
            </a:r>
            <a:r>
              <a:rPr sz="2000" spc="-5" dirty="0">
                <a:latin typeface="Arial"/>
                <a:cs typeface="Arial"/>
              </a:rPr>
              <a:t>stratégie diagnostique </a:t>
            </a:r>
            <a:r>
              <a:rPr sz="2000" dirty="0">
                <a:latin typeface="Arial"/>
                <a:cs typeface="Arial"/>
              </a:rPr>
              <a:t>ayant une VPP de 100% </a:t>
            </a:r>
            <a:r>
              <a:rPr sz="2000" spc="-5" dirty="0">
                <a:latin typeface="Arial"/>
                <a:cs typeface="Arial"/>
              </a:rPr>
              <a:t>signifie </a:t>
            </a:r>
            <a:r>
              <a:rPr sz="2000" dirty="0">
                <a:latin typeface="Arial"/>
                <a:cs typeface="Arial"/>
              </a:rPr>
              <a:t>que  </a:t>
            </a:r>
            <a:r>
              <a:rPr sz="2000" spc="-5" dirty="0">
                <a:latin typeface="Arial"/>
                <a:cs typeface="Arial"/>
              </a:rPr>
              <a:t>tous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résultats positifs correspondent </a:t>
            </a:r>
            <a:r>
              <a:rPr sz="2000" dirty="0">
                <a:latin typeface="Arial"/>
                <a:cs typeface="Arial"/>
              </a:rPr>
              <a:t>à des </a:t>
            </a:r>
            <a:r>
              <a:rPr sz="2000" spc="-5" dirty="0">
                <a:latin typeface="Arial"/>
                <a:cs typeface="Arial"/>
              </a:rPr>
              <a:t>malades (aucun  FP)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94B6D2"/>
              </a:buClr>
              <a:buFont typeface="Wingdings 2"/>
              <a:buChar char="□"/>
            </a:pPr>
            <a:endParaRPr sz="3200">
              <a:latin typeface="Times New Roman"/>
              <a:cs typeface="Times New Roman"/>
            </a:endParaRPr>
          </a:p>
          <a:p>
            <a:pPr marL="331470" indent="-318770">
              <a:lnSpc>
                <a:spcPct val="100000"/>
              </a:lnSpc>
              <a:spcBef>
                <a:spcPts val="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La valeur </a:t>
            </a:r>
            <a:r>
              <a:rPr sz="2000" spc="-5" dirty="0">
                <a:latin typeface="Arial"/>
                <a:cs typeface="Arial"/>
              </a:rPr>
              <a:t>prédictive négative (VPN)</a:t>
            </a:r>
            <a:endParaRPr sz="2000">
              <a:latin typeface="Arial"/>
              <a:cs typeface="Arial"/>
            </a:endParaRPr>
          </a:p>
          <a:p>
            <a:pPr marL="647700" marR="44259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probabilité d’être indemne 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quand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négatif.</a:t>
            </a:r>
            <a:endParaRPr sz="2000">
              <a:latin typeface="Arial"/>
              <a:cs typeface="Arial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Une </a:t>
            </a:r>
            <a:r>
              <a:rPr sz="2000" spc="-5" dirty="0">
                <a:latin typeface="Arial"/>
                <a:cs typeface="Arial"/>
              </a:rPr>
              <a:t>stratégie diagnostique </a:t>
            </a:r>
            <a:r>
              <a:rPr sz="2000" dirty="0">
                <a:latin typeface="Arial"/>
                <a:cs typeface="Arial"/>
              </a:rPr>
              <a:t>ayant une VPN de 100% </a:t>
            </a:r>
            <a:r>
              <a:rPr sz="2000" spc="-5" dirty="0">
                <a:latin typeface="Arial"/>
                <a:cs typeface="Arial"/>
              </a:rPr>
              <a:t>signifie </a:t>
            </a:r>
            <a:r>
              <a:rPr sz="2000" dirty="0">
                <a:latin typeface="Arial"/>
                <a:cs typeface="Arial"/>
              </a:rPr>
              <a:t>que  </a:t>
            </a:r>
            <a:r>
              <a:rPr sz="2000" spc="-5" dirty="0">
                <a:latin typeface="Arial"/>
                <a:cs typeface="Arial"/>
              </a:rPr>
              <a:t>tous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résultats négatifs correspondent </a:t>
            </a:r>
            <a:r>
              <a:rPr sz="2000" dirty="0">
                <a:latin typeface="Arial"/>
                <a:cs typeface="Arial"/>
              </a:rPr>
              <a:t>à des non </a:t>
            </a:r>
            <a:r>
              <a:rPr sz="2000" spc="-5" dirty="0">
                <a:latin typeface="Arial"/>
                <a:cs typeface="Arial"/>
              </a:rPr>
              <a:t>malades  (aucun FN).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617E8261-A709-B147-A921-48FD2203848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44664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Soit un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ayant une Se et une Sp de 90% appliqué à un 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représentatifs 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 la  </a:t>
            </a:r>
            <a:r>
              <a:rPr sz="2000" spc="-5" dirty="0">
                <a:latin typeface="Arial"/>
                <a:cs typeface="Arial"/>
              </a:rPr>
              <a:t>prévalence 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diagnostiquer </a:t>
            </a:r>
            <a:r>
              <a:rPr sz="2000" dirty="0">
                <a:latin typeface="Arial"/>
                <a:cs typeface="Arial"/>
              </a:rPr>
              <a:t>est de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45604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020897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2976" y="52885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06372" y="5038821"/>
            <a:ext cx="3369310" cy="55689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188210">
              <a:lnSpc>
                <a:spcPts val="2065"/>
              </a:lnSpc>
              <a:spcBef>
                <a:spcPts val="140"/>
              </a:spcBef>
            </a:pP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155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13270" y="5435907"/>
            <a:ext cx="73088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38926" y="5027383"/>
            <a:ext cx="3072765" cy="8680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380"/>
              </a:lnSpc>
              <a:spcBef>
                <a:spcPts val="105"/>
              </a:spcBef>
              <a:tabLst>
                <a:tab pos="367665" algn="l"/>
                <a:tab pos="1153160" algn="l"/>
                <a:tab pos="1505585" algn="l"/>
                <a:tab pos="1992630" algn="l"/>
              </a:tabLst>
            </a:pPr>
            <a:r>
              <a:rPr sz="255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55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VP	</a:t>
            </a:r>
            <a:r>
              <a:rPr sz="2550" i="1" dirty="0">
                <a:latin typeface="Times New Roman"/>
                <a:cs typeface="Times New Roman"/>
              </a:rPr>
              <a:t>	</a:t>
            </a:r>
            <a:r>
              <a:rPr sz="255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	</a:t>
            </a:r>
            <a:endParaRPr sz="2550">
              <a:latin typeface="Times New Roman"/>
              <a:cs typeface="Times New Roman"/>
            </a:endParaRPr>
          </a:p>
          <a:p>
            <a:pPr marL="1248410">
              <a:lnSpc>
                <a:spcPts val="1785"/>
              </a:lnSpc>
              <a:tabLst>
                <a:tab pos="2087880" algn="l"/>
              </a:tabLst>
            </a:pPr>
            <a:r>
              <a:rPr sz="2550" spc="0" dirty="0">
                <a:latin typeface="Symbol"/>
                <a:cs typeface="Symbol"/>
              </a:rPr>
              <a:t></a:t>
            </a:r>
            <a:r>
              <a:rPr sz="2550" spc="0" dirty="0">
                <a:latin typeface="Times New Roman"/>
                <a:cs typeface="Times New Roman"/>
              </a:rPr>
              <a:t>	</a:t>
            </a:r>
            <a:r>
              <a:rPr sz="2550" spc="0" dirty="0">
                <a:latin typeface="Symbol"/>
                <a:cs typeface="Symbol"/>
              </a:rPr>
              <a:t></a:t>
            </a:r>
            <a:r>
              <a:rPr sz="2550" spc="-19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0,083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ts val="2460"/>
              </a:lnSpc>
              <a:tabLst>
                <a:tab pos="1491615" algn="l"/>
              </a:tabLst>
            </a:pPr>
            <a:r>
              <a:rPr sz="2550" i="1" dirty="0">
                <a:latin typeface="Times New Roman"/>
                <a:cs typeface="Times New Roman"/>
              </a:rPr>
              <a:t>VP</a:t>
            </a:r>
            <a:r>
              <a:rPr sz="2550" i="1" spc="-90" dirty="0">
                <a:latin typeface="Times New Roman"/>
                <a:cs typeface="Times New Roman"/>
              </a:rPr>
              <a:t> </a:t>
            </a:r>
            <a:r>
              <a:rPr sz="2550" spc="0" dirty="0">
                <a:latin typeface="Symbol"/>
                <a:cs typeface="Symbol"/>
              </a:rPr>
              <a:t>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	</a:t>
            </a:r>
            <a:r>
              <a:rPr sz="2550" dirty="0">
                <a:latin typeface="Times New Roman"/>
                <a:cs typeface="Times New Roman"/>
              </a:rPr>
              <a:t>108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E464ADC1-3C1C-7641-B078-97F20E0CD0E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88415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  <a:tab pos="2009775" algn="l"/>
                <a:tab pos="5950585" algn="l"/>
              </a:tabLst>
            </a:pPr>
            <a:r>
              <a:rPr sz="2000" spc="-5" dirty="0">
                <a:latin typeface="Arial"/>
                <a:cs typeface="Arial"/>
              </a:rPr>
              <a:t>Considérons maintenant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même test, </a:t>
            </a:r>
            <a:r>
              <a:rPr sz="2000" dirty="0">
                <a:latin typeface="Arial"/>
                <a:cs typeface="Arial"/>
              </a:rPr>
              <a:t>avec la </a:t>
            </a:r>
            <a:r>
              <a:rPr sz="2000" spc="-5" dirty="0">
                <a:latin typeface="Arial"/>
                <a:cs typeface="Arial"/>
              </a:rPr>
              <a:t>même sensibilité </a:t>
            </a:r>
            <a:r>
              <a:rPr sz="2000" dirty="0">
                <a:latin typeface="Arial"/>
                <a:cs typeface="Arial"/>
              </a:rPr>
              <a:t>et  la </a:t>
            </a:r>
            <a:r>
              <a:rPr sz="2000" spc="-5" dirty="0">
                <a:latin typeface="Arial"/>
                <a:cs typeface="Arial"/>
              </a:rPr>
              <a:t>même spécificité mais </a:t>
            </a:r>
            <a:r>
              <a:rPr sz="2000" dirty="0">
                <a:latin typeface="Arial"/>
                <a:cs typeface="Arial"/>
              </a:rPr>
              <a:t>appliqué à un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 représentatifs	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prévalence	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de 30%.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2589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457459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2976" y="59235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06372" y="5863474"/>
            <a:ext cx="210883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200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2066" y="5673821"/>
            <a:ext cx="1193800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55" dirty="0">
                <a:latin typeface="Times New Roman"/>
                <a:cs typeface="Times New Roman"/>
              </a:rPr>
              <a:t>P</a:t>
            </a:r>
            <a:r>
              <a:rPr sz="2200" spc="55" dirty="0">
                <a:latin typeface="Times New Roman"/>
                <a:cs typeface="Times New Roman"/>
              </a:rPr>
              <a:t>(</a:t>
            </a:r>
            <a:r>
              <a:rPr sz="2200" i="1" spc="55" dirty="0">
                <a:latin typeface="Times New Roman"/>
                <a:cs typeface="Times New Roman"/>
              </a:rPr>
              <a:t>MetT</a:t>
            </a:r>
            <a:r>
              <a:rPr sz="2200" spc="55" dirty="0">
                <a:latin typeface="Symbol"/>
                <a:cs typeface="Symbol"/>
              </a:rPr>
              <a:t></a:t>
            </a:r>
            <a:r>
              <a:rPr sz="2200" spc="5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13270" y="6070907"/>
            <a:ext cx="73088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371052" y="6077680"/>
            <a:ext cx="1203960" cy="0"/>
          </a:xfrm>
          <a:custGeom>
            <a:avLst/>
            <a:gdLst/>
            <a:ahLst/>
            <a:cxnLst/>
            <a:rect l="l" t="t" r="r" b="b"/>
            <a:pathLst>
              <a:path w="1203960">
                <a:moveTo>
                  <a:pt x="0" y="0"/>
                </a:moveTo>
                <a:lnTo>
                  <a:pt x="1203449" y="0"/>
                </a:lnTo>
              </a:path>
            </a:pathLst>
          </a:custGeom>
          <a:ln w="11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70589" y="6081625"/>
            <a:ext cx="1141095" cy="0"/>
          </a:xfrm>
          <a:custGeom>
            <a:avLst/>
            <a:gdLst/>
            <a:ahLst/>
            <a:cxnLst/>
            <a:rect l="l" t="t" r="r" b="b"/>
            <a:pathLst>
              <a:path w="1141095">
                <a:moveTo>
                  <a:pt x="0" y="0"/>
                </a:moveTo>
                <a:lnTo>
                  <a:pt x="1140657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63259" y="6081625"/>
            <a:ext cx="528320" cy="0"/>
          </a:xfrm>
          <a:custGeom>
            <a:avLst/>
            <a:gdLst/>
            <a:ahLst/>
            <a:cxnLst/>
            <a:rect l="l" t="t" r="r" b="b"/>
            <a:pathLst>
              <a:path w="528320">
                <a:moveTo>
                  <a:pt x="0" y="0"/>
                </a:moveTo>
                <a:lnTo>
                  <a:pt x="528020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57889" y="5622695"/>
            <a:ext cx="4218940" cy="8680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7665">
              <a:lnSpc>
                <a:spcPts val="2380"/>
              </a:lnSpc>
              <a:spcBef>
                <a:spcPts val="105"/>
              </a:spcBef>
              <a:tabLst>
                <a:tab pos="1525270" algn="l"/>
              </a:tabLst>
            </a:pPr>
            <a:r>
              <a:rPr sz="2550" i="1" dirty="0">
                <a:latin typeface="Times New Roman"/>
                <a:cs typeface="Times New Roman"/>
              </a:rPr>
              <a:t>VP	</a:t>
            </a:r>
            <a:r>
              <a:rPr sz="2550" dirty="0">
                <a:latin typeface="Times New Roman"/>
                <a:cs typeface="Times New Roman"/>
              </a:rPr>
              <a:t>270</a:t>
            </a:r>
            <a:endParaRPr sz="2550">
              <a:latin typeface="Times New Roman"/>
              <a:cs typeface="Times New Roman"/>
            </a:endParaRPr>
          </a:p>
          <a:p>
            <a:pPr marL="1247775">
              <a:lnSpc>
                <a:spcPts val="1785"/>
              </a:lnSpc>
              <a:tabLst>
                <a:tab pos="2127885" algn="l"/>
              </a:tabLst>
            </a:pPr>
            <a:r>
              <a:rPr sz="2550" dirty="0">
                <a:latin typeface="Symbol"/>
                <a:cs typeface="Symbol"/>
              </a:rPr>
              <a:t>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Symbol"/>
                <a:cs typeface="Symbol"/>
              </a:rPr>
              <a:t></a:t>
            </a:r>
            <a:r>
              <a:rPr sz="2550" spc="-165" dirty="0">
                <a:latin typeface="Times New Roman"/>
                <a:cs typeface="Times New Roman"/>
              </a:rPr>
              <a:t> </a:t>
            </a:r>
            <a:r>
              <a:rPr sz="2550" spc="25" dirty="0">
                <a:latin typeface="Times New Roman"/>
                <a:cs typeface="Times New Roman"/>
              </a:rPr>
              <a:t>0,794(79,4%)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ts val="2460"/>
              </a:lnSpc>
              <a:tabLst>
                <a:tab pos="1532255" algn="l"/>
              </a:tabLst>
            </a:pPr>
            <a:r>
              <a:rPr sz="2550" i="1" dirty="0">
                <a:latin typeface="Times New Roman"/>
                <a:cs typeface="Times New Roman"/>
              </a:rPr>
              <a:t>VP</a:t>
            </a:r>
            <a:r>
              <a:rPr sz="2550" i="1" spc="-90" dirty="0">
                <a:latin typeface="Times New Roman"/>
                <a:cs typeface="Times New Roman"/>
              </a:rPr>
              <a:t> </a:t>
            </a:r>
            <a:r>
              <a:rPr sz="2550" dirty="0">
                <a:latin typeface="Symbol"/>
                <a:cs typeface="Symbol"/>
              </a:rPr>
              <a:t>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	</a:t>
            </a:r>
            <a:r>
              <a:rPr sz="2550" dirty="0">
                <a:latin typeface="Times New Roman"/>
                <a:cs typeface="Times New Roman"/>
              </a:rPr>
              <a:t>340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461E167-333C-9549-A9FC-E625BDCC7CE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687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Définition </a:t>
            </a:r>
            <a:r>
              <a:rPr dirty="0"/>
              <a:t>et détermination de </a:t>
            </a:r>
            <a:r>
              <a:rPr spc="-5" dirty="0"/>
              <a:t>la</a:t>
            </a:r>
            <a:r>
              <a:rPr spc="0" dirty="0"/>
              <a:t> </a:t>
            </a:r>
            <a:r>
              <a:rPr spc="-5" dirty="0"/>
              <a:t>VPN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68615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d’être vraiment </a:t>
            </a:r>
            <a:r>
              <a:rPr sz="2000" dirty="0">
                <a:latin typeface="Arial"/>
                <a:cs typeface="Arial"/>
              </a:rPr>
              <a:t>non </a:t>
            </a:r>
            <a:r>
              <a:rPr sz="2000" spc="-5" dirty="0">
                <a:latin typeface="Arial"/>
                <a:cs typeface="Arial"/>
              </a:rPr>
              <a:t>malade </a:t>
            </a:r>
            <a:r>
              <a:rPr sz="2000" dirty="0">
                <a:latin typeface="Arial"/>
                <a:cs typeface="Arial"/>
              </a:rPr>
              <a:t>si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est </a:t>
            </a:r>
            <a:r>
              <a:rPr sz="2000" spc="-5" dirty="0">
                <a:latin typeface="Arial"/>
                <a:cs typeface="Arial"/>
              </a:rPr>
              <a:t>négatif. Comme  </a:t>
            </a:r>
            <a:r>
              <a:rPr sz="2000" dirty="0">
                <a:latin typeface="Arial"/>
                <a:cs typeface="Arial"/>
              </a:rPr>
              <a:t>la </a:t>
            </a:r>
            <a:r>
              <a:rPr sz="2000" spc="-65" dirty="0">
                <a:latin typeface="Arial"/>
                <a:cs typeface="Arial"/>
              </a:rPr>
              <a:t>VPP, </a:t>
            </a:r>
            <a:r>
              <a:rPr sz="2000" dirty="0">
                <a:latin typeface="Arial"/>
                <a:cs typeface="Arial"/>
              </a:rPr>
              <a:t>elle dépend de la SE et la Sp, </a:t>
            </a:r>
            <a:r>
              <a:rPr sz="2000" spc="-5" dirty="0">
                <a:latin typeface="Arial"/>
                <a:cs typeface="Arial"/>
              </a:rPr>
              <a:t>mais </a:t>
            </a:r>
            <a:r>
              <a:rPr sz="2000" dirty="0">
                <a:latin typeface="Arial"/>
                <a:cs typeface="Arial"/>
              </a:rPr>
              <a:t>aussi de la </a:t>
            </a:r>
            <a:r>
              <a:rPr sz="2000" spc="-5" dirty="0">
                <a:latin typeface="Arial"/>
                <a:cs typeface="Arial"/>
              </a:rPr>
              <a:t>prévalence.  Reprenons l’exemple </a:t>
            </a:r>
            <a:r>
              <a:rPr sz="2000" dirty="0">
                <a:latin typeface="Arial"/>
                <a:cs typeface="Arial"/>
              </a:rPr>
              <a:t>où Se et une Sp de 90% </a:t>
            </a:r>
            <a:r>
              <a:rPr sz="2000" spc="-5" dirty="0">
                <a:latin typeface="Arial"/>
                <a:cs typeface="Arial"/>
              </a:rPr>
              <a:t>l’échantillon </a:t>
            </a:r>
            <a:r>
              <a:rPr sz="2000" dirty="0">
                <a:latin typeface="Arial"/>
                <a:cs typeface="Arial"/>
              </a:rPr>
              <a:t>est de  1000 </a:t>
            </a:r>
            <a:r>
              <a:rPr sz="2000" spc="-5" dirty="0">
                <a:latin typeface="Arial"/>
                <a:cs typeface="Arial"/>
              </a:rPr>
              <a:t>sujets représentatifs 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 la </a:t>
            </a:r>
            <a:r>
              <a:rPr sz="2000" spc="-5" dirty="0">
                <a:latin typeface="Arial"/>
                <a:cs typeface="Arial"/>
              </a:rPr>
              <a:t>prévalence </a:t>
            </a:r>
            <a:r>
              <a:rPr sz="2000" dirty="0">
                <a:latin typeface="Arial"/>
                <a:cs typeface="Arial"/>
              </a:rPr>
              <a:t>de la 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diagnostiquer </a:t>
            </a:r>
            <a:r>
              <a:rPr sz="2000" dirty="0">
                <a:latin typeface="Arial"/>
                <a:cs typeface="Arial"/>
              </a:rPr>
              <a:t>est 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170054"/>
            <a:ext cx="68827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d’être </a:t>
            </a:r>
            <a:r>
              <a:rPr sz="2000" dirty="0">
                <a:latin typeface="Arial"/>
                <a:cs typeface="Arial"/>
              </a:rPr>
              <a:t>sain 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négatif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762259"/>
            <a:ext cx="7069137" cy="1504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79924" y="5909300"/>
            <a:ext cx="0" cy="328930"/>
          </a:xfrm>
          <a:custGeom>
            <a:avLst/>
            <a:gdLst/>
            <a:ahLst/>
            <a:cxnLst/>
            <a:rect l="l" t="t" r="r" b="b"/>
            <a:pathLst>
              <a:path h="328929">
                <a:moveTo>
                  <a:pt x="0" y="0"/>
                </a:moveTo>
                <a:lnTo>
                  <a:pt x="0" y="328824"/>
                </a:lnTo>
              </a:path>
            </a:pathLst>
          </a:custGeom>
          <a:ln w="126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93004" y="5643658"/>
            <a:ext cx="1474470" cy="3898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350" i="1" spc="40" dirty="0">
                <a:latin typeface="Times New Roman"/>
                <a:cs typeface="Times New Roman"/>
              </a:rPr>
              <a:t>P</a:t>
            </a:r>
            <a:r>
              <a:rPr sz="2350" spc="40" dirty="0">
                <a:latin typeface="Times New Roman"/>
                <a:cs typeface="Times New Roman"/>
              </a:rPr>
              <a:t>(</a:t>
            </a:r>
            <a:r>
              <a:rPr sz="2350" i="1" spc="40" dirty="0">
                <a:latin typeface="Times New Roman"/>
                <a:cs typeface="Times New Roman"/>
              </a:rPr>
              <a:t>NMetT</a:t>
            </a:r>
            <a:r>
              <a:rPr sz="2350" i="1" spc="-400" dirty="0">
                <a:latin typeface="Times New Roman"/>
                <a:cs typeface="Times New Roman"/>
              </a:rPr>
              <a:t> </a:t>
            </a:r>
            <a:r>
              <a:rPr sz="2350" spc="-5" dirty="0">
                <a:latin typeface="Symbol"/>
                <a:cs typeface="Symbol"/>
              </a:rPr>
              <a:t></a:t>
            </a:r>
            <a:r>
              <a:rPr sz="2350" spc="-5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80393" y="6073712"/>
            <a:ext cx="1487170" cy="0"/>
          </a:xfrm>
          <a:custGeom>
            <a:avLst/>
            <a:gdLst/>
            <a:ahLst/>
            <a:cxnLst/>
            <a:rect l="l" t="t" r="r" b="b"/>
            <a:pathLst>
              <a:path w="1487170">
                <a:moveTo>
                  <a:pt x="0" y="0"/>
                </a:moveTo>
                <a:lnTo>
                  <a:pt x="1487036" y="0"/>
                </a:lnTo>
              </a:path>
            </a:pathLst>
          </a:custGeom>
          <a:ln w="126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03076" y="6055601"/>
            <a:ext cx="1139190" cy="0"/>
          </a:xfrm>
          <a:custGeom>
            <a:avLst/>
            <a:gdLst/>
            <a:ahLst/>
            <a:cxnLst/>
            <a:rect l="l" t="t" r="r" b="b"/>
            <a:pathLst>
              <a:path w="1139190">
                <a:moveTo>
                  <a:pt x="0" y="0"/>
                </a:moveTo>
                <a:lnTo>
                  <a:pt x="1139068" y="0"/>
                </a:lnTo>
              </a:path>
            </a:pathLst>
          </a:custGeom>
          <a:ln w="128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42099" y="5617253"/>
            <a:ext cx="1638935" cy="3968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160780" algn="l"/>
              </a:tabLst>
            </a:pPr>
            <a:r>
              <a:rPr sz="2400" i="1" spc="10" dirty="0">
                <a:latin typeface="Times New Roman"/>
                <a:cs typeface="Times New Roman"/>
              </a:rPr>
              <a:t>V</a:t>
            </a:r>
            <a:r>
              <a:rPr sz="2400" i="1" spc="25" dirty="0">
                <a:latin typeface="Times New Roman"/>
                <a:cs typeface="Times New Roman"/>
              </a:rPr>
              <a:t>N</a:t>
            </a:r>
            <a:r>
              <a:rPr sz="2400" i="1" dirty="0">
                <a:latin typeface="Times New Roman"/>
                <a:cs typeface="Times New Roman"/>
              </a:rPr>
              <a:t>	</a:t>
            </a:r>
            <a:r>
              <a:rPr sz="2400" spc="10" dirty="0">
                <a:latin typeface="Times New Roman"/>
                <a:cs typeface="Times New Roman"/>
              </a:rPr>
              <a:t>891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977733" y="6055601"/>
            <a:ext cx="490855" cy="0"/>
          </a:xfrm>
          <a:custGeom>
            <a:avLst/>
            <a:gdLst/>
            <a:ahLst/>
            <a:cxnLst/>
            <a:rect l="l" t="t" r="r" b="b"/>
            <a:pathLst>
              <a:path w="490854">
                <a:moveTo>
                  <a:pt x="0" y="0"/>
                </a:moveTo>
                <a:lnTo>
                  <a:pt x="490476" y="0"/>
                </a:lnTo>
              </a:path>
            </a:pathLst>
          </a:custGeom>
          <a:ln w="128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719795" y="5901018"/>
            <a:ext cx="2781300" cy="56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55"/>
              </a:lnSpc>
              <a:tabLst>
                <a:tab pos="838200" algn="l"/>
              </a:tabLst>
            </a:pPr>
            <a:r>
              <a:rPr sz="2400" spc="15" dirty="0">
                <a:latin typeface="Symbol"/>
                <a:cs typeface="Symbol"/>
              </a:rPr>
              <a:t></a:t>
            </a:r>
            <a:r>
              <a:rPr sz="2400" spc="15" dirty="0">
                <a:latin typeface="Times New Roman"/>
                <a:cs typeface="Times New Roman"/>
              </a:rPr>
              <a:t>	</a:t>
            </a:r>
            <a:r>
              <a:rPr sz="2400" spc="15" dirty="0">
                <a:latin typeface="Symbol"/>
                <a:cs typeface="Symbol"/>
              </a:rPr>
              <a:t></a:t>
            </a:r>
            <a:r>
              <a:rPr sz="2400" spc="-16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0,999(99,9%)</a:t>
            </a:r>
            <a:endParaRPr sz="2400">
              <a:latin typeface="Times New Roman"/>
              <a:cs typeface="Times New Roman"/>
            </a:endParaRPr>
          </a:p>
          <a:p>
            <a:pPr marL="270510">
              <a:lnSpc>
                <a:spcPts val="2330"/>
              </a:lnSpc>
            </a:pPr>
            <a:r>
              <a:rPr sz="2400" spc="10" dirty="0">
                <a:latin typeface="Times New Roman"/>
                <a:cs typeface="Times New Roman"/>
              </a:rPr>
              <a:t>892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42894" y="5921894"/>
            <a:ext cx="2476500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</a:pPr>
            <a:r>
              <a:rPr sz="2350" i="1" spc="15" dirty="0">
                <a:latin typeface="Times New Roman"/>
                <a:cs typeface="Times New Roman"/>
              </a:rPr>
              <a:t>VPN </a:t>
            </a:r>
            <a:r>
              <a:rPr sz="2350" spc="15" dirty="0">
                <a:latin typeface="Symbol"/>
                <a:cs typeface="Symbol"/>
              </a:rPr>
              <a:t></a:t>
            </a:r>
            <a:r>
              <a:rPr sz="2350" spc="15" dirty="0">
                <a:latin typeface="Times New Roman"/>
                <a:cs typeface="Times New Roman"/>
              </a:rPr>
              <a:t> </a:t>
            </a:r>
            <a:r>
              <a:rPr sz="2350" i="1" spc="75" dirty="0">
                <a:latin typeface="Times New Roman"/>
                <a:cs typeface="Times New Roman"/>
              </a:rPr>
              <a:t>P</a:t>
            </a:r>
            <a:r>
              <a:rPr sz="2350" spc="75" dirty="0">
                <a:latin typeface="Times New Roman"/>
                <a:cs typeface="Times New Roman"/>
              </a:rPr>
              <a:t>(</a:t>
            </a:r>
            <a:r>
              <a:rPr sz="2350" i="1" spc="75" dirty="0">
                <a:latin typeface="Times New Roman"/>
                <a:cs typeface="Times New Roman"/>
              </a:rPr>
              <a:t>NM </a:t>
            </a:r>
            <a:r>
              <a:rPr sz="2350" i="1" spc="15" dirty="0">
                <a:latin typeface="Times New Roman"/>
                <a:cs typeface="Times New Roman"/>
              </a:rPr>
              <a:t>T</a:t>
            </a:r>
            <a:r>
              <a:rPr sz="2350" i="1" spc="-455" dirty="0">
                <a:latin typeface="Times New Roman"/>
                <a:cs typeface="Times New Roman"/>
              </a:rPr>
              <a:t> </a:t>
            </a:r>
            <a:r>
              <a:rPr sz="2350" spc="0" dirty="0">
                <a:latin typeface="Symbol"/>
                <a:cs typeface="Symbol"/>
              </a:rPr>
              <a:t></a:t>
            </a:r>
            <a:r>
              <a:rPr sz="2350" spc="0" dirty="0">
                <a:latin typeface="Times New Roman"/>
                <a:cs typeface="Times New Roman"/>
              </a:rPr>
              <a:t>) </a:t>
            </a:r>
            <a:r>
              <a:rPr sz="2350" spc="15" dirty="0">
                <a:latin typeface="Symbol"/>
                <a:cs typeface="Symbol"/>
              </a:rPr>
              <a:t>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490376" y="6126741"/>
            <a:ext cx="1125220" cy="350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10"/>
              </a:lnSpc>
            </a:pPr>
            <a:r>
              <a:rPr sz="2400" i="1" spc="15" dirty="0">
                <a:latin typeface="Times New Roman"/>
                <a:cs typeface="Times New Roman"/>
              </a:rPr>
              <a:t>VN </a:t>
            </a:r>
            <a:r>
              <a:rPr sz="2400" spc="15" dirty="0">
                <a:latin typeface="Symbol"/>
                <a:cs typeface="Symbol"/>
              </a:rPr>
              <a:t></a:t>
            </a:r>
            <a:r>
              <a:rPr sz="2400" spc="-225" dirty="0">
                <a:latin typeface="Times New Roman"/>
                <a:cs typeface="Times New Roman"/>
              </a:rPr>
              <a:t> </a:t>
            </a:r>
            <a:r>
              <a:rPr sz="2400" i="1" spc="15" dirty="0">
                <a:latin typeface="Times New Roman"/>
                <a:cs typeface="Times New Roman"/>
              </a:rPr>
              <a:t>FN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34706" y="6143218"/>
            <a:ext cx="791210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</a:pPr>
            <a:r>
              <a:rPr sz="2350" i="1" spc="50" dirty="0">
                <a:latin typeface="Times New Roman"/>
                <a:cs typeface="Times New Roman"/>
              </a:rPr>
              <a:t>P</a:t>
            </a:r>
            <a:r>
              <a:rPr sz="2350" spc="50" dirty="0">
                <a:latin typeface="Times New Roman"/>
                <a:cs typeface="Times New Roman"/>
              </a:rPr>
              <a:t>(</a:t>
            </a:r>
            <a:r>
              <a:rPr sz="2350" i="1" spc="50" dirty="0">
                <a:latin typeface="Times New Roman"/>
                <a:cs typeface="Times New Roman"/>
              </a:rPr>
              <a:t>T</a:t>
            </a:r>
            <a:r>
              <a:rPr sz="2350" i="1" spc="-405" dirty="0">
                <a:latin typeface="Times New Roman"/>
                <a:cs typeface="Times New Roman"/>
              </a:rPr>
              <a:t> </a:t>
            </a:r>
            <a:r>
              <a:rPr sz="2350" spc="0" dirty="0">
                <a:latin typeface="Symbol"/>
                <a:cs typeface="Symbol"/>
              </a:rPr>
              <a:t></a:t>
            </a:r>
            <a:r>
              <a:rPr sz="2350" spc="0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4AC170B6-C2C8-9443-9561-FD836A5B03B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88415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  <a:tab pos="2009775" algn="l"/>
                <a:tab pos="5950585" algn="l"/>
              </a:tabLst>
            </a:pPr>
            <a:r>
              <a:rPr sz="2000" spc="-5" dirty="0">
                <a:latin typeface="Arial"/>
                <a:cs typeface="Arial"/>
              </a:rPr>
              <a:t>Considérons maintenant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même test, </a:t>
            </a:r>
            <a:r>
              <a:rPr sz="2000" dirty="0">
                <a:latin typeface="Arial"/>
                <a:cs typeface="Arial"/>
              </a:rPr>
              <a:t>avec la </a:t>
            </a:r>
            <a:r>
              <a:rPr sz="2000" spc="-5" dirty="0">
                <a:latin typeface="Arial"/>
                <a:cs typeface="Arial"/>
              </a:rPr>
              <a:t>même sensibilité </a:t>
            </a:r>
            <a:r>
              <a:rPr sz="2000" dirty="0">
                <a:latin typeface="Arial"/>
                <a:cs typeface="Arial"/>
              </a:rPr>
              <a:t>et  la </a:t>
            </a:r>
            <a:r>
              <a:rPr sz="2000" spc="-5" dirty="0">
                <a:latin typeface="Arial"/>
                <a:cs typeface="Arial"/>
              </a:rPr>
              <a:t>même spécificité mais </a:t>
            </a:r>
            <a:r>
              <a:rPr sz="2000" dirty="0">
                <a:latin typeface="Arial"/>
                <a:cs typeface="Arial"/>
              </a:rPr>
              <a:t>appliqué à un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 représentatifs	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prévalence	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de 30%.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2589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457459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63176" y="59108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12265" y="5661121"/>
            <a:ext cx="1193800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13514" y="6081625"/>
            <a:ext cx="1141095" cy="0"/>
          </a:xfrm>
          <a:custGeom>
            <a:avLst/>
            <a:gdLst/>
            <a:ahLst/>
            <a:cxnLst/>
            <a:rect l="l" t="t" r="r" b="b"/>
            <a:pathLst>
              <a:path w="1141095">
                <a:moveTo>
                  <a:pt x="0" y="0"/>
                </a:moveTo>
                <a:lnTo>
                  <a:pt x="1140657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656211" y="5622695"/>
            <a:ext cx="1670685" cy="415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69670" algn="l"/>
              </a:tabLst>
            </a:pPr>
            <a:r>
              <a:rPr sz="2550" i="1" dirty="0">
                <a:latin typeface="Times New Roman"/>
                <a:cs typeface="Times New Roman"/>
              </a:rPr>
              <a:t>V</a:t>
            </a:r>
            <a:r>
              <a:rPr sz="2550" i="1" spc="0" dirty="0">
                <a:latin typeface="Times New Roman"/>
                <a:cs typeface="Times New Roman"/>
              </a:rPr>
              <a:t>P</a:t>
            </a:r>
            <a:r>
              <a:rPr sz="2550" i="1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Times New Roman"/>
                <a:cs typeface="Times New Roman"/>
              </a:rPr>
              <a:t>270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06185" y="6081625"/>
            <a:ext cx="528320" cy="0"/>
          </a:xfrm>
          <a:custGeom>
            <a:avLst/>
            <a:gdLst/>
            <a:ahLst/>
            <a:cxnLst/>
            <a:rect l="l" t="t" r="r" b="b"/>
            <a:pathLst>
              <a:path w="528320">
                <a:moveTo>
                  <a:pt x="0" y="0"/>
                </a:moveTo>
                <a:lnTo>
                  <a:pt x="528019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536571" y="5921894"/>
            <a:ext cx="2108835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20"/>
              </a:lnSpc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200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6244" y="5920182"/>
            <a:ext cx="2983865" cy="586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30"/>
              </a:lnSpc>
              <a:tabLst>
                <a:tab pos="892175" algn="l"/>
              </a:tabLst>
            </a:pPr>
            <a:r>
              <a:rPr sz="2550" dirty="0">
                <a:latin typeface="Symbol"/>
                <a:cs typeface="Symbol"/>
              </a:rPr>
              <a:t>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Symbol"/>
                <a:cs typeface="Symbol"/>
              </a:rPr>
              <a:t></a:t>
            </a:r>
            <a:r>
              <a:rPr sz="2550" spc="-165" dirty="0">
                <a:latin typeface="Times New Roman"/>
                <a:cs typeface="Times New Roman"/>
              </a:rPr>
              <a:t> </a:t>
            </a:r>
            <a:r>
              <a:rPr sz="2550" spc="25" dirty="0">
                <a:latin typeface="Times New Roman"/>
                <a:cs typeface="Times New Roman"/>
              </a:rPr>
              <a:t>0,794(79,4%)</a:t>
            </a:r>
            <a:endParaRPr sz="2550">
              <a:latin typeface="Times New Roman"/>
              <a:cs typeface="Times New Roman"/>
            </a:endParaRPr>
          </a:p>
          <a:p>
            <a:pPr marL="296545">
              <a:lnSpc>
                <a:spcPts val="2460"/>
              </a:lnSpc>
            </a:pPr>
            <a:r>
              <a:rPr sz="2550" dirty="0">
                <a:latin typeface="Times New Roman"/>
                <a:cs typeface="Times New Roman"/>
              </a:rPr>
              <a:t>340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943470" y="6129327"/>
            <a:ext cx="730885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20"/>
              </a:lnSpc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00814" y="6156819"/>
            <a:ext cx="1133475" cy="366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25"/>
              </a:lnSpc>
            </a:pPr>
            <a:r>
              <a:rPr sz="2550" i="1" dirty="0">
                <a:latin typeface="Times New Roman"/>
                <a:cs typeface="Times New Roman"/>
              </a:rPr>
              <a:t>VP </a:t>
            </a:r>
            <a:r>
              <a:rPr sz="2550" dirty="0">
                <a:latin typeface="Symbol"/>
                <a:cs typeface="Symbol"/>
              </a:rPr>
              <a:t></a:t>
            </a:r>
            <a:r>
              <a:rPr sz="2550" spc="-29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FEC131C6-7715-BB4C-B0E5-2663E365454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Détermination des </a:t>
            </a:r>
            <a:r>
              <a:rPr spc="-5" dirty="0"/>
              <a:t>VPP </a:t>
            </a:r>
            <a:r>
              <a:rPr dirty="0"/>
              <a:t>et </a:t>
            </a:r>
            <a:r>
              <a:rPr spc="-5" dirty="0"/>
              <a:t>VPN </a:t>
            </a:r>
            <a:r>
              <a:rPr dirty="0"/>
              <a:t>à </a:t>
            </a:r>
            <a:r>
              <a:rPr spc="5" dirty="0"/>
              <a:t>partir  </a:t>
            </a:r>
            <a:r>
              <a:rPr dirty="0"/>
              <a:t>du théorème de</a:t>
            </a:r>
            <a:r>
              <a:rPr spc="-15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4598" y="2206192"/>
            <a:ext cx="7663180" cy="84581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5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Quand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investigateurs sélectionnent </a:t>
            </a: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échantillon représentatif </a:t>
            </a:r>
            <a:r>
              <a:rPr sz="1800" dirty="0">
                <a:latin typeface="Arial"/>
                <a:cs typeface="Arial"/>
              </a:rPr>
              <a:t>de la  </a:t>
            </a:r>
            <a:r>
              <a:rPr sz="1800" spc="-5" dirty="0">
                <a:latin typeface="Arial"/>
                <a:cs typeface="Arial"/>
              </a:rPr>
              <a:t>population </a:t>
            </a:r>
            <a:r>
              <a:rPr sz="1800" dirty="0">
                <a:latin typeface="Arial"/>
                <a:cs typeface="Arial"/>
              </a:rPr>
              <a:t>ciblée pour </a:t>
            </a:r>
            <a:r>
              <a:rPr sz="1800" spc="-5" dirty="0">
                <a:latin typeface="Arial"/>
                <a:cs typeface="Arial"/>
              </a:rPr>
              <a:t>l’utilisation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sont </a:t>
            </a:r>
            <a:r>
              <a:rPr sz="1800" spc="-5" dirty="0">
                <a:latin typeface="Arial"/>
                <a:cs typeface="Arial"/>
              </a:rPr>
              <a:t>soumis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fois </a:t>
            </a:r>
            <a:r>
              <a:rPr sz="1800" dirty="0">
                <a:latin typeface="Arial"/>
                <a:cs typeface="Arial"/>
              </a:rPr>
              <a:t>au  gold </a:t>
            </a:r>
            <a:r>
              <a:rPr sz="1800" spc="-5" dirty="0">
                <a:latin typeface="Arial"/>
                <a:cs typeface="Arial"/>
              </a:rPr>
              <a:t>standard </a:t>
            </a:r>
            <a:r>
              <a:rPr sz="1800" dirty="0">
                <a:latin typeface="Arial"/>
                <a:cs typeface="Arial"/>
              </a:rPr>
              <a:t>et au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évaluer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4598" y="4669991"/>
            <a:ext cx="753681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spc="-15" dirty="0">
                <a:latin typeface="Arial"/>
                <a:cs typeface="Arial"/>
              </a:rPr>
              <a:t>L’étude </a:t>
            </a:r>
            <a:r>
              <a:rPr sz="1800" spc="-5" dirty="0">
                <a:latin typeface="Arial"/>
                <a:cs typeface="Arial"/>
              </a:rPr>
              <a:t>permet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déterminer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valeurs vraisemblables </a:t>
            </a:r>
            <a:r>
              <a:rPr sz="1800" dirty="0">
                <a:latin typeface="Arial"/>
                <a:cs typeface="Arial"/>
              </a:rPr>
              <a:t>de la Se et de la  Sp des </a:t>
            </a:r>
            <a:r>
              <a:rPr sz="1800" spc="-5" dirty="0">
                <a:latin typeface="Arial"/>
                <a:cs typeface="Arial"/>
              </a:rPr>
              <a:t>douleurs thoraciques </a:t>
            </a:r>
            <a:r>
              <a:rPr sz="1800" dirty="0">
                <a:latin typeface="Arial"/>
                <a:cs typeface="Arial"/>
              </a:rPr>
              <a:t>pour le </a:t>
            </a:r>
            <a:r>
              <a:rPr sz="1800" spc="-5" dirty="0">
                <a:latin typeface="Arial"/>
                <a:cs typeface="Arial"/>
              </a:rPr>
              <a:t>diagnostic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maladie coronaire </a:t>
            </a:r>
            <a:r>
              <a:rPr sz="1800" dirty="0">
                <a:latin typeface="Arial"/>
                <a:cs typeface="Arial"/>
              </a:rPr>
              <a:t>dans  une </a:t>
            </a:r>
            <a:r>
              <a:rPr sz="1800" spc="-5" dirty="0">
                <a:latin typeface="Arial"/>
                <a:cs typeface="Arial"/>
              </a:rPr>
              <a:t>population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risque, </a:t>
            </a:r>
            <a:r>
              <a:rPr sz="1800" dirty="0">
                <a:latin typeface="Arial"/>
                <a:cs typeface="Arial"/>
              </a:rPr>
              <a:t>ainsi que les VPP et VPN avec une </a:t>
            </a:r>
            <a:r>
              <a:rPr sz="1800" spc="-5" dirty="0">
                <a:latin typeface="Arial"/>
                <a:cs typeface="Arial"/>
              </a:rPr>
              <a:t>prévalence  </a:t>
            </a:r>
            <a:r>
              <a:rPr sz="1800" dirty="0">
                <a:latin typeface="Arial"/>
                <a:cs typeface="Arial"/>
              </a:rPr>
              <a:t>élevée </a:t>
            </a:r>
            <a:r>
              <a:rPr sz="1800" spc="-5" dirty="0">
                <a:latin typeface="Arial"/>
                <a:cs typeface="Arial"/>
              </a:rPr>
              <a:t>(1023 </a:t>
            </a:r>
            <a:r>
              <a:rPr sz="1800" dirty="0">
                <a:latin typeface="Arial"/>
                <a:cs typeface="Arial"/>
              </a:rPr>
              <a:t>/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1465)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60583" y="3224097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02774" y="6172552"/>
            <a:ext cx="57404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150" dirty="0">
                <a:latin typeface="Times New Roman"/>
                <a:cs typeface="Times New Roman"/>
              </a:rPr>
              <a:t>1214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11972" y="5789836"/>
            <a:ext cx="2389505" cy="537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91770" algn="ctr">
              <a:lnSpc>
                <a:spcPts val="2010"/>
              </a:lnSpc>
              <a:spcBef>
                <a:spcPts val="105"/>
              </a:spcBef>
            </a:pPr>
            <a:r>
              <a:rPr sz="21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969</a:t>
            </a:r>
            <a:r>
              <a:rPr sz="2150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150">
              <a:latin typeface="Times New Roman"/>
              <a:cs typeface="Times New Roman"/>
            </a:endParaRPr>
          </a:p>
          <a:p>
            <a:pPr marL="12700">
              <a:lnSpc>
                <a:spcPts val="2010"/>
              </a:lnSpc>
              <a:tabLst>
                <a:tab pos="1454150" algn="l"/>
              </a:tabLst>
            </a:pPr>
            <a:r>
              <a:rPr sz="2150" i="1" dirty="0">
                <a:latin typeface="Times New Roman"/>
                <a:cs typeface="Times New Roman"/>
              </a:rPr>
              <a:t>VPP</a:t>
            </a:r>
            <a:r>
              <a:rPr sz="2150" i="1" spc="11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85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79,8%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48747" y="6154522"/>
            <a:ext cx="461645" cy="3740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250" spc="10" dirty="0">
                <a:latin typeface="Times New Roman"/>
                <a:cs typeface="Times New Roman"/>
              </a:rPr>
              <a:t>251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61497" y="5749015"/>
            <a:ext cx="2399665" cy="567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203835" algn="ctr">
              <a:lnSpc>
                <a:spcPts val="2115"/>
              </a:lnSpc>
              <a:spcBef>
                <a:spcPts val="135"/>
              </a:spcBef>
            </a:pPr>
            <a:r>
              <a:rPr sz="2250" u="sng" spc="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197</a:t>
            </a: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ts val="2115"/>
              </a:lnSpc>
              <a:tabLst>
                <a:tab pos="1408430" algn="l"/>
              </a:tabLst>
            </a:pPr>
            <a:r>
              <a:rPr sz="2250" i="1" spc="15" dirty="0">
                <a:latin typeface="Times New Roman"/>
                <a:cs typeface="Times New Roman"/>
              </a:rPr>
              <a:t>VPN</a:t>
            </a:r>
            <a:r>
              <a:rPr sz="2250" i="1" spc="185" dirty="0">
                <a:latin typeface="Times New Roman"/>
                <a:cs typeface="Times New Roman"/>
              </a:rPr>
              <a:t> </a:t>
            </a:r>
            <a:r>
              <a:rPr sz="2250" spc="15" dirty="0">
                <a:latin typeface="Symbol"/>
                <a:cs typeface="Symbol"/>
              </a:rPr>
              <a:t></a:t>
            </a:r>
            <a:r>
              <a:rPr sz="2250" spc="15" dirty="0">
                <a:latin typeface="Times New Roman"/>
                <a:cs typeface="Times New Roman"/>
              </a:rPr>
              <a:t>	</a:t>
            </a:r>
            <a:r>
              <a:rPr sz="2250" spc="15" dirty="0">
                <a:latin typeface="Symbol"/>
                <a:cs typeface="Symbol"/>
              </a:rPr>
              <a:t></a:t>
            </a:r>
            <a:r>
              <a:rPr sz="2250" spc="-75" dirty="0">
                <a:latin typeface="Times New Roman"/>
                <a:cs typeface="Times New Roman"/>
              </a:rPr>
              <a:t> </a:t>
            </a:r>
            <a:r>
              <a:rPr sz="2250" spc="5" dirty="0">
                <a:latin typeface="Times New Roman"/>
                <a:cs typeface="Times New Roman"/>
              </a:rPr>
              <a:t>78,5%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FCE86BC1-32A3-C34F-A5AE-0926DC38EA9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Détermination des </a:t>
            </a:r>
            <a:r>
              <a:rPr spc="-5" dirty="0"/>
              <a:t>VPP </a:t>
            </a:r>
            <a:r>
              <a:rPr dirty="0"/>
              <a:t>et </a:t>
            </a:r>
            <a:r>
              <a:rPr spc="-5" dirty="0"/>
              <a:t>VPN </a:t>
            </a:r>
            <a:r>
              <a:rPr dirty="0"/>
              <a:t>à </a:t>
            </a:r>
            <a:r>
              <a:rPr spc="5" dirty="0"/>
              <a:t>partir  </a:t>
            </a:r>
            <a:r>
              <a:rPr dirty="0"/>
              <a:t>du théorème de</a:t>
            </a:r>
            <a:r>
              <a:rPr spc="-15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4598" y="1995054"/>
            <a:ext cx="7781290" cy="276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Quand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investigateurs sélectionnent </a:t>
            </a:r>
            <a:r>
              <a:rPr sz="1800" dirty="0">
                <a:latin typeface="Arial"/>
                <a:cs typeface="Arial"/>
              </a:rPr>
              <a:t>d’une </a:t>
            </a:r>
            <a:r>
              <a:rPr sz="1800" spc="-5" dirty="0">
                <a:latin typeface="Arial"/>
                <a:cs typeface="Arial"/>
              </a:rPr>
              <a:t>part </a:t>
            </a: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échantillon   représentatif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sujets malades (authentifiés </a:t>
            </a:r>
            <a:r>
              <a:rPr sz="1800" dirty="0">
                <a:latin typeface="Arial"/>
                <a:cs typeface="Arial"/>
              </a:rPr>
              <a:t>par le gold </a:t>
            </a:r>
            <a:r>
              <a:rPr sz="1800" spc="-5" dirty="0">
                <a:latin typeface="Arial"/>
                <a:cs typeface="Arial"/>
              </a:rPr>
              <a:t>standard) </a:t>
            </a:r>
            <a:r>
              <a:rPr sz="1800" dirty="0">
                <a:latin typeface="Arial"/>
                <a:cs typeface="Arial"/>
              </a:rPr>
              <a:t>et un  </a:t>
            </a:r>
            <a:r>
              <a:rPr sz="1800" spc="-5" dirty="0">
                <a:latin typeface="Arial"/>
                <a:cs typeface="Arial"/>
              </a:rPr>
              <a:t>échantillon représentatif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non </a:t>
            </a:r>
            <a:r>
              <a:rPr sz="1800" spc="-5" dirty="0">
                <a:latin typeface="Arial"/>
                <a:cs typeface="Arial"/>
              </a:rPr>
              <a:t>malades, </a:t>
            </a:r>
            <a:r>
              <a:rPr sz="1800" dirty="0">
                <a:latin typeface="Arial"/>
                <a:cs typeface="Arial"/>
              </a:rPr>
              <a:t>on peut </a:t>
            </a:r>
            <a:r>
              <a:rPr sz="1800" spc="-5" dirty="0">
                <a:latin typeface="Arial"/>
                <a:cs typeface="Arial"/>
              </a:rPr>
              <a:t>toujours estimer  </a:t>
            </a:r>
            <a:r>
              <a:rPr sz="1800" dirty="0">
                <a:latin typeface="Arial"/>
                <a:cs typeface="Arial"/>
              </a:rPr>
              <a:t>la Se et la Sp par de </a:t>
            </a:r>
            <a:r>
              <a:rPr sz="1800" spc="-5" dirty="0">
                <a:latin typeface="Arial"/>
                <a:cs typeface="Arial"/>
              </a:rPr>
              <a:t>simples rapports, mais </a:t>
            </a:r>
            <a:r>
              <a:rPr sz="1800" dirty="0">
                <a:latin typeface="Arial"/>
                <a:cs typeface="Arial"/>
              </a:rPr>
              <a:t>la VP ne peuvent pas </a:t>
            </a:r>
            <a:r>
              <a:rPr sz="1800" spc="-5" dirty="0">
                <a:latin typeface="Arial"/>
                <a:cs typeface="Arial"/>
              </a:rPr>
              <a:t>être  obtenues </a:t>
            </a:r>
            <a:r>
              <a:rPr sz="1800" dirty="0">
                <a:latin typeface="Arial"/>
                <a:cs typeface="Arial"/>
              </a:rPr>
              <a:t>aussi </a:t>
            </a:r>
            <a:r>
              <a:rPr sz="1800" spc="-5" dirty="0">
                <a:latin typeface="Arial"/>
                <a:cs typeface="Arial"/>
              </a:rPr>
              <a:t>directement (les </a:t>
            </a:r>
            <a:r>
              <a:rPr sz="1800" spc="-10" dirty="0">
                <a:latin typeface="Arial"/>
                <a:cs typeface="Arial"/>
              </a:rPr>
              <a:t>effectifs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malades </a:t>
            </a:r>
            <a:r>
              <a:rPr sz="1800" dirty="0">
                <a:latin typeface="Arial"/>
                <a:cs typeface="Arial"/>
              </a:rPr>
              <a:t>et non </a:t>
            </a:r>
            <a:r>
              <a:rPr sz="1800" spc="-5" dirty="0">
                <a:latin typeface="Arial"/>
                <a:cs typeface="Arial"/>
              </a:rPr>
              <a:t>malades </a:t>
            </a:r>
            <a:r>
              <a:rPr sz="1800" dirty="0">
                <a:latin typeface="Arial"/>
                <a:cs typeface="Arial"/>
              </a:rPr>
              <a:t>ne  sont pas </a:t>
            </a:r>
            <a:r>
              <a:rPr sz="1800" spc="-5" dirty="0">
                <a:latin typeface="Arial"/>
                <a:cs typeface="Arial"/>
              </a:rPr>
              <a:t>représentatifs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prévalence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 </a:t>
            </a:r>
            <a:r>
              <a:rPr sz="1800" dirty="0">
                <a:latin typeface="Arial"/>
                <a:cs typeface="Arial"/>
              </a:rPr>
              <a:t>dans la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population).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5080" algn="just">
              <a:lnSpc>
                <a:spcPct val="99500"/>
              </a:lnSpc>
            </a:pPr>
            <a:r>
              <a:rPr sz="1800" dirty="0">
                <a:latin typeface="Arial"/>
                <a:cs typeface="Arial"/>
              </a:rPr>
              <a:t>Connaissant la </a:t>
            </a:r>
            <a:r>
              <a:rPr sz="1800" spc="-5" dirty="0">
                <a:latin typeface="Arial"/>
                <a:cs typeface="Arial"/>
              </a:rPr>
              <a:t>prévalence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 </a:t>
            </a:r>
            <a:r>
              <a:rPr sz="1800" dirty="0">
                <a:latin typeface="Arial"/>
                <a:cs typeface="Arial"/>
              </a:rPr>
              <a:t>dans la </a:t>
            </a:r>
            <a:r>
              <a:rPr sz="1800" spc="-5" dirty="0">
                <a:latin typeface="Arial"/>
                <a:cs typeface="Arial"/>
              </a:rPr>
              <a:t>population, </a:t>
            </a:r>
            <a:r>
              <a:rPr sz="1800" dirty="0">
                <a:latin typeface="Arial"/>
                <a:cs typeface="Arial"/>
              </a:rPr>
              <a:t>la Se et la Sp  du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il est possible, en </a:t>
            </a:r>
            <a:r>
              <a:rPr sz="1800" spc="-5" dirty="0">
                <a:latin typeface="Arial"/>
                <a:cs typeface="Arial"/>
              </a:rPr>
              <a:t>utilisant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théorème </a:t>
            </a:r>
            <a:r>
              <a:rPr sz="1800" dirty="0">
                <a:latin typeface="Arial"/>
                <a:cs typeface="Arial"/>
              </a:rPr>
              <a:t>de Bayes de </a:t>
            </a:r>
            <a:r>
              <a:rPr sz="1800" spc="-5" dirty="0">
                <a:latin typeface="Arial"/>
                <a:cs typeface="Arial"/>
              </a:rPr>
              <a:t>déterminer </a:t>
            </a:r>
            <a:r>
              <a:rPr sz="1800" dirty="0">
                <a:latin typeface="Arial"/>
                <a:cs typeface="Arial"/>
              </a:rPr>
              <a:t>les  </a:t>
            </a:r>
            <a:r>
              <a:rPr sz="1800" spc="-80" dirty="0">
                <a:latin typeface="Arial"/>
                <a:cs typeface="Arial"/>
              </a:rPr>
              <a:t>VP, </a:t>
            </a:r>
            <a:r>
              <a:rPr sz="1800" dirty="0">
                <a:latin typeface="Arial"/>
                <a:cs typeface="Arial"/>
              </a:rPr>
              <a:t>en </a:t>
            </a:r>
            <a:r>
              <a:rPr sz="1800" spc="-5" dirty="0">
                <a:latin typeface="Arial"/>
                <a:cs typeface="Arial"/>
              </a:rPr>
              <a:t>inversant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probabilités conditionnelles</a:t>
            </a:r>
            <a:r>
              <a:rPr sz="1800" spc="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22198" y="5017654"/>
            <a:ext cx="216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2198" y="5563754"/>
            <a:ext cx="3562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2198" y="6109854"/>
            <a:ext cx="216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61262" y="5997882"/>
            <a:ext cx="1378585" cy="4083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i="1" spc="50" dirty="0">
                <a:latin typeface="Times New Roman"/>
                <a:cs typeface="Times New Roman"/>
              </a:rPr>
              <a:t>P</a:t>
            </a:r>
            <a:r>
              <a:rPr sz="2500" spc="50" dirty="0">
                <a:latin typeface="Times New Roman"/>
                <a:cs typeface="Times New Roman"/>
              </a:rPr>
              <a:t>(</a:t>
            </a:r>
            <a:r>
              <a:rPr sz="2500" i="1" spc="50" dirty="0">
                <a:latin typeface="Times New Roman"/>
                <a:cs typeface="Times New Roman"/>
              </a:rPr>
              <a:t>NM</a:t>
            </a:r>
            <a:r>
              <a:rPr sz="2500" i="1" spc="-190" dirty="0">
                <a:latin typeface="Times New Roman"/>
                <a:cs typeface="Times New Roman"/>
              </a:rPr>
              <a:t> </a:t>
            </a:r>
            <a:r>
              <a:rPr sz="2500" i="1" dirty="0">
                <a:latin typeface="Times New Roman"/>
                <a:cs typeface="Times New Roman"/>
              </a:rPr>
              <a:t>T</a:t>
            </a:r>
            <a:r>
              <a:rPr sz="2500" i="1" spc="-405" dirty="0">
                <a:latin typeface="Times New Roman"/>
                <a:cs typeface="Times New Roman"/>
              </a:rPr>
              <a:t> </a:t>
            </a:r>
            <a:r>
              <a:rPr sz="2500" spc="-10" dirty="0">
                <a:latin typeface="Symbol"/>
                <a:cs typeface="Symbol"/>
              </a:rPr>
              <a:t></a:t>
            </a:r>
            <a:r>
              <a:rPr sz="2500" spc="-10" dirty="0">
                <a:latin typeface="Times New Roman"/>
                <a:cs typeface="Times New Roman"/>
              </a:rPr>
              <a:t>)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20629" y="6063711"/>
            <a:ext cx="0" cy="345440"/>
          </a:xfrm>
          <a:custGeom>
            <a:avLst/>
            <a:gdLst/>
            <a:ahLst/>
            <a:cxnLst/>
            <a:rect l="l" t="t" r="r" b="b"/>
            <a:pathLst>
              <a:path h="345439">
                <a:moveTo>
                  <a:pt x="0" y="0"/>
                </a:moveTo>
                <a:lnTo>
                  <a:pt x="0" y="345333"/>
                </a:lnTo>
              </a:path>
            </a:pathLst>
          </a:custGeom>
          <a:ln w="132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65393" y="5018183"/>
            <a:ext cx="0" cy="333375"/>
          </a:xfrm>
          <a:custGeom>
            <a:avLst/>
            <a:gdLst/>
            <a:ahLst/>
            <a:cxnLst/>
            <a:rect l="l" t="t" r="r" b="b"/>
            <a:pathLst>
              <a:path h="333375">
                <a:moveTo>
                  <a:pt x="0" y="0"/>
                </a:moveTo>
                <a:lnTo>
                  <a:pt x="0" y="332951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626165" y="4944100"/>
            <a:ext cx="344551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81225" algn="l"/>
              </a:tabLst>
            </a:pPr>
            <a:r>
              <a:rPr sz="2400" i="1" spc="100" dirty="0">
                <a:latin typeface="Times New Roman"/>
                <a:cs typeface="Times New Roman"/>
              </a:rPr>
              <a:t>P</a:t>
            </a:r>
            <a:r>
              <a:rPr sz="2400" spc="100" dirty="0">
                <a:latin typeface="Times New Roman"/>
                <a:cs typeface="Times New Roman"/>
              </a:rPr>
              <a:t>(</a:t>
            </a:r>
            <a:r>
              <a:rPr sz="2400" i="1" spc="100" dirty="0">
                <a:latin typeface="Times New Roman"/>
                <a:cs typeface="Times New Roman"/>
              </a:rPr>
              <a:t>M</a:t>
            </a:r>
            <a:r>
              <a:rPr sz="2400" i="1" spc="-120" dirty="0">
                <a:latin typeface="Times New Roman"/>
                <a:cs typeface="Times New Roman"/>
              </a:rPr>
              <a:t> </a:t>
            </a:r>
            <a:r>
              <a:rPr sz="2400" i="1" spc="40" dirty="0">
                <a:latin typeface="Times New Roman"/>
                <a:cs typeface="Times New Roman"/>
              </a:rPr>
              <a:t>T</a:t>
            </a:r>
            <a:r>
              <a:rPr sz="2400" spc="40" dirty="0">
                <a:latin typeface="Symbol"/>
                <a:cs typeface="Symbol"/>
              </a:rPr>
              <a:t></a:t>
            </a:r>
            <a:r>
              <a:rPr sz="2400" spc="40" dirty="0">
                <a:latin typeface="Times New Roman"/>
                <a:cs typeface="Times New Roman"/>
              </a:rPr>
              <a:t>)	</a:t>
            </a:r>
            <a:r>
              <a:rPr sz="3750" i="1" spc="44" baseline="1111" dirty="0">
                <a:latin typeface="Times New Roman"/>
                <a:cs typeface="Times New Roman"/>
              </a:rPr>
              <a:t>P</a:t>
            </a:r>
            <a:r>
              <a:rPr sz="3750" spc="44" baseline="1111" dirty="0">
                <a:latin typeface="Times New Roman"/>
                <a:cs typeface="Times New Roman"/>
              </a:rPr>
              <a:t>(</a:t>
            </a:r>
            <a:r>
              <a:rPr sz="3750" i="1" spc="44" baseline="1111" dirty="0">
                <a:latin typeface="Times New Roman"/>
                <a:cs typeface="Times New Roman"/>
              </a:rPr>
              <a:t>T </a:t>
            </a:r>
            <a:r>
              <a:rPr sz="3750" baseline="1111" dirty="0">
                <a:latin typeface="Symbol"/>
                <a:cs typeface="Symbol"/>
              </a:rPr>
              <a:t></a:t>
            </a:r>
            <a:r>
              <a:rPr sz="3750" spc="165" baseline="1111" dirty="0">
                <a:latin typeface="Times New Roman"/>
                <a:cs typeface="Times New Roman"/>
              </a:rPr>
              <a:t> </a:t>
            </a:r>
            <a:r>
              <a:rPr sz="3750" i="1" spc="150" baseline="1111" dirty="0">
                <a:latin typeface="Times New Roman"/>
                <a:cs typeface="Times New Roman"/>
              </a:rPr>
              <a:t>M</a:t>
            </a:r>
            <a:r>
              <a:rPr sz="3750" spc="150" baseline="1111" dirty="0">
                <a:latin typeface="Times New Roman"/>
                <a:cs typeface="Times New Roman"/>
              </a:rPr>
              <a:t>)</a:t>
            </a:r>
            <a:endParaRPr sz="3750" baseline="1111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618551" y="5006330"/>
            <a:ext cx="0" cy="344170"/>
          </a:xfrm>
          <a:custGeom>
            <a:avLst/>
            <a:gdLst/>
            <a:ahLst/>
            <a:cxnLst/>
            <a:rect l="l" t="t" r="r" b="b"/>
            <a:pathLst>
              <a:path h="344170">
                <a:moveTo>
                  <a:pt x="0" y="0"/>
                </a:moveTo>
                <a:lnTo>
                  <a:pt x="0" y="343958"/>
                </a:lnTo>
              </a:path>
            </a:pathLst>
          </a:custGeom>
          <a:ln w="13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698329" y="5997036"/>
            <a:ext cx="1539240" cy="42037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550" i="1" spc="50" dirty="0">
                <a:latin typeface="Times New Roman"/>
                <a:cs typeface="Times New Roman"/>
              </a:rPr>
              <a:t>P</a:t>
            </a:r>
            <a:r>
              <a:rPr sz="2550" spc="50" dirty="0">
                <a:latin typeface="Times New Roman"/>
                <a:cs typeface="Times New Roman"/>
              </a:rPr>
              <a:t>(</a:t>
            </a:r>
            <a:r>
              <a:rPr sz="2550" i="1" spc="50" dirty="0">
                <a:latin typeface="Times New Roman"/>
                <a:cs typeface="Times New Roman"/>
              </a:rPr>
              <a:t>T </a:t>
            </a:r>
            <a:r>
              <a:rPr sz="2550" spc="15" dirty="0">
                <a:latin typeface="Symbol"/>
                <a:cs typeface="Symbol"/>
              </a:rPr>
              <a:t></a:t>
            </a:r>
            <a:r>
              <a:rPr sz="2550" spc="125" dirty="0">
                <a:latin typeface="Times New Roman"/>
                <a:cs typeface="Times New Roman"/>
              </a:rPr>
              <a:t> </a:t>
            </a:r>
            <a:r>
              <a:rPr sz="2550" i="1" spc="85" dirty="0">
                <a:latin typeface="Times New Roman"/>
                <a:cs typeface="Times New Roman"/>
              </a:rPr>
              <a:t>NM</a:t>
            </a:r>
            <a:r>
              <a:rPr sz="2550" spc="8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563794" y="6064557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340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3A5B9162-E473-ED45-B7E6-B68DB2F1D39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64598" y="511694"/>
            <a:ext cx="565213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dirty="0"/>
              <a:t>Détermination de </a:t>
            </a:r>
            <a:r>
              <a:rPr spc="-5" dirty="0"/>
              <a:t>la</a:t>
            </a:r>
            <a:r>
              <a:rPr spc="-15" dirty="0"/>
              <a:t> </a:t>
            </a:r>
            <a:r>
              <a:rPr spc="-5" dirty="0"/>
              <a:t>VPP</a:t>
            </a:r>
          </a:p>
          <a:p>
            <a:pPr marL="12700">
              <a:lnSpc>
                <a:spcPts val="4310"/>
              </a:lnSpc>
            </a:pPr>
            <a:r>
              <a:rPr dirty="0"/>
              <a:t>à </a:t>
            </a:r>
            <a:r>
              <a:rPr spc="5" dirty="0"/>
              <a:t>partir </a:t>
            </a:r>
            <a:r>
              <a:rPr dirty="0"/>
              <a:t>du théorème de</a:t>
            </a:r>
            <a:r>
              <a:rPr spc="-100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79933" y="5331938"/>
            <a:ext cx="90170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0" dirty="0">
                <a:latin typeface="Times New Roman"/>
                <a:cs typeface="Times New Roman"/>
              </a:rPr>
              <a:t>VPP</a:t>
            </a:r>
            <a:r>
              <a:rPr sz="2550" i="1" spc="5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17426" y="5114399"/>
            <a:ext cx="53276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0" dirty="0">
                <a:latin typeface="Times New Roman"/>
                <a:cs typeface="Times New Roman"/>
              </a:rPr>
              <a:t>S</a:t>
            </a:r>
            <a:r>
              <a:rPr sz="2550" i="1" dirty="0">
                <a:latin typeface="Times New Roman"/>
                <a:cs typeface="Times New Roman"/>
              </a:rPr>
              <a:t>e</a:t>
            </a:r>
            <a:r>
              <a:rPr sz="2550" i="1" spc="5" dirty="0">
                <a:latin typeface="Times New Roman"/>
                <a:cs typeface="Times New Roman"/>
              </a:rPr>
              <a:t>P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48432" y="5569871"/>
            <a:ext cx="287655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40" dirty="0">
                <a:latin typeface="Times New Roman"/>
                <a:cs typeface="Times New Roman"/>
              </a:rPr>
              <a:t>(</a:t>
            </a:r>
            <a:r>
              <a:rPr sz="2550" i="1" spc="40" dirty="0">
                <a:latin typeface="Times New Roman"/>
                <a:cs typeface="Times New Roman"/>
              </a:rPr>
              <a:t>SeP</a:t>
            </a:r>
            <a:r>
              <a:rPr sz="2550" spc="40" dirty="0">
                <a:latin typeface="Times New Roman"/>
                <a:cs typeface="Times New Roman"/>
              </a:rPr>
              <a:t>)</a:t>
            </a:r>
            <a:r>
              <a:rPr sz="2550" spc="-22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</a:t>
            </a:r>
            <a:r>
              <a:rPr sz="2550" spc="-240" dirty="0">
                <a:latin typeface="Times New Roman"/>
                <a:cs typeface="Times New Roman"/>
              </a:rPr>
              <a:t> </a:t>
            </a:r>
            <a:r>
              <a:rPr sz="2550" spc="-100" dirty="0">
                <a:latin typeface="Times New Roman"/>
                <a:cs typeface="Times New Roman"/>
              </a:rPr>
              <a:t>(1</a:t>
            </a:r>
            <a:r>
              <a:rPr sz="2550" spc="-33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</a:t>
            </a:r>
            <a:r>
              <a:rPr sz="2550" spc="-140" dirty="0">
                <a:latin typeface="Times New Roman"/>
                <a:cs typeface="Times New Roman"/>
              </a:rPr>
              <a:t> </a:t>
            </a:r>
            <a:r>
              <a:rPr sz="2550" i="1" spc="-50" dirty="0">
                <a:latin typeface="Times New Roman"/>
                <a:cs typeface="Times New Roman"/>
              </a:rPr>
              <a:t>Sp</a:t>
            </a:r>
            <a:r>
              <a:rPr sz="2550" spc="-50" dirty="0">
                <a:latin typeface="Times New Roman"/>
                <a:cs typeface="Times New Roman"/>
              </a:rPr>
              <a:t>)(1</a:t>
            </a:r>
            <a:r>
              <a:rPr sz="2550" spc="-33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</a:t>
            </a:r>
            <a:r>
              <a:rPr sz="2550" spc="-140" dirty="0">
                <a:latin typeface="Times New Roman"/>
                <a:cs typeface="Times New Roman"/>
              </a:rPr>
              <a:t> </a:t>
            </a:r>
            <a:r>
              <a:rPr sz="2550" i="1" spc="75" dirty="0">
                <a:latin typeface="Times New Roman"/>
                <a:cs typeface="Times New Roman"/>
              </a:rPr>
              <a:t>P</a:t>
            </a:r>
            <a:r>
              <a:rPr sz="2550" spc="7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147539" y="5575773"/>
            <a:ext cx="2878455" cy="0"/>
          </a:xfrm>
          <a:custGeom>
            <a:avLst/>
            <a:gdLst/>
            <a:ahLst/>
            <a:cxnLst/>
            <a:rect l="l" t="t" r="r" b="b"/>
            <a:pathLst>
              <a:path w="2878454">
                <a:moveTo>
                  <a:pt x="0" y="0"/>
                </a:moveTo>
                <a:lnTo>
                  <a:pt x="2878310" y="0"/>
                </a:lnTo>
              </a:path>
            </a:pathLst>
          </a:custGeom>
          <a:ln w="135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90077" y="2595236"/>
            <a:ext cx="0" cy="376555"/>
          </a:xfrm>
          <a:custGeom>
            <a:avLst/>
            <a:gdLst/>
            <a:ahLst/>
            <a:cxnLst/>
            <a:rect l="l" t="t" r="r" b="b"/>
            <a:pathLst>
              <a:path h="376555">
                <a:moveTo>
                  <a:pt x="0" y="0"/>
                </a:moveTo>
                <a:lnTo>
                  <a:pt x="0" y="376290"/>
                </a:lnTo>
              </a:path>
            </a:pathLst>
          </a:custGeom>
          <a:ln w="144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52856" y="2293082"/>
            <a:ext cx="8134984" cy="9271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622550">
              <a:lnSpc>
                <a:spcPts val="2530"/>
              </a:lnSpc>
              <a:spcBef>
                <a:spcPts val="135"/>
              </a:spcBef>
              <a:tabLst>
                <a:tab pos="4437380" algn="l"/>
                <a:tab pos="5514975" algn="l"/>
                <a:tab pos="8121650" algn="l"/>
              </a:tabLst>
            </a:pP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700" spc="60" dirty="0">
                <a:latin typeface="Times New Roman"/>
                <a:cs typeface="Times New Roman"/>
              </a:rPr>
              <a:t>	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7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700" u="heavy" spc="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700" u="heavy" spc="-4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etM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ts val="1910"/>
              </a:lnSpc>
              <a:tabLst>
                <a:tab pos="4162425" algn="l"/>
              </a:tabLst>
            </a:pPr>
            <a:r>
              <a:rPr sz="2700" i="1" spc="10" dirty="0">
                <a:latin typeface="Times New Roman"/>
                <a:cs typeface="Times New Roman"/>
              </a:rPr>
              <a:t>VPP </a:t>
            </a:r>
            <a:r>
              <a:rPr sz="2700" spc="10" dirty="0">
                <a:latin typeface="Symbol"/>
                <a:cs typeface="Symbol"/>
              </a:rPr>
              <a:t></a:t>
            </a:r>
            <a:r>
              <a:rPr sz="2700" spc="10" dirty="0">
                <a:latin typeface="Times New Roman"/>
                <a:cs typeface="Times New Roman"/>
              </a:rPr>
              <a:t> </a:t>
            </a:r>
            <a:r>
              <a:rPr sz="2700" i="1" spc="125" dirty="0">
                <a:latin typeface="Times New Roman"/>
                <a:cs typeface="Times New Roman"/>
              </a:rPr>
              <a:t>P</a:t>
            </a:r>
            <a:r>
              <a:rPr sz="2700" spc="125" dirty="0">
                <a:latin typeface="Times New Roman"/>
                <a:cs typeface="Times New Roman"/>
              </a:rPr>
              <a:t>(</a:t>
            </a:r>
            <a:r>
              <a:rPr sz="2700" i="1" spc="125" dirty="0">
                <a:latin typeface="Times New Roman"/>
                <a:cs typeface="Times New Roman"/>
              </a:rPr>
              <a:t>M</a:t>
            </a:r>
            <a:r>
              <a:rPr sz="2700" i="1" spc="-15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spc="50" dirty="0">
                <a:latin typeface="Symbol"/>
                <a:cs typeface="Symbol"/>
              </a:rPr>
              <a:t></a:t>
            </a:r>
            <a:r>
              <a:rPr sz="2700" spc="50" dirty="0">
                <a:latin typeface="Times New Roman"/>
                <a:cs typeface="Times New Roman"/>
              </a:rPr>
              <a:t>)</a:t>
            </a:r>
            <a:r>
              <a:rPr sz="2700" spc="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</a:t>
            </a:r>
            <a:r>
              <a:rPr sz="2700" spc="10" dirty="0">
                <a:latin typeface="Times New Roman"/>
                <a:cs typeface="Times New Roman"/>
              </a:rPr>
              <a:t>	</a:t>
            </a:r>
            <a:r>
              <a:rPr sz="2700" spc="10" dirty="0">
                <a:latin typeface="Symbol"/>
                <a:cs typeface="Symbol"/>
              </a:rPr>
              <a:t></a:t>
            </a:r>
            <a:endParaRPr sz="2700">
              <a:latin typeface="Symbol"/>
              <a:cs typeface="Symbol"/>
            </a:endParaRPr>
          </a:p>
          <a:p>
            <a:pPr marL="2904490">
              <a:lnSpc>
                <a:spcPts val="2615"/>
              </a:lnSpc>
              <a:tabLst>
                <a:tab pos="4466590" algn="l"/>
              </a:tabLst>
            </a:pPr>
            <a:r>
              <a:rPr sz="2700" i="1" spc="60" dirty="0">
                <a:latin typeface="Times New Roman"/>
                <a:cs typeface="Times New Roman"/>
              </a:rPr>
              <a:t>P</a:t>
            </a:r>
            <a:r>
              <a:rPr sz="2700" spc="60" dirty="0">
                <a:latin typeface="Times New Roman"/>
                <a:cs typeface="Times New Roman"/>
              </a:rPr>
              <a:t>(</a:t>
            </a:r>
            <a:r>
              <a:rPr sz="2700" i="1" spc="60" dirty="0">
                <a:latin typeface="Times New Roman"/>
                <a:cs typeface="Times New Roman"/>
              </a:rPr>
              <a:t>T</a:t>
            </a:r>
            <a:r>
              <a:rPr sz="2700" spc="60" dirty="0">
                <a:latin typeface="Symbol"/>
                <a:cs typeface="Symbol"/>
              </a:rPr>
              <a:t></a:t>
            </a:r>
            <a:r>
              <a:rPr sz="2700" spc="60" dirty="0">
                <a:latin typeface="Times New Roman"/>
                <a:cs typeface="Times New Roman"/>
              </a:rPr>
              <a:t>)	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i="1" spc="-4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250" dirty="0">
                <a:latin typeface="Times New Roman"/>
                <a:cs typeface="Times New Roman"/>
              </a:rPr>
              <a:t> </a:t>
            </a:r>
            <a:r>
              <a:rPr sz="2700" i="1" spc="60" dirty="0">
                <a:latin typeface="Times New Roman"/>
                <a:cs typeface="Times New Roman"/>
              </a:rPr>
              <a:t>etM</a:t>
            </a:r>
            <a:r>
              <a:rPr sz="2700" spc="60" dirty="0">
                <a:latin typeface="Times New Roman"/>
                <a:cs typeface="Times New Roman"/>
              </a:rPr>
              <a:t>)</a:t>
            </a:r>
            <a:r>
              <a:rPr sz="2700" spc="-229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140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i="1" spc="-4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250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etNM</a:t>
            </a:r>
            <a:r>
              <a:rPr sz="2700" spc="50" dirty="0">
                <a:latin typeface="Times New Roman"/>
                <a:cs typeface="Times New Roman"/>
              </a:rPr>
              <a:t>)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48282" y="3691976"/>
            <a:ext cx="5878830" cy="6400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974725">
              <a:lnSpc>
                <a:spcPts val="2425"/>
              </a:lnSpc>
              <a:spcBef>
                <a:spcPts val="90"/>
              </a:spcBef>
              <a:tabLst>
                <a:tab pos="2392680" algn="l"/>
                <a:tab pos="5865495" algn="l"/>
              </a:tabLst>
            </a:pPr>
            <a:r>
              <a:rPr sz="26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6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600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ts val="2425"/>
              </a:lnSpc>
            </a:pPr>
            <a:r>
              <a:rPr sz="2600" i="1" spc="-15" dirty="0">
                <a:latin typeface="Times New Roman"/>
                <a:cs typeface="Times New Roman"/>
              </a:rPr>
              <a:t>VPP</a:t>
            </a:r>
            <a:r>
              <a:rPr sz="2600" i="1" spc="125" dirty="0">
                <a:latin typeface="Times New Roman"/>
                <a:cs typeface="Times New Roman"/>
              </a:rPr>
              <a:t> </a:t>
            </a:r>
            <a:r>
              <a:rPr sz="2600" spc="-1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0372" y="3759517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465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38073" y="4151269"/>
            <a:ext cx="4875530" cy="4203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i="1" spc="25" dirty="0">
                <a:latin typeface="Times New Roman"/>
                <a:cs typeface="Times New Roman"/>
              </a:rPr>
              <a:t>P</a:t>
            </a:r>
            <a:r>
              <a:rPr sz="2600" spc="25" dirty="0">
                <a:latin typeface="Times New Roman"/>
                <a:cs typeface="Times New Roman"/>
              </a:rPr>
              <a:t>(</a:t>
            </a:r>
            <a:r>
              <a:rPr sz="2600" i="1" spc="25" dirty="0">
                <a:latin typeface="Times New Roman"/>
                <a:cs typeface="Times New Roman"/>
              </a:rPr>
              <a:t>T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i="1" spc="125" dirty="0">
                <a:latin typeface="Times New Roman"/>
                <a:cs typeface="Times New Roman"/>
              </a:rPr>
              <a:t>M</a:t>
            </a:r>
            <a:r>
              <a:rPr sz="2600" spc="125" dirty="0">
                <a:latin typeface="Times New Roman"/>
                <a:cs typeface="Times New Roman"/>
              </a:rPr>
              <a:t>)</a:t>
            </a:r>
            <a:r>
              <a:rPr sz="2600" i="1" spc="125" dirty="0">
                <a:latin typeface="Times New Roman"/>
                <a:cs typeface="Times New Roman"/>
              </a:rPr>
              <a:t>P</a:t>
            </a:r>
            <a:r>
              <a:rPr sz="2600" spc="125" dirty="0">
                <a:latin typeface="Times New Roman"/>
                <a:cs typeface="Times New Roman"/>
              </a:rPr>
              <a:t>(</a:t>
            </a:r>
            <a:r>
              <a:rPr sz="2600" i="1" spc="125" dirty="0">
                <a:latin typeface="Times New Roman"/>
                <a:cs typeface="Times New Roman"/>
              </a:rPr>
              <a:t>M</a:t>
            </a:r>
            <a:r>
              <a:rPr sz="2600" spc="125" dirty="0">
                <a:latin typeface="Times New Roman"/>
                <a:cs typeface="Times New Roman"/>
              </a:rPr>
              <a:t>)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i="1" spc="25" dirty="0">
                <a:latin typeface="Times New Roman"/>
                <a:cs typeface="Times New Roman"/>
              </a:rPr>
              <a:t>P</a:t>
            </a:r>
            <a:r>
              <a:rPr sz="2600" spc="25" dirty="0">
                <a:latin typeface="Times New Roman"/>
                <a:cs typeface="Times New Roman"/>
              </a:rPr>
              <a:t>(</a:t>
            </a:r>
            <a:r>
              <a:rPr sz="2600" i="1" spc="25" dirty="0">
                <a:latin typeface="Times New Roman"/>
                <a:cs typeface="Times New Roman"/>
              </a:rPr>
              <a:t>T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45" dirty="0">
                <a:latin typeface="Times New Roman"/>
                <a:cs typeface="Times New Roman"/>
              </a:rPr>
              <a:t> </a:t>
            </a:r>
            <a:r>
              <a:rPr sz="2600" i="1" spc="75" dirty="0">
                <a:latin typeface="Times New Roman"/>
                <a:cs typeface="Times New Roman"/>
              </a:rPr>
              <a:t>NM</a:t>
            </a:r>
            <a:r>
              <a:rPr sz="2600" spc="75" dirty="0">
                <a:latin typeface="Times New Roman"/>
                <a:cs typeface="Times New Roman"/>
              </a:rPr>
              <a:t>)</a:t>
            </a:r>
            <a:r>
              <a:rPr sz="2600" i="1" spc="75" dirty="0">
                <a:latin typeface="Times New Roman"/>
                <a:cs typeface="Times New Roman"/>
              </a:rPr>
              <a:t>P</a:t>
            </a:r>
            <a:r>
              <a:rPr sz="2600" spc="75" dirty="0">
                <a:latin typeface="Times New Roman"/>
                <a:cs typeface="Times New Roman"/>
              </a:rPr>
              <a:t>(</a:t>
            </a:r>
            <a:r>
              <a:rPr sz="2600" i="1" spc="75" dirty="0">
                <a:latin typeface="Times New Roman"/>
                <a:cs typeface="Times New Roman"/>
              </a:rPr>
              <a:t>NM</a:t>
            </a:r>
            <a:r>
              <a:rPr sz="2600" spc="75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459890" y="4218809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465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89870" y="4191389"/>
            <a:ext cx="0" cy="411480"/>
          </a:xfrm>
          <a:custGeom>
            <a:avLst/>
            <a:gdLst/>
            <a:ahLst/>
            <a:cxnLst/>
            <a:rect l="l" t="t" r="r" b="b"/>
            <a:pathLst>
              <a:path h="411479">
                <a:moveTo>
                  <a:pt x="0" y="0"/>
                </a:moveTo>
                <a:lnTo>
                  <a:pt x="0" y="411306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BFBE2361-05AC-F64F-99BE-C2E984CED68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64598" y="511694"/>
            <a:ext cx="565213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dirty="0"/>
              <a:t>Détermination de </a:t>
            </a:r>
            <a:r>
              <a:rPr spc="-5" dirty="0"/>
              <a:t>la</a:t>
            </a:r>
            <a:r>
              <a:rPr spc="-15" dirty="0"/>
              <a:t> </a:t>
            </a:r>
            <a:r>
              <a:rPr spc="-5" dirty="0"/>
              <a:t>VPN</a:t>
            </a:r>
          </a:p>
          <a:p>
            <a:pPr marL="12700">
              <a:lnSpc>
                <a:spcPts val="4310"/>
              </a:lnSpc>
            </a:pPr>
            <a:r>
              <a:rPr dirty="0"/>
              <a:t>à </a:t>
            </a:r>
            <a:r>
              <a:rPr spc="5" dirty="0"/>
              <a:t>partir </a:t>
            </a:r>
            <a:r>
              <a:rPr dirty="0"/>
              <a:t>du théorème de</a:t>
            </a:r>
            <a:r>
              <a:rPr spc="-100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/>
          <p:nvPr/>
        </p:nvSpPr>
        <p:spPr>
          <a:xfrm>
            <a:off x="3051944" y="2809336"/>
            <a:ext cx="0" cy="370840"/>
          </a:xfrm>
          <a:custGeom>
            <a:avLst/>
            <a:gdLst/>
            <a:ahLst/>
            <a:cxnLst/>
            <a:rect l="l" t="t" r="r" b="b"/>
            <a:pathLst>
              <a:path h="370839">
                <a:moveTo>
                  <a:pt x="0" y="0"/>
                </a:moveTo>
                <a:lnTo>
                  <a:pt x="0" y="370787"/>
                </a:lnTo>
              </a:path>
            </a:pathLst>
          </a:custGeom>
          <a:ln w="142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96870" y="2511415"/>
            <a:ext cx="8575675" cy="914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84805">
              <a:lnSpc>
                <a:spcPts val="2520"/>
              </a:lnSpc>
              <a:spcBef>
                <a:spcPts val="95"/>
              </a:spcBef>
              <a:tabLst>
                <a:tab pos="4902200" algn="l"/>
                <a:tab pos="5857240" algn="l"/>
                <a:tab pos="8562340" algn="l"/>
              </a:tabLst>
            </a:pPr>
            <a:r>
              <a:rPr sz="27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NMetT</a:t>
            </a:r>
            <a:r>
              <a:rPr sz="2700" i="1" u="heavy" spc="-4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700" spc="-30" dirty="0">
                <a:latin typeface="Times New Roman"/>
                <a:cs typeface="Times New Roman"/>
              </a:rPr>
              <a:t>	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700" u="heavy" spc="-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700" u="heavy" spc="-2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etNM</a:t>
            </a:r>
            <a:r>
              <a:rPr sz="2700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ts val="1880"/>
              </a:lnSpc>
              <a:tabLst>
                <a:tab pos="4631055" algn="l"/>
              </a:tabLst>
            </a:pPr>
            <a:r>
              <a:rPr sz="2700" i="1" spc="-10" dirty="0">
                <a:latin typeface="Times New Roman"/>
                <a:cs typeface="Times New Roman"/>
              </a:rPr>
              <a:t>VPN </a:t>
            </a:r>
            <a:r>
              <a:rPr sz="2700" spc="-5" dirty="0">
                <a:latin typeface="Symbol"/>
                <a:cs typeface="Symbol"/>
              </a:rPr>
              <a:t></a:t>
            </a:r>
            <a:r>
              <a:rPr sz="2700" spc="-5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NM </a:t>
            </a:r>
            <a:r>
              <a:rPr sz="2700" i="1" spc="-5" dirty="0">
                <a:latin typeface="Times New Roman"/>
                <a:cs typeface="Times New Roman"/>
              </a:rPr>
              <a:t>T</a:t>
            </a:r>
            <a:r>
              <a:rPr sz="2700" i="1" spc="-390" dirty="0">
                <a:latin typeface="Times New Roman"/>
                <a:cs typeface="Times New Roman"/>
              </a:rPr>
              <a:t> </a:t>
            </a:r>
            <a:r>
              <a:rPr sz="2700" spc="-15" dirty="0">
                <a:latin typeface="Symbol"/>
                <a:cs typeface="Symbol"/>
              </a:rPr>
              <a:t></a:t>
            </a:r>
            <a:r>
              <a:rPr sz="2700" spc="-15" dirty="0">
                <a:latin typeface="Times New Roman"/>
                <a:cs typeface="Times New Roman"/>
              </a:rPr>
              <a:t>)</a:t>
            </a:r>
            <a:r>
              <a:rPr sz="2700" spc="-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</a:t>
            </a:r>
            <a:r>
              <a:rPr sz="2700" spc="-5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ymbol"/>
                <a:cs typeface="Symbol"/>
              </a:rPr>
              <a:t></a:t>
            </a:r>
            <a:endParaRPr sz="2700">
              <a:latin typeface="Symbol"/>
              <a:cs typeface="Symbol"/>
            </a:endParaRPr>
          </a:p>
          <a:p>
            <a:pPr marL="3269615">
              <a:lnSpc>
                <a:spcPts val="2605"/>
              </a:lnSpc>
              <a:tabLst>
                <a:tab pos="4930775" algn="l"/>
              </a:tabLst>
            </a:pP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-405" dirty="0">
                <a:latin typeface="Times New Roman"/>
                <a:cs typeface="Times New Roman"/>
              </a:rPr>
              <a:t> </a:t>
            </a:r>
            <a:r>
              <a:rPr sz="2700" spc="-15" dirty="0">
                <a:latin typeface="Symbol"/>
                <a:cs typeface="Symbol"/>
              </a:rPr>
              <a:t></a:t>
            </a:r>
            <a:r>
              <a:rPr sz="2700" spc="-15" dirty="0">
                <a:latin typeface="Times New Roman"/>
                <a:cs typeface="Times New Roman"/>
              </a:rPr>
              <a:t>)	</a:t>
            </a: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5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</a:t>
            </a:r>
            <a:r>
              <a:rPr sz="2700" spc="-260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etNM</a:t>
            </a:r>
            <a:r>
              <a:rPr sz="2700" spc="30" dirty="0">
                <a:latin typeface="Times New Roman"/>
                <a:cs typeface="Times New Roman"/>
              </a:rPr>
              <a:t>)</a:t>
            </a:r>
            <a:r>
              <a:rPr sz="2700" spc="-240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</a:t>
            </a:r>
            <a:r>
              <a:rPr sz="2700" spc="-145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5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</a:t>
            </a:r>
            <a:r>
              <a:rPr sz="2700" spc="-260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etM</a:t>
            </a:r>
            <a:r>
              <a:rPr sz="2700" spc="30" dirty="0">
                <a:latin typeface="Times New Roman"/>
                <a:cs typeface="Times New Roman"/>
              </a:rPr>
              <a:t>)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0834" y="3853590"/>
            <a:ext cx="5998845" cy="6470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012825">
              <a:lnSpc>
                <a:spcPts val="2435"/>
              </a:lnSpc>
              <a:spcBef>
                <a:spcPts val="120"/>
              </a:spcBef>
              <a:tabLst>
                <a:tab pos="2245995" algn="l"/>
                <a:tab pos="5985510" algn="l"/>
              </a:tabLst>
            </a:pPr>
            <a:r>
              <a:rPr sz="26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600" i="1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600" u="heavy" spc="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600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ts val="2435"/>
              </a:lnSpc>
            </a:pPr>
            <a:r>
              <a:rPr sz="2600" i="1" spc="0" dirty="0">
                <a:latin typeface="Times New Roman"/>
                <a:cs typeface="Times New Roman"/>
              </a:rPr>
              <a:t>VPN</a:t>
            </a:r>
            <a:r>
              <a:rPr sz="2600" i="1" spc="200" dirty="0">
                <a:latin typeface="Times New Roman"/>
                <a:cs typeface="Times New Roman"/>
              </a:rPr>
              <a:t> </a:t>
            </a:r>
            <a:r>
              <a:rPr sz="2600" spc="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579137" y="3921753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374137" y="4386258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99239" y="4318094"/>
            <a:ext cx="4956175" cy="4248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600" i="1" spc="40" dirty="0">
                <a:latin typeface="Times New Roman"/>
                <a:cs typeface="Times New Roman"/>
              </a:rPr>
              <a:t>P</a:t>
            </a:r>
            <a:r>
              <a:rPr sz="2600" spc="40" dirty="0">
                <a:latin typeface="Times New Roman"/>
                <a:cs typeface="Times New Roman"/>
              </a:rPr>
              <a:t>(</a:t>
            </a:r>
            <a:r>
              <a:rPr sz="2600" i="1" spc="40" dirty="0">
                <a:latin typeface="Times New Roman"/>
                <a:cs typeface="Times New Roman"/>
              </a:rPr>
              <a:t>T </a:t>
            </a:r>
            <a:r>
              <a:rPr sz="2600" spc="0" dirty="0">
                <a:latin typeface="Symbol"/>
                <a:cs typeface="Symbol"/>
              </a:rPr>
              <a:t></a:t>
            </a:r>
            <a:r>
              <a:rPr sz="2600" spc="0" dirty="0">
                <a:latin typeface="Times New Roman"/>
                <a:cs typeface="Times New Roman"/>
              </a:rPr>
              <a:t> </a:t>
            </a:r>
            <a:r>
              <a:rPr sz="2600" i="1" spc="90" dirty="0">
                <a:latin typeface="Times New Roman"/>
                <a:cs typeface="Times New Roman"/>
              </a:rPr>
              <a:t>NM</a:t>
            </a:r>
            <a:r>
              <a:rPr sz="2600" spc="90" dirty="0">
                <a:latin typeface="Times New Roman"/>
                <a:cs typeface="Times New Roman"/>
              </a:rPr>
              <a:t>)</a:t>
            </a:r>
            <a:r>
              <a:rPr sz="2600" i="1" spc="90" dirty="0">
                <a:latin typeface="Times New Roman"/>
                <a:cs typeface="Times New Roman"/>
              </a:rPr>
              <a:t>P</a:t>
            </a:r>
            <a:r>
              <a:rPr sz="2600" spc="90" dirty="0">
                <a:latin typeface="Times New Roman"/>
                <a:cs typeface="Times New Roman"/>
              </a:rPr>
              <a:t>(</a:t>
            </a:r>
            <a:r>
              <a:rPr sz="2600" i="1" spc="90" dirty="0">
                <a:latin typeface="Times New Roman"/>
                <a:cs typeface="Times New Roman"/>
              </a:rPr>
              <a:t>NM</a:t>
            </a:r>
            <a:r>
              <a:rPr sz="2600" spc="90" dirty="0">
                <a:latin typeface="Times New Roman"/>
                <a:cs typeface="Times New Roman"/>
              </a:rPr>
              <a:t>) </a:t>
            </a:r>
            <a:r>
              <a:rPr sz="2600" spc="0" dirty="0">
                <a:latin typeface="Symbol"/>
                <a:cs typeface="Symbol"/>
              </a:rPr>
              <a:t></a:t>
            </a:r>
            <a:r>
              <a:rPr sz="2600" spc="0" dirty="0">
                <a:latin typeface="Times New Roman"/>
                <a:cs typeface="Times New Roman"/>
              </a:rPr>
              <a:t> </a:t>
            </a:r>
            <a:r>
              <a:rPr sz="2600" i="1" spc="40" dirty="0">
                <a:latin typeface="Times New Roman"/>
                <a:cs typeface="Times New Roman"/>
              </a:rPr>
              <a:t>P</a:t>
            </a:r>
            <a:r>
              <a:rPr sz="2600" spc="40" dirty="0">
                <a:latin typeface="Times New Roman"/>
                <a:cs typeface="Times New Roman"/>
              </a:rPr>
              <a:t>(</a:t>
            </a:r>
            <a:r>
              <a:rPr sz="2600" i="1" spc="40" dirty="0">
                <a:latin typeface="Times New Roman"/>
                <a:cs typeface="Times New Roman"/>
              </a:rPr>
              <a:t>T </a:t>
            </a:r>
            <a:r>
              <a:rPr sz="2600" spc="0" dirty="0">
                <a:latin typeface="Symbol"/>
                <a:cs typeface="Symbol"/>
              </a:rPr>
              <a:t></a:t>
            </a:r>
            <a:r>
              <a:rPr sz="2600" spc="80" dirty="0">
                <a:latin typeface="Times New Roman"/>
                <a:cs typeface="Times New Roman"/>
              </a:rPr>
              <a:t> </a:t>
            </a:r>
            <a:r>
              <a:rPr sz="2600" i="1" spc="140" dirty="0">
                <a:latin typeface="Times New Roman"/>
                <a:cs typeface="Times New Roman"/>
              </a:rPr>
              <a:t>M</a:t>
            </a:r>
            <a:r>
              <a:rPr sz="2600" spc="140" dirty="0">
                <a:latin typeface="Times New Roman"/>
                <a:cs typeface="Times New Roman"/>
              </a:rPr>
              <a:t>)</a:t>
            </a:r>
            <a:r>
              <a:rPr sz="2600" i="1" spc="140" dirty="0">
                <a:latin typeface="Times New Roman"/>
                <a:cs typeface="Times New Roman"/>
              </a:rPr>
              <a:t>P</a:t>
            </a:r>
            <a:r>
              <a:rPr sz="2600" spc="140" dirty="0">
                <a:latin typeface="Times New Roman"/>
                <a:cs typeface="Times New Roman"/>
              </a:rPr>
              <a:t>(</a:t>
            </a:r>
            <a:r>
              <a:rPr sz="2600" i="1" spc="140" dirty="0">
                <a:latin typeface="Times New Roman"/>
                <a:cs typeface="Times New Roman"/>
              </a:rPr>
              <a:t>M</a:t>
            </a:r>
            <a:r>
              <a:rPr sz="2600" spc="140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199655" y="4386258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086499" y="5094837"/>
            <a:ext cx="4147820" cy="7118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117600">
              <a:lnSpc>
                <a:spcPts val="2705"/>
              </a:lnSpc>
              <a:spcBef>
                <a:spcPts val="90"/>
              </a:spcBef>
              <a:tabLst>
                <a:tab pos="1970405" algn="l"/>
                <a:tab pos="4134485" algn="l"/>
              </a:tabLst>
            </a:pPr>
            <a:r>
              <a:rPr sz="29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900" i="1" u="heavy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Sp</a:t>
            </a:r>
            <a:r>
              <a:rPr sz="2900" u="heavy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(1 </a:t>
            </a:r>
            <a:r>
              <a:rPr sz="2900" u="heavy" spc="-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900" u="heavy" spc="-5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9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900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ts val="2705"/>
              </a:lnSpc>
            </a:pPr>
            <a:r>
              <a:rPr sz="2900" i="1" spc="-10" dirty="0">
                <a:latin typeface="Times New Roman"/>
                <a:cs typeface="Times New Roman"/>
              </a:rPr>
              <a:t>VPN</a:t>
            </a:r>
            <a:r>
              <a:rPr sz="2900" i="1" spc="21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</a:t>
            </a:r>
            <a:endParaRPr sz="29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22199" y="5607779"/>
            <a:ext cx="2976245" cy="4667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900" i="1" spc="-75" dirty="0">
                <a:latin typeface="Times New Roman"/>
                <a:cs typeface="Times New Roman"/>
              </a:rPr>
              <a:t>Sp</a:t>
            </a:r>
            <a:r>
              <a:rPr sz="2900" spc="-75" dirty="0">
                <a:latin typeface="Times New Roman"/>
                <a:cs typeface="Times New Roman"/>
              </a:rPr>
              <a:t>(1</a:t>
            </a:r>
            <a:r>
              <a:rPr sz="2900" spc="-37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</a:t>
            </a:r>
            <a:r>
              <a:rPr sz="2900" spc="-160" dirty="0">
                <a:latin typeface="Times New Roman"/>
                <a:cs typeface="Times New Roman"/>
              </a:rPr>
              <a:t> </a:t>
            </a:r>
            <a:r>
              <a:rPr sz="2900" i="1" spc="50" dirty="0">
                <a:latin typeface="Times New Roman"/>
                <a:cs typeface="Times New Roman"/>
              </a:rPr>
              <a:t>P</a:t>
            </a:r>
            <a:r>
              <a:rPr sz="2900" spc="50" dirty="0">
                <a:latin typeface="Times New Roman"/>
                <a:cs typeface="Times New Roman"/>
              </a:rPr>
              <a:t>)</a:t>
            </a:r>
            <a:r>
              <a:rPr sz="2900" spc="-254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</a:t>
            </a:r>
            <a:r>
              <a:rPr sz="2900" spc="-275" dirty="0">
                <a:latin typeface="Times New Roman"/>
                <a:cs typeface="Times New Roman"/>
              </a:rPr>
              <a:t> </a:t>
            </a:r>
            <a:r>
              <a:rPr sz="2900" spc="-125" dirty="0">
                <a:latin typeface="Times New Roman"/>
                <a:cs typeface="Times New Roman"/>
              </a:rPr>
              <a:t>(1</a:t>
            </a:r>
            <a:r>
              <a:rPr sz="2900" spc="-37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</a:t>
            </a:r>
            <a:r>
              <a:rPr sz="2900" spc="-160" dirty="0">
                <a:latin typeface="Times New Roman"/>
                <a:cs typeface="Times New Roman"/>
              </a:rPr>
              <a:t> </a:t>
            </a:r>
            <a:r>
              <a:rPr sz="2900" i="1" spc="25" dirty="0">
                <a:latin typeface="Times New Roman"/>
                <a:cs typeface="Times New Roman"/>
              </a:rPr>
              <a:t>Se</a:t>
            </a:r>
            <a:r>
              <a:rPr sz="2900" spc="25" dirty="0">
                <a:latin typeface="Times New Roman"/>
                <a:cs typeface="Times New Roman"/>
              </a:rPr>
              <a:t>)</a:t>
            </a:r>
            <a:r>
              <a:rPr sz="2900" i="1" spc="25" dirty="0">
                <a:latin typeface="Times New Roman"/>
                <a:cs typeface="Times New Roman"/>
              </a:rPr>
              <a:t>P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18341BDC-9FA9-354C-8D9B-AD882E2840C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Notions de </a:t>
            </a:r>
            <a:r>
              <a:rPr spc="-5" dirty="0"/>
              <a:t>qualité intrinsèque </a:t>
            </a:r>
            <a:r>
              <a:rPr dirty="0"/>
              <a:t>et  </a:t>
            </a:r>
            <a:r>
              <a:rPr spc="-10" dirty="0"/>
              <a:t>extrinsèques </a:t>
            </a:r>
            <a:r>
              <a:rPr dirty="0"/>
              <a:t>du test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8001634" cy="38582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30200" marR="38100" indent="-317500">
              <a:lnSpc>
                <a:spcPct val="99500"/>
              </a:lnSpc>
              <a:spcBef>
                <a:spcPts val="11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Les VPP et VPN sont souvent </a:t>
            </a:r>
            <a:r>
              <a:rPr sz="2400" spc="-5" dirty="0">
                <a:latin typeface="Arial"/>
                <a:cs typeface="Arial"/>
              </a:rPr>
              <a:t>qualifiées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qualités  extrinsèques </a:t>
            </a:r>
            <a:r>
              <a:rPr sz="2400" dirty="0">
                <a:solidFill>
                  <a:srgbClr val="0000FF"/>
                </a:solidFill>
                <a:latin typeface="Arial"/>
                <a:cs typeface="Arial"/>
              </a:rPr>
              <a:t>ou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opérationnelles </a:t>
            </a:r>
            <a:r>
              <a:rPr sz="2400" dirty="0">
                <a:latin typeface="Arial"/>
                <a:cs typeface="Arial"/>
              </a:rPr>
              <a:t>du </a:t>
            </a:r>
            <a:r>
              <a:rPr sz="2400" spc="-5" dirty="0">
                <a:latin typeface="Arial"/>
                <a:cs typeface="Arial"/>
              </a:rPr>
              <a:t>test diagnostique </a:t>
            </a:r>
            <a:r>
              <a:rPr sz="2400" dirty="0">
                <a:latin typeface="Arial"/>
                <a:cs typeface="Arial"/>
              </a:rPr>
              <a:t>car  elles dépendent du </a:t>
            </a:r>
            <a:r>
              <a:rPr sz="2400" spc="-5" dirty="0">
                <a:latin typeface="Arial"/>
                <a:cs typeface="Arial"/>
              </a:rPr>
              <a:t>contexte d’utilisation </a:t>
            </a:r>
            <a:r>
              <a:rPr sz="2400" dirty="0">
                <a:latin typeface="Arial"/>
                <a:cs typeface="Arial"/>
              </a:rPr>
              <a:t>du </a:t>
            </a:r>
            <a:r>
              <a:rPr sz="2400" spc="-5" dirty="0">
                <a:latin typeface="Arial"/>
                <a:cs typeface="Arial"/>
              </a:rPr>
              <a:t>test  (prévalence)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DD8047"/>
              </a:buClr>
              <a:buFont typeface="Wingdings"/>
              <a:buChar char=""/>
            </a:pPr>
            <a:endParaRPr sz="3750">
              <a:latin typeface="Times New Roman"/>
              <a:cs typeface="Times New Roman"/>
            </a:endParaRPr>
          </a:p>
          <a:p>
            <a:pPr marL="330200" marR="5080" indent="-317500" algn="just">
              <a:lnSpc>
                <a:spcPct val="99800"/>
              </a:lnSpc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sont des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qualités intrinsèques 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car elles ne dépendent pas de la </a:t>
            </a:r>
            <a:r>
              <a:rPr sz="2400" spc="-5" dirty="0">
                <a:latin typeface="Arial"/>
                <a:cs typeface="Arial"/>
              </a:rPr>
              <a:t>prévalence </a:t>
            </a:r>
            <a:r>
              <a:rPr sz="2400" dirty="0">
                <a:latin typeface="Arial"/>
                <a:cs typeface="Arial"/>
              </a:rPr>
              <a:t>et sont  </a:t>
            </a:r>
            <a:r>
              <a:rPr sz="2400" spc="-5" dirty="0">
                <a:latin typeface="Arial"/>
                <a:cs typeface="Arial"/>
              </a:rPr>
              <a:t>caractéristiques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tests </a:t>
            </a:r>
            <a:r>
              <a:rPr sz="2400" dirty="0">
                <a:latin typeface="Arial"/>
                <a:cs typeface="Arial"/>
              </a:rPr>
              <a:t>peuvent </a:t>
            </a:r>
            <a:r>
              <a:rPr sz="2400" spc="-5" dirty="0">
                <a:latin typeface="Arial"/>
                <a:cs typeface="Arial"/>
              </a:rPr>
              <a:t>dépendre </a:t>
            </a:r>
            <a:r>
              <a:rPr sz="2400" dirty="0">
                <a:latin typeface="Arial"/>
                <a:cs typeface="Arial"/>
              </a:rPr>
              <a:t>des  </a:t>
            </a:r>
            <a:r>
              <a:rPr sz="2400" spc="-5" dirty="0">
                <a:latin typeface="Arial"/>
                <a:cs typeface="Arial"/>
              </a:rPr>
              <a:t>caractéristiques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malades </a:t>
            </a:r>
            <a:r>
              <a:rPr sz="2400" dirty="0">
                <a:latin typeface="Arial"/>
                <a:cs typeface="Arial"/>
              </a:rPr>
              <a:t>et des non </a:t>
            </a:r>
            <a:r>
              <a:rPr sz="2400" spc="-5" dirty="0">
                <a:latin typeface="Arial"/>
                <a:cs typeface="Arial"/>
              </a:rPr>
              <a:t>malades, </a:t>
            </a:r>
            <a:r>
              <a:rPr sz="2400" dirty="0">
                <a:latin typeface="Arial"/>
                <a:cs typeface="Arial"/>
              </a:rPr>
              <a:t>des  </a:t>
            </a:r>
            <a:r>
              <a:rPr sz="2400" spc="-5" dirty="0">
                <a:latin typeface="Arial"/>
                <a:cs typeface="Arial"/>
              </a:rPr>
              <a:t>conditions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latin typeface="Arial"/>
                <a:cs typeface="Arial"/>
              </a:rPr>
              <a:t>réalisation,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latin typeface="Arial"/>
                <a:cs typeface="Arial"/>
              </a:rPr>
              <a:t>l’expérience </a:t>
            </a:r>
            <a:r>
              <a:rPr sz="2400" dirty="0">
                <a:latin typeface="Arial"/>
                <a:cs typeface="Arial"/>
              </a:rPr>
              <a:t>de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l’opérateur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AC3E36A-3954-FF42-AA49-2490FDE378C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49942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Pourquoi </a:t>
            </a:r>
            <a:r>
              <a:rPr dirty="0"/>
              <a:t>une </a:t>
            </a:r>
            <a:r>
              <a:rPr spc="-5" dirty="0"/>
              <a:t>courbe </a:t>
            </a:r>
            <a:r>
              <a:rPr dirty="0"/>
              <a:t>ROC</a:t>
            </a:r>
            <a:r>
              <a:rPr spc="-2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798434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20" dirty="0">
                <a:latin typeface="Arial"/>
                <a:cs typeface="Arial"/>
              </a:rPr>
              <a:t>L’étude </a:t>
            </a:r>
            <a:r>
              <a:rPr sz="2000" dirty="0">
                <a:latin typeface="Arial"/>
                <a:cs typeface="Arial"/>
              </a:rPr>
              <a:t>de la valeur </a:t>
            </a:r>
            <a:r>
              <a:rPr sz="2000" spc="-5" dirty="0">
                <a:latin typeface="Arial"/>
                <a:cs typeface="Arial"/>
              </a:rPr>
              <a:t>diagnostique </a:t>
            </a:r>
            <a:r>
              <a:rPr sz="2000" dirty="0">
                <a:latin typeface="Arial"/>
                <a:cs typeface="Arial"/>
              </a:rPr>
              <a:t>d’un nouvel </a:t>
            </a:r>
            <a:r>
              <a:rPr sz="2000" spc="-5" dirty="0">
                <a:latin typeface="Arial"/>
                <a:cs typeface="Arial"/>
              </a:rPr>
              <a:t>examen </a:t>
            </a:r>
            <a:r>
              <a:rPr sz="2000" dirty="0">
                <a:latin typeface="Arial"/>
                <a:cs typeface="Arial"/>
              </a:rPr>
              <a:t>est souvent  équivalent à la </a:t>
            </a:r>
            <a:r>
              <a:rPr sz="2000" spc="-5" dirty="0">
                <a:latin typeface="Arial"/>
                <a:cs typeface="Arial"/>
              </a:rPr>
              <a:t>recherche </a:t>
            </a:r>
            <a:r>
              <a:rPr sz="2000" dirty="0">
                <a:latin typeface="Arial"/>
                <a:cs typeface="Arial"/>
              </a:rPr>
              <a:t>d’un seuil de </a:t>
            </a:r>
            <a:r>
              <a:rPr sz="2000" spc="-5" dirty="0">
                <a:latin typeface="Arial"/>
                <a:cs typeface="Arial"/>
              </a:rPr>
              <a:t>mesure </a:t>
            </a:r>
            <a:r>
              <a:rPr sz="2000" dirty="0">
                <a:latin typeface="Arial"/>
                <a:cs typeface="Arial"/>
              </a:rPr>
              <a:t>au dessus </a:t>
            </a:r>
            <a:r>
              <a:rPr sz="2000" spc="-5" dirty="0">
                <a:latin typeface="Arial"/>
                <a:cs typeface="Arial"/>
              </a:rPr>
              <a:t>(ou </a:t>
            </a:r>
            <a:r>
              <a:rPr sz="2000" dirty="0">
                <a:latin typeface="Arial"/>
                <a:cs typeface="Arial"/>
              </a:rPr>
              <a:t>en  dessous) du quel le </a:t>
            </a:r>
            <a:r>
              <a:rPr sz="2000" spc="-5" dirty="0">
                <a:latin typeface="Arial"/>
                <a:cs typeface="Arial"/>
              </a:rPr>
              <a:t>patient soumis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l’examen </a:t>
            </a:r>
            <a:r>
              <a:rPr sz="2000" dirty="0">
                <a:latin typeface="Arial"/>
                <a:cs typeface="Arial"/>
              </a:rPr>
              <a:t>est </a:t>
            </a:r>
            <a:r>
              <a:rPr sz="2000" spc="-5" dirty="0">
                <a:latin typeface="Arial"/>
                <a:cs typeface="Arial"/>
              </a:rPr>
              <a:t>malade. Il </a:t>
            </a:r>
            <a:r>
              <a:rPr sz="2000" dirty="0">
                <a:latin typeface="Arial"/>
                <a:cs typeface="Arial"/>
              </a:rPr>
              <a:t>s’agit  </a:t>
            </a:r>
            <a:r>
              <a:rPr sz="2000" spc="-5" dirty="0">
                <a:latin typeface="Arial"/>
                <a:cs typeface="Arial"/>
              </a:rPr>
              <a:t>alors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mettre </a:t>
            </a:r>
            <a:r>
              <a:rPr sz="2000" dirty="0">
                <a:latin typeface="Arial"/>
                <a:cs typeface="Arial"/>
              </a:rPr>
              <a:t>en évidence, dans </a:t>
            </a:r>
            <a:r>
              <a:rPr sz="2000" spc="-5" dirty="0">
                <a:latin typeface="Arial"/>
                <a:cs typeface="Arial"/>
              </a:rPr>
              <a:t>l’étude, </a:t>
            </a:r>
            <a:r>
              <a:rPr sz="2000" dirty="0">
                <a:latin typeface="Arial"/>
                <a:cs typeface="Arial"/>
              </a:rPr>
              <a:t>ce seuil </a:t>
            </a:r>
            <a:r>
              <a:rPr sz="2000" spc="-5" dirty="0">
                <a:latin typeface="Arial"/>
                <a:cs typeface="Arial"/>
              </a:rPr>
              <a:t>(CRITERION  </a:t>
            </a:r>
            <a:r>
              <a:rPr sz="2000" spc="-25" dirty="0">
                <a:latin typeface="Arial"/>
                <a:cs typeface="Arial"/>
              </a:rPr>
              <a:t>VALUE) </a:t>
            </a:r>
            <a:r>
              <a:rPr sz="2000" dirty="0">
                <a:latin typeface="Arial"/>
                <a:cs typeface="Arial"/>
              </a:rPr>
              <a:t>qui </a:t>
            </a:r>
            <a:r>
              <a:rPr sz="2000" spc="-5" dirty="0">
                <a:latin typeface="Arial"/>
                <a:cs typeface="Arial"/>
              </a:rPr>
              <a:t>permet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séparer </a:t>
            </a:r>
            <a:r>
              <a:rPr sz="2000" dirty="0">
                <a:latin typeface="Arial"/>
                <a:cs typeface="Arial"/>
              </a:rPr>
              <a:t>les deux </a:t>
            </a:r>
            <a:r>
              <a:rPr sz="2000" spc="-5" dirty="0">
                <a:latin typeface="Arial"/>
                <a:cs typeface="Arial"/>
              </a:rPr>
              <a:t>échantillons </a:t>
            </a:r>
            <a:r>
              <a:rPr sz="2000" dirty="0">
                <a:latin typeface="Arial"/>
                <a:cs typeface="Arial"/>
              </a:rPr>
              <a:t>: « sans la  </a:t>
            </a:r>
            <a:r>
              <a:rPr sz="2000" spc="-5" dirty="0">
                <a:latin typeface="Arial"/>
                <a:cs typeface="Arial"/>
              </a:rPr>
              <a:t>maladie (Without </a:t>
            </a:r>
            <a:r>
              <a:rPr sz="2000" dirty="0">
                <a:latin typeface="Arial"/>
                <a:cs typeface="Arial"/>
              </a:rPr>
              <a:t>disease) » et « avec la </a:t>
            </a:r>
            <a:r>
              <a:rPr sz="2000" spc="-5" dirty="0">
                <a:latin typeface="Arial"/>
                <a:cs typeface="Arial"/>
              </a:rPr>
              <a:t>maladie (With </a:t>
            </a:r>
            <a:r>
              <a:rPr sz="2000" dirty="0">
                <a:latin typeface="Arial"/>
                <a:cs typeface="Arial"/>
              </a:rPr>
              <a:t>disease)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».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38458" y="4217337"/>
            <a:ext cx="4543956" cy="20103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4024D570-95F1-C049-A9D4-F65B6817C58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3761104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090" algn="l"/>
                <a:tab pos="2700020" algn="l"/>
              </a:tabLst>
            </a:pPr>
            <a:r>
              <a:rPr sz="4400" dirty="0"/>
              <a:t>Les	cour</a:t>
            </a:r>
            <a:r>
              <a:rPr sz="4400" spc="-5" dirty="0"/>
              <a:t>b</a:t>
            </a:r>
            <a:r>
              <a:rPr sz="4400" dirty="0"/>
              <a:t>es	ROC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2060142"/>
            <a:ext cx="7892415" cy="3911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courbes ROC permettent d’étudier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variations </a:t>
            </a:r>
            <a:r>
              <a:rPr sz="2000" dirty="0">
                <a:latin typeface="Arial"/>
                <a:cs typeface="Arial"/>
              </a:rPr>
              <a:t>de la  </a:t>
            </a:r>
            <a:r>
              <a:rPr sz="2000" spc="-5" dirty="0">
                <a:latin typeface="Arial"/>
                <a:cs typeface="Arial"/>
              </a:rPr>
              <a:t>sensibilité </a:t>
            </a:r>
            <a:r>
              <a:rPr sz="2000" dirty="0">
                <a:latin typeface="Arial"/>
                <a:cs typeface="Arial"/>
              </a:rPr>
              <a:t>et de la </a:t>
            </a:r>
            <a:r>
              <a:rPr sz="2000" spc="-5" dirty="0">
                <a:latin typeface="Arial"/>
                <a:cs typeface="Arial"/>
              </a:rPr>
              <a:t>spécificité </a:t>
            </a:r>
            <a:r>
              <a:rPr sz="2000" dirty="0">
                <a:latin typeface="Arial"/>
                <a:cs typeface="Arial"/>
              </a:rPr>
              <a:t>d’un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pour </a:t>
            </a:r>
            <a:r>
              <a:rPr sz="2000" spc="-5" dirty="0">
                <a:latin typeface="Arial"/>
                <a:cs typeface="Arial"/>
              </a:rPr>
              <a:t>différentes valeurs </a:t>
            </a:r>
            <a:r>
              <a:rPr sz="2000" dirty="0">
                <a:latin typeface="Arial"/>
                <a:cs typeface="Arial"/>
              </a:rPr>
              <a:t>seuil  d’un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diagnostic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marR="16764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Pour </a:t>
            </a:r>
            <a:r>
              <a:rPr sz="2000" spc="-5" dirty="0">
                <a:latin typeface="Arial"/>
                <a:cs typeface="Arial"/>
              </a:rPr>
              <a:t>fixer </a:t>
            </a:r>
            <a:r>
              <a:rPr sz="2000" dirty="0">
                <a:latin typeface="Arial"/>
                <a:cs typeface="Arial"/>
              </a:rPr>
              <a:t>un seuil : on applique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et on calcule la Se et la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Sp  pour chaque seuil, on a une </a:t>
            </a:r>
            <a:r>
              <a:rPr sz="2000" spc="-5" dirty="0">
                <a:latin typeface="Arial"/>
                <a:cs typeface="Arial"/>
              </a:rPr>
              <a:t>liste </a:t>
            </a:r>
            <a:r>
              <a:rPr sz="2000" dirty="0">
                <a:latin typeface="Arial"/>
                <a:cs typeface="Arial"/>
              </a:rPr>
              <a:t>de couples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Se-Sp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courbe ROC permet </a:t>
            </a:r>
            <a:r>
              <a:rPr sz="2000" dirty="0">
                <a:latin typeface="Arial"/>
                <a:cs typeface="Arial"/>
              </a:rPr>
              <a:t>de visualiser ces</a:t>
            </a:r>
            <a:r>
              <a:rPr sz="2000" spc="-5" dirty="0">
                <a:latin typeface="Arial"/>
                <a:cs typeface="Arial"/>
              </a:rPr>
              <a:t> résultats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marR="80391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15" dirty="0">
                <a:latin typeface="Arial"/>
                <a:cs typeface="Arial"/>
              </a:rPr>
              <a:t>L’objectif </a:t>
            </a:r>
            <a:r>
              <a:rPr sz="2000" dirty="0">
                <a:latin typeface="Arial"/>
                <a:cs typeface="Arial"/>
              </a:rPr>
              <a:t>des </a:t>
            </a:r>
            <a:r>
              <a:rPr sz="2000" spc="-5" dirty="0">
                <a:latin typeface="Arial"/>
                <a:cs typeface="Arial"/>
              </a:rPr>
              <a:t>courbes ROC </a:t>
            </a:r>
            <a:r>
              <a:rPr sz="2000" dirty="0">
                <a:latin typeface="Arial"/>
                <a:cs typeface="Arial"/>
              </a:rPr>
              <a:t>est de </a:t>
            </a:r>
            <a:r>
              <a:rPr sz="2000" spc="-5" dirty="0">
                <a:latin typeface="Arial"/>
                <a:cs typeface="Arial"/>
              </a:rPr>
              <a:t>déterminer </a:t>
            </a:r>
            <a:r>
              <a:rPr sz="2000" dirty="0">
                <a:latin typeface="Arial"/>
                <a:cs typeface="Arial"/>
              </a:rPr>
              <a:t>la valeur seuil  </a:t>
            </a:r>
            <a:r>
              <a:rPr sz="2000" spc="-5" dirty="0">
                <a:latin typeface="Arial"/>
                <a:cs typeface="Arial"/>
              </a:rPr>
              <a:t>optimale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15FD9D0B-5B69-5D44-8EFA-564A5133076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3761104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090" algn="l"/>
                <a:tab pos="2700020" algn="l"/>
              </a:tabLst>
            </a:pPr>
            <a:r>
              <a:rPr sz="4400" dirty="0"/>
              <a:t>Les	cour</a:t>
            </a:r>
            <a:r>
              <a:rPr sz="4400" spc="-5" dirty="0"/>
              <a:t>b</a:t>
            </a:r>
            <a:r>
              <a:rPr sz="4400" dirty="0"/>
              <a:t>es	ROC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81110" y="2655454"/>
            <a:ext cx="2656840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dirty="0">
                <a:latin typeface="Arial"/>
                <a:cs typeface="Arial"/>
              </a:rPr>
              <a:t>Le seuil </a:t>
            </a:r>
            <a:r>
              <a:rPr sz="1800" spc="-5" dirty="0">
                <a:latin typeface="Arial"/>
                <a:cs typeface="Arial"/>
              </a:rPr>
              <a:t>optimum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celui  qui </a:t>
            </a:r>
            <a:r>
              <a:rPr sz="1800" spc="-5" dirty="0">
                <a:latin typeface="Arial"/>
                <a:cs typeface="Arial"/>
              </a:rPr>
              <a:t>correspond </a:t>
            </a:r>
            <a:r>
              <a:rPr sz="1800" dirty="0">
                <a:latin typeface="Arial"/>
                <a:cs typeface="Arial"/>
              </a:rPr>
              <a:t>au point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le  plus </a:t>
            </a:r>
            <a:r>
              <a:rPr sz="1800" spc="-5" dirty="0">
                <a:latin typeface="Arial"/>
                <a:cs typeface="Arial"/>
              </a:rPr>
              <a:t>près </a:t>
            </a:r>
            <a:r>
              <a:rPr sz="1800" dirty="0">
                <a:latin typeface="Arial"/>
                <a:cs typeface="Arial"/>
              </a:rPr>
              <a:t>du coin  </a:t>
            </a:r>
            <a:r>
              <a:rPr sz="1800" spc="-5" dirty="0">
                <a:latin typeface="Arial"/>
                <a:cs typeface="Arial"/>
              </a:rPr>
              <a:t>supérieur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gauche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306483" y="1977909"/>
            <a:ext cx="4619623" cy="4619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76FABFD7-6C46-9242-B1A8-65426F69158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4598" y="1982354"/>
            <a:ext cx="7930515" cy="42240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30200" marR="283845" indent="-317500">
              <a:lnSpc>
                <a:spcPct val="101899"/>
              </a:lnSpc>
              <a:spcBef>
                <a:spcPts val="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avec un </a:t>
            </a:r>
            <a:r>
              <a:rPr sz="1800" spc="-5" dirty="0">
                <a:latin typeface="Arial"/>
                <a:cs typeface="Arial"/>
              </a:rPr>
              <a:t>fort </a:t>
            </a:r>
            <a:r>
              <a:rPr sz="1800" dirty="0">
                <a:latin typeface="Arial"/>
                <a:cs typeface="Arial"/>
              </a:rPr>
              <a:t>pouvoir </a:t>
            </a:r>
            <a:r>
              <a:rPr sz="1800" spc="-5" dirty="0">
                <a:latin typeface="Arial"/>
                <a:cs typeface="Arial"/>
              </a:rPr>
              <a:t>discriminateur occupera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partie supérieure  </a:t>
            </a:r>
            <a:r>
              <a:rPr sz="1800" dirty="0">
                <a:latin typeface="Arial"/>
                <a:cs typeface="Arial"/>
              </a:rPr>
              <a:t>gauche du</a:t>
            </a:r>
            <a:r>
              <a:rPr sz="1800" spc="-5" dirty="0">
                <a:latin typeface="Arial"/>
                <a:cs typeface="Arial"/>
              </a:rPr>
              <a:t> graphique.</a:t>
            </a:r>
            <a:endParaRPr sz="1800">
              <a:latin typeface="Arial"/>
              <a:cs typeface="Arial"/>
            </a:endParaRPr>
          </a:p>
          <a:p>
            <a:pPr marL="330200" marR="130810" indent="-317500">
              <a:lnSpc>
                <a:spcPct val="101899"/>
              </a:lnSpc>
              <a:spcBef>
                <a:spcPts val="6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avec un pouvoir </a:t>
            </a:r>
            <a:r>
              <a:rPr sz="1800" spc="-5" dirty="0">
                <a:latin typeface="Arial"/>
                <a:cs typeface="Arial"/>
              </a:rPr>
              <a:t>discriminant moins </a:t>
            </a:r>
            <a:r>
              <a:rPr sz="1800" dirty="0">
                <a:latin typeface="Arial"/>
                <a:cs typeface="Arial"/>
              </a:rPr>
              <a:t>puissant </a:t>
            </a:r>
            <a:r>
              <a:rPr sz="1800" spc="-5" dirty="0">
                <a:latin typeface="Arial"/>
                <a:cs typeface="Arial"/>
              </a:rPr>
              <a:t>montrera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courbe  ROC </a:t>
            </a:r>
            <a:r>
              <a:rPr sz="1800" dirty="0">
                <a:latin typeface="Arial"/>
                <a:cs typeface="Arial"/>
              </a:rPr>
              <a:t>qui </a:t>
            </a:r>
            <a:r>
              <a:rPr sz="1800" spc="-5" dirty="0">
                <a:latin typeface="Arial"/>
                <a:cs typeface="Arial"/>
              </a:rPr>
              <a:t>s’aplatira vers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première </a:t>
            </a:r>
            <a:r>
              <a:rPr sz="1800" dirty="0">
                <a:latin typeface="Arial"/>
                <a:cs typeface="Arial"/>
              </a:rPr>
              <a:t>diagonale du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graphique.</a:t>
            </a:r>
            <a:endParaRPr sz="1800">
              <a:latin typeface="Arial"/>
              <a:cs typeface="Arial"/>
            </a:endParaRPr>
          </a:p>
          <a:p>
            <a:pPr marL="330200" marR="194310" indent="-317500">
              <a:lnSpc>
                <a:spcPct val="101899"/>
              </a:lnSpc>
              <a:spcBef>
                <a:spcPts val="6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</a:t>
            </a:r>
            <a:r>
              <a:rPr sz="1800" spc="-5" dirty="0">
                <a:latin typeface="Arial"/>
                <a:cs typeface="Arial"/>
              </a:rPr>
              <a:t>utiliser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courbe </a:t>
            </a:r>
            <a:r>
              <a:rPr sz="1800" dirty="0">
                <a:latin typeface="Arial"/>
                <a:cs typeface="Arial"/>
              </a:rPr>
              <a:t>pour décider quel est le seuil </a:t>
            </a:r>
            <a:r>
              <a:rPr sz="1800" spc="-5" dirty="0">
                <a:latin typeface="Arial"/>
                <a:cs typeface="Arial"/>
              </a:rPr>
              <a:t>portant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meilleur  compromis entre sensibilité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spécificité. Il s’agira </a:t>
            </a:r>
            <a:r>
              <a:rPr sz="1800" dirty="0">
                <a:latin typeface="Arial"/>
                <a:cs typeface="Arial"/>
              </a:rPr>
              <a:t>du seuil où la </a:t>
            </a:r>
            <a:r>
              <a:rPr sz="1800" spc="-5" dirty="0">
                <a:latin typeface="Arial"/>
                <a:cs typeface="Arial"/>
              </a:rPr>
              <a:t>courbe  ROC montre </a:t>
            </a:r>
            <a:r>
              <a:rPr sz="1800" dirty="0">
                <a:latin typeface="Arial"/>
                <a:cs typeface="Arial"/>
              </a:rPr>
              <a:t>un point </a:t>
            </a:r>
            <a:r>
              <a:rPr sz="1800" spc="-5" dirty="0">
                <a:latin typeface="Arial"/>
                <a:cs typeface="Arial"/>
              </a:rPr>
              <a:t>d’inflexion.</a:t>
            </a:r>
            <a:endParaRPr sz="1800">
              <a:latin typeface="Arial"/>
              <a:cs typeface="Arial"/>
            </a:endParaRPr>
          </a:p>
          <a:p>
            <a:pPr marL="330200" marR="118110" indent="-317500" algn="just">
              <a:lnSpc>
                <a:spcPct val="99500"/>
              </a:lnSpc>
              <a:spcBef>
                <a:spcPts val="65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aussi </a:t>
            </a:r>
            <a:r>
              <a:rPr sz="1800" spc="-5" dirty="0">
                <a:latin typeface="Arial"/>
                <a:cs typeface="Arial"/>
              </a:rPr>
              <a:t>comparer </a:t>
            </a:r>
            <a:r>
              <a:rPr sz="1800" dirty="0">
                <a:latin typeface="Arial"/>
                <a:cs typeface="Arial"/>
              </a:rPr>
              <a:t>deux </a:t>
            </a:r>
            <a:r>
              <a:rPr sz="1800" spc="-5" dirty="0">
                <a:latin typeface="Arial"/>
                <a:cs typeface="Arial"/>
              </a:rPr>
              <a:t>courbes ROC </a:t>
            </a:r>
            <a:r>
              <a:rPr sz="1800" dirty="0">
                <a:latin typeface="Arial"/>
                <a:cs typeface="Arial"/>
              </a:rPr>
              <a:t>pour </a:t>
            </a:r>
            <a:r>
              <a:rPr sz="1800" spc="-5" dirty="0">
                <a:latin typeface="Arial"/>
                <a:cs typeface="Arial"/>
              </a:rPr>
              <a:t>mettre </a:t>
            </a:r>
            <a:r>
              <a:rPr sz="1800" dirty="0">
                <a:latin typeface="Arial"/>
                <a:cs typeface="Arial"/>
              </a:rPr>
              <a:t>en évidence quel  est 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qui possède le </a:t>
            </a:r>
            <a:r>
              <a:rPr sz="1800" spc="-5" dirty="0">
                <a:latin typeface="Arial"/>
                <a:cs typeface="Arial"/>
              </a:rPr>
              <a:t>meilleur </a:t>
            </a:r>
            <a:r>
              <a:rPr sz="1800" dirty="0">
                <a:latin typeface="Arial"/>
                <a:cs typeface="Arial"/>
              </a:rPr>
              <a:t>pouvoir </a:t>
            </a:r>
            <a:r>
              <a:rPr sz="1800" spc="-5" dirty="0">
                <a:latin typeface="Arial"/>
                <a:cs typeface="Arial"/>
              </a:rPr>
              <a:t>discriminant. </a:t>
            </a:r>
            <a:r>
              <a:rPr sz="1800" dirty="0">
                <a:latin typeface="Arial"/>
                <a:cs typeface="Arial"/>
              </a:rPr>
              <a:t>Ce </a:t>
            </a:r>
            <a:r>
              <a:rPr sz="1800" spc="-5" dirty="0">
                <a:latin typeface="Arial"/>
                <a:cs typeface="Arial"/>
              </a:rPr>
              <a:t>sera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qui  </a:t>
            </a:r>
            <a:r>
              <a:rPr sz="1800" spc="-5" dirty="0">
                <a:latin typeface="Arial"/>
                <a:cs typeface="Arial"/>
              </a:rPr>
              <a:t>aura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courbe ROC </a:t>
            </a:r>
            <a:r>
              <a:rPr sz="1800" dirty="0">
                <a:latin typeface="Arial"/>
                <a:cs typeface="Arial"/>
              </a:rPr>
              <a:t>la plus</a:t>
            </a:r>
            <a:r>
              <a:rPr sz="1800" spc="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creuse.</a:t>
            </a:r>
            <a:endParaRPr sz="1800">
              <a:latin typeface="Arial"/>
              <a:cs typeface="Arial"/>
            </a:endParaRPr>
          </a:p>
          <a:p>
            <a:pPr marL="330200" marR="5080" indent="-317500">
              <a:lnSpc>
                <a:spcPct val="100299"/>
              </a:lnSpc>
              <a:spcBef>
                <a:spcPts val="73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aussi calculer </a:t>
            </a:r>
            <a:r>
              <a:rPr sz="1800" spc="-5" dirty="0">
                <a:latin typeface="Arial"/>
                <a:cs typeface="Arial"/>
              </a:rPr>
              <a:t>l’aire </a:t>
            </a:r>
            <a:r>
              <a:rPr sz="1800" dirty="0">
                <a:latin typeface="Arial"/>
                <a:cs typeface="Arial"/>
              </a:rPr>
              <a:t>sous la </a:t>
            </a:r>
            <a:r>
              <a:rPr sz="1800" spc="-5" dirty="0">
                <a:latin typeface="Arial"/>
                <a:cs typeface="Arial"/>
              </a:rPr>
              <a:t>courbe ROC (qui prend </a:t>
            </a:r>
            <a:r>
              <a:rPr sz="1800" dirty="0">
                <a:latin typeface="Arial"/>
                <a:cs typeface="Arial"/>
              </a:rPr>
              <a:t>une valeur  </a:t>
            </a:r>
            <a:r>
              <a:rPr sz="1800" spc="-5" dirty="0">
                <a:latin typeface="Arial"/>
                <a:cs typeface="Arial"/>
              </a:rPr>
              <a:t>entre </a:t>
            </a:r>
            <a:r>
              <a:rPr sz="1800" dirty="0">
                <a:latin typeface="Arial"/>
                <a:cs typeface="Arial"/>
              </a:rPr>
              <a:t>0 et 1) et la </a:t>
            </a:r>
            <a:r>
              <a:rPr sz="1800" spc="-5" dirty="0">
                <a:latin typeface="Arial"/>
                <a:cs typeface="Arial"/>
              </a:rPr>
              <a:t>comparer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l’aire </a:t>
            </a:r>
            <a:r>
              <a:rPr sz="1800" dirty="0">
                <a:latin typeface="Arial"/>
                <a:cs typeface="Arial"/>
              </a:rPr>
              <a:t>sous la </a:t>
            </a:r>
            <a:r>
              <a:rPr sz="1800" spc="-5" dirty="0">
                <a:latin typeface="Arial"/>
                <a:cs typeface="Arial"/>
              </a:rPr>
              <a:t>première </a:t>
            </a:r>
            <a:r>
              <a:rPr sz="1800" dirty="0">
                <a:latin typeface="Arial"/>
                <a:cs typeface="Arial"/>
              </a:rPr>
              <a:t>diagonale qui vaut </a:t>
            </a:r>
            <a:r>
              <a:rPr sz="1800" spc="-5" dirty="0">
                <a:latin typeface="Arial"/>
                <a:cs typeface="Arial"/>
              </a:rPr>
              <a:t>0.5  </a:t>
            </a:r>
            <a:r>
              <a:rPr sz="1800" dirty="0">
                <a:latin typeface="Arial"/>
                <a:cs typeface="Arial"/>
              </a:rPr>
              <a:t>à l’aide d’un </a:t>
            </a:r>
            <a:r>
              <a:rPr sz="1800" spc="-5" dirty="0">
                <a:latin typeface="Arial"/>
                <a:cs typeface="Arial"/>
              </a:rPr>
              <a:t>test d’hypothèse. </a:t>
            </a:r>
            <a:r>
              <a:rPr sz="1800" dirty="0">
                <a:latin typeface="Arial"/>
                <a:cs typeface="Arial"/>
              </a:rPr>
              <a:t>Ceci </a:t>
            </a:r>
            <a:r>
              <a:rPr sz="1800" spc="-5" dirty="0">
                <a:latin typeface="Arial"/>
                <a:cs typeface="Arial"/>
              </a:rPr>
              <a:t>fournit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approche statistique </a:t>
            </a:r>
            <a:r>
              <a:rPr sz="1800" dirty="0">
                <a:latin typeface="Arial"/>
                <a:cs typeface="Arial"/>
              </a:rPr>
              <a:t>plus ou  </a:t>
            </a:r>
            <a:r>
              <a:rPr sz="1800" spc="-5" dirty="0">
                <a:latin typeface="Arial"/>
                <a:cs typeface="Arial"/>
              </a:rPr>
              <a:t>moins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valide.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23248" y="786014"/>
            <a:ext cx="7872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Comment interprète-t-on </a:t>
            </a:r>
            <a:r>
              <a:rPr dirty="0"/>
              <a:t>une </a:t>
            </a:r>
            <a:r>
              <a:rPr spc="-5" dirty="0"/>
              <a:t>courbe </a:t>
            </a:r>
            <a:r>
              <a:rPr dirty="0"/>
              <a:t>ROC</a:t>
            </a:r>
            <a:r>
              <a:rPr spc="-30" dirty="0"/>
              <a:t> </a:t>
            </a:r>
            <a:r>
              <a:rPr dirty="0"/>
              <a:t>?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4A14095D-5999-CB40-9B7F-59D675C70D5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9910" y="493279"/>
            <a:ext cx="7973695" cy="99568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3800"/>
              </a:lnSpc>
              <a:spcBef>
                <a:spcPts val="260"/>
              </a:spcBef>
            </a:pPr>
            <a:r>
              <a:rPr sz="3200" spc="-5" dirty="0"/>
              <a:t>Courbe </a:t>
            </a:r>
            <a:r>
              <a:rPr sz="3200" dirty="0"/>
              <a:t>ROC pour </a:t>
            </a:r>
            <a:r>
              <a:rPr sz="3200" spc="-10" dirty="0"/>
              <a:t>diverses valeurs </a:t>
            </a:r>
            <a:r>
              <a:rPr sz="3200" spc="-5" dirty="0"/>
              <a:t>seuil </a:t>
            </a:r>
            <a:r>
              <a:rPr sz="3200" dirty="0"/>
              <a:t>dans </a:t>
            </a:r>
            <a:r>
              <a:rPr sz="3200" spc="-5" dirty="0"/>
              <a:t>la  détection </a:t>
            </a:r>
            <a:r>
              <a:rPr sz="3200" dirty="0"/>
              <a:t>des </a:t>
            </a:r>
            <a:r>
              <a:rPr sz="3200" spc="-5" dirty="0"/>
              <a:t>caries dentinaires </a:t>
            </a:r>
            <a:r>
              <a:rPr sz="3200" spc="-20" dirty="0"/>
              <a:t>avec</a:t>
            </a:r>
            <a:r>
              <a:rPr sz="3200" spc="55" dirty="0"/>
              <a:t> </a:t>
            </a:r>
            <a:r>
              <a:rPr sz="3200" spc="-5" dirty="0"/>
              <a:t>Diagnodent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6058" y="2573222"/>
            <a:ext cx="3065462" cy="3143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619085" y="3065346"/>
            <a:ext cx="3804920" cy="2115820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355600" marR="5080" indent="-342900">
              <a:lnSpc>
                <a:spcPct val="81000"/>
              </a:lnSpc>
              <a:spcBef>
                <a:spcPts val="509"/>
              </a:spcBef>
              <a:buFont typeface="Tw Cen MT"/>
              <a:buChar char="•"/>
              <a:tabLst>
                <a:tab pos="354965" algn="l"/>
                <a:tab pos="355600" algn="l"/>
              </a:tabLst>
            </a:pPr>
            <a:r>
              <a:rPr sz="1800" i="1" dirty="0">
                <a:latin typeface="Tw Cen MT Italic"/>
                <a:cs typeface="Tw Cen MT Italic"/>
              </a:rPr>
              <a:t>Les </a:t>
            </a:r>
            <a:r>
              <a:rPr sz="1800" i="1" spc="-5" dirty="0">
                <a:latin typeface="Tw Cen MT Italic"/>
                <a:cs typeface="Tw Cen MT Italic"/>
              </a:rPr>
              <a:t>points </a:t>
            </a:r>
            <a:r>
              <a:rPr sz="1800" i="1" dirty="0">
                <a:latin typeface="Tw Cen MT Italic"/>
                <a:cs typeface="Tw Cen MT Italic"/>
              </a:rPr>
              <a:t>bleus </a:t>
            </a:r>
            <a:r>
              <a:rPr sz="1800" i="1" spc="-5" dirty="0">
                <a:latin typeface="Tw Cen MT Italic"/>
                <a:cs typeface="Tw Cen MT Italic"/>
              </a:rPr>
              <a:t>représentent les </a:t>
            </a:r>
            <a:r>
              <a:rPr sz="1800" i="1" spc="-15" dirty="0">
                <a:latin typeface="Tw Cen MT Italic"/>
                <a:cs typeface="Tw Cen MT Italic"/>
              </a:rPr>
              <a:t>valeurs  </a:t>
            </a:r>
            <a:r>
              <a:rPr sz="1800" i="1" spc="-5" dirty="0">
                <a:latin typeface="Tw Cen MT Italic"/>
                <a:cs typeface="Tw Cen MT Italic"/>
              </a:rPr>
              <a:t>seuil </a:t>
            </a:r>
            <a:r>
              <a:rPr sz="1800" i="1" dirty="0">
                <a:latin typeface="Tw Cen MT Italic"/>
                <a:cs typeface="Tw Cen MT Italic"/>
              </a:rPr>
              <a:t>testées et </a:t>
            </a:r>
            <a:r>
              <a:rPr sz="1800" i="1" spc="-5" dirty="0">
                <a:latin typeface="Tw Cen MT Italic"/>
                <a:cs typeface="Tw Cen MT Italic"/>
              </a:rPr>
              <a:t>la </a:t>
            </a:r>
            <a:r>
              <a:rPr sz="1800" i="1" dirty="0">
                <a:latin typeface="Tw Cen MT Italic"/>
                <a:cs typeface="Tw Cen MT Italic"/>
              </a:rPr>
              <a:t>courbe ROC passe  par</a:t>
            </a:r>
            <a:r>
              <a:rPr sz="1800" i="1" spc="-5" dirty="0">
                <a:latin typeface="Tw Cen MT Italic"/>
                <a:cs typeface="Tw Cen MT Italic"/>
              </a:rPr>
              <a:t> </a:t>
            </a:r>
            <a:r>
              <a:rPr sz="1800" i="1" dirty="0">
                <a:latin typeface="Tw Cen MT Italic"/>
                <a:cs typeface="Tw Cen MT Italic"/>
              </a:rPr>
              <a:t>eux</a:t>
            </a:r>
            <a:endParaRPr sz="1800">
              <a:latin typeface="Tw Cen MT Italic"/>
              <a:cs typeface="Tw Cen MT Italic"/>
            </a:endParaRPr>
          </a:p>
          <a:p>
            <a:pPr marL="355600" marR="27305" indent="-342900">
              <a:lnSpc>
                <a:spcPct val="80300"/>
              </a:lnSpc>
              <a:spcBef>
                <a:spcPts val="395"/>
              </a:spcBef>
              <a:buFont typeface="Tw Cen MT"/>
              <a:buChar char="•"/>
              <a:tabLst>
                <a:tab pos="354965" algn="l"/>
                <a:tab pos="355600" algn="l"/>
              </a:tabLst>
            </a:pPr>
            <a:r>
              <a:rPr sz="1800" i="1" spc="-5" dirty="0">
                <a:latin typeface="Tw Cen MT Italic"/>
                <a:cs typeface="Tw Cen MT Italic"/>
              </a:rPr>
              <a:t>Un </a:t>
            </a:r>
            <a:r>
              <a:rPr sz="1800" i="1" dirty="0">
                <a:latin typeface="Tw Cen MT Italic"/>
                <a:cs typeface="Tw Cen MT Italic"/>
              </a:rPr>
              <a:t>test </a:t>
            </a:r>
            <a:r>
              <a:rPr sz="1800" i="1" spc="-5" dirty="0">
                <a:latin typeface="Tw Cen MT Italic"/>
                <a:cs typeface="Tw Cen MT Italic"/>
              </a:rPr>
              <a:t>sera </a:t>
            </a:r>
            <a:r>
              <a:rPr sz="1800" i="1" dirty="0">
                <a:latin typeface="Tw Cen MT Italic"/>
                <a:cs typeface="Tw Cen MT Italic"/>
              </a:rPr>
              <a:t>donc </a:t>
            </a:r>
            <a:r>
              <a:rPr sz="1800" i="1" spc="-5" dirty="0">
                <a:latin typeface="Tw Cen MT Italic"/>
                <a:cs typeface="Tw Cen MT Italic"/>
              </a:rPr>
              <a:t>d'autant </a:t>
            </a:r>
            <a:r>
              <a:rPr sz="1800" i="1" dirty="0">
                <a:latin typeface="Tw Cen MT Italic"/>
                <a:cs typeface="Tw Cen MT Italic"/>
              </a:rPr>
              <a:t>plus  </a:t>
            </a:r>
            <a:r>
              <a:rPr sz="1800" i="1" spc="-5" dirty="0">
                <a:latin typeface="Tw Cen MT Italic"/>
                <a:cs typeface="Tw Cen MT Italic"/>
              </a:rPr>
              <a:t>performant </a:t>
            </a:r>
            <a:r>
              <a:rPr sz="1800" i="1" dirty="0">
                <a:latin typeface="Tw Cen MT Italic"/>
                <a:cs typeface="Tw Cen MT Italic"/>
              </a:rPr>
              <a:t>que </a:t>
            </a:r>
            <a:r>
              <a:rPr sz="1800" i="1" spc="-5" dirty="0">
                <a:latin typeface="Tw Cen MT Italic"/>
                <a:cs typeface="Tw Cen MT Italic"/>
              </a:rPr>
              <a:t>sa </a:t>
            </a:r>
            <a:r>
              <a:rPr sz="1800" i="1" dirty="0">
                <a:latin typeface="Tw Cen MT Italic"/>
                <a:cs typeface="Tw Cen MT Italic"/>
              </a:rPr>
              <a:t>courbe </a:t>
            </a:r>
            <a:r>
              <a:rPr sz="1800" i="1" spc="-5" dirty="0">
                <a:latin typeface="Tw Cen MT Italic"/>
                <a:cs typeface="Tw Cen MT Italic"/>
              </a:rPr>
              <a:t>se situera  </a:t>
            </a:r>
            <a:r>
              <a:rPr sz="1800" i="1" dirty="0">
                <a:latin typeface="Tw Cen MT Italic"/>
                <a:cs typeface="Tw Cen MT Italic"/>
              </a:rPr>
              <a:t>proche du </a:t>
            </a:r>
            <a:r>
              <a:rPr sz="1800" i="1" spc="-5" dirty="0">
                <a:latin typeface="Tw Cen MT Italic"/>
                <a:cs typeface="Tw Cen MT Italic"/>
              </a:rPr>
              <a:t>point </a:t>
            </a:r>
            <a:r>
              <a:rPr sz="1800" i="1" dirty="0">
                <a:latin typeface="Tw Cen MT Italic"/>
                <a:cs typeface="Tw Cen MT Italic"/>
              </a:rPr>
              <a:t>I et </a:t>
            </a:r>
            <a:r>
              <a:rPr sz="1800" i="1" spc="-5" dirty="0">
                <a:latin typeface="Tw Cen MT Italic"/>
                <a:cs typeface="Tw Cen MT Italic"/>
              </a:rPr>
              <a:t>s’éloignera </a:t>
            </a:r>
            <a:r>
              <a:rPr sz="1800" i="1" dirty="0">
                <a:latin typeface="Tw Cen MT Italic"/>
                <a:cs typeface="Tw Cen MT Italic"/>
              </a:rPr>
              <a:t>de </a:t>
            </a:r>
            <a:r>
              <a:rPr sz="1800" i="1" spc="-5" dirty="0">
                <a:latin typeface="Tw Cen MT Italic"/>
                <a:cs typeface="Tw Cen MT Italic"/>
              </a:rPr>
              <a:t>la  diagonale. </a:t>
            </a:r>
            <a:r>
              <a:rPr sz="1800" i="1" dirty="0">
                <a:latin typeface="Tw Cen MT Italic"/>
                <a:cs typeface="Tw Cen MT Italic"/>
              </a:rPr>
              <a:t>La </a:t>
            </a:r>
            <a:r>
              <a:rPr sz="1800" i="1" spc="-5" dirty="0">
                <a:latin typeface="Tw Cen MT Italic"/>
                <a:cs typeface="Tw Cen MT Italic"/>
              </a:rPr>
              <a:t>valeur seuil ici retenue  </a:t>
            </a:r>
            <a:r>
              <a:rPr sz="1800" i="1" dirty="0">
                <a:latin typeface="Tw Cen MT Italic"/>
                <a:cs typeface="Tw Cen MT Italic"/>
              </a:rPr>
              <a:t>pour </a:t>
            </a:r>
            <a:r>
              <a:rPr sz="1800" i="1" spc="-5" dirty="0">
                <a:latin typeface="Tw Cen MT Italic"/>
                <a:cs typeface="Tw Cen MT Italic"/>
              </a:rPr>
              <a:t>la détection </a:t>
            </a:r>
            <a:r>
              <a:rPr sz="1800" i="1" dirty="0">
                <a:latin typeface="Tw Cen MT Italic"/>
                <a:cs typeface="Tw Cen MT Italic"/>
              </a:rPr>
              <a:t>des caries </a:t>
            </a:r>
            <a:r>
              <a:rPr sz="1800" i="1" spc="-5" dirty="0">
                <a:latin typeface="Tw Cen MT Italic"/>
                <a:cs typeface="Tw Cen MT Italic"/>
              </a:rPr>
              <a:t>dentinaires  </a:t>
            </a:r>
            <a:r>
              <a:rPr sz="1800" i="1" dirty="0">
                <a:latin typeface="Tw Cen MT Italic"/>
                <a:cs typeface="Tw Cen MT Italic"/>
              </a:rPr>
              <a:t>des dents </a:t>
            </a:r>
            <a:r>
              <a:rPr sz="1800" i="1" spc="-5" dirty="0">
                <a:latin typeface="Tw Cen MT Italic"/>
                <a:cs typeface="Tw Cen MT Italic"/>
              </a:rPr>
              <a:t>temporaires sera </a:t>
            </a:r>
            <a:r>
              <a:rPr sz="1800" i="1" dirty="0">
                <a:latin typeface="Tw Cen MT Italic"/>
                <a:cs typeface="Tw Cen MT Italic"/>
              </a:rPr>
              <a:t>de</a:t>
            </a:r>
            <a:r>
              <a:rPr sz="1800" i="1" spc="-10" dirty="0">
                <a:latin typeface="Tw Cen MT Italic"/>
                <a:cs typeface="Tw Cen MT Italic"/>
              </a:rPr>
              <a:t> </a:t>
            </a:r>
            <a:r>
              <a:rPr sz="1800" i="1" dirty="0">
                <a:latin typeface="Tw Cen MT Italic"/>
                <a:cs typeface="Tw Cen MT Italic"/>
              </a:rPr>
              <a:t>18</a:t>
            </a:r>
            <a:endParaRPr sz="1800">
              <a:latin typeface="Tw Cen MT Italic"/>
              <a:cs typeface="Tw Cen MT Italic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5A28E6F8-64A9-8E47-8F2F-DABFA37D6B7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083" y="1628659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399" y="228600"/>
                </a:lnTo>
                <a:lnTo>
                  <a:pt x="533399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38614" y="472008"/>
            <a:ext cx="8166734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2266315" marR="5080" indent="-2254250">
              <a:lnSpc>
                <a:spcPts val="4300"/>
              </a:lnSpc>
              <a:spcBef>
                <a:spcPts val="260"/>
              </a:spcBef>
            </a:pPr>
            <a:r>
              <a:rPr spc="-10" dirty="0"/>
              <a:t>Comparaison </a:t>
            </a:r>
            <a:r>
              <a:rPr dirty="0"/>
              <a:t>de </a:t>
            </a:r>
            <a:r>
              <a:rPr spc="-5" dirty="0"/>
              <a:t>plusieurs </a:t>
            </a:r>
            <a:r>
              <a:rPr dirty="0"/>
              <a:t>tests de </a:t>
            </a:r>
            <a:r>
              <a:rPr spc="-15" dirty="0"/>
              <a:t>dépistage  </a:t>
            </a:r>
            <a:r>
              <a:rPr dirty="0"/>
              <a:t>par une </a:t>
            </a:r>
            <a:r>
              <a:rPr spc="-5" dirty="0"/>
              <a:t>courbe</a:t>
            </a:r>
            <a:r>
              <a:rPr spc="-15" dirty="0"/>
              <a:t> </a:t>
            </a:r>
            <a:r>
              <a:rPr dirty="0"/>
              <a:t>ROC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48735" y="1623579"/>
            <a:ext cx="1873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819981" y="2254251"/>
            <a:ext cx="7285154" cy="44957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5C9C3C2B-918F-3249-B960-7690BBA281E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94737" y="786014"/>
            <a:ext cx="73031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Programme </a:t>
            </a:r>
            <a:r>
              <a:rPr dirty="0"/>
              <a:t>de </a:t>
            </a:r>
            <a:r>
              <a:rPr spc="-15" dirty="0"/>
              <a:t>dépistage </a:t>
            </a:r>
            <a:r>
              <a:rPr dirty="0"/>
              <a:t>en</a:t>
            </a:r>
            <a:r>
              <a:rPr spc="25" dirty="0"/>
              <a:t> </a:t>
            </a:r>
            <a:r>
              <a:rPr spc="-5" dirty="0"/>
              <a:t>population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25827"/>
            <a:ext cx="7892415" cy="480314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82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10" dirty="0">
                <a:latin typeface="Tw Cen MT"/>
                <a:cs typeface="Tw Cen MT"/>
              </a:rPr>
              <a:t>Dépistage </a:t>
            </a:r>
            <a:r>
              <a:rPr sz="2400" dirty="0">
                <a:latin typeface="Tw Cen MT"/>
                <a:cs typeface="Tw Cen MT"/>
              </a:rPr>
              <a:t>: </a:t>
            </a:r>
            <a:r>
              <a:rPr sz="2400" spc="-10" dirty="0">
                <a:latin typeface="Tw Cen MT"/>
                <a:cs typeface="Tw Cen MT"/>
              </a:rPr>
              <a:t>prévention</a:t>
            </a:r>
            <a:r>
              <a:rPr sz="2400" spc="0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secondaire</a:t>
            </a:r>
            <a:endParaRPr sz="2400">
              <a:latin typeface="Tw Cen MT"/>
              <a:cs typeface="Tw Cen MT"/>
            </a:endParaRPr>
          </a:p>
          <a:p>
            <a:pPr marL="330200" marR="982344" indent="-317500">
              <a:lnSpc>
                <a:spcPct val="100699"/>
              </a:lnSpc>
              <a:spcBef>
                <a:spcPts val="7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Tw Cen MT"/>
                <a:cs typeface="Tw Cen MT"/>
              </a:rPr>
              <a:t>Critères </a:t>
            </a:r>
            <a:r>
              <a:rPr sz="2400" spc="-5" dirty="0">
                <a:latin typeface="Tw Cen MT"/>
                <a:cs typeface="Tw Cen MT"/>
              </a:rPr>
              <a:t>justifiant la mise </a:t>
            </a:r>
            <a:r>
              <a:rPr sz="2400" dirty="0">
                <a:latin typeface="Tw Cen MT"/>
                <a:cs typeface="Tw Cen MT"/>
              </a:rPr>
              <a:t>en </a:t>
            </a:r>
            <a:r>
              <a:rPr sz="2400" spc="-5" dirty="0">
                <a:latin typeface="Tw Cen MT"/>
                <a:cs typeface="Tw Cen MT"/>
              </a:rPr>
              <a:t>place d’un </a:t>
            </a:r>
            <a:r>
              <a:rPr sz="2400" spc="-10" dirty="0">
                <a:latin typeface="Tw Cen MT"/>
                <a:cs typeface="Tw Cen MT"/>
              </a:rPr>
              <a:t>programme </a:t>
            </a:r>
            <a:r>
              <a:rPr sz="2400" dirty="0">
                <a:latin typeface="Tw Cen MT"/>
                <a:cs typeface="Tw Cen MT"/>
              </a:rPr>
              <a:t>de  </a:t>
            </a:r>
            <a:r>
              <a:rPr sz="2400" spc="-10" dirty="0">
                <a:latin typeface="Tw Cen MT"/>
                <a:cs typeface="Tw Cen MT"/>
              </a:rPr>
              <a:t>dépistage</a:t>
            </a:r>
            <a:endParaRPr sz="24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52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La </a:t>
            </a:r>
            <a:r>
              <a:rPr sz="2000" spc="-5" dirty="0">
                <a:latin typeface="Tw Cen MT"/>
                <a:cs typeface="Tw Cen MT"/>
              </a:rPr>
              <a:t>maladie </a:t>
            </a:r>
            <a:r>
              <a:rPr sz="2000" dirty="0">
                <a:latin typeface="Tw Cen MT"/>
                <a:cs typeface="Tw Cen MT"/>
              </a:rPr>
              <a:t>est un </a:t>
            </a:r>
            <a:r>
              <a:rPr sz="2000" spc="-10" dirty="0">
                <a:latin typeface="Tw Cen MT"/>
                <a:cs typeface="Tw Cen MT"/>
              </a:rPr>
              <a:t>problème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santé publique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fréquente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40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grave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Un traitement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10" dirty="0">
                <a:latin typeface="Tw Cen MT"/>
                <a:cs typeface="Tw Cen MT"/>
              </a:rPr>
              <a:t>pouvoir </a:t>
            </a:r>
            <a:r>
              <a:rPr sz="2000" dirty="0">
                <a:latin typeface="Tw Cen MT"/>
                <a:cs typeface="Tw Cen MT"/>
              </a:rPr>
              <a:t>être </a:t>
            </a:r>
            <a:r>
              <a:rPr sz="2000" spc="-10" dirty="0">
                <a:latin typeface="Tw Cen MT"/>
                <a:cs typeface="Tw Cen MT"/>
              </a:rPr>
              <a:t>proposé </a:t>
            </a:r>
            <a:r>
              <a:rPr sz="2000" spc="-5" dirty="0">
                <a:latin typeface="Tw Cen MT"/>
                <a:cs typeface="Tw Cen MT"/>
              </a:rPr>
              <a:t>(réduire morbidité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10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mortalité)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Méthodes diagnostiques </a:t>
            </a:r>
            <a:r>
              <a:rPr sz="2000" spc="-10" dirty="0">
                <a:latin typeface="Tw Cen MT"/>
                <a:cs typeface="Tw Cen MT"/>
              </a:rPr>
              <a:t>doivent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exister</a:t>
            </a:r>
            <a:endParaRPr sz="2000">
              <a:latin typeface="Tw Cen MT"/>
              <a:cs typeface="Tw Cen MT"/>
            </a:endParaRPr>
          </a:p>
          <a:p>
            <a:pPr marL="647700" marR="15113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Histoire naturelle </a:t>
            </a:r>
            <a:r>
              <a:rPr sz="2000" dirty="0">
                <a:latin typeface="Tw Cen MT"/>
                <a:cs typeface="Tw Cen MT"/>
              </a:rPr>
              <a:t>doit permettre </a:t>
            </a:r>
            <a:r>
              <a:rPr sz="2000" spc="-5" dirty="0">
                <a:latin typeface="Tw Cen MT"/>
                <a:cs typeface="Tw Cen MT"/>
              </a:rPr>
              <a:t>la séquence </a:t>
            </a:r>
            <a:r>
              <a:rPr sz="2000" spc="-10" dirty="0">
                <a:latin typeface="Tw Cen MT"/>
                <a:cs typeface="Tw Cen MT"/>
              </a:rPr>
              <a:t>dépistage </a:t>
            </a:r>
            <a:r>
              <a:rPr sz="2000" dirty="0">
                <a:latin typeface="Tw Cen MT"/>
                <a:cs typeface="Tw Cen MT"/>
              </a:rPr>
              <a:t>– </a:t>
            </a:r>
            <a:r>
              <a:rPr sz="2000" spc="-5" dirty="0">
                <a:latin typeface="Tw Cen MT"/>
                <a:cs typeface="Tw Cen MT"/>
              </a:rPr>
              <a:t>diagnostic </a:t>
            </a:r>
            <a:r>
              <a:rPr sz="2000" dirty="0">
                <a:latin typeface="Tw Cen MT"/>
                <a:cs typeface="Tw Cen MT"/>
              </a:rPr>
              <a:t>–  </a:t>
            </a:r>
            <a:r>
              <a:rPr sz="2000" spc="-5" dirty="0">
                <a:latin typeface="Tw Cen MT"/>
                <a:cs typeface="Tw Cen MT"/>
              </a:rPr>
              <a:t>traitement</a:t>
            </a:r>
            <a:endParaRPr sz="2000">
              <a:latin typeface="Tw Cen MT"/>
              <a:cs typeface="Tw Cen MT"/>
            </a:endParaRPr>
          </a:p>
          <a:p>
            <a:pPr marL="647700" marR="9461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Qualité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l’outil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10" dirty="0">
                <a:latin typeface="Tw Cen MT"/>
                <a:cs typeface="Tw Cen MT"/>
              </a:rPr>
              <a:t>dépistage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15" dirty="0">
                <a:latin typeface="Tw Cen MT"/>
                <a:cs typeface="Tw Cen MT"/>
              </a:rPr>
              <a:t>fiable, </a:t>
            </a:r>
            <a:r>
              <a:rPr sz="2000" spc="-5" dirty="0">
                <a:latin typeface="Tw Cen MT"/>
                <a:cs typeface="Tw Cen MT"/>
              </a:rPr>
              <a:t>facile d’accès (millions </a:t>
            </a:r>
            <a:r>
              <a:rPr sz="2000" dirty="0">
                <a:latin typeface="Tw Cen MT"/>
                <a:cs typeface="Tw Cen MT"/>
              </a:rPr>
              <a:t>de  personnes concernées), </a:t>
            </a:r>
            <a:r>
              <a:rPr sz="2000" spc="-5" dirty="0">
                <a:latin typeface="Tw Cen MT"/>
                <a:cs typeface="Tw Cen MT"/>
              </a:rPr>
              <a:t>sans </a:t>
            </a:r>
            <a:r>
              <a:rPr sz="2000" dirty="0">
                <a:latin typeface="Tw Cen MT"/>
                <a:cs typeface="Tw Cen MT"/>
              </a:rPr>
              <a:t>effet </a:t>
            </a:r>
            <a:r>
              <a:rPr sz="2000" spc="-10" dirty="0">
                <a:latin typeface="Tw Cen MT"/>
                <a:cs typeface="Tw Cen MT"/>
              </a:rPr>
              <a:t>indésirable,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10" dirty="0">
                <a:latin typeface="Tw Cen MT"/>
                <a:cs typeface="Tw Cen MT"/>
              </a:rPr>
              <a:t>pouvoir </a:t>
            </a:r>
            <a:r>
              <a:rPr sz="2000" dirty="0">
                <a:latin typeface="Tw Cen MT"/>
                <a:cs typeface="Tw Cen MT"/>
              </a:rPr>
              <a:t>être </a:t>
            </a:r>
            <a:r>
              <a:rPr sz="2000" spc="-5" dirty="0">
                <a:latin typeface="Tw Cen MT"/>
                <a:cs typeface="Tw Cen MT"/>
              </a:rPr>
              <a:t>répété,  </a:t>
            </a:r>
            <a:r>
              <a:rPr sz="2000" dirty="0">
                <a:latin typeface="Tw Cen MT"/>
                <a:cs typeface="Tw Cen MT"/>
              </a:rPr>
              <a:t>non </a:t>
            </a:r>
            <a:r>
              <a:rPr sz="2000" spc="-10" dirty="0">
                <a:latin typeface="Tw Cen MT"/>
                <a:cs typeface="Tw Cen MT"/>
              </a:rPr>
              <a:t>invasif </a:t>
            </a:r>
            <a:r>
              <a:rPr sz="2000" spc="-5" dirty="0">
                <a:latin typeface="Tw Cen MT"/>
                <a:cs typeface="Tw Cen MT"/>
              </a:rPr>
              <a:t>(indolore), </a:t>
            </a:r>
            <a:r>
              <a:rPr sz="2000" dirty="0">
                <a:latin typeface="Tw Cen MT"/>
                <a:cs typeface="Tw Cen MT"/>
              </a:rPr>
              <a:t>coût</a:t>
            </a:r>
            <a:r>
              <a:rPr sz="2000" spc="6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supportable</a:t>
            </a:r>
            <a:endParaRPr sz="2000">
              <a:latin typeface="Tw Cen MT"/>
              <a:cs typeface="Tw Cen MT"/>
            </a:endParaRPr>
          </a:p>
          <a:p>
            <a:pPr marL="647700" marR="39624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Population </a:t>
            </a:r>
            <a:r>
              <a:rPr sz="2000" dirty="0">
                <a:latin typeface="Tw Cen MT"/>
                <a:cs typeface="Tw Cen MT"/>
              </a:rPr>
              <a:t>concernée (à </a:t>
            </a:r>
            <a:r>
              <a:rPr sz="2000" spc="-5" dirty="0">
                <a:latin typeface="Tw Cen MT"/>
                <a:cs typeface="Tw Cen MT"/>
              </a:rPr>
              <a:t>risque) </a:t>
            </a:r>
            <a:r>
              <a:rPr sz="2000" dirty="0">
                <a:latin typeface="Tw Cen MT"/>
                <a:cs typeface="Tw Cen MT"/>
              </a:rPr>
              <a:t>doit être </a:t>
            </a:r>
            <a:r>
              <a:rPr sz="2000" spc="-10" dirty="0">
                <a:latin typeface="Tw Cen MT"/>
                <a:cs typeface="Tw Cen MT"/>
              </a:rPr>
              <a:t>identifiée,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5" dirty="0">
                <a:latin typeface="Tw Cen MT"/>
                <a:cs typeface="Tw Cen MT"/>
              </a:rPr>
              <a:t>accepter le  principe </a:t>
            </a:r>
            <a:r>
              <a:rPr sz="2000" dirty="0">
                <a:latin typeface="Tw Cen MT"/>
                <a:cs typeface="Tw Cen MT"/>
              </a:rPr>
              <a:t>du </a:t>
            </a:r>
            <a:r>
              <a:rPr sz="2000" spc="-10" dirty="0">
                <a:latin typeface="Tw Cen MT"/>
                <a:cs typeface="Tw Cen MT"/>
              </a:rPr>
              <a:t>dépistage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8CAAA8C-296A-1540-A32F-7B6335C62C6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7532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Lecture critique d’étude</a:t>
            </a:r>
            <a:r>
              <a:rPr spc="50" dirty="0"/>
              <a:t> </a:t>
            </a:r>
            <a:r>
              <a:rPr spc="-5" dirty="0"/>
              <a:t>diagnostique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97687"/>
            <a:ext cx="7879080" cy="381381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76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1.Le </a:t>
            </a:r>
            <a:r>
              <a:rPr sz="2000" dirty="0">
                <a:latin typeface="Tw Cen MT"/>
                <a:cs typeface="Tw Cen MT"/>
              </a:rPr>
              <a:t>test </a:t>
            </a:r>
            <a:r>
              <a:rPr sz="2000" spc="-5" dirty="0">
                <a:latin typeface="Tw Cen MT"/>
                <a:cs typeface="Tw Cen MT"/>
              </a:rPr>
              <a:t>étudié </a:t>
            </a:r>
            <a:r>
              <a:rPr sz="2000" dirty="0">
                <a:latin typeface="Tw Cen MT"/>
                <a:cs typeface="Tw Cen MT"/>
              </a:rPr>
              <a:t>est-il </a:t>
            </a:r>
            <a:r>
              <a:rPr sz="2000" spc="-5" dirty="0">
                <a:latin typeface="Tw Cen MT"/>
                <a:cs typeface="Tw Cen MT"/>
              </a:rPr>
              <a:t>comparé </a:t>
            </a:r>
            <a:r>
              <a:rPr sz="2000" dirty="0">
                <a:latin typeface="Tw Cen MT"/>
                <a:cs typeface="Tw Cen MT"/>
              </a:rPr>
              <a:t>à un test de </a:t>
            </a:r>
            <a:r>
              <a:rPr sz="2000" spc="-5" dirty="0">
                <a:latin typeface="Tw Cen MT"/>
                <a:cs typeface="Tw Cen MT"/>
              </a:rPr>
              <a:t>référence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47700" marR="532130" lvl="1" indent="-266700">
              <a:lnSpc>
                <a:spcPct val="101899"/>
              </a:lnSpc>
              <a:spcBef>
                <a:spcPts val="56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dirty="0">
                <a:latin typeface="Tw Cen MT"/>
                <a:cs typeface="Tw Cen MT"/>
              </a:rPr>
              <a:t>Le test est </a:t>
            </a:r>
            <a:r>
              <a:rPr sz="1800" spc="-5" dirty="0">
                <a:latin typeface="Tw Cen MT"/>
                <a:cs typeface="Tw Cen MT"/>
              </a:rPr>
              <a:t>appliqué </a:t>
            </a:r>
            <a:r>
              <a:rPr sz="1800" dirty="0">
                <a:latin typeface="Tw Cen MT"/>
                <a:cs typeface="Tw Cen MT"/>
              </a:rPr>
              <a:t>à 2 </a:t>
            </a:r>
            <a:r>
              <a:rPr sz="1800" spc="-10" dirty="0">
                <a:latin typeface="Tw Cen MT"/>
                <a:cs typeface="Tw Cen MT"/>
              </a:rPr>
              <a:t>groupes </a:t>
            </a:r>
            <a:r>
              <a:rPr sz="1800" dirty="0">
                <a:latin typeface="Tw Cen MT"/>
                <a:cs typeface="Tw Cen MT"/>
              </a:rPr>
              <a:t>de patients : </a:t>
            </a:r>
            <a:r>
              <a:rPr sz="1800" spc="-10" dirty="0">
                <a:latin typeface="Tw Cen MT"/>
                <a:cs typeface="Tw Cen MT"/>
              </a:rPr>
              <a:t>groupe </a:t>
            </a:r>
            <a:r>
              <a:rPr sz="1800" dirty="0">
                <a:latin typeface="Tw Cen MT"/>
                <a:cs typeface="Tw Cen MT"/>
              </a:rPr>
              <a:t>« </a:t>
            </a:r>
            <a:r>
              <a:rPr sz="1800" spc="-5" dirty="0">
                <a:latin typeface="Tw Cen MT"/>
                <a:cs typeface="Tw Cen MT"/>
              </a:rPr>
              <a:t>malade </a:t>
            </a:r>
            <a:r>
              <a:rPr sz="1800" dirty="0">
                <a:latin typeface="Tw Cen MT"/>
                <a:cs typeface="Tw Cen MT"/>
              </a:rPr>
              <a:t>confirmé,  </a:t>
            </a:r>
            <a:r>
              <a:rPr sz="1800" spc="-10" dirty="0">
                <a:latin typeface="Tw Cen MT"/>
                <a:cs typeface="Tw Cen MT"/>
              </a:rPr>
              <a:t>groupe </a:t>
            </a:r>
            <a:r>
              <a:rPr sz="1800" dirty="0">
                <a:latin typeface="Tw Cen MT"/>
                <a:cs typeface="Tw Cen MT"/>
              </a:rPr>
              <a:t>« non </a:t>
            </a:r>
            <a:r>
              <a:rPr sz="1800" spc="-5" dirty="0">
                <a:latin typeface="Tw Cen MT"/>
                <a:cs typeface="Tw Cen MT"/>
              </a:rPr>
              <a:t>malade </a:t>
            </a:r>
            <a:r>
              <a:rPr sz="1800" dirty="0">
                <a:latin typeface="Tw Cen MT"/>
                <a:cs typeface="Tw Cen MT"/>
              </a:rPr>
              <a:t>confirmé</a:t>
            </a:r>
            <a:r>
              <a:rPr sz="1800" spc="5" dirty="0">
                <a:latin typeface="Tw Cen MT"/>
                <a:cs typeface="Tw Cen MT"/>
              </a:rPr>
              <a:t> </a:t>
            </a:r>
            <a:r>
              <a:rPr sz="1800" dirty="0">
                <a:latin typeface="Tw Cen MT"/>
                <a:cs typeface="Tw Cen MT"/>
              </a:rPr>
              <a:t>»</a:t>
            </a:r>
            <a:endParaRPr sz="18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1899"/>
              </a:lnSpc>
              <a:spcBef>
                <a:spcPts val="5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5" dirty="0">
                <a:latin typeface="Tw Cen MT"/>
                <a:cs typeface="Tw Cen MT"/>
              </a:rPr>
              <a:t>Nécessaire d’identifier les malades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dirty="0">
                <a:latin typeface="Tw Cen MT"/>
                <a:cs typeface="Tw Cen MT"/>
              </a:rPr>
              <a:t>non </a:t>
            </a:r>
            <a:r>
              <a:rPr sz="1800" spc="-5" dirty="0">
                <a:latin typeface="Tw Cen MT"/>
                <a:cs typeface="Tw Cen MT"/>
              </a:rPr>
              <a:t>malades </a:t>
            </a:r>
            <a:r>
              <a:rPr sz="1800" dirty="0">
                <a:latin typeface="Tw Cen MT"/>
                <a:cs typeface="Tw Cen MT"/>
              </a:rPr>
              <a:t>par un test de </a:t>
            </a:r>
            <a:r>
              <a:rPr sz="1800" spc="-5" dirty="0">
                <a:latin typeface="Tw Cen MT"/>
                <a:cs typeface="Tw Cen MT"/>
              </a:rPr>
              <a:t>référence  (gold standard) </a:t>
            </a:r>
            <a:r>
              <a:rPr sz="1800" dirty="0">
                <a:latin typeface="Tw Cen MT"/>
                <a:cs typeface="Tw Cen MT"/>
              </a:rPr>
              <a:t>: test </a:t>
            </a:r>
            <a:r>
              <a:rPr sz="1800" spc="-5" dirty="0">
                <a:latin typeface="Tw Cen MT"/>
                <a:cs typeface="Tw Cen MT"/>
              </a:rPr>
              <a:t>diagnostic, </a:t>
            </a:r>
            <a:r>
              <a:rPr sz="1800" spc="-10" dirty="0">
                <a:latin typeface="Tw Cen MT"/>
                <a:cs typeface="Tw Cen MT"/>
              </a:rPr>
              <a:t>validé, </a:t>
            </a:r>
            <a:r>
              <a:rPr sz="1800" spc="-5" dirty="0">
                <a:latin typeface="Tw Cen MT"/>
                <a:cs typeface="Tw Cen MT"/>
              </a:rPr>
              <a:t>utilisé </a:t>
            </a:r>
            <a:r>
              <a:rPr sz="1800" dirty="0">
                <a:latin typeface="Tw Cen MT"/>
                <a:cs typeface="Tw Cen MT"/>
              </a:rPr>
              <a:t>en </a:t>
            </a:r>
            <a:r>
              <a:rPr sz="1800" spc="-10" dirty="0">
                <a:latin typeface="Tw Cen MT"/>
                <a:cs typeface="Tw Cen MT"/>
              </a:rPr>
              <a:t>routine </a:t>
            </a:r>
            <a:r>
              <a:rPr sz="1800" dirty="0">
                <a:latin typeface="Tw Cen MT"/>
                <a:cs typeface="Tw Cen MT"/>
              </a:rPr>
              <a:t>et déterminé à</a:t>
            </a:r>
            <a:r>
              <a:rPr sz="1800" spc="13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priori</a:t>
            </a:r>
            <a:endParaRPr sz="1800">
              <a:latin typeface="Tw Cen MT"/>
              <a:cs typeface="Tw Cen MT"/>
            </a:endParaRPr>
          </a:p>
          <a:p>
            <a:pPr marL="330200" indent="-317500">
              <a:lnSpc>
                <a:spcPct val="100000"/>
              </a:lnSpc>
              <a:spcBef>
                <a:spcPts val="64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2.La méthode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sélection </a:t>
            </a:r>
            <a:r>
              <a:rPr sz="2000" dirty="0">
                <a:latin typeface="Tw Cen MT"/>
                <a:cs typeface="Tw Cen MT"/>
              </a:rPr>
              <a:t>des patients </a:t>
            </a:r>
            <a:r>
              <a:rPr sz="2000" spc="-5" dirty="0">
                <a:latin typeface="Tw Cen MT"/>
                <a:cs typeface="Tw Cen MT"/>
              </a:rPr>
              <a:t>est-elle décrite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dirty="0">
                <a:latin typeface="Tw Cen MT"/>
                <a:cs typeface="Tw Cen MT"/>
              </a:rPr>
              <a:t>Critères de </a:t>
            </a:r>
            <a:r>
              <a:rPr sz="1800" spc="-5" dirty="0">
                <a:latin typeface="Tw Cen MT"/>
                <a:cs typeface="Tw Cen MT"/>
              </a:rPr>
              <a:t>sélection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10" dirty="0">
                <a:latin typeface="Tw Cen MT"/>
                <a:cs typeface="Tw Cen MT"/>
              </a:rPr>
              <a:t>d’exclusion </a:t>
            </a:r>
            <a:r>
              <a:rPr sz="1800" dirty="0">
                <a:latin typeface="Tw Cen MT"/>
                <a:cs typeface="Tw Cen MT"/>
              </a:rPr>
              <a:t>des patients définis</a:t>
            </a:r>
            <a:endParaRPr sz="18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4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20" dirty="0">
                <a:latin typeface="Tw Cen MT"/>
                <a:cs typeface="Tw Cen MT"/>
              </a:rPr>
              <a:t>Validité </a:t>
            </a:r>
            <a:r>
              <a:rPr sz="1800" spc="-5" dirty="0">
                <a:latin typeface="Tw Cen MT"/>
                <a:cs typeface="Tw Cen MT"/>
              </a:rPr>
              <a:t>externe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l’étude </a:t>
            </a:r>
            <a:r>
              <a:rPr sz="1800" dirty="0">
                <a:latin typeface="Tw Cen MT"/>
                <a:cs typeface="Tw Cen MT"/>
              </a:rPr>
              <a:t>: </a:t>
            </a:r>
            <a:r>
              <a:rPr sz="1800" spc="-5" dirty="0">
                <a:latin typeface="Tw Cen MT"/>
                <a:cs typeface="Tw Cen MT"/>
              </a:rPr>
              <a:t>capacité d’utiliser le </a:t>
            </a:r>
            <a:r>
              <a:rPr sz="1800" dirty="0">
                <a:latin typeface="Tw Cen MT"/>
                <a:cs typeface="Tw Cen MT"/>
              </a:rPr>
              <a:t>test en </a:t>
            </a:r>
            <a:r>
              <a:rPr sz="1800" spc="-5" dirty="0">
                <a:latin typeface="Tw Cen MT"/>
                <a:cs typeface="Tw Cen MT"/>
              </a:rPr>
              <a:t>pratique</a:t>
            </a:r>
            <a:r>
              <a:rPr sz="1800" spc="105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quotidienne</a:t>
            </a:r>
            <a:endParaRPr sz="1800">
              <a:latin typeface="Tw Cen MT"/>
              <a:cs typeface="Tw Cen MT"/>
            </a:endParaRPr>
          </a:p>
          <a:p>
            <a:pPr marL="330200" marR="64769" indent="-317500">
              <a:lnSpc>
                <a:spcPct val="100000"/>
              </a:lnSpc>
              <a:spcBef>
                <a:spcPts val="74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3.La fréquence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la maladie </a:t>
            </a:r>
            <a:r>
              <a:rPr sz="2000" dirty="0">
                <a:latin typeface="Tw Cen MT"/>
                <a:cs typeface="Tw Cen MT"/>
              </a:rPr>
              <a:t>dans l’échantillon </a:t>
            </a:r>
            <a:r>
              <a:rPr sz="2000" spc="-5" dirty="0">
                <a:latin typeface="Tw Cen MT"/>
                <a:cs typeface="Tw Cen MT"/>
              </a:rPr>
              <a:t>est-elle </a:t>
            </a:r>
            <a:r>
              <a:rPr sz="2000" dirty="0">
                <a:latin typeface="Tw Cen MT"/>
                <a:cs typeface="Tw Cen MT"/>
              </a:rPr>
              <a:t>cohérente </a:t>
            </a:r>
            <a:r>
              <a:rPr sz="2000" spc="-10" dirty="0">
                <a:latin typeface="Tw Cen MT"/>
                <a:cs typeface="Tw Cen MT"/>
              </a:rPr>
              <a:t>avec </a:t>
            </a:r>
            <a:r>
              <a:rPr sz="2000" spc="-5" dirty="0">
                <a:latin typeface="Tw Cen MT"/>
                <a:cs typeface="Tw Cen MT"/>
              </a:rPr>
              <a:t>la  </a:t>
            </a:r>
            <a:r>
              <a:rPr sz="2000" spc="-10" dirty="0">
                <a:latin typeface="Tw Cen MT"/>
                <a:cs typeface="Tw Cen MT"/>
              </a:rPr>
              <a:t>prévalence </a:t>
            </a:r>
            <a:r>
              <a:rPr sz="2000" dirty="0">
                <a:latin typeface="Tw Cen MT"/>
                <a:cs typeface="Tw Cen MT"/>
              </a:rPr>
              <a:t>connue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5" dirty="0">
                <a:latin typeface="Tw Cen MT"/>
                <a:cs typeface="Tw Cen MT"/>
              </a:rPr>
              <a:t>Biais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sélection </a:t>
            </a:r>
            <a:r>
              <a:rPr sz="1800" dirty="0">
                <a:latin typeface="Tw Cen MT"/>
                <a:cs typeface="Tw Cen MT"/>
              </a:rPr>
              <a:t>: échantillon non </a:t>
            </a:r>
            <a:r>
              <a:rPr sz="1800" spc="-5" dirty="0">
                <a:latin typeface="Tw Cen MT"/>
                <a:cs typeface="Tw Cen MT"/>
              </a:rPr>
              <a:t>représentatif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la population </a:t>
            </a:r>
            <a:r>
              <a:rPr sz="1800" dirty="0">
                <a:latin typeface="Tw Cen MT"/>
                <a:cs typeface="Tw Cen MT"/>
              </a:rPr>
              <a:t>des</a:t>
            </a:r>
            <a:r>
              <a:rPr sz="1800" spc="15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malades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AA08776D-1D57-574E-AB35-763F59D22AA0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1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02723" y="2657042"/>
            <a:ext cx="7422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propos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terminologie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l’évaluation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méthodes diagnostiques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02723" y="3749242"/>
            <a:ext cx="7369809" cy="19507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sz="1800" dirty="0">
                <a:latin typeface="Arial"/>
                <a:cs typeface="Arial"/>
              </a:rPr>
              <a:t>A Chez les vrais </a:t>
            </a:r>
            <a:r>
              <a:rPr sz="1800" spc="-5" dirty="0">
                <a:latin typeface="Arial"/>
                <a:cs typeface="Arial"/>
              </a:rPr>
              <a:t>positifs,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positivité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été plusieurs fois confirmée </a:t>
            </a:r>
            <a:r>
              <a:rPr sz="1800" dirty="0">
                <a:latin typeface="Arial"/>
                <a:cs typeface="Arial"/>
              </a:rPr>
              <a:t>par le  </a:t>
            </a:r>
            <a:r>
              <a:rPr sz="1800" spc="-5" dirty="0">
                <a:latin typeface="Arial"/>
                <a:cs typeface="Arial"/>
              </a:rPr>
              <a:t>test</a:t>
            </a:r>
            <a:endParaRPr sz="1800">
              <a:latin typeface="Arial"/>
              <a:cs typeface="Arial"/>
            </a:endParaRPr>
          </a:p>
          <a:p>
            <a:pPr marL="12700" marR="105410">
              <a:lnSpc>
                <a:spcPts val="2100"/>
              </a:lnSpc>
              <a:spcBef>
                <a:spcPts val="160"/>
              </a:spcBef>
            </a:pPr>
            <a:r>
              <a:rPr sz="1800" dirty="0">
                <a:latin typeface="Arial"/>
                <a:cs typeface="Arial"/>
              </a:rPr>
              <a:t>B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se sont </a:t>
            </a:r>
            <a:r>
              <a:rPr sz="1800" spc="-5" dirty="0">
                <a:latin typeface="Arial"/>
                <a:cs typeface="Arial"/>
              </a:rPr>
              <a:t>d’abord révélés négatifs </a:t>
            </a:r>
            <a:r>
              <a:rPr sz="1800" dirty="0">
                <a:latin typeface="Arial"/>
                <a:cs typeface="Arial"/>
              </a:rPr>
              <a:t>puis </a:t>
            </a:r>
            <a:r>
              <a:rPr sz="1800" spc="-5" dirty="0">
                <a:latin typeface="Arial"/>
                <a:cs typeface="Arial"/>
              </a:rPr>
              <a:t>positifs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  après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vérification</a:t>
            </a:r>
            <a:endParaRPr sz="1800">
              <a:latin typeface="Arial"/>
              <a:cs typeface="Arial"/>
            </a:endParaRPr>
          </a:p>
          <a:p>
            <a:pPr marL="12700" marR="1681480">
              <a:lnSpc>
                <a:spcPts val="21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C Les </a:t>
            </a:r>
            <a:r>
              <a:rPr sz="1800" spc="-5" dirty="0">
                <a:latin typeface="Arial"/>
                <a:cs typeface="Arial"/>
              </a:rPr>
              <a:t>sujets faux négatifs </a:t>
            </a:r>
            <a:r>
              <a:rPr sz="1800" dirty="0">
                <a:latin typeface="Arial"/>
                <a:cs typeface="Arial"/>
              </a:rPr>
              <a:t>ne sont pas </a:t>
            </a:r>
            <a:r>
              <a:rPr sz="1800" spc="-5" dirty="0">
                <a:latin typeface="Arial"/>
                <a:cs typeface="Arial"/>
              </a:rPr>
              <a:t>vraiment négatifs  </a:t>
            </a:r>
            <a:r>
              <a:rPr sz="1800" dirty="0">
                <a:latin typeface="Arial"/>
                <a:cs typeface="Arial"/>
              </a:rPr>
              <a:t>D Les </a:t>
            </a:r>
            <a:r>
              <a:rPr sz="1800" spc="-5" dirty="0">
                <a:latin typeface="Arial"/>
                <a:cs typeface="Arial"/>
              </a:rPr>
              <a:t>faux positifs </a:t>
            </a:r>
            <a:r>
              <a:rPr sz="1800" dirty="0">
                <a:latin typeface="Arial"/>
                <a:cs typeface="Arial"/>
              </a:rPr>
              <a:t>sont des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non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40"/>
              </a:lnSpc>
            </a:pPr>
            <a:r>
              <a:rPr sz="1800" dirty="0">
                <a:latin typeface="Arial"/>
                <a:cs typeface="Arial"/>
              </a:rPr>
              <a:t>E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sont les </a:t>
            </a:r>
            <a:r>
              <a:rPr sz="1800" spc="-5" dirty="0">
                <a:latin typeface="Arial"/>
                <a:cs typeface="Arial"/>
              </a:rPr>
              <a:t>sujets conjointement négatifs </a:t>
            </a:r>
            <a:r>
              <a:rPr sz="1800" dirty="0">
                <a:latin typeface="Arial"/>
                <a:cs typeface="Arial"/>
              </a:rPr>
              <a:t>et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5BAE7255-91DB-074E-8E41-D31EB2CBD8B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1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02723" y="2669742"/>
            <a:ext cx="7422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propos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terminologie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l’évaluation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méthodes diagnostiques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02723" y="3761942"/>
            <a:ext cx="7369809" cy="19507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sz="1800" dirty="0">
                <a:latin typeface="Arial"/>
                <a:cs typeface="Arial"/>
              </a:rPr>
              <a:t>A Chez les vrais </a:t>
            </a:r>
            <a:r>
              <a:rPr sz="1800" spc="-5" dirty="0">
                <a:latin typeface="Arial"/>
                <a:cs typeface="Arial"/>
              </a:rPr>
              <a:t>positifs,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positivité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été plusieurs fois confirmée </a:t>
            </a:r>
            <a:r>
              <a:rPr sz="1800" dirty="0">
                <a:latin typeface="Arial"/>
                <a:cs typeface="Arial"/>
              </a:rPr>
              <a:t>par le  </a:t>
            </a:r>
            <a:r>
              <a:rPr sz="1800" spc="-5" dirty="0">
                <a:latin typeface="Arial"/>
                <a:cs typeface="Arial"/>
              </a:rPr>
              <a:t>test</a:t>
            </a:r>
            <a:endParaRPr sz="1800">
              <a:latin typeface="Arial"/>
              <a:cs typeface="Arial"/>
            </a:endParaRPr>
          </a:p>
          <a:p>
            <a:pPr marL="12700" marR="105410">
              <a:lnSpc>
                <a:spcPts val="2100"/>
              </a:lnSpc>
              <a:spcBef>
                <a:spcPts val="160"/>
              </a:spcBef>
            </a:pPr>
            <a:r>
              <a:rPr sz="1800" dirty="0">
                <a:latin typeface="Arial"/>
                <a:cs typeface="Arial"/>
              </a:rPr>
              <a:t>B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se sont </a:t>
            </a:r>
            <a:r>
              <a:rPr sz="1800" spc="-5" dirty="0">
                <a:latin typeface="Arial"/>
                <a:cs typeface="Arial"/>
              </a:rPr>
              <a:t>d’abord révélés négatifs </a:t>
            </a:r>
            <a:r>
              <a:rPr sz="1800" dirty="0">
                <a:latin typeface="Arial"/>
                <a:cs typeface="Arial"/>
              </a:rPr>
              <a:t>puis </a:t>
            </a:r>
            <a:r>
              <a:rPr sz="1800" spc="-5" dirty="0">
                <a:latin typeface="Arial"/>
                <a:cs typeface="Arial"/>
              </a:rPr>
              <a:t>positifs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  après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vérification</a:t>
            </a:r>
            <a:endParaRPr sz="1800">
              <a:latin typeface="Arial"/>
              <a:cs typeface="Arial"/>
            </a:endParaRPr>
          </a:p>
          <a:p>
            <a:pPr marL="12700" marR="1681480">
              <a:lnSpc>
                <a:spcPts val="21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C Les </a:t>
            </a:r>
            <a:r>
              <a:rPr sz="1800" spc="-5" dirty="0">
                <a:latin typeface="Arial"/>
                <a:cs typeface="Arial"/>
              </a:rPr>
              <a:t>sujets faux négatifs </a:t>
            </a:r>
            <a:r>
              <a:rPr sz="1800" dirty="0">
                <a:latin typeface="Arial"/>
                <a:cs typeface="Arial"/>
              </a:rPr>
              <a:t>ne sont pas </a:t>
            </a:r>
            <a:r>
              <a:rPr sz="1800" spc="-5" dirty="0">
                <a:latin typeface="Arial"/>
                <a:cs typeface="Arial"/>
              </a:rPr>
              <a:t>vraiment négatifs 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D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faux positifs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sont des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sujets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non</a:t>
            </a:r>
            <a:r>
              <a:rPr sz="1800" spc="-15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faux négatifs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sont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sujets conjointement négatifs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et</a:t>
            </a:r>
            <a:r>
              <a:rPr sz="1800" spc="25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78BEF56D-E0F4-F345-A309-0FD696A5772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2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>
              <a:lnSpc>
                <a:spcPct val="100000"/>
              </a:lnSpc>
              <a:spcBef>
                <a:spcPts val="100"/>
              </a:spcBef>
            </a:pPr>
            <a:r>
              <a:rPr dirty="0"/>
              <a:t>La </a:t>
            </a:r>
            <a:r>
              <a:rPr spc="-5" dirty="0"/>
              <a:t>sensibilité </a:t>
            </a:r>
            <a:r>
              <a:rPr dirty="0"/>
              <a:t>Se et la </a:t>
            </a:r>
            <a:r>
              <a:rPr spc="-5" dirty="0"/>
              <a:t>spécificité </a:t>
            </a:r>
            <a:r>
              <a:rPr dirty="0"/>
              <a:t>Sp :</a:t>
            </a: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endParaRPr sz="1850">
              <a:latin typeface="Times New Roman"/>
              <a:cs typeface="Times New Roman"/>
            </a:endParaRPr>
          </a:p>
          <a:p>
            <a:pPr marL="105410">
              <a:lnSpc>
                <a:spcPct val="100000"/>
              </a:lnSpc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marginales</a:t>
            </a:r>
          </a:p>
          <a:p>
            <a:pPr marL="105410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conjointes</a:t>
            </a:r>
          </a:p>
          <a:p>
            <a:pPr marL="397510" indent="-292100">
              <a:lnSpc>
                <a:spcPts val="2130"/>
              </a:lnSpc>
              <a:buAutoNum type="alphaUcPeriod"/>
              <a:tabLst>
                <a:tab pos="3987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15" dirty="0"/>
              <a:t> </a:t>
            </a:r>
            <a:r>
              <a:rPr spc="-5" dirty="0"/>
              <a:t>conditionnelles</a:t>
            </a:r>
          </a:p>
          <a:p>
            <a:pPr marL="105410" marR="508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98780" algn="l"/>
              </a:tabLst>
            </a:pPr>
            <a:r>
              <a:rPr dirty="0"/>
              <a:t>Sont </a:t>
            </a:r>
            <a:r>
              <a:rPr spc="-5" dirty="0"/>
              <a:t>représentées </a:t>
            </a:r>
            <a:r>
              <a:rPr dirty="0"/>
              <a:t>en abscisse </a:t>
            </a:r>
            <a:r>
              <a:rPr spc="-5" dirty="0"/>
              <a:t>(pour </a:t>
            </a:r>
            <a:r>
              <a:rPr dirty="0"/>
              <a:t>Sp) et en </a:t>
            </a:r>
            <a:r>
              <a:rPr spc="-5" dirty="0"/>
              <a:t>ordonnée (pour Se), </a:t>
            </a:r>
            <a:r>
              <a:rPr dirty="0"/>
              <a:t>sur une  </a:t>
            </a:r>
            <a:r>
              <a:rPr spc="-5" dirty="0"/>
              <a:t>courbe ROC </a:t>
            </a:r>
            <a:r>
              <a:rPr dirty="0"/>
              <a:t>dans le cas d’un </a:t>
            </a:r>
            <a:r>
              <a:rPr spc="-5" dirty="0"/>
              <a:t>test </a:t>
            </a:r>
            <a:r>
              <a:rPr dirty="0"/>
              <a:t>à </a:t>
            </a:r>
            <a:r>
              <a:rPr spc="-5" dirty="0"/>
              <a:t>réponse quantitative </a:t>
            </a:r>
            <a:r>
              <a:rPr dirty="0"/>
              <a:t>ou</a:t>
            </a:r>
            <a:r>
              <a:rPr spc="25" dirty="0"/>
              <a:t> </a:t>
            </a:r>
            <a:r>
              <a:rPr spc="-5" dirty="0"/>
              <a:t>ordinale</a:t>
            </a:r>
          </a:p>
          <a:p>
            <a:pPr marL="105410">
              <a:lnSpc>
                <a:spcPts val="2020"/>
              </a:lnSpc>
              <a:buAutoNum type="alphaUcPeriod"/>
              <a:tabLst>
                <a:tab pos="386080" algn="l"/>
              </a:tabLst>
            </a:pPr>
            <a:r>
              <a:rPr dirty="0"/>
              <a:t>Sont </a:t>
            </a:r>
            <a:r>
              <a:rPr spc="-5" dirty="0"/>
              <a:t>telles </a:t>
            </a:r>
            <a:r>
              <a:rPr dirty="0"/>
              <a:t>que leur </a:t>
            </a:r>
            <a:r>
              <a:rPr spc="-5" dirty="0"/>
              <a:t>somme </a:t>
            </a:r>
            <a:r>
              <a:rPr dirty="0"/>
              <a:t>est </a:t>
            </a:r>
            <a:r>
              <a:rPr spc="-5" dirty="0"/>
              <a:t>toujours </a:t>
            </a:r>
            <a:r>
              <a:rPr dirty="0"/>
              <a:t>égale à</a:t>
            </a:r>
            <a:r>
              <a:rPr spc="-20" dirty="0"/>
              <a:t> </a:t>
            </a:r>
            <a:r>
              <a:rPr dirty="0"/>
              <a:t>1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5EF65D27-4295-6D40-BCD3-E45011ED0CB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2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>
              <a:lnSpc>
                <a:spcPct val="100000"/>
              </a:lnSpc>
              <a:spcBef>
                <a:spcPts val="100"/>
              </a:spcBef>
            </a:pPr>
            <a:r>
              <a:rPr dirty="0"/>
              <a:t>La </a:t>
            </a:r>
            <a:r>
              <a:rPr spc="-5" dirty="0"/>
              <a:t>sensibilité </a:t>
            </a:r>
            <a:r>
              <a:rPr dirty="0"/>
              <a:t>Se et la </a:t>
            </a:r>
            <a:r>
              <a:rPr spc="-5" dirty="0"/>
              <a:t>spécificité </a:t>
            </a:r>
            <a:r>
              <a:rPr dirty="0"/>
              <a:t>Sp :</a:t>
            </a: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endParaRPr sz="1850">
              <a:latin typeface="Times New Roman"/>
              <a:cs typeface="Times New Roman"/>
            </a:endParaRPr>
          </a:p>
          <a:p>
            <a:pPr marL="105410">
              <a:lnSpc>
                <a:spcPct val="100000"/>
              </a:lnSpc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marginales</a:t>
            </a:r>
          </a:p>
          <a:p>
            <a:pPr marL="105410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conjointes</a:t>
            </a:r>
          </a:p>
          <a:p>
            <a:pPr marL="397510" indent="-292100">
              <a:lnSpc>
                <a:spcPts val="2130"/>
              </a:lnSpc>
              <a:buAutoNum type="alphaUcPeriod"/>
              <a:tabLst>
                <a:tab pos="398780" algn="l"/>
              </a:tabLst>
            </a:pPr>
            <a:r>
              <a:rPr dirty="0">
                <a:solidFill>
                  <a:srgbClr val="00CC00"/>
                </a:solidFill>
              </a:rPr>
              <a:t>Sont des </a:t>
            </a:r>
            <a:r>
              <a:rPr spc="-5" dirty="0">
                <a:solidFill>
                  <a:srgbClr val="00CC00"/>
                </a:solidFill>
              </a:rPr>
              <a:t>probabilités</a:t>
            </a:r>
            <a:r>
              <a:rPr spc="-15" dirty="0">
                <a:solidFill>
                  <a:srgbClr val="00CC00"/>
                </a:solidFill>
              </a:rPr>
              <a:t> </a:t>
            </a:r>
            <a:r>
              <a:rPr spc="-5" dirty="0">
                <a:solidFill>
                  <a:srgbClr val="00CC00"/>
                </a:solidFill>
              </a:rPr>
              <a:t>conditionnelles</a:t>
            </a:r>
          </a:p>
          <a:p>
            <a:pPr marL="105410" marR="508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98780" algn="l"/>
              </a:tabLst>
            </a:pPr>
            <a:r>
              <a:rPr dirty="0"/>
              <a:t>Sont </a:t>
            </a:r>
            <a:r>
              <a:rPr spc="-5" dirty="0"/>
              <a:t>représentées </a:t>
            </a:r>
            <a:r>
              <a:rPr dirty="0"/>
              <a:t>en abscisse </a:t>
            </a:r>
            <a:r>
              <a:rPr spc="-5" dirty="0"/>
              <a:t>(pour </a:t>
            </a:r>
            <a:r>
              <a:rPr dirty="0"/>
              <a:t>Sp) et en </a:t>
            </a:r>
            <a:r>
              <a:rPr spc="-5" dirty="0"/>
              <a:t>ordonnée (pour Se), </a:t>
            </a:r>
            <a:r>
              <a:rPr dirty="0"/>
              <a:t>sur une  </a:t>
            </a:r>
            <a:r>
              <a:rPr spc="-5" dirty="0"/>
              <a:t>courbe ROC </a:t>
            </a:r>
            <a:r>
              <a:rPr dirty="0"/>
              <a:t>dans le cas d’un </a:t>
            </a:r>
            <a:r>
              <a:rPr spc="-5" dirty="0"/>
              <a:t>test </a:t>
            </a:r>
            <a:r>
              <a:rPr dirty="0"/>
              <a:t>à </a:t>
            </a:r>
            <a:r>
              <a:rPr spc="-5" dirty="0"/>
              <a:t>réponse quantitative </a:t>
            </a:r>
            <a:r>
              <a:rPr dirty="0"/>
              <a:t>ou</a:t>
            </a:r>
            <a:r>
              <a:rPr spc="25" dirty="0"/>
              <a:t> </a:t>
            </a:r>
            <a:r>
              <a:rPr spc="-5" dirty="0"/>
              <a:t>ordinale</a:t>
            </a:r>
          </a:p>
          <a:p>
            <a:pPr marL="105410">
              <a:lnSpc>
                <a:spcPts val="2020"/>
              </a:lnSpc>
              <a:buAutoNum type="alphaUcPeriod"/>
              <a:tabLst>
                <a:tab pos="386080" algn="l"/>
              </a:tabLst>
            </a:pPr>
            <a:r>
              <a:rPr dirty="0"/>
              <a:t>Sont </a:t>
            </a:r>
            <a:r>
              <a:rPr spc="-5" dirty="0"/>
              <a:t>telles </a:t>
            </a:r>
            <a:r>
              <a:rPr dirty="0"/>
              <a:t>que leur </a:t>
            </a:r>
            <a:r>
              <a:rPr spc="-5" dirty="0"/>
              <a:t>somme </a:t>
            </a:r>
            <a:r>
              <a:rPr dirty="0"/>
              <a:t>est </a:t>
            </a:r>
            <a:r>
              <a:rPr spc="-5" dirty="0"/>
              <a:t>toujours </a:t>
            </a:r>
            <a:r>
              <a:rPr dirty="0"/>
              <a:t>égale à</a:t>
            </a:r>
            <a:r>
              <a:rPr spc="-20" dirty="0"/>
              <a:t> </a:t>
            </a:r>
            <a:r>
              <a:rPr dirty="0"/>
              <a:t>1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779DC306-E59A-634A-8432-95D6826791F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3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2712" y="2545917"/>
            <a:ext cx="7446645" cy="3042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Lors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l’utilisation pratique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diagnostique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355600" marR="182245" indent="-342900">
              <a:lnSpc>
                <a:spcPct val="101899"/>
              </a:lnSpc>
              <a:spcBef>
                <a:spcPts val="5"/>
              </a:spcBef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inutile </a:t>
            </a:r>
            <a:r>
              <a:rPr sz="1800" dirty="0">
                <a:latin typeface="Arial"/>
                <a:cs typeface="Arial"/>
              </a:rPr>
              <a:t>de se </a:t>
            </a:r>
            <a:r>
              <a:rPr sz="1800" spc="-5" dirty="0">
                <a:latin typeface="Arial"/>
                <a:cs typeface="Arial"/>
              </a:rPr>
              <a:t>préoccuper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probabilité prétest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maladie,  </a:t>
            </a:r>
            <a:r>
              <a:rPr sz="1800" dirty="0">
                <a:latin typeface="Arial"/>
                <a:cs typeface="Arial"/>
              </a:rPr>
              <a:t>seule </a:t>
            </a:r>
            <a:r>
              <a:rPr sz="1800" spc="-5" dirty="0">
                <a:latin typeface="Arial"/>
                <a:cs typeface="Arial"/>
              </a:rPr>
              <a:t>compte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probabilité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post-test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00"/>
              </a:lnSpc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faut toujours confirmer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résultat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par 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de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référence</a:t>
            </a:r>
            <a:endParaRPr sz="1800">
              <a:latin typeface="Arial"/>
              <a:cs typeface="Arial"/>
            </a:endParaRPr>
          </a:p>
          <a:p>
            <a:pPr marL="355600" marR="132080" indent="-34290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très inférieure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020"/>
              </a:lnSpc>
              <a:buAutoNum type="alphaUcPeriod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très supérieure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probabilité prétest,</a:t>
            </a:r>
            <a:r>
              <a:rPr sz="1800" spc="9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le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ts val="2130"/>
              </a:lnSpc>
              <a:spcBef>
                <a:spcPts val="40"/>
              </a:spcBef>
            </a:pP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marR="170180" indent="-342900">
              <a:lnSpc>
                <a:spcPts val="2200"/>
              </a:lnSpc>
              <a:spcBef>
                <a:spcPts val="10"/>
              </a:spcBef>
              <a:buAutoNum type="alphaUcPeriod" startAt="5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égale 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  </a:t>
            </a:r>
            <a:r>
              <a:rPr sz="1800" spc="-5" dirty="0">
                <a:latin typeface="Arial"/>
                <a:cs typeface="Arial"/>
              </a:rPr>
              <a:t>rassurant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8DEE084-C045-BC4C-BC4D-6382CD1F34C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3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2712" y="2545917"/>
            <a:ext cx="7446645" cy="3042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Lors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l’utilisation pratique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diagnostique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355600" marR="182245" indent="-342900">
              <a:lnSpc>
                <a:spcPct val="101899"/>
              </a:lnSpc>
              <a:spcBef>
                <a:spcPts val="5"/>
              </a:spcBef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inutile </a:t>
            </a:r>
            <a:r>
              <a:rPr sz="1800" dirty="0">
                <a:latin typeface="Arial"/>
                <a:cs typeface="Arial"/>
              </a:rPr>
              <a:t>de se </a:t>
            </a:r>
            <a:r>
              <a:rPr sz="1800" spc="-5" dirty="0">
                <a:latin typeface="Arial"/>
                <a:cs typeface="Arial"/>
              </a:rPr>
              <a:t>préoccuper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probabilité prétest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maladie,  </a:t>
            </a:r>
            <a:r>
              <a:rPr sz="1800" dirty="0">
                <a:latin typeface="Arial"/>
                <a:cs typeface="Arial"/>
              </a:rPr>
              <a:t>seule </a:t>
            </a:r>
            <a:r>
              <a:rPr sz="1800" spc="-5" dirty="0">
                <a:latin typeface="Arial"/>
                <a:cs typeface="Arial"/>
              </a:rPr>
              <a:t>compte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probabilité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post-test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00"/>
              </a:lnSpc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faut toujours confirmer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résultat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par 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de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référence</a:t>
            </a:r>
            <a:endParaRPr sz="1800">
              <a:latin typeface="Arial"/>
              <a:cs typeface="Arial"/>
            </a:endParaRPr>
          </a:p>
          <a:p>
            <a:pPr marL="355600" marR="132080" indent="-34290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55600" algn="l"/>
              </a:tabLst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Si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post-test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très inférieure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à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prétest,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le 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</a:t>
            </a:r>
            <a:r>
              <a:rPr sz="1800" spc="-1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020"/>
              </a:lnSpc>
              <a:buAutoNum type="alphaUcPeriod"/>
              <a:tabLst>
                <a:tab pos="355600" algn="l"/>
              </a:tabLst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Si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post-test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très supérieure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à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prétest,</a:t>
            </a:r>
            <a:r>
              <a:rPr sz="1800" spc="9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le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ts val="2130"/>
              </a:lnSpc>
              <a:spcBef>
                <a:spcPts val="40"/>
              </a:spcBef>
            </a:pP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</a:t>
            </a:r>
            <a:r>
              <a:rPr sz="1800" spc="-1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marR="170180" indent="-342900">
              <a:lnSpc>
                <a:spcPts val="2200"/>
              </a:lnSpc>
              <a:spcBef>
                <a:spcPts val="10"/>
              </a:spcBef>
              <a:buAutoNum type="alphaUcPeriod" startAt="5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égale 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  </a:t>
            </a:r>
            <a:r>
              <a:rPr sz="1800" spc="-5" dirty="0">
                <a:latin typeface="Arial"/>
                <a:cs typeface="Arial"/>
              </a:rPr>
              <a:t>rassurant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BE67945E-2643-124A-98B8-4162590B28D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5223" y="1977592"/>
            <a:ext cx="7761605" cy="3776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81915">
              <a:lnSpc>
                <a:spcPct val="99500"/>
              </a:lnSpc>
              <a:spcBef>
                <a:spcPts val="110"/>
              </a:spcBef>
            </a:pPr>
            <a:r>
              <a:rPr sz="1800" b="1" spc="-5" dirty="0">
                <a:latin typeface="Arial"/>
                <a:cs typeface="Arial"/>
              </a:rPr>
              <a:t>Une étude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été conduite chez </a:t>
            </a:r>
            <a:r>
              <a:rPr sz="1800" b="1" dirty="0">
                <a:latin typeface="Arial"/>
                <a:cs typeface="Arial"/>
              </a:rPr>
              <a:t>317 </a:t>
            </a:r>
            <a:r>
              <a:rPr sz="1800" b="1" spc="-5" dirty="0">
                <a:latin typeface="Arial"/>
                <a:cs typeface="Arial"/>
              </a:rPr>
              <a:t>patients pour évaluer les  performances d’un test diagnostique (dosage qualitatif des d-dimères)  pour le diagnostic de la thrombose veineuse profonde</a:t>
            </a:r>
            <a:r>
              <a:rPr sz="1800" b="1" spc="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(phlébite).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99500"/>
              </a:lnSpc>
              <a:spcBef>
                <a:spcPts val="50"/>
              </a:spcBef>
            </a:pPr>
            <a:r>
              <a:rPr sz="1800" b="1" dirty="0">
                <a:latin typeface="Arial"/>
                <a:cs typeface="Arial"/>
              </a:rPr>
              <a:t>16 </a:t>
            </a:r>
            <a:r>
              <a:rPr sz="1800" b="1" spc="-5" dirty="0">
                <a:latin typeface="Arial"/>
                <a:cs typeface="Arial"/>
              </a:rPr>
              <a:t>patients avaient une thrombose veineuse profonde. Le test était  positif chez </a:t>
            </a:r>
            <a:r>
              <a:rPr sz="1800" b="1" dirty="0">
                <a:latin typeface="Arial"/>
                <a:cs typeface="Arial"/>
              </a:rPr>
              <a:t>14 </a:t>
            </a:r>
            <a:r>
              <a:rPr sz="1800" b="1" spc="-5" dirty="0">
                <a:latin typeface="Arial"/>
                <a:cs typeface="Arial"/>
              </a:rPr>
              <a:t>patients </a:t>
            </a:r>
            <a:r>
              <a:rPr sz="1800" b="1" dirty="0">
                <a:latin typeface="Arial"/>
                <a:cs typeface="Arial"/>
              </a:rPr>
              <a:t>avec </a:t>
            </a:r>
            <a:r>
              <a:rPr sz="1800" b="1" spc="-5" dirty="0">
                <a:latin typeface="Arial"/>
                <a:cs typeface="Arial"/>
              </a:rPr>
              <a:t>une thrombose veineuse profonde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chez  </a:t>
            </a:r>
            <a:r>
              <a:rPr sz="1800" b="1" dirty="0">
                <a:latin typeface="Arial"/>
                <a:cs typeface="Arial"/>
              </a:rPr>
              <a:t>85 </a:t>
            </a:r>
            <a:r>
              <a:rPr sz="1800" b="1" spc="-5" dirty="0">
                <a:latin typeface="Arial"/>
                <a:cs typeface="Arial"/>
              </a:rPr>
              <a:t>patients sans thrombose veineuse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profonde.</a:t>
            </a:r>
            <a:endParaRPr sz="1800">
              <a:latin typeface="Arial"/>
              <a:cs typeface="Arial"/>
            </a:endParaRPr>
          </a:p>
          <a:p>
            <a:pPr marL="434975" marR="325755" indent="-342900">
              <a:lnSpc>
                <a:spcPct val="101899"/>
              </a:lnSpc>
              <a:spcBef>
                <a:spcPts val="1375"/>
              </a:spcBef>
              <a:buAutoNum type="arabicPeriod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Calculez la sensibilité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la spécificité du dosage qualitatif des d-  </a:t>
            </a:r>
            <a:r>
              <a:rPr sz="1800" b="1" dirty="0">
                <a:latin typeface="Arial"/>
                <a:cs typeface="Arial"/>
              </a:rPr>
              <a:t>dimères.</a:t>
            </a:r>
            <a:endParaRPr sz="1800">
              <a:latin typeface="Arial"/>
              <a:cs typeface="Arial"/>
            </a:endParaRPr>
          </a:p>
          <a:p>
            <a:pPr marL="434975" indent="-342900">
              <a:lnSpc>
                <a:spcPts val="2100"/>
              </a:lnSpc>
              <a:buAutoNum type="arabicPeriod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Calculez la valeur prédictive négative du dosage qualitatif des</a:t>
            </a:r>
            <a:r>
              <a:rPr sz="1800" b="1" spc="5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d-</a:t>
            </a:r>
            <a:endParaRPr sz="1800">
              <a:latin typeface="Arial"/>
              <a:cs typeface="Arial"/>
            </a:endParaRPr>
          </a:p>
          <a:p>
            <a:pPr marL="434975">
              <a:lnSpc>
                <a:spcPts val="2130"/>
              </a:lnSpc>
              <a:spcBef>
                <a:spcPts val="40"/>
              </a:spcBef>
            </a:pPr>
            <a:r>
              <a:rPr sz="1800" b="1" spc="-5" dirty="0">
                <a:latin typeface="Arial"/>
                <a:cs typeface="Arial"/>
              </a:rPr>
              <a:t>dimères.`</a:t>
            </a:r>
            <a:endParaRPr sz="1800">
              <a:latin typeface="Arial"/>
              <a:cs typeface="Arial"/>
            </a:endParaRPr>
          </a:p>
          <a:p>
            <a:pPr marL="434975" marR="501650" indent="-342900">
              <a:lnSpc>
                <a:spcPts val="2200"/>
              </a:lnSpc>
              <a:spcBef>
                <a:spcPts val="10"/>
              </a:spcBef>
              <a:buAutoNum type="arabicPeriod" startAt="3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Quelle serait la valeur prédictive négative </a:t>
            </a:r>
            <a:r>
              <a:rPr sz="1800" b="1" dirty="0">
                <a:latin typeface="Arial"/>
                <a:cs typeface="Arial"/>
              </a:rPr>
              <a:t>si </a:t>
            </a:r>
            <a:r>
              <a:rPr sz="1800" b="1" spc="-5" dirty="0">
                <a:latin typeface="Arial"/>
                <a:cs typeface="Arial"/>
              </a:rPr>
              <a:t>la prévalence de la  thrombose veineuse profonde était </a:t>
            </a:r>
            <a:r>
              <a:rPr sz="1800" b="1" dirty="0">
                <a:latin typeface="Arial"/>
                <a:cs typeface="Arial"/>
              </a:rPr>
              <a:t>5 </a:t>
            </a:r>
            <a:r>
              <a:rPr sz="1800" b="1" spc="-5" dirty="0">
                <a:latin typeface="Arial"/>
                <a:cs typeface="Arial"/>
              </a:rPr>
              <a:t>fois plus élevée chez les  patients admis aux urgences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?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9371319-647B-5941-8566-C5BFC3826AF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545501" y="2286573"/>
            <a:ext cx="6232440" cy="37424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9AA06D92-9A2B-9849-ACAC-DB1F7A4C790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418768" y="2788124"/>
            <a:ext cx="6072329" cy="2996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78DBEC2-B2CD-4041-9744-42170923668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156442" y="2670729"/>
            <a:ext cx="6519402" cy="3806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989CC52B-7ACD-9D4A-8E14-946AEE1F5A1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461873" y="2457222"/>
            <a:ext cx="5972010" cy="38941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BC975BB-90E6-784F-B495-670B1FD819F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5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385223" y="1871229"/>
            <a:ext cx="7825105" cy="22174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b="1" spc="-5" dirty="0">
                <a:latin typeface="Arial"/>
                <a:cs typeface="Arial"/>
              </a:rPr>
              <a:t>On vient d’inventer un nouveau test de grossesse. Pour évaluer son  intérêt diagnostique,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réalisé l’étude suivante,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tiré </a:t>
            </a:r>
            <a:r>
              <a:rPr sz="1800" b="1" dirty="0">
                <a:latin typeface="Arial"/>
                <a:cs typeface="Arial"/>
              </a:rPr>
              <a:t>au </a:t>
            </a:r>
            <a:r>
              <a:rPr sz="1800" b="1" spc="-5" dirty="0">
                <a:latin typeface="Arial"/>
                <a:cs typeface="Arial"/>
              </a:rPr>
              <a:t>sort deux  échantillons, un échantillon de femmes enceintes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un autre de  femmes non enceintes (leur statut par rapport </a:t>
            </a:r>
            <a:r>
              <a:rPr sz="1800" b="1" dirty="0">
                <a:latin typeface="Arial"/>
                <a:cs typeface="Arial"/>
              </a:rPr>
              <a:t>à </a:t>
            </a:r>
            <a:r>
              <a:rPr sz="1800" b="1" spc="-5" dirty="0">
                <a:latin typeface="Arial"/>
                <a:cs typeface="Arial"/>
              </a:rPr>
              <a:t>la grossesse </a:t>
            </a:r>
            <a:r>
              <a:rPr sz="1800" b="1" dirty="0">
                <a:latin typeface="Arial"/>
                <a:cs typeface="Arial"/>
              </a:rPr>
              <a:t>est </a:t>
            </a:r>
            <a:r>
              <a:rPr sz="1800" b="1" spc="-5" dirty="0">
                <a:latin typeface="Arial"/>
                <a:cs typeface="Arial"/>
              </a:rPr>
              <a:t>connu  par ailleurs),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on leur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fait passer le nouveau test. On estime que  dans la population des femmes qui utiliseront le test </a:t>
            </a:r>
            <a:r>
              <a:rPr sz="1800" b="1" dirty="0">
                <a:latin typeface="Arial"/>
                <a:cs typeface="Arial"/>
              </a:rPr>
              <a:t>30% </a:t>
            </a:r>
            <a:r>
              <a:rPr sz="1800" b="1" spc="-5" dirty="0">
                <a:latin typeface="Arial"/>
                <a:cs typeface="Arial"/>
              </a:rPr>
              <a:t>des femmes  seront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enceintes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00"/>
              </a:lnSpc>
            </a:pPr>
            <a:r>
              <a:rPr sz="1800" b="1" spc="-5" dirty="0">
                <a:latin typeface="Arial"/>
                <a:cs typeface="Arial"/>
              </a:rPr>
              <a:t>On résume les données obtenues dans le tableau</a:t>
            </a:r>
            <a:r>
              <a:rPr sz="1800" b="1" spc="2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suivant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85223" y="5160529"/>
            <a:ext cx="5521325" cy="1404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Quelle(s) est(sont) la(les) proportion(s) exacte(s)</a:t>
            </a:r>
            <a:r>
              <a:rPr sz="1800" b="1" spc="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?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VPP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0,98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ts val="2130"/>
              </a:lnSpc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VPP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0,99</a:t>
            </a:r>
            <a:endParaRPr sz="1800">
              <a:latin typeface="Arial"/>
              <a:cs typeface="Arial"/>
            </a:endParaRPr>
          </a:p>
          <a:p>
            <a:pPr marL="386715" indent="-374015">
              <a:lnSpc>
                <a:spcPct val="100000"/>
              </a:lnSpc>
              <a:spcBef>
                <a:spcPts val="40"/>
              </a:spcBef>
              <a:buAutoNum type="alphaUcPeriod"/>
              <a:tabLst>
                <a:tab pos="386715" algn="l"/>
                <a:tab pos="3873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VPN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0,95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ct val="100000"/>
              </a:lnSpc>
              <a:spcBef>
                <a:spcPts val="40"/>
              </a:spcBef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prévalence de la grossesse </a:t>
            </a:r>
            <a:r>
              <a:rPr sz="1800" b="1" dirty="0">
                <a:latin typeface="Arial"/>
                <a:cs typeface="Arial"/>
              </a:rPr>
              <a:t>est </a:t>
            </a:r>
            <a:r>
              <a:rPr sz="1800" b="1" spc="-5" dirty="0">
                <a:latin typeface="Arial"/>
                <a:cs typeface="Arial"/>
              </a:rPr>
              <a:t>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0,5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92333" y="4286134"/>
            <a:ext cx="5905498" cy="914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C9F2EC8-8653-4B44-98D8-5B8A532B7C3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5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385223" y="1871229"/>
            <a:ext cx="7877175" cy="1391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500"/>
              </a:lnSpc>
              <a:spcBef>
                <a:spcPts val="110"/>
              </a:spcBef>
            </a:pPr>
            <a:r>
              <a:rPr sz="1800" b="1" spc="-5" dirty="0">
                <a:latin typeface="Arial"/>
                <a:cs typeface="Arial"/>
              </a:rPr>
              <a:t>Comme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tiré </a:t>
            </a:r>
            <a:r>
              <a:rPr sz="1800" b="1" dirty="0">
                <a:latin typeface="Arial"/>
                <a:cs typeface="Arial"/>
              </a:rPr>
              <a:t>au </a:t>
            </a:r>
            <a:r>
              <a:rPr sz="1800" b="1" spc="-5" dirty="0">
                <a:latin typeface="Arial"/>
                <a:cs typeface="Arial"/>
              </a:rPr>
              <a:t>sort les deux échantillons, il ne faut pas considérer  que nous avons un échantillon représentatif de la population </a:t>
            </a:r>
            <a:r>
              <a:rPr sz="1800" b="1" dirty="0">
                <a:latin typeface="Arial"/>
                <a:cs typeface="Arial"/>
              </a:rPr>
              <a:t>: </a:t>
            </a:r>
            <a:r>
              <a:rPr sz="1800" b="1" spc="-5" dirty="0">
                <a:latin typeface="Arial"/>
                <a:cs typeface="Arial"/>
              </a:rPr>
              <a:t>on ne  peut pas estimer les </a:t>
            </a:r>
            <a:r>
              <a:rPr sz="1800" b="1" dirty="0">
                <a:latin typeface="Arial"/>
                <a:cs typeface="Arial"/>
              </a:rPr>
              <a:t>VP </a:t>
            </a:r>
            <a:r>
              <a:rPr sz="1800" b="1" spc="-5" dirty="0">
                <a:latin typeface="Arial"/>
                <a:cs typeface="Arial"/>
              </a:rPr>
              <a:t>directement sur le tableau de contingence. </a:t>
            </a:r>
            <a:r>
              <a:rPr sz="1800" b="1" dirty="0">
                <a:latin typeface="Arial"/>
                <a:cs typeface="Arial"/>
              </a:rPr>
              <a:t>En  </a:t>
            </a:r>
            <a:r>
              <a:rPr sz="1800" b="1" spc="-5" dirty="0">
                <a:latin typeface="Arial"/>
                <a:cs typeface="Arial"/>
              </a:rPr>
              <a:t>revanche on peut estimer la </a:t>
            </a:r>
            <a:r>
              <a:rPr sz="1800" b="1" dirty="0">
                <a:latin typeface="Arial"/>
                <a:cs typeface="Arial"/>
              </a:rPr>
              <a:t>Se et </a:t>
            </a: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Sp </a:t>
            </a:r>
            <a:r>
              <a:rPr sz="1800" b="1" spc="-5" dirty="0">
                <a:latin typeface="Arial"/>
                <a:cs typeface="Arial"/>
              </a:rPr>
              <a:t>par les proportions observées </a:t>
            </a:r>
            <a:r>
              <a:rPr sz="1800" b="1" dirty="0">
                <a:latin typeface="Arial"/>
                <a:cs typeface="Arial"/>
              </a:rPr>
              <a:t>et  </a:t>
            </a:r>
            <a:r>
              <a:rPr sz="1800" b="1" spc="-5" dirty="0">
                <a:latin typeface="Arial"/>
                <a:cs typeface="Arial"/>
              </a:rPr>
              <a:t>déterminer les </a:t>
            </a:r>
            <a:r>
              <a:rPr sz="1800" b="1" dirty="0">
                <a:latin typeface="Arial"/>
                <a:cs typeface="Arial"/>
              </a:rPr>
              <a:t>VP </a:t>
            </a:r>
            <a:r>
              <a:rPr sz="1800" b="1" spc="-5" dirty="0">
                <a:latin typeface="Arial"/>
                <a:cs typeface="Arial"/>
              </a:rPr>
              <a:t>par la formule de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Bayes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23906" y="3582531"/>
            <a:ext cx="42672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i="1" spc="-5" dirty="0">
                <a:latin typeface="Times New Roman"/>
                <a:cs typeface="Times New Roman"/>
              </a:rPr>
              <a:t>Se</a:t>
            </a:r>
            <a:r>
              <a:rPr sz="1800" i="1" spc="-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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93023" y="3756674"/>
            <a:ext cx="820419" cy="0"/>
          </a:xfrm>
          <a:custGeom>
            <a:avLst/>
            <a:gdLst/>
            <a:ahLst/>
            <a:cxnLst/>
            <a:rect l="l" t="t" r="r" b="b"/>
            <a:pathLst>
              <a:path w="820419">
                <a:moveTo>
                  <a:pt x="0" y="0"/>
                </a:moveTo>
                <a:lnTo>
                  <a:pt x="820124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39435" y="3430585"/>
            <a:ext cx="1228725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86790" algn="l"/>
              </a:tabLst>
            </a:pPr>
            <a:r>
              <a:rPr sz="1800" i="1" spc="-10" dirty="0">
                <a:latin typeface="Times New Roman"/>
                <a:cs typeface="Times New Roman"/>
              </a:rPr>
              <a:t>V</a:t>
            </a:r>
            <a:r>
              <a:rPr sz="1800" i="1" spc="-5" dirty="0">
                <a:latin typeface="Times New Roman"/>
                <a:cs typeface="Times New Roman"/>
              </a:rPr>
              <a:t>P</a:t>
            </a:r>
            <a:r>
              <a:rPr sz="1800" i="1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Times New Roman"/>
                <a:cs typeface="Times New Roman"/>
              </a:rPr>
              <a:t>95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0323" y="3748723"/>
            <a:ext cx="164465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89025" algn="l"/>
              </a:tabLst>
            </a:pPr>
            <a:r>
              <a:rPr sz="1800" i="1" spc="-5" dirty="0">
                <a:latin typeface="Times New Roman"/>
                <a:cs typeface="Times New Roman"/>
              </a:rPr>
              <a:t>VP</a:t>
            </a:r>
            <a:r>
              <a:rPr sz="1800" i="1" spc="-6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FN	</a:t>
            </a:r>
            <a:r>
              <a:rPr sz="1800" spc="-5" dirty="0">
                <a:latin typeface="Times New Roman"/>
                <a:cs typeface="Times New Roman"/>
              </a:rPr>
              <a:t>95</a:t>
            </a:r>
            <a:r>
              <a:rPr sz="1800" spc="-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20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5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60374" y="3756674"/>
            <a:ext cx="561340" cy="0"/>
          </a:xfrm>
          <a:custGeom>
            <a:avLst/>
            <a:gdLst/>
            <a:ahLst/>
            <a:cxnLst/>
            <a:rect l="l" t="t" r="r" b="b"/>
            <a:pathLst>
              <a:path w="561339">
                <a:moveTo>
                  <a:pt x="0" y="0"/>
                </a:moveTo>
                <a:lnTo>
                  <a:pt x="561012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67008" y="3582531"/>
            <a:ext cx="2690495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0419" algn="l"/>
                <a:tab pos="2266315" algn="l"/>
              </a:tabLst>
            </a:pP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5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0,95	</a:t>
            </a:r>
            <a:r>
              <a:rPr sz="1800" i="1" spc="-5" dirty="0">
                <a:latin typeface="Times New Roman"/>
                <a:cs typeface="Times New Roman"/>
              </a:rPr>
              <a:t>Sp</a:t>
            </a:r>
            <a:r>
              <a:rPr sz="1800" i="1" spc="-8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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6700" y="3430585"/>
            <a:ext cx="3175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i="1" spc="-10" dirty="0">
                <a:latin typeface="Times New Roman"/>
                <a:cs typeface="Times New Roman"/>
              </a:rPr>
              <a:t>VN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599800" y="3756674"/>
            <a:ext cx="820419" cy="0"/>
          </a:xfrm>
          <a:custGeom>
            <a:avLst/>
            <a:gdLst/>
            <a:ahLst/>
            <a:cxnLst/>
            <a:rect l="l" t="t" r="r" b="b"/>
            <a:pathLst>
              <a:path w="820420">
                <a:moveTo>
                  <a:pt x="0" y="0"/>
                </a:moveTo>
                <a:lnTo>
                  <a:pt x="820114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801821" y="3430585"/>
            <a:ext cx="2540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latin typeface="Times New Roman"/>
                <a:cs typeface="Times New Roman"/>
              </a:rPr>
              <a:t>99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7100" y="3748723"/>
            <a:ext cx="16256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89025" algn="l"/>
              </a:tabLst>
            </a:pPr>
            <a:r>
              <a:rPr sz="1800" i="1" spc="-5" dirty="0">
                <a:latin typeface="Times New Roman"/>
                <a:cs typeface="Times New Roman"/>
              </a:rPr>
              <a:t>VN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FP	</a:t>
            </a:r>
            <a:r>
              <a:rPr sz="1800" spc="-5" dirty="0">
                <a:latin typeface="Times New Roman"/>
                <a:cs typeface="Times New Roman"/>
              </a:rPr>
              <a:t>99</a:t>
            </a:r>
            <a:r>
              <a:rPr sz="1800" spc="-215" dirty="0">
                <a:latin typeface="Times New Roman"/>
                <a:cs typeface="Times New Roman"/>
              </a:rPr>
              <a:t> </a:t>
            </a:r>
            <a:r>
              <a:rPr sz="1800" spc="55" dirty="0">
                <a:latin typeface="Symbol"/>
                <a:cs typeface="Symbol"/>
              </a:rPr>
              <a:t></a:t>
            </a:r>
            <a:r>
              <a:rPr sz="1800" spc="55" dirty="0">
                <a:latin typeface="Times New Roman"/>
                <a:cs typeface="Times New Roman"/>
              </a:rPr>
              <a:t>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667137" y="3756674"/>
            <a:ext cx="523240" cy="0"/>
          </a:xfrm>
          <a:custGeom>
            <a:avLst/>
            <a:gdLst/>
            <a:ahLst/>
            <a:cxnLst/>
            <a:rect l="l" t="t" r="r" b="b"/>
            <a:pathLst>
              <a:path w="523240">
                <a:moveTo>
                  <a:pt x="0" y="0"/>
                </a:moveTo>
                <a:lnTo>
                  <a:pt x="522971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473775" y="3582531"/>
            <a:ext cx="136398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82320" algn="l"/>
              </a:tabLst>
            </a:pP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5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16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0,99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54982" y="4430750"/>
            <a:ext cx="71755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i="1" spc="5" dirty="0">
                <a:latin typeface="Times New Roman"/>
                <a:cs typeface="Times New Roman"/>
              </a:rPr>
              <a:t>VPP</a:t>
            </a:r>
            <a:r>
              <a:rPr sz="2000" i="1" spc="3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421979" y="4625833"/>
            <a:ext cx="2955925" cy="0"/>
          </a:xfrm>
          <a:custGeom>
            <a:avLst/>
            <a:gdLst/>
            <a:ahLst/>
            <a:cxnLst/>
            <a:rect l="l" t="t" r="r" b="b"/>
            <a:pathLst>
              <a:path w="2955925">
                <a:moveTo>
                  <a:pt x="0" y="0"/>
                </a:moveTo>
                <a:lnTo>
                  <a:pt x="2955448" y="0"/>
                </a:lnTo>
              </a:path>
            </a:pathLst>
          </a:custGeom>
          <a:ln w="10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439888" y="4430750"/>
            <a:ext cx="16700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10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472274" y="4259095"/>
            <a:ext cx="359029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731770" algn="l"/>
              </a:tabLst>
            </a:pPr>
            <a:r>
              <a:rPr sz="2000" i="1" spc="5" dirty="0">
                <a:latin typeface="Times New Roman"/>
                <a:cs typeface="Times New Roman"/>
              </a:rPr>
              <a:t>S</a:t>
            </a:r>
            <a:r>
              <a:rPr sz="2000" i="1" spc="0" dirty="0">
                <a:latin typeface="Times New Roman"/>
                <a:cs typeface="Times New Roman"/>
              </a:rPr>
              <a:t>e</a:t>
            </a:r>
            <a:r>
              <a:rPr sz="2000" i="1" spc="110" dirty="0">
                <a:latin typeface="Times New Roman"/>
                <a:cs typeface="Times New Roman"/>
              </a:rPr>
              <a:t>P</a:t>
            </a:r>
            <a:r>
              <a:rPr sz="2000" spc="145" dirty="0">
                <a:latin typeface="Times New Roman"/>
                <a:cs typeface="Times New Roman"/>
              </a:rPr>
              <a:t>(</a:t>
            </a:r>
            <a:r>
              <a:rPr sz="2000" i="1" spc="180" dirty="0">
                <a:latin typeface="Times New Roman"/>
                <a:cs typeface="Times New Roman"/>
              </a:rPr>
              <a:t>M</a:t>
            </a:r>
            <a:r>
              <a:rPr sz="2000" spc="0" dirty="0">
                <a:latin typeface="Times New Roman"/>
                <a:cs typeface="Times New Roman"/>
              </a:rPr>
              <a:t>)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0" dirty="0">
                <a:latin typeface="Times New Roman"/>
                <a:cs typeface="Times New Roman"/>
              </a:rPr>
              <a:t>0</a:t>
            </a:r>
            <a:r>
              <a:rPr sz="2000" spc="80" dirty="0">
                <a:latin typeface="Times New Roman"/>
                <a:cs typeface="Times New Roman"/>
              </a:rPr>
              <a:t>,</a:t>
            </a:r>
            <a:r>
              <a:rPr sz="2000" spc="5" dirty="0">
                <a:latin typeface="Times New Roman"/>
                <a:cs typeface="Times New Roman"/>
              </a:rPr>
              <a:t>95.</a:t>
            </a:r>
            <a:r>
              <a:rPr sz="2000" spc="-75" dirty="0">
                <a:latin typeface="Times New Roman"/>
                <a:cs typeface="Times New Roman"/>
              </a:rPr>
              <a:t>0</a:t>
            </a:r>
            <a:r>
              <a:rPr sz="2000" spc="165" dirty="0">
                <a:latin typeface="Times New Roman"/>
                <a:cs typeface="Times New Roman"/>
              </a:rPr>
              <a:t>,</a:t>
            </a:r>
            <a:r>
              <a:rPr sz="2000" spc="5" dirty="0">
                <a:latin typeface="Times New Roman"/>
                <a:cs typeface="Times New Roman"/>
              </a:rPr>
              <a:t>3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30754" y="4618498"/>
            <a:ext cx="515556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235960" algn="l"/>
              </a:tabLst>
            </a:pPr>
            <a:r>
              <a:rPr sz="2000" i="1" spc="75" dirty="0">
                <a:latin typeface="Times New Roman"/>
                <a:cs typeface="Times New Roman"/>
              </a:rPr>
              <a:t>SeP</a:t>
            </a:r>
            <a:r>
              <a:rPr sz="2000" spc="75" dirty="0">
                <a:latin typeface="Times New Roman"/>
                <a:cs typeface="Times New Roman"/>
              </a:rPr>
              <a:t>(</a:t>
            </a:r>
            <a:r>
              <a:rPr sz="2000" i="1" spc="75" dirty="0">
                <a:latin typeface="Times New Roman"/>
                <a:cs typeface="Times New Roman"/>
              </a:rPr>
              <a:t>M</a:t>
            </a:r>
            <a:r>
              <a:rPr sz="2000" spc="75" dirty="0">
                <a:latin typeface="Times New Roman"/>
                <a:cs typeface="Times New Roman"/>
              </a:rPr>
              <a:t>)</a:t>
            </a:r>
            <a:r>
              <a:rPr sz="2000" spc="-16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</a:t>
            </a:r>
            <a:r>
              <a:rPr sz="2000" spc="-175" dirty="0">
                <a:latin typeface="Times New Roman"/>
                <a:cs typeface="Times New Roman"/>
              </a:rPr>
              <a:t> </a:t>
            </a:r>
            <a:r>
              <a:rPr sz="2000" spc="-85" dirty="0">
                <a:latin typeface="Times New Roman"/>
                <a:cs typeface="Times New Roman"/>
              </a:rPr>
              <a:t>(1</a:t>
            </a:r>
            <a:r>
              <a:rPr sz="2000" spc="-25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</a:t>
            </a:r>
            <a:r>
              <a:rPr sz="2000" spc="-90" dirty="0">
                <a:latin typeface="Times New Roman"/>
                <a:cs typeface="Times New Roman"/>
              </a:rPr>
              <a:t> </a:t>
            </a:r>
            <a:r>
              <a:rPr sz="2000" i="1" spc="-30" dirty="0">
                <a:latin typeface="Times New Roman"/>
                <a:cs typeface="Times New Roman"/>
              </a:rPr>
              <a:t>Sp</a:t>
            </a:r>
            <a:r>
              <a:rPr sz="2000" spc="-30" dirty="0">
                <a:latin typeface="Times New Roman"/>
                <a:cs typeface="Times New Roman"/>
              </a:rPr>
              <a:t>)(1</a:t>
            </a:r>
            <a:r>
              <a:rPr sz="2000" spc="-25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</a:t>
            </a:r>
            <a:r>
              <a:rPr sz="2000" spc="-90" dirty="0">
                <a:latin typeface="Times New Roman"/>
                <a:cs typeface="Times New Roman"/>
              </a:rPr>
              <a:t> </a:t>
            </a:r>
            <a:r>
              <a:rPr sz="2000" i="1" spc="85" dirty="0">
                <a:latin typeface="Times New Roman"/>
                <a:cs typeface="Times New Roman"/>
              </a:rPr>
              <a:t>P</a:t>
            </a:r>
            <a:r>
              <a:rPr sz="2000" spc="85" dirty="0">
                <a:latin typeface="Times New Roman"/>
                <a:cs typeface="Times New Roman"/>
              </a:rPr>
              <a:t>(</a:t>
            </a:r>
            <a:r>
              <a:rPr sz="2000" i="1" spc="85" dirty="0">
                <a:latin typeface="Times New Roman"/>
                <a:cs typeface="Times New Roman"/>
              </a:rPr>
              <a:t>M</a:t>
            </a:r>
            <a:r>
              <a:rPr sz="2000" spc="85" dirty="0">
                <a:latin typeface="Times New Roman"/>
                <a:cs typeface="Times New Roman"/>
              </a:rPr>
              <a:t>))	</a:t>
            </a:r>
            <a:r>
              <a:rPr sz="2000" spc="10" dirty="0">
                <a:latin typeface="Times New Roman"/>
                <a:cs typeface="Times New Roman"/>
              </a:rPr>
              <a:t>0,95.0,3</a:t>
            </a:r>
            <a:r>
              <a:rPr sz="2000" spc="-27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</a:t>
            </a:r>
            <a:r>
              <a:rPr sz="2000" spc="-204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Times New Roman"/>
                <a:cs typeface="Times New Roman"/>
              </a:rPr>
              <a:t>0,01.0,7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656597" y="4625833"/>
            <a:ext cx="1927860" cy="0"/>
          </a:xfrm>
          <a:custGeom>
            <a:avLst/>
            <a:gdLst/>
            <a:ahLst/>
            <a:cxnLst/>
            <a:rect l="l" t="t" r="r" b="b"/>
            <a:pathLst>
              <a:path w="1927859">
                <a:moveTo>
                  <a:pt x="0" y="0"/>
                </a:moveTo>
                <a:lnTo>
                  <a:pt x="1927349" y="0"/>
                </a:lnTo>
              </a:path>
            </a:pathLst>
          </a:custGeom>
          <a:ln w="10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646408" y="4430750"/>
            <a:ext cx="66992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10" dirty="0">
                <a:latin typeface="Symbol"/>
                <a:cs typeface="Symbol"/>
              </a:rPr>
              <a:t>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0,98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42748" y="5682033"/>
            <a:ext cx="5618480" cy="3517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3583940" algn="l"/>
              </a:tabLst>
            </a:pPr>
            <a:r>
              <a:rPr sz="2100" i="1" spc="-25" dirty="0">
                <a:latin typeface="Times New Roman"/>
                <a:cs typeface="Times New Roman"/>
              </a:rPr>
              <a:t>Sp</a:t>
            </a:r>
            <a:r>
              <a:rPr sz="2100" spc="-25" dirty="0">
                <a:latin typeface="Times New Roman"/>
                <a:cs typeface="Times New Roman"/>
              </a:rPr>
              <a:t>.(1</a:t>
            </a:r>
            <a:r>
              <a:rPr sz="2100" spc="-254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</a:t>
            </a:r>
            <a:r>
              <a:rPr sz="2100" spc="-90" dirty="0">
                <a:latin typeface="Times New Roman"/>
                <a:cs typeface="Times New Roman"/>
              </a:rPr>
              <a:t> </a:t>
            </a:r>
            <a:r>
              <a:rPr sz="2100" i="1" spc="100" dirty="0">
                <a:latin typeface="Times New Roman"/>
                <a:cs typeface="Times New Roman"/>
              </a:rPr>
              <a:t>P</a:t>
            </a:r>
            <a:r>
              <a:rPr sz="2100" spc="100" dirty="0">
                <a:latin typeface="Times New Roman"/>
                <a:cs typeface="Times New Roman"/>
              </a:rPr>
              <a:t>(</a:t>
            </a:r>
            <a:r>
              <a:rPr sz="2100" i="1" spc="100" dirty="0">
                <a:latin typeface="Times New Roman"/>
                <a:cs typeface="Times New Roman"/>
              </a:rPr>
              <a:t>M</a:t>
            </a:r>
            <a:r>
              <a:rPr sz="2100" spc="100" dirty="0">
                <a:latin typeface="Times New Roman"/>
                <a:cs typeface="Times New Roman"/>
              </a:rPr>
              <a:t>))</a:t>
            </a:r>
            <a:r>
              <a:rPr sz="2100" spc="-165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</a:t>
            </a:r>
            <a:r>
              <a:rPr sz="2100" spc="-180" dirty="0">
                <a:latin typeface="Times New Roman"/>
                <a:cs typeface="Times New Roman"/>
              </a:rPr>
              <a:t> </a:t>
            </a:r>
            <a:r>
              <a:rPr sz="2100" spc="-85" dirty="0">
                <a:latin typeface="Times New Roman"/>
                <a:cs typeface="Times New Roman"/>
              </a:rPr>
              <a:t>(1</a:t>
            </a:r>
            <a:r>
              <a:rPr sz="2100" spc="-254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</a:t>
            </a:r>
            <a:r>
              <a:rPr sz="2100" spc="-90" dirty="0">
                <a:latin typeface="Times New Roman"/>
                <a:cs typeface="Times New Roman"/>
              </a:rPr>
              <a:t> </a:t>
            </a:r>
            <a:r>
              <a:rPr sz="2100" i="1" spc="75" dirty="0">
                <a:latin typeface="Times New Roman"/>
                <a:cs typeface="Times New Roman"/>
              </a:rPr>
              <a:t>Se</a:t>
            </a:r>
            <a:r>
              <a:rPr sz="2100" spc="75" dirty="0">
                <a:latin typeface="Times New Roman"/>
                <a:cs typeface="Times New Roman"/>
              </a:rPr>
              <a:t>)</a:t>
            </a:r>
            <a:r>
              <a:rPr sz="2100" i="1" spc="75" dirty="0">
                <a:latin typeface="Times New Roman"/>
                <a:cs typeface="Times New Roman"/>
              </a:rPr>
              <a:t>P</a:t>
            </a:r>
            <a:r>
              <a:rPr sz="2100" spc="75" dirty="0">
                <a:latin typeface="Times New Roman"/>
                <a:cs typeface="Times New Roman"/>
              </a:rPr>
              <a:t>(</a:t>
            </a:r>
            <a:r>
              <a:rPr sz="2100" i="1" spc="75" dirty="0">
                <a:latin typeface="Times New Roman"/>
                <a:cs typeface="Times New Roman"/>
              </a:rPr>
              <a:t>M</a:t>
            </a:r>
            <a:r>
              <a:rPr sz="2100" spc="75" dirty="0">
                <a:latin typeface="Times New Roman"/>
                <a:cs typeface="Times New Roman"/>
              </a:rPr>
              <a:t>))	</a:t>
            </a:r>
            <a:r>
              <a:rPr sz="2100" spc="15" dirty="0">
                <a:latin typeface="Times New Roman"/>
                <a:cs typeface="Times New Roman"/>
              </a:rPr>
              <a:t>0,99.0,7 </a:t>
            </a:r>
            <a:r>
              <a:rPr sz="2100" spc="15" dirty="0">
                <a:latin typeface="Symbol"/>
                <a:cs typeface="Symbol"/>
              </a:rPr>
              <a:t></a:t>
            </a:r>
            <a:r>
              <a:rPr sz="2100" spc="-420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Times New Roman"/>
                <a:cs typeface="Times New Roman"/>
              </a:rPr>
              <a:t>0,05.0,3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02174" y="5302902"/>
            <a:ext cx="7214234" cy="53276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62230" algn="ctr">
              <a:lnSpc>
                <a:spcPts val="1975"/>
              </a:lnSpc>
              <a:spcBef>
                <a:spcPts val="135"/>
              </a:spcBef>
              <a:tabLst>
                <a:tab pos="962025" algn="l"/>
                <a:tab pos="3350895" algn="l"/>
                <a:tab pos="3644900" algn="l"/>
                <a:tab pos="4213860" algn="l"/>
                <a:tab pos="5676900" algn="l"/>
              </a:tabLst>
            </a:pPr>
            <a:r>
              <a:rPr sz="2100" u="sng" spc="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Sp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.(1</a:t>
            </a:r>
            <a:r>
              <a:rPr sz="2100" u="sng" spc="-2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00" u="sng" spc="1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100" u="sng" spc="-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1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))	</a:t>
            </a:r>
            <a:r>
              <a:rPr sz="2100" spc="100" dirty="0">
                <a:latin typeface="Times New Roman"/>
                <a:cs typeface="Times New Roman"/>
              </a:rPr>
              <a:t>	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00" u="sng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0,99.0,7	</a:t>
            </a: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ts val="1975"/>
              </a:lnSpc>
              <a:tabLst>
                <a:tab pos="4185285" algn="l"/>
                <a:tab pos="6511925" algn="l"/>
              </a:tabLst>
            </a:pPr>
            <a:r>
              <a:rPr sz="2100" i="1" spc="15" dirty="0">
                <a:latin typeface="Times New Roman"/>
                <a:cs typeface="Times New Roman"/>
              </a:rPr>
              <a:t>VPN</a:t>
            </a:r>
            <a:r>
              <a:rPr sz="2100" i="1" spc="175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15" dirty="0">
                <a:latin typeface="Times New Roman"/>
                <a:cs typeface="Times New Roman"/>
              </a:rPr>
              <a:t>	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15" dirty="0">
                <a:latin typeface="Times New Roman"/>
                <a:cs typeface="Times New Roman"/>
              </a:rPr>
              <a:t>	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-160" dirty="0">
                <a:latin typeface="Times New Roman"/>
                <a:cs typeface="Times New Roman"/>
              </a:rPr>
              <a:t> </a:t>
            </a:r>
            <a:r>
              <a:rPr sz="2100" spc="0" dirty="0">
                <a:latin typeface="Times New Roman"/>
                <a:cs typeface="Times New Roman"/>
              </a:rPr>
              <a:t>0,98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7F223E74-18E7-594E-8453-441E17E6077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083" y="1628659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399" y="228600"/>
                </a:lnTo>
                <a:lnTo>
                  <a:pt x="533399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461423" y="725054"/>
            <a:ext cx="301244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Bib</a:t>
            </a:r>
            <a:r>
              <a:rPr sz="4400" spc="-5" dirty="0"/>
              <a:t>li</a:t>
            </a:r>
            <a:r>
              <a:rPr sz="4400" dirty="0"/>
              <a:t>o</a:t>
            </a:r>
            <a:r>
              <a:rPr sz="4400" spc="-5" dirty="0"/>
              <a:t>g</a:t>
            </a:r>
            <a:r>
              <a:rPr sz="4400" spc="-45" dirty="0"/>
              <a:t>r</a:t>
            </a:r>
            <a:r>
              <a:rPr sz="4400" dirty="0"/>
              <a:t>aphie</a:t>
            </a:r>
            <a:endParaRPr sz="4400"/>
          </a:p>
        </p:txBody>
      </p:sp>
      <p:sp>
        <p:nvSpPr>
          <p:cNvPr id="7" name="object 7"/>
          <p:cNvSpPr txBox="1"/>
          <p:nvPr/>
        </p:nvSpPr>
        <p:spPr>
          <a:xfrm>
            <a:off x="1464598" y="1895994"/>
            <a:ext cx="7999730" cy="430530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78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dirty="0">
                <a:latin typeface="Tw Cen MT"/>
                <a:cs typeface="Tw Cen MT"/>
              </a:rPr>
              <a:t>Beuscart, R. </a:t>
            </a:r>
            <a:r>
              <a:rPr sz="1600" i="1" dirty="0">
                <a:latin typeface="Tw Cen MT Italic"/>
                <a:cs typeface="Tw Cen MT Italic"/>
              </a:rPr>
              <a:t>Biostatistique</a:t>
            </a:r>
            <a:r>
              <a:rPr sz="1600" dirty="0">
                <a:latin typeface="Tw Cen MT"/>
                <a:cs typeface="Tw Cen MT"/>
              </a:rPr>
              <a:t>. PCEM PCEP </a:t>
            </a:r>
            <a:r>
              <a:rPr sz="1600" spc="-5" dirty="0">
                <a:latin typeface="Tw Cen MT"/>
                <a:cs typeface="Tw Cen MT"/>
              </a:rPr>
              <a:t>Licences </a:t>
            </a:r>
            <a:r>
              <a:rPr sz="1600" dirty="0">
                <a:latin typeface="Tw Cen MT"/>
                <a:cs typeface="Tw Cen MT"/>
              </a:rPr>
              <a:t>- </a:t>
            </a:r>
            <a:r>
              <a:rPr sz="1600" spc="-25" dirty="0">
                <a:latin typeface="Tw Cen MT"/>
                <a:cs typeface="Tw Cen MT"/>
              </a:rPr>
              <a:t>Paris </a:t>
            </a:r>
            <a:r>
              <a:rPr sz="1600" dirty="0">
                <a:latin typeface="Tw Cen MT"/>
                <a:cs typeface="Tw Cen MT"/>
              </a:rPr>
              <a:t>:</a:t>
            </a:r>
            <a:r>
              <a:rPr sz="1600" spc="25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Omniscience.</a:t>
            </a:r>
            <a:endParaRPr sz="1600">
              <a:latin typeface="Tw Cen MT"/>
              <a:cs typeface="Tw Cen MT"/>
            </a:endParaRPr>
          </a:p>
          <a:p>
            <a:pPr marL="330200" indent="-317500">
              <a:lnSpc>
                <a:spcPct val="100000"/>
              </a:lnSpc>
              <a:spcBef>
                <a:spcPts val="68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Golmard, </a:t>
            </a:r>
            <a:r>
              <a:rPr sz="1600" dirty="0">
                <a:latin typeface="Tw Cen MT"/>
                <a:cs typeface="Tw Cen MT"/>
              </a:rPr>
              <a:t>JL. </a:t>
            </a:r>
            <a:r>
              <a:rPr sz="1600" spc="-5" dirty="0">
                <a:latin typeface="Tw Cen MT"/>
                <a:cs typeface="Tw Cen MT"/>
              </a:rPr>
              <a:t>Biostatistiques </a:t>
            </a:r>
            <a:r>
              <a:rPr sz="1600" spc="-10" dirty="0">
                <a:latin typeface="Tw Cen MT"/>
                <a:cs typeface="Tw Cen MT"/>
              </a:rPr>
              <a:t>Rappels </a:t>
            </a:r>
            <a:r>
              <a:rPr sz="1600" dirty="0">
                <a:latin typeface="Tw Cen MT"/>
                <a:cs typeface="Tw Cen MT"/>
              </a:rPr>
              <a:t>de cours et QCM </a:t>
            </a:r>
            <a:r>
              <a:rPr sz="1600" spc="-5" dirty="0">
                <a:latin typeface="Tw Cen MT"/>
                <a:cs typeface="Tw Cen MT"/>
              </a:rPr>
              <a:t>corrigés. </a:t>
            </a:r>
            <a:r>
              <a:rPr sz="1600" spc="-35" dirty="0">
                <a:latin typeface="Tw Cen MT"/>
                <a:cs typeface="Tw Cen MT"/>
              </a:rPr>
              <a:t>PAES. </a:t>
            </a:r>
            <a:r>
              <a:rPr sz="1600" spc="-10" dirty="0">
                <a:latin typeface="Tw Cen MT"/>
                <a:cs typeface="Tw Cen MT"/>
              </a:rPr>
              <a:t>Ellipses, </a:t>
            </a:r>
            <a:r>
              <a:rPr sz="1600" spc="-25" dirty="0">
                <a:latin typeface="Tw Cen MT"/>
                <a:cs typeface="Tw Cen MT"/>
              </a:rPr>
              <a:t>Paris,</a:t>
            </a:r>
            <a:r>
              <a:rPr sz="1600" spc="135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2010.</a:t>
            </a:r>
            <a:endParaRPr sz="1600">
              <a:latin typeface="Tw Cen MT"/>
              <a:cs typeface="Tw Cen MT"/>
            </a:endParaRPr>
          </a:p>
          <a:p>
            <a:pPr marL="330200" marR="142875" indent="-317500" algn="just">
              <a:lnSpc>
                <a:spcPct val="101600"/>
              </a:lnSpc>
              <a:spcBef>
                <a:spcPts val="65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Heinrich-Weltzien </a:t>
            </a:r>
            <a:r>
              <a:rPr sz="1600" dirty="0">
                <a:latin typeface="Tw Cen MT"/>
                <a:cs typeface="Tw Cen MT"/>
              </a:rPr>
              <a:t>R, Kühnisch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Oehme </a:t>
            </a:r>
            <a:r>
              <a:rPr sz="1600" spc="-65" dirty="0">
                <a:latin typeface="Tw Cen MT"/>
                <a:cs typeface="Tw Cen MT"/>
              </a:rPr>
              <a:t>T, </a:t>
            </a:r>
            <a:r>
              <a:rPr sz="1600" dirty="0">
                <a:latin typeface="Tw Cen MT"/>
                <a:cs typeface="Tw Cen MT"/>
              </a:rPr>
              <a:t>Ziehe A, Stösser L, </a:t>
            </a:r>
            <a:r>
              <a:rPr sz="1600" spc="-10" dirty="0">
                <a:latin typeface="Tw Cen MT"/>
                <a:cs typeface="Tw Cen MT"/>
              </a:rPr>
              <a:t>Garcia-Godoy </a:t>
            </a:r>
            <a:r>
              <a:rPr sz="1600" spc="-85" dirty="0">
                <a:latin typeface="Tw Cen MT"/>
                <a:cs typeface="Tw Cen MT"/>
              </a:rPr>
              <a:t>F. </a:t>
            </a:r>
            <a:r>
              <a:rPr sz="1600" spc="-5" dirty="0">
                <a:latin typeface="Tw Cen MT"/>
                <a:cs typeface="Tw Cen MT"/>
              </a:rPr>
              <a:t>Comparison </a:t>
            </a:r>
            <a:r>
              <a:rPr sz="1600" dirty="0">
                <a:latin typeface="Tw Cen MT"/>
                <a:cs typeface="Tw Cen MT"/>
              </a:rPr>
              <a:t>of  </a:t>
            </a:r>
            <a:r>
              <a:rPr sz="1600" spc="-5" dirty="0">
                <a:latin typeface="Tw Cen MT"/>
                <a:cs typeface="Tw Cen MT"/>
              </a:rPr>
              <a:t>different </a:t>
            </a:r>
            <a:r>
              <a:rPr sz="1600" spc="-10" dirty="0">
                <a:latin typeface="Tw Cen MT"/>
                <a:cs typeface="Tw Cen MT"/>
              </a:rPr>
              <a:t>DIAGNOdent </a:t>
            </a:r>
            <a:r>
              <a:rPr sz="1600" dirty="0">
                <a:latin typeface="Tw Cen MT"/>
                <a:cs typeface="Tw Cen MT"/>
              </a:rPr>
              <a:t>cut-off </a:t>
            </a:r>
            <a:r>
              <a:rPr sz="1600" spc="-5" dirty="0">
                <a:latin typeface="Tw Cen MT"/>
                <a:cs typeface="Tw Cen MT"/>
              </a:rPr>
              <a:t>limits </a:t>
            </a:r>
            <a:r>
              <a:rPr sz="1600" spc="-15" dirty="0">
                <a:latin typeface="Tw Cen MT"/>
                <a:cs typeface="Tw Cen MT"/>
              </a:rPr>
              <a:t>for </a:t>
            </a:r>
            <a:r>
              <a:rPr sz="1600" spc="-5" dirty="0">
                <a:latin typeface="Tw Cen MT"/>
                <a:cs typeface="Tw Cen MT"/>
              </a:rPr>
              <a:t>in </a:t>
            </a:r>
            <a:r>
              <a:rPr sz="1600" spc="-10" dirty="0">
                <a:latin typeface="Tw Cen MT"/>
                <a:cs typeface="Tw Cen MT"/>
              </a:rPr>
              <a:t>vivo </a:t>
            </a:r>
            <a:r>
              <a:rPr sz="1600" spc="-5" dirty="0">
                <a:latin typeface="Tw Cen MT"/>
                <a:cs typeface="Tw Cen MT"/>
              </a:rPr>
              <a:t>detection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occlusal caries. Oper </a:t>
            </a:r>
            <a:r>
              <a:rPr sz="1600" dirty="0">
                <a:latin typeface="Tw Cen MT"/>
                <a:cs typeface="Tw Cen MT"/>
              </a:rPr>
              <a:t>dent 2003;  </a:t>
            </a:r>
            <a:r>
              <a:rPr sz="1600" spc="-5" dirty="0">
                <a:latin typeface="Tw Cen MT"/>
                <a:cs typeface="Tw Cen MT"/>
              </a:rPr>
              <a:t>28(6): 672-80.</a:t>
            </a:r>
            <a:endParaRPr sz="1600">
              <a:latin typeface="Tw Cen MT"/>
              <a:cs typeface="Tw Cen MT"/>
            </a:endParaRPr>
          </a:p>
          <a:p>
            <a:pPr marL="330200" marR="5080" indent="-317500">
              <a:lnSpc>
                <a:spcPts val="1900"/>
              </a:lnSpc>
              <a:spcBef>
                <a:spcPts val="76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Heinrich-Weltzien </a:t>
            </a:r>
            <a:r>
              <a:rPr sz="1600" dirty="0">
                <a:latin typeface="Tw Cen MT"/>
                <a:cs typeface="Tw Cen MT"/>
              </a:rPr>
              <a:t>R, </a:t>
            </a:r>
            <a:r>
              <a:rPr sz="1600" spc="-15" dirty="0">
                <a:latin typeface="Tw Cen MT"/>
                <a:cs typeface="Tw Cen MT"/>
              </a:rPr>
              <a:t>Weerheijm </a:t>
            </a:r>
            <a:r>
              <a:rPr sz="1600" dirty="0">
                <a:latin typeface="Tw Cen MT"/>
                <a:cs typeface="Tw Cen MT"/>
              </a:rPr>
              <a:t>KL, Kühnisch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Oehme </a:t>
            </a:r>
            <a:r>
              <a:rPr sz="1600" spc="-65" dirty="0">
                <a:latin typeface="Tw Cen MT"/>
                <a:cs typeface="Tw Cen MT"/>
              </a:rPr>
              <a:t>T, </a:t>
            </a:r>
            <a:r>
              <a:rPr sz="1600" dirty="0">
                <a:latin typeface="Tw Cen MT"/>
                <a:cs typeface="Tw Cen MT"/>
              </a:rPr>
              <a:t>Stösser L. </a:t>
            </a:r>
            <a:r>
              <a:rPr sz="1600" spc="-5" dirty="0">
                <a:latin typeface="Tw Cen MT"/>
                <a:cs typeface="Tw Cen MT"/>
              </a:rPr>
              <a:t>Clinical evaluation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visual,  radiographic </a:t>
            </a:r>
            <a:r>
              <a:rPr sz="1600" dirty="0">
                <a:latin typeface="Tw Cen MT"/>
                <a:cs typeface="Tw Cen MT"/>
              </a:rPr>
              <a:t>and </a:t>
            </a:r>
            <a:r>
              <a:rPr sz="1600" spc="-5" dirty="0">
                <a:latin typeface="Tw Cen MT"/>
                <a:cs typeface="Tw Cen MT"/>
              </a:rPr>
              <a:t>laser fluorescence methods </a:t>
            </a:r>
            <a:r>
              <a:rPr sz="1600" spc="-15" dirty="0">
                <a:latin typeface="Tw Cen MT"/>
                <a:cs typeface="Tw Cen MT"/>
              </a:rPr>
              <a:t>for </a:t>
            </a:r>
            <a:r>
              <a:rPr sz="1600" spc="-5" dirty="0">
                <a:latin typeface="Tw Cen MT"/>
                <a:cs typeface="Tw Cen MT"/>
              </a:rPr>
              <a:t>detection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occlusal caries. ASDC </a:t>
            </a:r>
            <a:r>
              <a:rPr sz="1600" dirty="0">
                <a:latin typeface="Tw Cen MT"/>
                <a:cs typeface="Tw Cen MT"/>
              </a:rPr>
              <a:t>J </a:t>
            </a:r>
            <a:r>
              <a:rPr sz="1600" spc="-5" dirty="0">
                <a:latin typeface="Tw Cen MT"/>
                <a:cs typeface="Tw Cen MT"/>
              </a:rPr>
              <a:t>Dent  Child </a:t>
            </a:r>
            <a:r>
              <a:rPr sz="1600" dirty="0">
                <a:latin typeface="Tw Cen MT"/>
                <a:cs typeface="Tw Cen MT"/>
              </a:rPr>
              <a:t>2002; </a:t>
            </a:r>
            <a:r>
              <a:rPr sz="1600" spc="-5" dirty="0">
                <a:latin typeface="Tw Cen MT"/>
                <a:cs typeface="Tw Cen MT"/>
              </a:rPr>
              <a:t>69(2):</a:t>
            </a:r>
            <a:r>
              <a:rPr sz="1600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127-32.</a:t>
            </a:r>
            <a:endParaRPr sz="1600">
              <a:latin typeface="Tw Cen MT"/>
              <a:cs typeface="Tw Cen MT"/>
            </a:endParaRPr>
          </a:p>
          <a:p>
            <a:pPr marL="330200" marR="547370" indent="-317500">
              <a:lnSpc>
                <a:spcPts val="1900"/>
              </a:lnSpc>
              <a:spcBef>
                <a:spcPts val="8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10" dirty="0">
                <a:latin typeface="Tw Cen MT"/>
                <a:cs typeface="Tw Cen MT"/>
              </a:rPr>
              <a:t>Muller-Bolla </a:t>
            </a:r>
            <a:r>
              <a:rPr sz="1600" dirty="0">
                <a:latin typeface="Tw Cen MT"/>
                <a:cs typeface="Tw Cen MT"/>
              </a:rPr>
              <a:t>M, </a:t>
            </a:r>
            <a:r>
              <a:rPr sz="1600" spc="-5" dirty="0">
                <a:latin typeface="Tw Cen MT"/>
                <a:cs typeface="Tw Cen MT"/>
              </a:rPr>
              <a:t>Bourgeois </a:t>
            </a:r>
            <a:r>
              <a:rPr sz="1600" spc="-50" dirty="0">
                <a:latin typeface="Tw Cen MT"/>
                <a:cs typeface="Tw Cen MT"/>
              </a:rPr>
              <a:t>D, </a:t>
            </a:r>
            <a:r>
              <a:rPr sz="1600" spc="-10" dirty="0">
                <a:latin typeface="Tw Cen MT"/>
                <a:cs typeface="Tw Cen MT"/>
              </a:rPr>
              <a:t>Sixou </a:t>
            </a:r>
            <a:r>
              <a:rPr sz="1600" dirty="0">
                <a:latin typeface="Tw Cen MT"/>
                <a:cs typeface="Tw Cen MT"/>
              </a:rPr>
              <a:t>M, </a:t>
            </a:r>
            <a:r>
              <a:rPr sz="1600" spc="-5" dirty="0">
                <a:latin typeface="Tw Cen MT"/>
                <a:cs typeface="Tw Cen MT"/>
              </a:rPr>
              <a:t>Lupi-Pégurier </a:t>
            </a:r>
            <a:r>
              <a:rPr sz="1600" dirty="0">
                <a:latin typeface="Tw Cen MT"/>
                <a:cs typeface="Tw Cen MT"/>
              </a:rPr>
              <a:t>L, </a:t>
            </a:r>
            <a:r>
              <a:rPr sz="1600" spc="-25" dirty="0">
                <a:latin typeface="Tw Cen MT"/>
                <a:cs typeface="Tw Cen MT"/>
              </a:rPr>
              <a:t>Velly </a:t>
            </a:r>
            <a:r>
              <a:rPr sz="1600" dirty="0">
                <a:latin typeface="Tw Cen MT"/>
                <a:cs typeface="Tw Cen MT"/>
              </a:rPr>
              <a:t>AM, </a:t>
            </a:r>
            <a:r>
              <a:rPr sz="1600" spc="-10" dirty="0">
                <a:latin typeface="Tw Cen MT"/>
                <a:cs typeface="Tw Cen MT"/>
              </a:rPr>
              <a:t>Muller-Bolla </a:t>
            </a:r>
            <a:r>
              <a:rPr sz="1600" dirty="0">
                <a:latin typeface="Tw Cen MT"/>
                <a:cs typeface="Tw Cen MT"/>
              </a:rPr>
              <a:t>M.  </a:t>
            </a:r>
            <a:r>
              <a:rPr sz="1600" spc="-10" dirty="0">
                <a:latin typeface="Tw Cen MT"/>
                <a:cs typeface="Tw Cen MT"/>
              </a:rPr>
              <a:t>L’épidémiologie </a:t>
            </a:r>
            <a:r>
              <a:rPr sz="1600" spc="-5" dirty="0">
                <a:latin typeface="Tw Cen MT"/>
                <a:cs typeface="Tw Cen MT"/>
              </a:rPr>
              <a:t>clinique </a:t>
            </a:r>
            <a:r>
              <a:rPr sz="1600" dirty="0">
                <a:latin typeface="Tw Cen MT"/>
                <a:cs typeface="Tw Cen MT"/>
              </a:rPr>
              <a:t>dans </a:t>
            </a:r>
            <a:r>
              <a:rPr sz="1600" spc="-5" dirty="0">
                <a:latin typeface="Tw Cen MT"/>
                <a:cs typeface="Tw Cen MT"/>
              </a:rPr>
              <a:t>la pratique quotidienne </a:t>
            </a:r>
            <a:r>
              <a:rPr sz="1600" dirty="0">
                <a:latin typeface="Tw Cen MT"/>
                <a:cs typeface="Tw Cen MT"/>
              </a:rPr>
              <a:t>du </a:t>
            </a:r>
            <a:r>
              <a:rPr sz="1600" spc="0" dirty="0">
                <a:latin typeface="Tw Cen MT"/>
                <a:cs typeface="Tw Cen MT"/>
              </a:rPr>
              <a:t>chirurgien </a:t>
            </a:r>
            <a:r>
              <a:rPr sz="1600" spc="-5" dirty="0">
                <a:latin typeface="Tw Cen MT"/>
                <a:cs typeface="Tw Cen MT"/>
              </a:rPr>
              <a:t>dentiste. </a:t>
            </a:r>
            <a:r>
              <a:rPr sz="1600" dirty="0">
                <a:latin typeface="Tw Cen MT"/>
                <a:cs typeface="Tw Cen MT"/>
              </a:rPr>
              <a:t>Memento –  </a:t>
            </a:r>
            <a:r>
              <a:rPr sz="1600" spc="-5" dirty="0">
                <a:latin typeface="Tw Cen MT"/>
                <a:cs typeface="Tw Cen MT"/>
              </a:rPr>
              <a:t>Editions </a:t>
            </a:r>
            <a:r>
              <a:rPr sz="1600" spc="-55" dirty="0">
                <a:latin typeface="Tw Cen MT"/>
                <a:cs typeface="Tw Cen MT"/>
              </a:rPr>
              <a:t>CdP. </a:t>
            </a:r>
            <a:r>
              <a:rPr sz="1600" spc="-25" dirty="0">
                <a:latin typeface="Tw Cen MT"/>
                <a:cs typeface="Tw Cen MT"/>
              </a:rPr>
              <a:t>Paris,</a:t>
            </a:r>
            <a:r>
              <a:rPr sz="1600" spc="50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2009</a:t>
            </a:r>
            <a:endParaRPr sz="1600">
              <a:latin typeface="Tw Cen MT"/>
              <a:cs typeface="Tw Cen MT"/>
            </a:endParaRPr>
          </a:p>
          <a:p>
            <a:pPr marL="330200" marR="182245" indent="-317500">
              <a:lnSpc>
                <a:spcPts val="1900"/>
              </a:lnSpc>
              <a:spcBef>
                <a:spcPts val="7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Ancelle </a:t>
            </a:r>
            <a:r>
              <a:rPr sz="1600" spc="-65" dirty="0">
                <a:latin typeface="Tw Cen MT"/>
                <a:cs typeface="Tw Cen MT"/>
              </a:rPr>
              <a:t>T. </a:t>
            </a:r>
            <a:r>
              <a:rPr sz="1600" spc="-5" dirty="0">
                <a:latin typeface="Tw Cen MT"/>
                <a:cs typeface="Tw Cen MT"/>
              </a:rPr>
              <a:t>Statistiques Epidémiologie. Collection “Sciences fondamentales” </a:t>
            </a:r>
            <a:r>
              <a:rPr sz="1600" dirty="0">
                <a:latin typeface="Tw Cen MT"/>
                <a:cs typeface="Tw Cen MT"/>
              </a:rPr>
              <a:t>– </a:t>
            </a:r>
            <a:r>
              <a:rPr sz="1600" spc="-5" dirty="0">
                <a:latin typeface="Tw Cen MT"/>
                <a:cs typeface="Tw Cen MT"/>
              </a:rPr>
              <a:t>Editions </a:t>
            </a:r>
            <a:r>
              <a:rPr sz="1600" spc="-10" dirty="0">
                <a:latin typeface="Tw Cen MT"/>
                <a:cs typeface="Tw Cen MT"/>
              </a:rPr>
              <a:t>Maloine,  </a:t>
            </a:r>
            <a:r>
              <a:rPr sz="1600" spc="-25" dirty="0">
                <a:latin typeface="Tw Cen MT"/>
                <a:cs typeface="Tw Cen MT"/>
              </a:rPr>
              <a:t>Paris</a:t>
            </a:r>
            <a:r>
              <a:rPr sz="1600" spc="-5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2002.</a:t>
            </a:r>
            <a:endParaRPr sz="1600">
              <a:latin typeface="Tw Cen MT"/>
              <a:cs typeface="Tw Cen MT"/>
            </a:endParaRPr>
          </a:p>
          <a:p>
            <a:pPr marL="330200" marR="509270" indent="-317500">
              <a:lnSpc>
                <a:spcPts val="1900"/>
              </a:lnSpc>
              <a:spcBef>
                <a:spcPts val="8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dirty="0">
                <a:latin typeface="Tw Cen MT"/>
                <a:cs typeface="Tw Cen MT"/>
              </a:rPr>
              <a:t>Czernichow </a:t>
            </a:r>
            <a:r>
              <a:rPr sz="1600" spc="-130" dirty="0">
                <a:latin typeface="Tw Cen MT"/>
                <a:cs typeface="Tw Cen MT"/>
              </a:rPr>
              <a:t>P, </a:t>
            </a:r>
            <a:r>
              <a:rPr sz="1600" spc="-5" dirty="0">
                <a:latin typeface="Tw Cen MT"/>
                <a:cs typeface="Tw Cen MT"/>
              </a:rPr>
              <a:t>Chaperon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Le </a:t>
            </a:r>
            <a:r>
              <a:rPr sz="1600" spc="-5" dirty="0">
                <a:latin typeface="Tw Cen MT"/>
                <a:cs typeface="Tw Cen MT"/>
              </a:rPr>
              <a:t>Coutour </a:t>
            </a:r>
            <a:r>
              <a:rPr sz="1600" dirty="0">
                <a:latin typeface="Tw Cen MT"/>
                <a:cs typeface="Tw Cen MT"/>
              </a:rPr>
              <a:t>X. </a:t>
            </a:r>
            <a:r>
              <a:rPr sz="1600" spc="-5" dirty="0">
                <a:latin typeface="Tw Cen MT"/>
                <a:cs typeface="Tw Cen MT"/>
              </a:rPr>
              <a:t>Epidémiologie les connaissances </a:t>
            </a:r>
            <a:r>
              <a:rPr sz="1600" spc="-10" dirty="0">
                <a:latin typeface="Tw Cen MT"/>
                <a:cs typeface="Tw Cen MT"/>
              </a:rPr>
              <a:t>fondamentales,  </a:t>
            </a:r>
            <a:r>
              <a:rPr sz="1600" spc="-5" dirty="0">
                <a:latin typeface="Tw Cen MT"/>
                <a:cs typeface="Tw Cen MT"/>
              </a:rPr>
              <a:t>Analyses </a:t>
            </a:r>
            <a:r>
              <a:rPr sz="1600" dirty="0">
                <a:latin typeface="Tw Cen MT"/>
                <a:cs typeface="Tw Cen MT"/>
              </a:rPr>
              <a:t>d’articles – </a:t>
            </a:r>
            <a:r>
              <a:rPr sz="1600" spc="-5" dirty="0">
                <a:latin typeface="Tw Cen MT"/>
                <a:cs typeface="Tw Cen MT"/>
              </a:rPr>
              <a:t>Abrégés Connaissances </a:t>
            </a:r>
            <a:r>
              <a:rPr sz="1600" dirty="0">
                <a:latin typeface="Tw Cen MT"/>
                <a:cs typeface="Tw Cen MT"/>
              </a:rPr>
              <a:t>et </a:t>
            </a:r>
            <a:r>
              <a:rPr sz="1600" spc="-5" dirty="0">
                <a:latin typeface="Tw Cen MT"/>
                <a:cs typeface="Tw Cen MT"/>
              </a:rPr>
              <a:t>pratique Masson </a:t>
            </a:r>
            <a:r>
              <a:rPr sz="1600" spc="-25" dirty="0">
                <a:latin typeface="Tw Cen MT"/>
                <a:cs typeface="Tw Cen MT"/>
              </a:rPr>
              <a:t>Paris </a:t>
            </a:r>
            <a:r>
              <a:rPr sz="1600" dirty="0">
                <a:latin typeface="Tw Cen MT"/>
                <a:cs typeface="Tw Cen MT"/>
              </a:rPr>
              <a:t>2001,</a:t>
            </a:r>
            <a:r>
              <a:rPr sz="1600" spc="80" dirty="0">
                <a:latin typeface="Tw Cen MT"/>
                <a:cs typeface="Tw Cen MT"/>
              </a:rPr>
              <a:t> </a:t>
            </a:r>
            <a:r>
              <a:rPr sz="1600" spc="-10" dirty="0">
                <a:latin typeface="Tw Cen MT"/>
                <a:cs typeface="Tw Cen MT"/>
              </a:rPr>
              <a:t>443p.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3E13C4B8-0164-9045-A255-5FE46FB3A2F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471" y="725054"/>
            <a:ext cx="37141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05660" algn="l"/>
              </a:tabLst>
            </a:pPr>
            <a:r>
              <a:rPr sz="4400" dirty="0"/>
              <a:t>Mentions	</a:t>
            </a:r>
            <a:r>
              <a:rPr sz="4400" spc="-5" dirty="0"/>
              <a:t>l</a:t>
            </a:r>
            <a:r>
              <a:rPr sz="4400" dirty="0"/>
              <a:t>é</a:t>
            </a:r>
            <a:r>
              <a:rPr sz="4400" spc="-90" dirty="0"/>
              <a:t>g</a:t>
            </a:r>
            <a:r>
              <a:rPr sz="4400" dirty="0"/>
              <a:t>a</a:t>
            </a:r>
            <a:r>
              <a:rPr sz="4400" spc="-5" dirty="0"/>
              <a:t>l</a:t>
            </a:r>
            <a:r>
              <a:rPr sz="4400" dirty="0"/>
              <a:t>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471" y="1982354"/>
            <a:ext cx="7869555" cy="42240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30200" marR="5080" indent="-317500">
              <a:lnSpc>
                <a:spcPct val="101899"/>
              </a:lnSpc>
              <a:spcBef>
                <a:spcPts val="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Tw Cen MT"/>
                <a:cs typeface="Tw Cen MT"/>
              </a:rPr>
              <a:t>L'ensemble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 </a:t>
            </a:r>
            <a:r>
              <a:rPr sz="1800" spc="-10" dirty="0">
                <a:latin typeface="Tw Cen MT"/>
                <a:cs typeface="Tw Cen MT"/>
              </a:rPr>
              <a:t>relève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législations française </a:t>
            </a:r>
            <a:r>
              <a:rPr sz="1800" dirty="0">
                <a:latin typeface="Tw Cen MT"/>
                <a:cs typeface="Tw Cen MT"/>
              </a:rPr>
              <a:t>et internationale </a:t>
            </a:r>
            <a:r>
              <a:rPr sz="1800" spc="-5" dirty="0">
                <a:latin typeface="Tw Cen MT"/>
                <a:cs typeface="Tw Cen MT"/>
              </a:rPr>
              <a:t>sur le  </a:t>
            </a:r>
            <a:r>
              <a:rPr sz="1800" spc="-10" dirty="0">
                <a:latin typeface="Tw Cen MT"/>
                <a:cs typeface="Tw Cen MT"/>
              </a:rPr>
              <a:t>droit </a:t>
            </a:r>
            <a:r>
              <a:rPr sz="1800" spc="-5" dirty="0">
                <a:latin typeface="Tw Cen MT"/>
                <a:cs typeface="Tw Cen MT"/>
              </a:rPr>
              <a:t>d'auteur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propriété</a:t>
            </a:r>
            <a:r>
              <a:rPr sz="1800" spc="15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intellectuelle.</a:t>
            </a:r>
            <a:endParaRPr sz="1800">
              <a:latin typeface="Tw Cen MT"/>
              <a:cs typeface="Tw Cen MT"/>
            </a:endParaRPr>
          </a:p>
          <a:p>
            <a:pPr marL="330200" marR="92075" indent="-317500">
              <a:lnSpc>
                <a:spcPct val="99500"/>
              </a:lnSpc>
              <a:spcBef>
                <a:spcPts val="6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40" dirty="0">
                <a:latin typeface="Tw Cen MT"/>
                <a:cs typeface="Tw Cen MT"/>
              </a:rPr>
              <a:t>Tous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spc="-10" dirty="0">
                <a:latin typeface="Tw Cen MT"/>
                <a:cs typeface="Tw Cen MT"/>
              </a:rPr>
              <a:t>droits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10" dirty="0">
                <a:latin typeface="Tw Cen MT"/>
                <a:cs typeface="Tw Cen MT"/>
              </a:rPr>
              <a:t>reproduction </a:t>
            </a:r>
            <a:r>
              <a:rPr sz="1800" dirty="0">
                <a:latin typeface="Tw Cen MT"/>
                <a:cs typeface="Tw Cen MT"/>
              </a:rPr>
              <a:t>de tout ou </a:t>
            </a:r>
            <a:r>
              <a:rPr sz="1800" spc="0" dirty="0">
                <a:latin typeface="Tw Cen MT"/>
                <a:cs typeface="Tw Cen MT"/>
              </a:rPr>
              <a:t>partie </a:t>
            </a:r>
            <a:r>
              <a:rPr sz="1800" spc="-5" dirty="0">
                <a:latin typeface="Tw Cen MT"/>
                <a:cs typeface="Tw Cen MT"/>
              </a:rPr>
              <a:t>sont </a:t>
            </a:r>
            <a:r>
              <a:rPr sz="1800" spc="0" dirty="0">
                <a:latin typeface="Tw Cen MT"/>
                <a:cs typeface="Tw Cen MT"/>
              </a:rPr>
              <a:t>réservés </a:t>
            </a:r>
            <a:r>
              <a:rPr sz="1800" dirty="0">
                <a:latin typeface="Tw Cen MT"/>
                <a:cs typeface="Tw Cen MT"/>
              </a:rPr>
              <a:t>pour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spc="-10" dirty="0">
                <a:latin typeface="Tw Cen MT"/>
                <a:cs typeface="Tw Cen MT"/>
              </a:rPr>
              <a:t>textes </a:t>
            </a:r>
            <a:r>
              <a:rPr sz="1800" spc="-5" dirty="0">
                <a:latin typeface="Tw Cen MT"/>
                <a:cs typeface="Tw Cen MT"/>
              </a:rPr>
              <a:t>ainsi  </a:t>
            </a:r>
            <a:r>
              <a:rPr sz="1800" dirty="0">
                <a:latin typeface="Tw Cen MT"/>
                <a:cs typeface="Tw Cen MT"/>
              </a:rPr>
              <a:t>que pour </a:t>
            </a:r>
            <a:r>
              <a:rPr sz="1800" spc="-5" dirty="0">
                <a:latin typeface="Tw Cen MT"/>
                <a:cs typeface="Tw Cen MT"/>
              </a:rPr>
              <a:t>l'ensemble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documents iconographiques, photographiques, </a:t>
            </a:r>
            <a:r>
              <a:rPr sz="1800" dirty="0">
                <a:latin typeface="Tw Cen MT"/>
                <a:cs typeface="Tw Cen MT"/>
              </a:rPr>
              <a:t>vidéos et  </a:t>
            </a:r>
            <a:r>
              <a:rPr sz="1800" spc="-10" dirty="0">
                <a:latin typeface="Tw Cen MT"/>
                <a:cs typeface="Tw Cen MT"/>
              </a:rPr>
              <a:t>sonores.</a:t>
            </a:r>
            <a:endParaRPr sz="1800">
              <a:latin typeface="Tw Cen MT"/>
              <a:cs typeface="Tw Cen MT"/>
            </a:endParaRPr>
          </a:p>
          <a:p>
            <a:pPr marL="330200" marR="843280" indent="-317500">
              <a:lnSpc>
                <a:spcPct val="101899"/>
              </a:lnSpc>
              <a:spcBef>
                <a:spcPts val="69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Tw Cen MT"/>
                <a:cs typeface="Tw Cen MT"/>
              </a:rPr>
              <a:t>Ce document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interdit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vente </a:t>
            </a:r>
            <a:r>
              <a:rPr sz="1800" dirty="0">
                <a:latin typeface="Tw Cen MT"/>
                <a:cs typeface="Tw Cen MT"/>
              </a:rPr>
              <a:t>ou à </a:t>
            </a:r>
            <a:r>
              <a:rPr sz="1800" spc="-5" dirty="0">
                <a:latin typeface="Tw Cen MT"/>
                <a:cs typeface="Tw Cen MT"/>
              </a:rPr>
              <a:t>la location </a:t>
            </a:r>
            <a:r>
              <a:rPr sz="1800" dirty="0">
                <a:latin typeface="Tw Cen MT"/>
                <a:cs typeface="Tw Cen MT"/>
              </a:rPr>
              <a:t>par un tiers autre que 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Nice-Sophia</a:t>
            </a:r>
            <a:r>
              <a:rPr sz="1800" spc="-1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Antipolis.</a:t>
            </a:r>
            <a:endParaRPr sz="1800">
              <a:latin typeface="Tw Cen MT"/>
              <a:cs typeface="Tw Cen MT"/>
            </a:endParaRPr>
          </a:p>
          <a:p>
            <a:pPr marL="330200" marR="140335" indent="-317500">
              <a:lnSpc>
                <a:spcPct val="99500"/>
              </a:lnSpc>
              <a:spcBef>
                <a:spcPts val="6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Tw Cen MT"/>
                <a:cs typeface="Tw Cen MT"/>
              </a:rPr>
              <a:t>La </a:t>
            </a:r>
            <a:r>
              <a:rPr sz="1800" spc="-5" dirty="0">
                <a:latin typeface="Tw Cen MT"/>
                <a:cs typeface="Tw Cen MT"/>
              </a:rPr>
              <a:t>diffusion, la duplication, la mise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disposition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5" dirty="0">
                <a:latin typeface="Tw Cen MT"/>
                <a:cs typeface="Tw Cen MT"/>
              </a:rPr>
              <a:t>public </a:t>
            </a:r>
            <a:r>
              <a:rPr sz="1800" dirty="0">
                <a:latin typeface="Tw Cen MT"/>
                <a:cs typeface="Tw Cen MT"/>
              </a:rPr>
              <a:t>(sous quelque </a:t>
            </a:r>
            <a:r>
              <a:rPr sz="1800" spc="-5" dirty="0">
                <a:latin typeface="Tw Cen MT"/>
                <a:cs typeface="Tw Cen MT"/>
              </a:rPr>
              <a:t>forme </a:t>
            </a:r>
            <a:r>
              <a:rPr sz="1800" dirty="0">
                <a:latin typeface="Tw Cen MT"/>
                <a:cs typeface="Tw Cen MT"/>
              </a:rPr>
              <a:t>ou  support que ce </a:t>
            </a:r>
            <a:r>
              <a:rPr sz="1800" spc="-5" dirty="0">
                <a:latin typeface="Tw Cen MT"/>
                <a:cs typeface="Tw Cen MT"/>
              </a:rPr>
              <a:t>soit), la mise </a:t>
            </a:r>
            <a:r>
              <a:rPr sz="1800" dirty="0">
                <a:latin typeface="Tw Cen MT"/>
                <a:cs typeface="Tw Cen MT"/>
              </a:rPr>
              <a:t>en </a:t>
            </a:r>
            <a:r>
              <a:rPr sz="1800" spc="-5" dirty="0">
                <a:latin typeface="Tw Cen MT"/>
                <a:cs typeface="Tw Cen MT"/>
              </a:rPr>
              <a:t>réseau, </a:t>
            </a:r>
            <a:r>
              <a:rPr sz="1800" dirty="0">
                <a:latin typeface="Tw Cen MT"/>
                <a:cs typeface="Tw Cen MT"/>
              </a:rPr>
              <a:t>de tout ou </a:t>
            </a:r>
            <a:r>
              <a:rPr sz="1800" spc="0" dirty="0">
                <a:latin typeface="Tw Cen MT"/>
                <a:cs typeface="Tw Cen MT"/>
              </a:rPr>
              <a:t>partie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document, sont  strictement </a:t>
            </a:r>
            <a:r>
              <a:rPr sz="1800" spc="0" dirty="0">
                <a:latin typeface="Tw Cen MT"/>
                <a:cs typeface="Tw Cen MT"/>
              </a:rPr>
              <a:t>réservées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Nice-Sophia</a:t>
            </a:r>
            <a:r>
              <a:rPr sz="180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Antipolis.</a:t>
            </a:r>
            <a:endParaRPr sz="1800">
              <a:latin typeface="Tw Cen MT"/>
              <a:cs typeface="Tw Cen MT"/>
            </a:endParaRPr>
          </a:p>
          <a:p>
            <a:pPr marL="330200" marR="102235" indent="-317500">
              <a:lnSpc>
                <a:spcPct val="100299"/>
              </a:lnSpc>
              <a:spcBef>
                <a:spcPts val="73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10" dirty="0">
                <a:latin typeface="Tw Cen MT"/>
                <a:cs typeface="Tw Cen MT"/>
              </a:rPr>
              <a:t>L’utilisation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strictement </a:t>
            </a:r>
            <a:r>
              <a:rPr sz="1800" spc="0" dirty="0">
                <a:latin typeface="Tw Cen MT"/>
                <a:cs typeface="Tw Cen MT"/>
              </a:rPr>
              <a:t>réservée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10" dirty="0">
                <a:latin typeface="Tw Cen MT"/>
                <a:cs typeface="Tw Cen MT"/>
              </a:rPr>
              <a:t>l’usage </a:t>
            </a:r>
            <a:r>
              <a:rPr sz="1800" spc="-5" dirty="0">
                <a:latin typeface="Tw Cen MT"/>
                <a:cs typeface="Tw Cen MT"/>
              </a:rPr>
              <a:t>privé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étudiants  inscrits </a:t>
            </a:r>
            <a:r>
              <a:rPr sz="1800" dirty="0">
                <a:latin typeface="Tw Cen MT"/>
                <a:cs typeface="Tw Cen MT"/>
              </a:rPr>
              <a:t>aux cours et au </a:t>
            </a:r>
            <a:r>
              <a:rPr sz="1800" spc="-5" dirty="0">
                <a:latin typeface="Tw Cen MT"/>
                <a:cs typeface="Tw Cen MT"/>
              </a:rPr>
              <a:t>tutorat </a:t>
            </a:r>
            <a:r>
              <a:rPr sz="1800" spc="-10" dirty="0">
                <a:latin typeface="Tw Cen MT"/>
                <a:cs typeface="Tw Cen MT"/>
              </a:rPr>
              <a:t>organisés </a:t>
            </a:r>
            <a:r>
              <a:rPr sz="1800" dirty="0">
                <a:latin typeface="Tw Cen MT"/>
                <a:cs typeface="Tw Cen MT"/>
              </a:rPr>
              <a:t>par </a:t>
            </a:r>
            <a:r>
              <a:rPr sz="1800" spc="-5" dirty="0">
                <a:latin typeface="Tw Cen MT"/>
                <a:cs typeface="Tw Cen MT"/>
              </a:rPr>
              <a:t>l’UFR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Médecine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 </a:t>
            </a:r>
            <a:r>
              <a:rPr sz="1800" spc="-5" dirty="0">
                <a:latin typeface="Tw Cen MT"/>
                <a:cs typeface="Tw Cen MT"/>
              </a:rPr>
              <a:t>Nice-Sophia Antipolis, </a:t>
            </a:r>
            <a:r>
              <a:rPr sz="1800" dirty="0">
                <a:latin typeface="Tw Cen MT"/>
                <a:cs typeface="Tw Cen MT"/>
              </a:rPr>
              <a:t>et non destinée à toute autre </a:t>
            </a:r>
            <a:r>
              <a:rPr sz="1800" spc="-5" dirty="0">
                <a:latin typeface="Tw Cen MT"/>
                <a:cs typeface="Tw Cen MT"/>
              </a:rPr>
              <a:t>utilisation privée </a:t>
            </a:r>
            <a:r>
              <a:rPr sz="1800" dirty="0">
                <a:latin typeface="Tw Cen MT"/>
                <a:cs typeface="Tw Cen MT"/>
              </a:rPr>
              <a:t>ou </a:t>
            </a:r>
            <a:r>
              <a:rPr sz="1800" spc="-15" dirty="0">
                <a:latin typeface="Tw Cen MT"/>
                <a:cs typeface="Tw Cen MT"/>
              </a:rPr>
              <a:t>collective,  </a:t>
            </a:r>
            <a:r>
              <a:rPr sz="1800" spc="-5" dirty="0">
                <a:latin typeface="Tw Cen MT"/>
                <a:cs typeface="Tw Cen MT"/>
              </a:rPr>
              <a:t>gratuite </a:t>
            </a:r>
            <a:r>
              <a:rPr sz="1800" dirty="0">
                <a:latin typeface="Tw Cen MT"/>
                <a:cs typeface="Tw Cen MT"/>
              </a:rPr>
              <a:t>ou </a:t>
            </a:r>
            <a:r>
              <a:rPr sz="1800" spc="-20" dirty="0">
                <a:latin typeface="Tw Cen MT"/>
                <a:cs typeface="Tw Cen MT"/>
              </a:rPr>
              <a:t>payante.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60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1A14E48-5746-0A42-93B8-D9D8AC9E827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5976</Words>
  <Application>Microsoft Macintosh PowerPoint</Application>
  <PresentationFormat>Personnalisé</PresentationFormat>
  <Paragraphs>533</Paragraphs>
  <Slides>58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68" baseType="lpstr">
      <vt:lpstr>Arial</vt:lpstr>
      <vt:lpstr>Calibri</vt:lpstr>
      <vt:lpstr>Symbol</vt:lpstr>
      <vt:lpstr>Times New Roman</vt:lpstr>
      <vt:lpstr>Tw Cen MT</vt:lpstr>
      <vt:lpstr>Tw Cen MT Bold</vt:lpstr>
      <vt:lpstr>Tw Cen MT Italic</vt:lpstr>
      <vt:lpstr>Wingdings</vt:lpstr>
      <vt:lpstr>Wingdings 2</vt:lpstr>
      <vt:lpstr>Office Theme</vt:lpstr>
      <vt:lpstr>ECUE 7 : Statistiques appliquées</vt:lpstr>
      <vt:lpstr>Objectifs</vt:lpstr>
      <vt:lpstr>Plan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Test de Diagnostic Rapide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Exemple : l’étude CASS 1</vt:lpstr>
      <vt:lpstr>Paramètres mesurant la valeur  informationnelle d’un test diagnostique</vt:lpstr>
      <vt:lpstr>Exemple : l’étude CASS 1</vt:lpstr>
      <vt:lpstr>Paramètres mesurant la valeur  informationnelle d’un test diagnostique</vt:lpstr>
      <vt:lpstr>Paramètres mesurant la valeur  informationnelle d’un test diagnostique</vt:lpstr>
      <vt:lpstr>Privilégier la Se ou la Sp ?</vt:lpstr>
      <vt:lpstr>Privilégier la Se ou la Sp ?</vt:lpstr>
      <vt:lpstr>Choix d’un seuil. Répercussions sur la  sensibilité et la spécificité</vt:lpstr>
      <vt:lpstr>Mesure de la performance d’une stratégie  diagnostique (en situation réelle)</vt:lpstr>
      <vt:lpstr>Mesure de la performance d’une stratégie  diagnostique (en situation réelle)</vt:lpstr>
      <vt:lpstr>Influence de la prévalence sur la VPP</vt:lpstr>
      <vt:lpstr>Influence de la prévalence sur la VPP</vt:lpstr>
      <vt:lpstr>Définition et détermination de la VPN</vt:lpstr>
      <vt:lpstr>Influence de la prévalence sur la VPP</vt:lpstr>
      <vt:lpstr>Détermination des VPP et VPN à partir  du théorème de Bayes</vt:lpstr>
      <vt:lpstr>Détermination des VPP et VPN à partir  du théorème de Bayes</vt:lpstr>
      <vt:lpstr>Détermination de la VPP à partir du théorème de Bayes</vt:lpstr>
      <vt:lpstr>Détermination de la VPN à partir du théorème de Bayes</vt:lpstr>
      <vt:lpstr>Notions de qualité intrinsèque et  extrinsèques du test</vt:lpstr>
      <vt:lpstr>Pourquoi une courbe ROC ?</vt:lpstr>
      <vt:lpstr>Les courbes ROC</vt:lpstr>
      <vt:lpstr>Les courbes ROC</vt:lpstr>
      <vt:lpstr>Comment interprète-t-on une courbe ROC ?</vt:lpstr>
      <vt:lpstr>Courbe ROC pour diverses valeurs seuil dans la  détection des caries dentinaires avec Diagnodent</vt:lpstr>
      <vt:lpstr>Comparaison de plusieurs tests de dépistage  par une courbe ROC</vt:lpstr>
      <vt:lpstr>Programme de dépistage en population</vt:lpstr>
      <vt:lpstr>Lecture critique d’étude diagnostique</vt:lpstr>
      <vt:lpstr>Exercice 1</vt:lpstr>
      <vt:lpstr>Exercice 1</vt:lpstr>
      <vt:lpstr>Exercice 2</vt:lpstr>
      <vt:lpstr>Exercice 2</vt:lpstr>
      <vt:lpstr>Exercice 3</vt:lpstr>
      <vt:lpstr>Exercice 3</vt:lpstr>
      <vt:lpstr>Exercice 4</vt:lpstr>
      <vt:lpstr>Exercice 4</vt:lpstr>
      <vt:lpstr>Exercice 4</vt:lpstr>
      <vt:lpstr>Exercice 4</vt:lpstr>
      <vt:lpstr>Exercice 4</vt:lpstr>
      <vt:lpstr>Exercice 5</vt:lpstr>
      <vt:lpstr>Exercice 5</vt:lpstr>
      <vt:lpstr>Bibliographie</vt:lpstr>
      <vt:lpstr>Mentions légales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Valeur_informationnelle_d_un_signe_-_sensibilite,_specificite_et_VP.ppt</dc:title>
  <dc:creator>Pascal Staccini</dc:creator>
  <cp:lastModifiedBy>Laurence Lupi-Pegurier</cp:lastModifiedBy>
  <cp:revision>5</cp:revision>
  <dcterms:created xsi:type="dcterms:W3CDTF">2018-10-27T11:58:13Z</dcterms:created>
  <dcterms:modified xsi:type="dcterms:W3CDTF">2020-09-26T08:43:12Z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2010-11-11T00:00:00Z</vt:filetime>
  </property>
  <property fmtid="{D5CDD505-2E9C-101B-9397-08002B2CF9AE}" pid="3" name="Creator">
    <vt:lpwstr>Microsoft PowerPoint</vt:lpwstr>
  </property>
  <property fmtid="{D5CDD505-2E9C-101B-9397-08002B2CF9AE}" pid="4" name="LastSaved">
    <vt:filetime>2018-10-27T00:00:00Z</vt:filetime>
  </property>
</Properties>
</file>