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tiff" ContentType="image/tiff"/>
  <Default Extension="rels" ContentType="application/vnd.openxmlformats-package.relationships+xml"/>
  <Default Extension="tmp" ContentType="image/png"/>
  <Default Extension="wdp" ContentType="image/vnd.ms-photo"/>
  <Default Extension="gif" ContentType="image/gif"/>
  <Default Extension="png" ContentType="image/png"/>
  <Default Extension="tif" ContentType="image/t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58" r:id="rId3"/>
    <p:sldId id="326" r:id="rId4"/>
    <p:sldId id="259" r:id="rId5"/>
    <p:sldId id="260" r:id="rId6"/>
    <p:sldId id="261" r:id="rId7"/>
    <p:sldId id="262" r:id="rId8"/>
    <p:sldId id="333" r:id="rId9"/>
    <p:sldId id="263" r:id="rId10"/>
    <p:sldId id="334" r:id="rId11"/>
    <p:sldId id="336" r:id="rId12"/>
    <p:sldId id="264" r:id="rId13"/>
    <p:sldId id="335" r:id="rId14"/>
    <p:sldId id="265" r:id="rId15"/>
    <p:sldId id="266" r:id="rId16"/>
    <p:sldId id="337" r:id="rId17"/>
    <p:sldId id="267" r:id="rId18"/>
    <p:sldId id="268" r:id="rId19"/>
    <p:sldId id="269" r:id="rId20"/>
    <p:sldId id="270" r:id="rId21"/>
    <p:sldId id="271" r:id="rId22"/>
    <p:sldId id="327" r:id="rId23"/>
    <p:sldId id="273" r:id="rId24"/>
    <p:sldId id="274" r:id="rId25"/>
    <p:sldId id="275" r:id="rId26"/>
    <p:sldId id="315" r:id="rId27"/>
    <p:sldId id="316" r:id="rId28"/>
    <p:sldId id="317" r:id="rId29"/>
    <p:sldId id="318" r:id="rId30"/>
    <p:sldId id="319" r:id="rId31"/>
    <p:sldId id="320" r:id="rId32"/>
    <p:sldId id="328" r:id="rId33"/>
    <p:sldId id="282" r:id="rId34"/>
    <p:sldId id="283" r:id="rId35"/>
    <p:sldId id="284" r:id="rId36"/>
    <p:sldId id="285" r:id="rId37"/>
    <p:sldId id="286" r:id="rId38"/>
    <p:sldId id="329" r:id="rId39"/>
    <p:sldId id="287" r:id="rId40"/>
    <p:sldId id="322" r:id="rId41"/>
    <p:sldId id="288" r:id="rId42"/>
    <p:sldId id="289" r:id="rId43"/>
    <p:sldId id="290" r:id="rId44"/>
    <p:sldId id="291" r:id="rId45"/>
    <p:sldId id="292" r:id="rId46"/>
    <p:sldId id="293" r:id="rId47"/>
    <p:sldId id="294" r:id="rId48"/>
    <p:sldId id="295" r:id="rId49"/>
    <p:sldId id="296" r:id="rId50"/>
    <p:sldId id="324" r:id="rId51"/>
    <p:sldId id="325" r:id="rId52"/>
    <p:sldId id="330" r:id="rId53"/>
    <p:sldId id="299" r:id="rId54"/>
    <p:sldId id="314" r:id="rId55"/>
    <p:sldId id="303" r:id="rId56"/>
    <p:sldId id="304" r:id="rId57"/>
    <p:sldId id="305" r:id="rId58"/>
    <p:sldId id="306" r:id="rId59"/>
    <p:sldId id="307" r:id="rId60"/>
    <p:sldId id="308" r:id="rId61"/>
    <p:sldId id="345" r:id="rId62"/>
    <p:sldId id="339" r:id="rId63"/>
    <p:sldId id="340" r:id="rId64"/>
    <p:sldId id="341" r:id="rId65"/>
    <p:sldId id="342" r:id="rId66"/>
    <p:sldId id="343" r:id="rId67"/>
    <p:sldId id="338" r:id="rId6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54CF"/>
    <a:srgbClr val="E49E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366"/>
    <p:restoredTop sz="94580"/>
  </p:normalViewPr>
  <p:slideViewPr>
    <p:cSldViewPr snapToGrid="0" snapToObjects="1">
      <p:cViewPr>
        <p:scale>
          <a:sx n="95" d="100"/>
          <a:sy n="95" d="100"/>
        </p:scale>
        <p:origin x="656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63" Type="http://schemas.openxmlformats.org/officeDocument/2006/relationships/slide" Target="slides/slide62.xml"/><Relationship Id="rId64" Type="http://schemas.openxmlformats.org/officeDocument/2006/relationships/slide" Target="slides/slide63.xml"/><Relationship Id="rId65" Type="http://schemas.openxmlformats.org/officeDocument/2006/relationships/slide" Target="slides/slide64.xml"/><Relationship Id="rId66" Type="http://schemas.openxmlformats.org/officeDocument/2006/relationships/slide" Target="slides/slide65.xml"/><Relationship Id="rId67" Type="http://schemas.openxmlformats.org/officeDocument/2006/relationships/slide" Target="slides/slide66.xml"/><Relationship Id="rId68" Type="http://schemas.openxmlformats.org/officeDocument/2006/relationships/slide" Target="slides/slide67.xml"/><Relationship Id="rId69" Type="http://schemas.openxmlformats.org/officeDocument/2006/relationships/presProps" Target="presProps.xml"/><Relationship Id="rId50" Type="http://schemas.openxmlformats.org/officeDocument/2006/relationships/slide" Target="slides/slide49.xml"/><Relationship Id="rId51" Type="http://schemas.openxmlformats.org/officeDocument/2006/relationships/slide" Target="slides/slide50.xml"/><Relationship Id="rId52" Type="http://schemas.openxmlformats.org/officeDocument/2006/relationships/slide" Target="slides/slide51.xml"/><Relationship Id="rId53" Type="http://schemas.openxmlformats.org/officeDocument/2006/relationships/slide" Target="slides/slide52.xml"/><Relationship Id="rId54" Type="http://schemas.openxmlformats.org/officeDocument/2006/relationships/slide" Target="slides/slide53.xml"/><Relationship Id="rId55" Type="http://schemas.openxmlformats.org/officeDocument/2006/relationships/slide" Target="slides/slide54.xml"/><Relationship Id="rId56" Type="http://schemas.openxmlformats.org/officeDocument/2006/relationships/slide" Target="slides/slide55.xml"/><Relationship Id="rId57" Type="http://schemas.openxmlformats.org/officeDocument/2006/relationships/slide" Target="slides/slide56.xml"/><Relationship Id="rId58" Type="http://schemas.openxmlformats.org/officeDocument/2006/relationships/slide" Target="slides/slide57.xml"/><Relationship Id="rId59" Type="http://schemas.openxmlformats.org/officeDocument/2006/relationships/slide" Target="slides/slide5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Relationship Id="rId46" Type="http://schemas.openxmlformats.org/officeDocument/2006/relationships/slide" Target="slides/slide45.xml"/><Relationship Id="rId47" Type="http://schemas.openxmlformats.org/officeDocument/2006/relationships/slide" Target="slides/slide46.xml"/><Relationship Id="rId48" Type="http://schemas.openxmlformats.org/officeDocument/2006/relationships/slide" Target="slides/slide47.xml"/><Relationship Id="rId49" Type="http://schemas.openxmlformats.org/officeDocument/2006/relationships/slide" Target="slides/slide4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70" Type="http://schemas.openxmlformats.org/officeDocument/2006/relationships/viewProps" Target="viewProps.xml"/><Relationship Id="rId71" Type="http://schemas.openxmlformats.org/officeDocument/2006/relationships/theme" Target="theme/theme1.xml"/><Relationship Id="rId72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60" Type="http://schemas.openxmlformats.org/officeDocument/2006/relationships/slide" Target="slides/slide59.xml"/><Relationship Id="rId61" Type="http://schemas.openxmlformats.org/officeDocument/2006/relationships/slide" Target="slides/slide60.xml"/><Relationship Id="rId62" Type="http://schemas.openxmlformats.org/officeDocument/2006/relationships/slide" Target="slides/slide61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D26E-E450-744F-810D-418F9AF6F41A}" type="datetimeFigureOut">
              <a:rPr lang="fr-FR" smtClean="0"/>
              <a:t>25/08/2016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472B-92CC-7A49-805D-6AB5C9E37A9E}" type="slidenum">
              <a:rPr lang="fr-FR" smtClean="0"/>
              <a:t>‹#›</a:t>
            </a:fld>
            <a:endParaRPr lang="fr-F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4893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D26E-E450-744F-810D-418F9AF6F41A}" type="datetimeFigureOut">
              <a:rPr lang="fr-FR" smtClean="0"/>
              <a:t>25/08/2016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472B-92CC-7A49-805D-6AB5C9E37A9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5486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-tête de sec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D26E-E450-744F-810D-418F9AF6F41A}" type="datetimeFigureOut">
              <a:rPr lang="fr-FR" smtClean="0"/>
              <a:t>25/08/2016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472B-92CC-7A49-805D-6AB5C9E37A9E}" type="slidenum">
              <a:rPr lang="fr-FR" smtClean="0"/>
              <a:t>‹#›</a:t>
            </a:fld>
            <a:endParaRPr lang="fr-FR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4481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D26E-E450-744F-810D-418F9AF6F41A}" type="datetimeFigureOut">
              <a:rPr lang="fr-FR" smtClean="0"/>
              <a:t>25/08/2016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472B-92CC-7A49-805D-6AB5C9E37A9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5011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D26E-E450-744F-810D-418F9AF6F41A}" type="datetimeFigureOut">
              <a:rPr lang="fr-FR" smtClean="0"/>
              <a:t>25/08/2016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472B-92CC-7A49-805D-6AB5C9E37A9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175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D26E-E450-744F-810D-418F9AF6F41A}" type="datetimeFigureOut">
              <a:rPr lang="fr-FR" smtClean="0"/>
              <a:t>25/08/2016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472B-92CC-7A49-805D-6AB5C9E37A9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525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D26E-E450-744F-810D-418F9AF6F41A}" type="datetimeFigureOut">
              <a:rPr lang="fr-FR" smtClean="0"/>
              <a:t>25/08/2016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472B-92CC-7A49-805D-6AB5C9E37A9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7263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1D1D26E-E450-744F-810D-418F9AF6F41A}" type="datetimeFigureOut">
              <a:rPr lang="fr-FR" smtClean="0"/>
              <a:t>25/08/2016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D53472B-92CC-7A49-805D-6AB5C9E37A9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9644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D26E-E450-744F-810D-418F9AF6F41A}" type="datetimeFigureOut">
              <a:rPr lang="fr-FR" smtClean="0"/>
              <a:t>25/08/2016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472B-92CC-7A49-805D-6AB5C9E37A9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1131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D26E-E450-744F-810D-418F9AF6F41A}" type="datetimeFigureOut">
              <a:rPr lang="fr-FR" smtClean="0"/>
              <a:t>25/08/2016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472B-92CC-7A49-805D-6AB5C9E37A9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8324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1D26E-E450-744F-810D-418F9AF6F41A}" type="datetimeFigureOut">
              <a:rPr lang="fr-FR" smtClean="0"/>
              <a:t>25/08/2016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3472B-92CC-7A49-805D-6AB5C9E37A9E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73471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1D1D26E-E450-744F-810D-418F9AF6F41A}" type="datetimeFigureOut">
              <a:rPr lang="fr-FR" smtClean="0"/>
              <a:t>25/08/2016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D53472B-92CC-7A49-805D-6AB5C9E37A9E}" type="slidenum">
              <a:rPr lang="fr-FR" smtClean="0"/>
              <a:t>‹#›</a:t>
            </a:fld>
            <a:endParaRPr lang="fr-FR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8988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microsoft.com/office/2007/relationships/hdphoto" Target="../media/hdphoto1.wdp"/><Relationship Id="rId5" Type="http://schemas.openxmlformats.org/officeDocument/2006/relationships/image" Target="../media/image4.jpg"/><Relationship Id="rId6" Type="http://schemas.openxmlformats.org/officeDocument/2006/relationships/image" Target="../media/image5.tif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4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g"/><Relationship Id="rId3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4" Type="http://schemas.openxmlformats.org/officeDocument/2006/relationships/image" Target="../media/image12.jpeg"/><Relationship Id="rId5" Type="http://schemas.microsoft.com/office/2007/relationships/hdphoto" Target="../media/hdphoto3.wdp"/><Relationship Id="rId6" Type="http://schemas.openxmlformats.org/officeDocument/2006/relationships/image" Target="../media/image13.jpeg"/><Relationship Id="rId7" Type="http://schemas.microsoft.com/office/2007/relationships/hdphoto" Target="../media/hdphoto4.wdp"/><Relationship Id="rId8" Type="http://schemas.openxmlformats.org/officeDocument/2006/relationships/image" Target="../media/image14.jpeg"/><Relationship Id="rId9" Type="http://schemas.microsoft.com/office/2007/relationships/hdphoto" Target="../media/hdphoto5.wdp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png"/><Relationship Id="rId3" Type="http://schemas.openxmlformats.org/officeDocument/2006/relationships/image" Target="../media/image18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0.jpeg"/><Relationship Id="rId3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2.tif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4.jpg"/><Relationship Id="rId3" Type="http://schemas.openxmlformats.org/officeDocument/2006/relationships/image" Target="../media/image19.tiff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5.tif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4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9.tif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0.tiff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1.tiff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tiff"/><Relationship Id="rId3" Type="http://schemas.openxmlformats.org/officeDocument/2006/relationships/image" Target="../media/image32.tif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3.tif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4.tif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5.tif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6.tif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7.tiff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8.tif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9.tif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0.tiff"/><Relationship Id="rId3" Type="http://schemas.openxmlformats.org/officeDocument/2006/relationships/image" Target="../media/image41.tif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2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3.png"/><Relationship Id="rId3" Type="http://schemas.openxmlformats.org/officeDocument/2006/relationships/hyperlink" Target="https://youtu.be/IO7cwmCZXOU" TargetMode="Externa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4.tmp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9.tiff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5.tiff"/><Relationship Id="rId3" Type="http://schemas.openxmlformats.org/officeDocument/2006/relationships/image" Target="../media/image46.jpe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7.tiff"/><Relationship Id="rId3" Type="http://schemas.openxmlformats.org/officeDocument/2006/relationships/image" Target="../media/image48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9.jpg"/><Relationship Id="rId3" Type="http://schemas.openxmlformats.org/officeDocument/2006/relationships/image" Target="../media/image50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4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1.jp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4.jp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5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6.tif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7.jp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8.tiff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9.tiff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0.jpeg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1.jpeg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2.jpe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3.jpe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4.jpeg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5.jpe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6.jpeg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7.tiff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4" Type="http://schemas.openxmlformats.org/officeDocument/2006/relationships/image" Target="../media/image65.jpeg"/><Relationship Id="rId5" Type="http://schemas.openxmlformats.org/officeDocument/2006/relationships/image" Target="../media/image66.jpeg"/><Relationship Id="rId6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2.jpe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/>
          <a:p>
            <a:r>
              <a:rPr lang="fr-FR" dirty="0" smtClean="0"/>
              <a:t>LE TISSU SQUELETTIQUE</a:t>
            </a:r>
            <a:endParaRPr lang="fr-FR" dirty="0"/>
          </a:p>
        </p:txBody>
      </p:sp>
      <p:sp>
        <p:nvSpPr>
          <p:cNvPr id="6" name="Sous-titr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/>
          <a:lstStyle/>
          <a:p>
            <a:r>
              <a:rPr lang="fr-FR" dirty="0" smtClean="0"/>
              <a:t>Tutorat d’histologie 2016-2017</a:t>
            </a:r>
          </a:p>
          <a:p>
            <a:r>
              <a:rPr lang="fr-FR" dirty="0" smtClean="0"/>
              <a:t>Pr. Patrick </a:t>
            </a:r>
            <a:r>
              <a:rPr lang="fr-FR" dirty="0" err="1" smtClean="0"/>
              <a:t>philip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8178098" y="297287"/>
            <a:ext cx="40139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chemeClr val="accent2">
                    <a:lumMod val="50000"/>
                  </a:schemeClr>
                </a:solidFill>
              </a:rPr>
              <a:t>Tissu conjonctif spécialisé</a:t>
            </a:r>
            <a:endParaRPr lang="fr-FR" sz="2400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400983" y="2974434"/>
            <a:ext cx="1122934" cy="438645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265" y="758952"/>
            <a:ext cx="3765665" cy="20447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6250" y="909527"/>
            <a:ext cx="2297583" cy="1914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38613"/>
            <a:ext cx="2566994" cy="2563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7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Espace réservé du contenu 6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588" y="284163"/>
            <a:ext cx="4824412" cy="5707062"/>
          </a:xfrm>
        </p:spPr>
      </p:pic>
      <p:sp>
        <p:nvSpPr>
          <p:cNvPr id="6" name="ZoneTexte 5"/>
          <p:cNvSpPr txBox="1"/>
          <p:nvPr/>
        </p:nvSpPr>
        <p:spPr>
          <a:xfrm>
            <a:off x="2793076" y="6376863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0270" y="3935367"/>
            <a:ext cx="4224048" cy="231388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5552" y="67356"/>
            <a:ext cx="3973484" cy="379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275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968187" y="1842246"/>
            <a:ext cx="102197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>
                <a:solidFill>
                  <a:schemeClr val="accent4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LE TISSU CARTILAGINEUX</a:t>
            </a:r>
            <a:endParaRPr lang="fr-FR" sz="8800" dirty="0">
              <a:solidFill>
                <a:schemeClr val="accent4">
                  <a:lumMod val="75000"/>
                </a:schemeClr>
              </a:solidFill>
              <a:latin typeface="Chalkduster" charset="0"/>
              <a:ea typeface="Chalkduster" charset="0"/>
              <a:cs typeface="Chalkduster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237031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flipH="1">
            <a:off x="-1588507" y="0"/>
            <a:ext cx="119275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LE TISSU CARTILAGINEUX</a:t>
            </a:r>
            <a:endParaRPr lang="fr-FR" sz="3400" b="1" u="sng" dirty="0">
              <a:solidFill>
                <a:schemeClr val="accent2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87431" y="469967"/>
            <a:ext cx="7209907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sz="2000" dirty="0"/>
          </a:p>
          <a:p>
            <a:pPr marL="342900" indent="-342900">
              <a:buFont typeface="Wingdings" charset="2"/>
              <a:buChar char="v"/>
            </a:pPr>
            <a:r>
              <a:rPr lang="fr-FR" sz="2400" dirty="0">
                <a:sym typeface="Wingdings"/>
              </a:rPr>
              <a:t>Squelette définitif de certains animaux (</a:t>
            </a:r>
            <a:r>
              <a:rPr lang="fr-FR" sz="2400" dirty="0" smtClean="0">
                <a:sym typeface="Wingdings"/>
              </a:rPr>
              <a:t>poissons)</a:t>
            </a:r>
          </a:p>
          <a:p>
            <a:pPr marL="342900" indent="-342900">
              <a:buFont typeface="Wingdings" charset="2"/>
              <a:buChar char="v"/>
            </a:pPr>
            <a:endParaRPr lang="fr-FR" sz="2400" dirty="0"/>
          </a:p>
          <a:p>
            <a:pPr marL="342900" indent="-342900">
              <a:buFont typeface="Wingdings" charset="2"/>
              <a:buChar char="v"/>
            </a:pPr>
            <a:r>
              <a:rPr lang="fr-FR" sz="2400" dirty="0" smtClean="0"/>
              <a:t>Squelette </a:t>
            </a:r>
            <a:r>
              <a:rPr lang="fr-FR" sz="2400" b="1" dirty="0"/>
              <a:t>provisoire</a:t>
            </a:r>
            <a:r>
              <a:rPr lang="fr-FR" sz="2400" dirty="0"/>
              <a:t> des embryons de </a:t>
            </a:r>
            <a:r>
              <a:rPr lang="fr-FR" sz="2400" b="1" dirty="0" smtClean="0"/>
              <a:t>mammifères</a:t>
            </a:r>
            <a:r>
              <a:rPr lang="fr-FR" sz="2400" dirty="0" smtClean="0"/>
              <a:t> </a:t>
            </a:r>
            <a:r>
              <a:rPr lang="fr-FR" sz="2400" dirty="0" smtClean="0">
                <a:sym typeface="Wingdings"/>
              </a:rPr>
              <a:t> </a:t>
            </a:r>
            <a:r>
              <a:rPr lang="fr-FR" sz="2400" dirty="0">
                <a:sym typeface="Wingdings"/>
              </a:rPr>
              <a:t>Remplacé progressivement par un squelette </a:t>
            </a:r>
            <a:r>
              <a:rPr lang="fr-FR" sz="2400" dirty="0" smtClean="0">
                <a:sym typeface="Wingdings"/>
              </a:rPr>
              <a:t>osseux au cours du processus d’</a:t>
            </a:r>
            <a:r>
              <a:rPr lang="fr-FR" sz="2400" b="1" dirty="0" smtClean="0">
                <a:solidFill>
                  <a:srgbClr val="7030A0"/>
                </a:solidFill>
                <a:sym typeface="Wingdings"/>
              </a:rPr>
              <a:t>ossification</a:t>
            </a:r>
            <a:r>
              <a:rPr lang="fr-FR" sz="2400" dirty="0" smtClean="0">
                <a:sym typeface="Wingdings"/>
              </a:rPr>
              <a:t>.</a:t>
            </a:r>
          </a:p>
          <a:p>
            <a:pPr marL="342900" indent="-342900">
              <a:buFont typeface="Wingdings" charset="2"/>
              <a:buChar char="v"/>
            </a:pPr>
            <a:endParaRPr lang="fr-FR" sz="2400" dirty="0" smtClean="0">
              <a:sym typeface="Wingdings"/>
            </a:endParaRPr>
          </a:p>
          <a:p>
            <a:endParaRPr lang="fr-FR" sz="2400" dirty="0" smtClean="0">
              <a:sym typeface="Wingdings"/>
            </a:endParaRPr>
          </a:p>
          <a:p>
            <a:r>
              <a:rPr lang="fr-FR" sz="2400" b="1" u="sng" dirty="0" smtClean="0">
                <a:sym typeface="Wingdings"/>
              </a:rPr>
              <a:t>Du cartilage persiste </a:t>
            </a:r>
            <a:r>
              <a:rPr lang="fr-FR" sz="2400" dirty="0" smtClean="0">
                <a:sym typeface="Wingdings"/>
              </a:rPr>
              <a:t>:</a:t>
            </a:r>
          </a:p>
          <a:p>
            <a:pPr marL="457200" indent="-457200">
              <a:buAutoNum type="arabicParenR"/>
            </a:pPr>
            <a:r>
              <a:rPr lang="fr-FR" sz="2400" dirty="0">
                <a:sym typeface="Wingdings"/>
              </a:rPr>
              <a:t>O</a:t>
            </a:r>
            <a:r>
              <a:rPr lang="fr-FR" sz="2400" dirty="0" smtClean="0">
                <a:sym typeface="Wingdings"/>
              </a:rPr>
              <a:t>reilles, nez, trachée..</a:t>
            </a:r>
          </a:p>
          <a:p>
            <a:pPr marL="457200" indent="-457200">
              <a:buAutoNum type="arabicParenR"/>
            </a:pPr>
            <a:r>
              <a:rPr lang="fr-FR" sz="2400" dirty="0" smtClean="0">
                <a:sym typeface="Wingdings"/>
              </a:rPr>
              <a:t>Articulation entre 2 os quelconques (</a:t>
            </a:r>
            <a:r>
              <a:rPr lang="fr-FR" sz="2400" b="1" dirty="0" smtClean="0">
                <a:solidFill>
                  <a:srgbClr val="00B0F0"/>
                </a:solidFill>
                <a:sym typeface="Wingdings"/>
              </a:rPr>
              <a:t>cartilage articulaire</a:t>
            </a:r>
            <a:r>
              <a:rPr lang="fr-FR" sz="2400" dirty="0" smtClean="0">
                <a:sym typeface="Wingdings"/>
              </a:rPr>
              <a:t>)</a:t>
            </a:r>
          </a:p>
          <a:p>
            <a:pPr marL="457200" indent="-457200">
              <a:buAutoNum type="arabicParenR"/>
            </a:pPr>
            <a:r>
              <a:rPr lang="fr-FR" sz="2400" dirty="0" smtClean="0">
                <a:sym typeface="Wingdings"/>
              </a:rPr>
              <a:t>Articulation entre les vertèbres  disques </a:t>
            </a:r>
            <a:r>
              <a:rPr lang="fr-FR" sz="2400" dirty="0" err="1" smtClean="0">
                <a:sym typeface="Wingdings"/>
              </a:rPr>
              <a:t>inter-vertébraux</a:t>
            </a:r>
            <a:r>
              <a:rPr lang="fr-FR" sz="2400" dirty="0" smtClean="0">
                <a:sym typeface="Wingdings"/>
              </a:rPr>
              <a:t> (très résistants)</a:t>
            </a:r>
          </a:p>
          <a:p>
            <a:pPr marL="457200" indent="-457200">
              <a:buAutoNum type="arabicParenR"/>
            </a:pPr>
            <a:r>
              <a:rPr lang="fr-FR" sz="2400" dirty="0" smtClean="0">
                <a:sym typeface="Wingdings"/>
              </a:rPr>
              <a:t>Genoux (ménisques)  également très résistant.</a:t>
            </a:r>
          </a:p>
          <a:p>
            <a:pPr marL="457200" indent="-457200">
              <a:buAutoNum type="arabicParenR"/>
            </a:pPr>
            <a:endParaRPr lang="fr-FR" sz="2000" dirty="0" smtClean="0">
              <a:sym typeface="Wingdings"/>
            </a:endParaRPr>
          </a:p>
          <a:p>
            <a:endParaRPr lang="fr-FR" sz="2000" dirty="0">
              <a:sym typeface="Wingdings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793076" y="6376863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807" b="-874"/>
          <a:stretch/>
        </p:blipFill>
        <p:spPr>
          <a:xfrm>
            <a:off x="9281552" y="0"/>
            <a:ext cx="2910448" cy="187867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0" r="1245" b="4363"/>
          <a:stretch/>
        </p:blipFill>
        <p:spPr>
          <a:xfrm>
            <a:off x="8486070" y="2410691"/>
            <a:ext cx="3551873" cy="3757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54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793076" y="6376863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7366"/>
          <a:stretch/>
        </p:blipFill>
        <p:spPr>
          <a:xfrm>
            <a:off x="-1280488" y="36550"/>
            <a:ext cx="3886360" cy="628276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872" y="36550"/>
            <a:ext cx="3438004" cy="346378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77" t="2933" r="7795" b="2931"/>
          <a:stretch/>
        </p:blipFill>
        <p:spPr>
          <a:xfrm>
            <a:off x="5708073" y="3500339"/>
            <a:ext cx="6483927" cy="283335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9098" b="4412"/>
          <a:stretch/>
        </p:blipFill>
        <p:spPr>
          <a:xfrm>
            <a:off x="7836551" y="36550"/>
            <a:ext cx="2854120" cy="320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684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 flipH="1">
            <a:off x="264459" y="188260"/>
            <a:ext cx="119275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LE TISSU CARTILAGINEUX</a:t>
            </a:r>
            <a:endParaRPr lang="fr-FR" sz="3400" b="1" u="sng" dirty="0">
              <a:solidFill>
                <a:schemeClr val="accent2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09833" y="1314202"/>
            <a:ext cx="486703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La cellule du cartilage = chondrocyte : </a:t>
            </a:r>
          </a:p>
          <a:p>
            <a:pPr marL="285750" indent="-285750">
              <a:buFontTx/>
              <a:buChar char="-"/>
            </a:pPr>
            <a:r>
              <a:rPr lang="fr-FR" sz="2000" dirty="0" smtClean="0"/>
              <a:t>noyau : volumineux, rond, </a:t>
            </a:r>
            <a:r>
              <a:rPr lang="fr-FR" sz="2000" dirty="0"/>
              <a:t>deux </a:t>
            </a:r>
            <a:r>
              <a:rPr lang="fr-FR" sz="2000" dirty="0" err="1"/>
              <a:t>nucléoles</a:t>
            </a:r>
            <a:r>
              <a:rPr lang="fr-FR" sz="2000" dirty="0"/>
              <a:t> </a:t>
            </a:r>
            <a:endParaRPr lang="fr-FR" sz="2000" dirty="0" smtClean="0"/>
          </a:p>
          <a:p>
            <a:pPr marL="285750" indent="-285750">
              <a:buFontTx/>
              <a:buChar char="-"/>
            </a:pPr>
            <a:r>
              <a:rPr lang="fr-FR" sz="2000" dirty="0"/>
              <a:t>cytoplasme </a:t>
            </a:r>
            <a:r>
              <a:rPr lang="fr-FR" sz="2000" dirty="0" smtClean="0"/>
              <a:t>: granuleux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6556105" y="1081225"/>
            <a:ext cx="528527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Le chondrocyte est dans un </a:t>
            </a:r>
            <a:r>
              <a:rPr lang="fr-FR" sz="2000" b="1" dirty="0" err="1" smtClean="0"/>
              <a:t>chondro</a:t>
            </a:r>
            <a:r>
              <a:rPr lang="fr-FR" sz="2000" b="1" dirty="0" err="1" smtClean="0">
                <a:solidFill>
                  <a:srgbClr val="FF0000"/>
                </a:solidFill>
              </a:rPr>
              <a:t>p</a:t>
            </a:r>
            <a:r>
              <a:rPr lang="fr-FR" sz="2000" b="1" dirty="0" err="1" smtClean="0"/>
              <a:t>laste</a:t>
            </a:r>
            <a:r>
              <a:rPr lang="fr-FR" sz="2000" b="1" dirty="0" smtClean="0"/>
              <a:t> :</a:t>
            </a:r>
          </a:p>
          <a:p>
            <a:r>
              <a:rPr lang="fr-FR" sz="2000" dirty="0" smtClean="0">
                <a:sym typeface="Wingdings"/>
              </a:rPr>
              <a:t> Chaque </a:t>
            </a:r>
            <a:r>
              <a:rPr lang="fr-FR" sz="2000" dirty="0" err="1" smtClean="0">
                <a:sym typeface="Wingdings"/>
              </a:rPr>
              <a:t>chondroplaste</a:t>
            </a:r>
            <a:r>
              <a:rPr lang="fr-FR" sz="2000" dirty="0" smtClean="0">
                <a:sym typeface="Wingdings"/>
              </a:rPr>
              <a:t> est séparé par la matrice organique</a:t>
            </a:r>
            <a:r>
              <a:rPr lang="fr-FR" dirty="0" smtClean="0"/>
              <a:t> (principalement collagène de type II)</a:t>
            </a:r>
            <a:endParaRPr lang="fr-FR" dirty="0"/>
          </a:p>
        </p:txBody>
      </p:sp>
      <p:pic>
        <p:nvPicPr>
          <p:cNvPr id="8" name="Image 7" descr="C:\Users\Utilisateur\Desktop\périchondrium.PN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3" t="1866" r="2335" b="2236"/>
          <a:stretch/>
        </p:blipFill>
        <p:spPr bwMode="auto">
          <a:xfrm>
            <a:off x="6666807" y="2651299"/>
            <a:ext cx="4762018" cy="31897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2836" y="2651299"/>
            <a:ext cx="4734035" cy="31897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ZoneTexte 11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66612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97508" y="794162"/>
            <a:ext cx="2452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CELLULE SOUCHE = CSM (</a:t>
            </a:r>
            <a:r>
              <a:rPr lang="fr-FR" sz="2000" b="1" dirty="0" err="1" smtClean="0">
                <a:solidFill>
                  <a:srgbClr val="C00000"/>
                </a:solidFill>
              </a:rPr>
              <a:t>multipotente</a:t>
            </a:r>
            <a:r>
              <a:rPr lang="fr-FR" sz="2000" b="1" dirty="0" smtClean="0">
                <a:solidFill>
                  <a:srgbClr val="C00000"/>
                </a:solidFill>
              </a:rPr>
              <a:t>)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126929" y="1041943"/>
            <a:ext cx="1776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PROGENITEURS</a:t>
            </a:r>
          </a:p>
          <a:p>
            <a:r>
              <a:rPr lang="fr-FR" b="1" dirty="0" smtClean="0"/>
              <a:t>Cartilagineux</a:t>
            </a:r>
            <a:endParaRPr lang="fr-FR" b="1" dirty="0"/>
          </a:p>
        </p:txBody>
      </p:sp>
      <p:sp>
        <p:nvSpPr>
          <p:cNvPr id="4" name="Rectangle 3"/>
          <p:cNvSpPr/>
          <p:nvPr/>
        </p:nvSpPr>
        <p:spPr>
          <a:xfrm>
            <a:off x="5028483" y="1041943"/>
            <a:ext cx="16226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PRECURSEURS</a:t>
            </a:r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5" name="Tableau 4"/>
          <p:cNvGraphicFramePr>
            <a:graphicFrameLocks noGrp="1"/>
          </p:cNvGraphicFramePr>
          <p:nvPr>
            <p:extLst/>
          </p:nvPr>
        </p:nvGraphicFramePr>
        <p:xfrm>
          <a:off x="4903304" y="1456052"/>
          <a:ext cx="1776775" cy="454131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776775"/>
              </a:tblGrid>
              <a:tr h="45413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dirty="0" smtClean="0"/>
                        <a:t>Chondroblaste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9051196" y="1068447"/>
            <a:ext cx="28492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CELLULES DIFFÉRENCIÉS x2</a:t>
            </a:r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7" name="Tableau 6"/>
          <p:cNvGraphicFramePr>
            <a:graphicFrameLocks noGrp="1"/>
          </p:cNvGraphicFramePr>
          <p:nvPr>
            <p:extLst/>
          </p:nvPr>
        </p:nvGraphicFramePr>
        <p:xfrm>
          <a:off x="9442510" y="1482556"/>
          <a:ext cx="1691636" cy="45357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691636"/>
              </a:tblGrid>
              <a:tr h="45357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dirty="0" smtClean="0"/>
                        <a:t>Chondrocyte</a:t>
                      </a:r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8" name="ZoneTexte 7"/>
          <p:cNvSpPr txBox="1"/>
          <p:nvPr/>
        </p:nvSpPr>
        <p:spPr>
          <a:xfrm flipH="1">
            <a:off x="264459" y="188260"/>
            <a:ext cx="119275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LE TISSU CARTILAGINEUX</a:t>
            </a:r>
            <a:endParaRPr lang="fr-FR" sz="3400" b="1" u="sng" dirty="0">
              <a:solidFill>
                <a:schemeClr val="accent2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12" name="Flèche courbée vers le bas 11"/>
          <p:cNvSpPr/>
          <p:nvPr/>
        </p:nvSpPr>
        <p:spPr>
          <a:xfrm>
            <a:off x="6776273" y="1073571"/>
            <a:ext cx="2540005" cy="678968"/>
          </a:xfrm>
          <a:prstGeom prst="curvedDown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7255881" y="1349462"/>
            <a:ext cx="161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C00000"/>
                </a:solidFill>
              </a:rPr>
              <a:t>Division </a:t>
            </a:r>
          </a:p>
          <a:p>
            <a:pPr algn="ctr"/>
            <a:r>
              <a:rPr lang="fr-FR" b="1" dirty="0" smtClean="0">
                <a:solidFill>
                  <a:srgbClr val="C00000"/>
                </a:solidFill>
              </a:rPr>
              <a:t>Différenciation</a:t>
            </a: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14" name="Flèche courbée vers le bas 13"/>
          <p:cNvSpPr/>
          <p:nvPr/>
        </p:nvSpPr>
        <p:spPr>
          <a:xfrm>
            <a:off x="2623930" y="803813"/>
            <a:ext cx="715618" cy="243254"/>
          </a:xfrm>
          <a:prstGeom prst="curvedDownArrow">
            <a:avLst/>
          </a:prstGeom>
          <a:solidFill>
            <a:schemeClr val="tx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5" name="Flèche courbée vers le bas 14"/>
          <p:cNvSpPr/>
          <p:nvPr/>
        </p:nvSpPr>
        <p:spPr>
          <a:xfrm>
            <a:off x="4591681" y="803813"/>
            <a:ext cx="715618" cy="243254"/>
          </a:xfrm>
          <a:prstGeom prst="curvedDownArrow">
            <a:avLst/>
          </a:prstGeom>
          <a:solidFill>
            <a:schemeClr val="tx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64459" y="3197537"/>
            <a:ext cx="253116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b="1" i="1" dirty="0" smtClean="0">
                <a:ea typeface="Verdana"/>
                <a:cs typeface="Verdana"/>
              </a:rPr>
              <a:t>1₵ dormante</a:t>
            </a:r>
            <a:r>
              <a:rPr lang="fr-FR" sz="1400" i="1" dirty="0" smtClean="0">
                <a:ea typeface="Verdana"/>
                <a:cs typeface="Verdana"/>
              </a:rPr>
              <a:t>,</a:t>
            </a:r>
            <a:r>
              <a:rPr lang="fr-FR" sz="1400" b="1" i="1" dirty="0"/>
              <a:t> </a:t>
            </a:r>
            <a:r>
              <a:rPr lang="fr-FR" sz="1400" i="1" dirty="0" smtClean="0"/>
              <a:t>Stockée</a:t>
            </a:r>
          </a:p>
          <a:p>
            <a:r>
              <a:rPr lang="fr-FR" sz="1600" b="1" i="1" dirty="0" err="1">
                <a:solidFill>
                  <a:schemeClr val="accent1">
                    <a:lumMod val="50000"/>
                  </a:schemeClr>
                </a:solidFill>
              </a:rPr>
              <a:t>A</a:t>
            </a:r>
            <a:r>
              <a:rPr lang="fr-FR" sz="1600" b="1" i="1" dirty="0" err="1" smtClean="0">
                <a:solidFill>
                  <a:schemeClr val="accent1">
                    <a:lumMod val="50000"/>
                  </a:schemeClr>
                </a:solidFill>
              </a:rPr>
              <a:t>uto-renouvellement</a:t>
            </a:r>
            <a:endParaRPr lang="fr-FR" sz="16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" name="Flèche vers le bas 19"/>
          <p:cNvSpPr/>
          <p:nvPr/>
        </p:nvSpPr>
        <p:spPr>
          <a:xfrm>
            <a:off x="914400" y="1726035"/>
            <a:ext cx="94129" cy="1431788"/>
          </a:xfrm>
          <a:prstGeom prst="downArrow">
            <a:avLst/>
          </a:prstGeom>
          <a:solidFill>
            <a:schemeClr val="tx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3012642" y="3197537"/>
            <a:ext cx="253116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b="1" i="1" dirty="0" smtClean="0">
                <a:ea typeface="Verdana"/>
                <a:cs typeface="Verdana"/>
              </a:rPr>
              <a:t>1₵ dormante</a:t>
            </a:r>
            <a:r>
              <a:rPr lang="fr-FR" sz="1400" i="1" dirty="0" smtClean="0">
                <a:ea typeface="Verdana"/>
                <a:cs typeface="Verdana"/>
              </a:rPr>
              <a:t>,</a:t>
            </a:r>
            <a:r>
              <a:rPr lang="fr-FR" sz="1400" b="1" i="1" dirty="0"/>
              <a:t> </a:t>
            </a:r>
            <a:r>
              <a:rPr lang="fr-FR" sz="1400" i="1" dirty="0" smtClean="0"/>
              <a:t>Stockée</a:t>
            </a:r>
          </a:p>
          <a:p>
            <a:r>
              <a:rPr lang="fr-FR" sz="1600" b="1" i="1" dirty="0" err="1">
                <a:solidFill>
                  <a:schemeClr val="accent1">
                    <a:lumMod val="50000"/>
                  </a:schemeClr>
                </a:solidFill>
              </a:rPr>
              <a:t>A</a:t>
            </a:r>
            <a:r>
              <a:rPr lang="fr-FR" sz="1600" b="1" i="1" dirty="0" err="1" smtClean="0">
                <a:solidFill>
                  <a:schemeClr val="accent1">
                    <a:lumMod val="50000"/>
                  </a:schemeClr>
                </a:solidFill>
              </a:rPr>
              <a:t>uto-renouvellement</a:t>
            </a:r>
            <a:endParaRPr lang="fr-FR" sz="16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2" name="Flèche vers le bas 21"/>
          <p:cNvSpPr/>
          <p:nvPr/>
        </p:nvSpPr>
        <p:spPr>
          <a:xfrm>
            <a:off x="3671398" y="1691545"/>
            <a:ext cx="81134" cy="1431788"/>
          </a:xfrm>
          <a:prstGeom prst="downArrow">
            <a:avLst/>
          </a:prstGeom>
          <a:solidFill>
            <a:schemeClr val="tx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Étoile à 8 branches 22"/>
          <p:cNvSpPr/>
          <p:nvPr/>
        </p:nvSpPr>
        <p:spPr>
          <a:xfrm>
            <a:off x="1775082" y="1480138"/>
            <a:ext cx="477749" cy="446004"/>
          </a:xfrm>
          <a:prstGeom prst="star8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</a:p>
        </p:txBody>
      </p:sp>
      <p:sp>
        <p:nvSpPr>
          <p:cNvPr id="24" name="Étoile à 8 branches 23"/>
          <p:cNvSpPr/>
          <p:nvPr/>
        </p:nvSpPr>
        <p:spPr>
          <a:xfrm>
            <a:off x="1769226" y="4833909"/>
            <a:ext cx="477749" cy="446004"/>
          </a:xfrm>
          <a:prstGeom prst="star8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fr-FR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171188" y="5365918"/>
            <a:ext cx="24527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C00000"/>
                </a:solidFill>
              </a:rPr>
              <a:t>CELLULE SOUCHE = CSM (</a:t>
            </a:r>
            <a:r>
              <a:rPr lang="fr-FR" sz="2000" b="1" dirty="0" err="1" smtClean="0">
                <a:solidFill>
                  <a:srgbClr val="C00000"/>
                </a:solidFill>
              </a:rPr>
              <a:t>multipotente</a:t>
            </a:r>
            <a:r>
              <a:rPr lang="fr-FR" sz="2000" b="1" dirty="0" smtClean="0">
                <a:solidFill>
                  <a:srgbClr val="C00000"/>
                </a:solidFill>
              </a:rPr>
              <a:t>)</a:t>
            </a:r>
            <a:endParaRPr lang="fr-FR" sz="2000" b="1" dirty="0">
              <a:solidFill>
                <a:srgbClr val="C00000"/>
              </a:solidFill>
            </a:endParaRPr>
          </a:p>
        </p:txBody>
      </p:sp>
      <p:sp>
        <p:nvSpPr>
          <p:cNvPr id="26" name="Flèche vers le bas 25"/>
          <p:cNvSpPr/>
          <p:nvPr/>
        </p:nvSpPr>
        <p:spPr>
          <a:xfrm rot="10800000">
            <a:off x="914399" y="3883775"/>
            <a:ext cx="94130" cy="1402079"/>
          </a:xfrm>
          <a:prstGeom prst="downArrow">
            <a:avLst/>
          </a:prstGeom>
          <a:solidFill>
            <a:schemeClr val="tx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Flèche courbée vers le bas 26"/>
          <p:cNvSpPr/>
          <p:nvPr/>
        </p:nvSpPr>
        <p:spPr>
          <a:xfrm flipV="1">
            <a:off x="2621267" y="5647291"/>
            <a:ext cx="715618" cy="243407"/>
          </a:xfrm>
          <a:prstGeom prst="curvedDownArrow">
            <a:avLst/>
          </a:prstGeom>
          <a:solidFill>
            <a:schemeClr val="tx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3252108" y="5365918"/>
            <a:ext cx="1776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PROGENITEURS</a:t>
            </a:r>
          </a:p>
          <a:p>
            <a:r>
              <a:rPr lang="fr-FR" b="1" dirty="0" smtClean="0"/>
              <a:t>Fibroblastique</a:t>
            </a:r>
            <a:endParaRPr lang="fr-FR" b="1" dirty="0"/>
          </a:p>
        </p:txBody>
      </p:sp>
      <p:sp>
        <p:nvSpPr>
          <p:cNvPr id="29" name="Rectangle 28"/>
          <p:cNvSpPr/>
          <p:nvPr/>
        </p:nvSpPr>
        <p:spPr>
          <a:xfrm>
            <a:off x="5105565" y="5355669"/>
            <a:ext cx="16226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PRECURSEURS</a:t>
            </a:r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30" name="Tableau 29"/>
          <p:cNvGraphicFramePr>
            <a:graphicFrameLocks noGrp="1"/>
          </p:cNvGraphicFramePr>
          <p:nvPr>
            <p:extLst/>
          </p:nvPr>
        </p:nvGraphicFramePr>
        <p:xfrm>
          <a:off x="5028483" y="5728788"/>
          <a:ext cx="1776775" cy="454131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776775"/>
              </a:tblGrid>
              <a:tr h="45413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dirty="0" smtClean="0"/>
                        <a:t>Fibroblaste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1" name="Rectangle 30"/>
          <p:cNvSpPr/>
          <p:nvPr/>
        </p:nvSpPr>
        <p:spPr>
          <a:xfrm>
            <a:off x="9051197" y="5312419"/>
            <a:ext cx="28492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 smtClean="0">
                <a:solidFill>
                  <a:srgbClr val="FF0000"/>
                </a:solidFill>
              </a:rPr>
              <a:t>CELLULES DIFFÉRENCIÉS x2</a:t>
            </a:r>
            <a:endParaRPr lang="fr-FR" dirty="0">
              <a:solidFill>
                <a:srgbClr val="FF0000"/>
              </a:solidFill>
            </a:endParaRPr>
          </a:p>
        </p:txBody>
      </p:sp>
      <p:graphicFrame>
        <p:nvGraphicFramePr>
          <p:cNvPr id="32" name="Tableau 31"/>
          <p:cNvGraphicFramePr>
            <a:graphicFrameLocks noGrp="1"/>
          </p:cNvGraphicFramePr>
          <p:nvPr>
            <p:extLst/>
          </p:nvPr>
        </p:nvGraphicFramePr>
        <p:xfrm>
          <a:off x="9627000" y="5729344"/>
          <a:ext cx="1691636" cy="453575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1691636"/>
              </a:tblGrid>
              <a:tr h="45357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000" dirty="0" err="1" smtClean="0"/>
                        <a:t>Fibrocyte</a:t>
                      </a:r>
                      <a:endParaRPr lang="fr-FR" sz="2000" dirty="0" smtClean="0"/>
                    </a:p>
                  </a:txBody>
                  <a:tcPr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  <p:sp>
        <p:nvSpPr>
          <p:cNvPr id="36" name="Flèche courbée vers le bas 35"/>
          <p:cNvSpPr/>
          <p:nvPr/>
        </p:nvSpPr>
        <p:spPr>
          <a:xfrm flipV="1">
            <a:off x="6776074" y="5703643"/>
            <a:ext cx="2540204" cy="617212"/>
          </a:xfrm>
          <a:prstGeom prst="curvedDown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7" name="ZoneTexte 36"/>
          <p:cNvSpPr txBox="1"/>
          <p:nvPr/>
        </p:nvSpPr>
        <p:spPr>
          <a:xfrm>
            <a:off x="7163580" y="5069383"/>
            <a:ext cx="1610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 smtClean="0">
                <a:solidFill>
                  <a:srgbClr val="C00000"/>
                </a:solidFill>
              </a:rPr>
              <a:t>Division </a:t>
            </a:r>
          </a:p>
          <a:p>
            <a:pPr algn="ctr"/>
            <a:r>
              <a:rPr lang="fr-FR" b="1" dirty="0" smtClean="0">
                <a:solidFill>
                  <a:srgbClr val="C00000"/>
                </a:solidFill>
              </a:rPr>
              <a:t>Différenciation</a:t>
            </a:r>
            <a:endParaRPr lang="fr-FR" b="1" dirty="0">
              <a:solidFill>
                <a:srgbClr val="C00000"/>
              </a:solidFill>
            </a:endParaRPr>
          </a:p>
        </p:txBody>
      </p:sp>
      <p:sp>
        <p:nvSpPr>
          <p:cNvPr id="38" name="Flèche vers le bas 37"/>
          <p:cNvSpPr/>
          <p:nvPr/>
        </p:nvSpPr>
        <p:spPr>
          <a:xfrm rot="10800000">
            <a:off x="3889219" y="3886288"/>
            <a:ext cx="64216" cy="1402079"/>
          </a:xfrm>
          <a:prstGeom prst="downArrow">
            <a:avLst/>
          </a:prstGeom>
          <a:solidFill>
            <a:schemeClr val="tx1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ZoneTexte 33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  <p:sp>
        <p:nvSpPr>
          <p:cNvPr id="16" name="ZoneTexte 15"/>
          <p:cNvSpPr txBox="1"/>
          <p:nvPr/>
        </p:nvSpPr>
        <p:spPr>
          <a:xfrm>
            <a:off x="6433500" y="3153842"/>
            <a:ext cx="403931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C00000"/>
                </a:solidFill>
              </a:rPr>
              <a:t>Voie </a:t>
            </a:r>
            <a:r>
              <a:rPr lang="fr-FR" sz="3200" b="1" dirty="0" err="1">
                <a:solidFill>
                  <a:srgbClr val="C00000"/>
                </a:solidFill>
              </a:rPr>
              <a:t>bi-directionnelle</a:t>
            </a:r>
            <a:endParaRPr lang="fr-FR" sz="3200" b="1" dirty="0">
              <a:solidFill>
                <a:srgbClr val="C00000"/>
              </a:solidFill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93597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12" grpId="0" animBg="1"/>
      <p:bldP spid="13" grpId="0"/>
      <p:bldP spid="14" grpId="0" animBg="1"/>
      <p:bldP spid="15" grpId="0" animBg="1"/>
      <p:bldP spid="18" grpId="0"/>
      <p:bldP spid="18" grpId="1"/>
      <p:bldP spid="20" grpId="0" animBg="1"/>
      <p:bldP spid="21" grpId="0"/>
      <p:bldP spid="21" grpId="1"/>
      <p:bldP spid="22" grpId="0" animBg="1"/>
      <p:bldP spid="23" grpId="0" animBg="1"/>
      <p:bldP spid="24" grpId="0" animBg="1"/>
      <p:bldP spid="25" grpId="0"/>
      <p:bldP spid="26" grpId="0" animBg="1"/>
      <p:bldP spid="27" grpId="0" animBg="1"/>
      <p:bldP spid="28" grpId="0"/>
      <p:bldP spid="29" grpId="0"/>
      <p:bldP spid="31" grpId="0"/>
      <p:bldP spid="36" grpId="0" animBg="1"/>
      <p:bldP spid="37" grpId="0"/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  <p:sp>
        <p:nvSpPr>
          <p:cNvPr id="3" name="ZoneTexte 2"/>
          <p:cNvSpPr txBox="1"/>
          <p:nvPr/>
        </p:nvSpPr>
        <p:spPr>
          <a:xfrm flipH="1">
            <a:off x="264459" y="188260"/>
            <a:ext cx="119275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LE TISSU CARTILAGINEUX</a:t>
            </a:r>
            <a:endParaRPr lang="fr-FR" sz="3400" b="1" u="sng" dirty="0">
              <a:solidFill>
                <a:schemeClr val="accent2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699247" y="1096750"/>
            <a:ext cx="10488706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>
                <a:solidFill>
                  <a:srgbClr val="C00000"/>
                </a:solidFill>
              </a:rPr>
              <a:t>Voie </a:t>
            </a:r>
            <a:r>
              <a:rPr lang="fr-FR" sz="2800" b="1" dirty="0" err="1" smtClean="0">
                <a:solidFill>
                  <a:srgbClr val="C00000"/>
                </a:solidFill>
              </a:rPr>
              <a:t>bi-directionnelle</a:t>
            </a:r>
            <a:endParaRPr lang="fr-FR" sz="2800" b="1" dirty="0" smtClean="0">
              <a:solidFill>
                <a:srgbClr val="C00000"/>
              </a:solidFill>
            </a:endParaRPr>
          </a:p>
          <a:p>
            <a:endParaRPr lang="fr-FR" sz="2400" dirty="0" smtClean="0"/>
          </a:p>
          <a:p>
            <a:pPr marL="342900" indent="-342900">
              <a:buFont typeface="Wingdings" charset="2"/>
              <a:buChar char="Ø"/>
            </a:pPr>
            <a:r>
              <a:rPr lang="fr-FR" sz="2400" dirty="0" smtClean="0"/>
              <a:t>La CSM peut donner des </a:t>
            </a:r>
            <a:r>
              <a:rPr lang="fr-FR" sz="2400" dirty="0" err="1" smtClean="0"/>
              <a:t>progéniteurs</a:t>
            </a:r>
            <a:r>
              <a:rPr lang="fr-FR" sz="2400" dirty="0" smtClean="0"/>
              <a:t> pour la lignée cartilagineuse ou pour la lignée fibroblastique.</a:t>
            </a:r>
          </a:p>
          <a:p>
            <a:pPr marL="342900" indent="-342900">
              <a:buFont typeface="Wingdings" charset="2"/>
              <a:buChar char="Ø"/>
            </a:pPr>
            <a:endParaRPr lang="fr-FR" sz="2400" dirty="0" smtClean="0"/>
          </a:p>
          <a:p>
            <a:pPr marL="342900" indent="-342900">
              <a:buFont typeface="Wingdings" charset="2"/>
              <a:buChar char="Ø"/>
            </a:pPr>
            <a:r>
              <a:rPr lang="fr-FR" sz="2400" dirty="0" smtClean="0"/>
              <a:t>Elle se divise vers l’une ou l’autre des voies en fonction des </a:t>
            </a:r>
            <a:r>
              <a:rPr lang="fr-FR" sz="2400" b="1" dirty="0" smtClean="0"/>
              <a:t>signaux</a:t>
            </a:r>
            <a:r>
              <a:rPr lang="fr-FR" sz="2400" dirty="0" smtClean="0"/>
              <a:t> qu’elle reçoit du </a:t>
            </a:r>
            <a:r>
              <a:rPr lang="fr-FR" sz="2400" b="1" dirty="0" err="1" smtClean="0"/>
              <a:t>micro-environnement</a:t>
            </a:r>
            <a:r>
              <a:rPr lang="fr-FR" sz="2400" b="1" dirty="0" smtClean="0"/>
              <a:t>.</a:t>
            </a:r>
            <a:endParaRPr lang="fr-FR" b="1" dirty="0" smtClean="0"/>
          </a:p>
          <a:p>
            <a:endParaRPr lang="fr-FR" dirty="0"/>
          </a:p>
        </p:txBody>
      </p:sp>
      <p:sp>
        <p:nvSpPr>
          <p:cNvPr id="5" name="ZoneTexte 4"/>
          <p:cNvSpPr txBox="1"/>
          <p:nvPr/>
        </p:nvSpPr>
        <p:spPr>
          <a:xfrm>
            <a:off x="2399470" y="4324644"/>
            <a:ext cx="78396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dirty="0" smtClean="0"/>
              <a:t>La lignée </a:t>
            </a:r>
            <a:r>
              <a:rPr lang="fr-FR" sz="2400" b="1" dirty="0" smtClean="0">
                <a:solidFill>
                  <a:schemeClr val="accent4">
                    <a:lumMod val="75000"/>
                  </a:schemeClr>
                </a:solidFill>
              </a:rPr>
              <a:t>cartilagineuse </a:t>
            </a:r>
            <a:r>
              <a:rPr lang="fr-FR" sz="2400" dirty="0" smtClean="0"/>
              <a:t>constitue une masse compacte de cellules au </a:t>
            </a:r>
            <a:r>
              <a:rPr lang="fr-FR" sz="2400" b="1" dirty="0" smtClean="0">
                <a:solidFill>
                  <a:schemeClr val="accent4">
                    <a:lumMod val="75000"/>
                  </a:schemeClr>
                </a:solidFill>
              </a:rPr>
              <a:t>centre</a:t>
            </a:r>
            <a:r>
              <a:rPr lang="fr-FR" sz="2400" dirty="0" smtClean="0"/>
              <a:t>.</a:t>
            </a:r>
          </a:p>
          <a:p>
            <a:pPr marL="285750" indent="-285750">
              <a:buFont typeface="Wingdings" charset="2"/>
              <a:buChar char="§"/>
            </a:pPr>
            <a:r>
              <a:rPr lang="fr-FR" sz="2400" dirty="0" smtClean="0"/>
              <a:t>La lignée </a:t>
            </a:r>
            <a:r>
              <a:rPr lang="fr-FR" sz="2400" b="1" dirty="0" smtClean="0">
                <a:solidFill>
                  <a:srgbClr val="92D050"/>
                </a:solidFill>
              </a:rPr>
              <a:t>fibroblastique</a:t>
            </a:r>
            <a:r>
              <a:rPr lang="fr-FR" sz="2400" dirty="0" smtClean="0"/>
              <a:t> constitue une couche de cellules </a:t>
            </a:r>
            <a:r>
              <a:rPr lang="fr-FR" sz="2400" dirty="0" smtClean="0">
                <a:solidFill>
                  <a:srgbClr val="92D050"/>
                </a:solidFill>
              </a:rPr>
              <a:t>périphérique</a:t>
            </a:r>
            <a:r>
              <a:rPr lang="fr-FR" sz="2400" dirty="0" smtClean="0"/>
              <a:t>, entourant la masse cartilagineuse.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292563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 flipH="1">
            <a:off x="264459" y="144311"/>
            <a:ext cx="119275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LE TISSU CARTILAGINEUX</a:t>
            </a:r>
            <a:endParaRPr lang="fr-FR" sz="3400" b="1" u="sng" dirty="0">
              <a:solidFill>
                <a:schemeClr val="accent2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64459" y="546938"/>
            <a:ext cx="20871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Le Périchondre</a:t>
            </a:r>
            <a:endParaRPr lang="fr-FR" sz="24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264459" y="1298473"/>
            <a:ext cx="57054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Membrane qui recouvre toute </a:t>
            </a:r>
            <a:r>
              <a:rPr lang="fr-FR" sz="2000" b="1" dirty="0" err="1" smtClean="0">
                <a:effectLst/>
                <a:latin typeface="Calibri" charset="0"/>
              </a:rPr>
              <a:t>pièce</a:t>
            </a:r>
            <a:r>
              <a:rPr lang="fr-FR" sz="2000" b="1" dirty="0" smtClean="0">
                <a:effectLst/>
                <a:latin typeface="Calibri" charset="0"/>
              </a:rPr>
              <a:t> cartilagineuse, </a:t>
            </a:r>
          </a:p>
          <a:p>
            <a:r>
              <a:rPr lang="fr-FR" sz="2000" b="1" dirty="0" smtClean="0">
                <a:solidFill>
                  <a:srgbClr val="7030A0"/>
                </a:solidFill>
                <a:effectLst/>
                <a:latin typeface="Calibri" charset="0"/>
              </a:rPr>
              <a:t>sauf au niveau du cartilage articulaire</a:t>
            </a:r>
            <a:r>
              <a:rPr lang="fr-FR" sz="2000" b="1" dirty="0" smtClean="0">
                <a:effectLst/>
                <a:latin typeface="Calibri" charset="0"/>
              </a:rPr>
              <a:t>. ++</a:t>
            </a:r>
            <a:endParaRPr lang="fr-FR" sz="2000" b="1" dirty="0"/>
          </a:p>
        </p:txBody>
      </p:sp>
      <p:sp>
        <p:nvSpPr>
          <p:cNvPr id="6" name="Rectangle 5"/>
          <p:cNvSpPr/>
          <p:nvPr/>
        </p:nvSpPr>
        <p:spPr>
          <a:xfrm>
            <a:off x="195978" y="2255098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charset="2"/>
              <a:buChar char="à"/>
            </a:pPr>
            <a:r>
              <a:rPr lang="fr-FR" sz="2000" b="1" dirty="0" smtClean="0">
                <a:effectLst/>
                <a:latin typeface="Calibri" charset="0"/>
              </a:rPr>
              <a:t> 2 couches</a:t>
            </a:r>
            <a:r>
              <a:rPr lang="fr-FR" sz="2000" dirty="0" smtClean="0">
                <a:effectLst/>
                <a:latin typeface="Calibri" charset="0"/>
              </a:rPr>
              <a:t>, mal délimitées l'une de l'autre. </a:t>
            </a:r>
          </a:p>
          <a:p>
            <a:pPr marL="285750" indent="-285750">
              <a:buFontTx/>
              <a:buChar char="-"/>
            </a:pPr>
            <a:r>
              <a:rPr lang="fr-FR" sz="2000" b="1" dirty="0" smtClean="0">
                <a:effectLst/>
                <a:latin typeface="Calibri" charset="0"/>
              </a:rPr>
              <a:t>L'externe</a:t>
            </a:r>
            <a:r>
              <a:rPr lang="fr-FR" sz="2000" dirty="0" smtClean="0">
                <a:effectLst/>
                <a:latin typeface="Calibri" charset="0"/>
              </a:rPr>
              <a:t> est plus riche en </a:t>
            </a:r>
            <a:r>
              <a:rPr lang="fr-FR" sz="2000" b="1" dirty="0" smtClean="0">
                <a:effectLst/>
                <a:latin typeface="Calibri" charset="0"/>
              </a:rPr>
              <a:t>fibres de </a:t>
            </a:r>
            <a:r>
              <a:rPr lang="fr-FR" sz="2000" b="1" dirty="0" err="1" smtClean="0">
                <a:effectLst/>
                <a:latin typeface="Calibri" charset="0"/>
              </a:rPr>
              <a:t>collagène</a:t>
            </a:r>
            <a:endParaRPr lang="fr-FR" sz="2000" dirty="0" smtClean="0">
              <a:effectLst/>
              <a:latin typeface="Calibri" charset="0"/>
            </a:endParaRPr>
          </a:p>
          <a:p>
            <a:pPr marL="285750" indent="-285750">
              <a:buFontTx/>
              <a:buChar char="-"/>
            </a:pPr>
            <a:r>
              <a:rPr lang="fr-FR" sz="2000" b="1" dirty="0" smtClean="0">
                <a:effectLst/>
                <a:latin typeface="Calibri" charset="0"/>
              </a:rPr>
              <a:t>L'interne</a:t>
            </a:r>
            <a:r>
              <a:rPr lang="fr-FR" sz="2000" dirty="0" smtClean="0">
                <a:effectLst/>
                <a:latin typeface="Calibri" charset="0"/>
              </a:rPr>
              <a:t> est riche en </a:t>
            </a:r>
            <a:r>
              <a:rPr lang="fr-FR" sz="2000" b="1" dirty="0" smtClean="0">
                <a:effectLst/>
                <a:latin typeface="Calibri" charset="0"/>
              </a:rPr>
              <a:t>cellules </a:t>
            </a:r>
            <a:r>
              <a:rPr lang="fr-FR" sz="2000" b="1" dirty="0" err="1" smtClean="0">
                <a:effectLst/>
                <a:latin typeface="Calibri" charset="0"/>
              </a:rPr>
              <a:t>mésenchymateuses</a:t>
            </a:r>
            <a:r>
              <a:rPr lang="fr-FR" sz="2000" b="1" dirty="0" smtClean="0">
                <a:effectLst/>
                <a:latin typeface="Calibri" charset="0"/>
              </a:rPr>
              <a:t> (</a:t>
            </a:r>
            <a:r>
              <a:rPr lang="fr-FR" sz="2000" b="1" dirty="0" smtClean="0">
                <a:solidFill>
                  <a:srgbClr val="FF0000"/>
                </a:solidFill>
                <a:effectLst/>
                <a:latin typeface="Calibri" charset="0"/>
              </a:rPr>
              <a:t>CSM</a:t>
            </a:r>
            <a:r>
              <a:rPr lang="fr-FR" sz="2000" b="1" dirty="0" smtClean="0">
                <a:effectLst/>
                <a:latin typeface="Calibri" charset="0"/>
              </a:rPr>
              <a:t>)</a:t>
            </a:r>
            <a:r>
              <a:rPr lang="fr-FR" sz="2000" dirty="0" smtClean="0">
                <a:effectLst/>
                <a:latin typeface="Calibri" charset="0"/>
              </a:rPr>
              <a:t>. </a:t>
            </a:r>
            <a:endParaRPr lang="fr-FR" sz="2000" dirty="0"/>
          </a:p>
        </p:txBody>
      </p:sp>
      <p:sp>
        <p:nvSpPr>
          <p:cNvPr id="7" name="ZoneTexte 6"/>
          <p:cNvSpPr txBox="1"/>
          <p:nvPr/>
        </p:nvSpPr>
        <p:spPr>
          <a:xfrm>
            <a:off x="358757" y="4014159"/>
            <a:ext cx="514365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Les </a:t>
            </a:r>
            <a:r>
              <a:rPr lang="fr-FR" sz="2000" b="1" dirty="0" smtClean="0">
                <a:solidFill>
                  <a:srgbClr val="FF0000"/>
                </a:solidFill>
              </a:rPr>
              <a:t>CSM</a:t>
            </a:r>
            <a:r>
              <a:rPr lang="fr-FR" sz="2000" b="1" dirty="0" smtClean="0"/>
              <a:t> du périchondre: </a:t>
            </a:r>
          </a:p>
          <a:p>
            <a:pPr marL="285750" indent="-285750">
              <a:buFont typeface="Wingdings" charset="2"/>
              <a:buChar char="à"/>
            </a:pPr>
            <a:r>
              <a:rPr lang="fr-FR" sz="2000" b="1" dirty="0" smtClean="0">
                <a:sym typeface="Wingdings"/>
              </a:rPr>
              <a:t>Se divisent vers l’</a:t>
            </a:r>
            <a:r>
              <a:rPr lang="fr-FR" sz="2000" b="1" dirty="0" smtClean="0">
                <a:solidFill>
                  <a:srgbClr val="92D050"/>
                </a:solidFill>
                <a:sym typeface="Wingdings"/>
              </a:rPr>
              <a:t>extérieur en fibroblastes</a:t>
            </a:r>
          </a:p>
          <a:p>
            <a:pPr marL="285750" indent="-285750">
              <a:buFont typeface="Wingdings" charset="2"/>
              <a:buChar char="à"/>
            </a:pPr>
            <a:r>
              <a:rPr lang="fr-FR" sz="2000" b="1" dirty="0" smtClean="0"/>
              <a:t>Se divisent vers l’i</a:t>
            </a:r>
            <a:r>
              <a:rPr lang="fr-FR" sz="2000" b="1" dirty="0" smtClean="0">
                <a:solidFill>
                  <a:srgbClr val="00B0F0"/>
                </a:solidFill>
              </a:rPr>
              <a:t>ntérieur en chondroblaste</a:t>
            </a:r>
            <a:endParaRPr lang="fr-FR" sz="2000" b="1" dirty="0">
              <a:solidFill>
                <a:srgbClr val="00B0F0"/>
              </a:solidFill>
            </a:endParaRPr>
          </a:p>
        </p:txBody>
      </p:sp>
      <p:pic>
        <p:nvPicPr>
          <p:cNvPr id="8" name="Image 7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1" t="1888" r="2518"/>
          <a:stretch/>
        </p:blipFill>
        <p:spPr bwMode="auto">
          <a:xfrm>
            <a:off x="6319288" y="940000"/>
            <a:ext cx="5755102" cy="39485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358757" y="5419616"/>
            <a:ext cx="59332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u="sng" dirty="0" smtClean="0"/>
              <a:t>NB 1 : </a:t>
            </a:r>
            <a:r>
              <a:rPr lang="fr-FR" b="1" i="1" dirty="0" smtClean="0"/>
              <a:t>Le périchondre n’est bien </a:t>
            </a:r>
            <a:r>
              <a:rPr lang="fr-FR" b="1" i="1" dirty="0" smtClean="0">
                <a:effectLst/>
                <a:latin typeface="Calibri" charset="0"/>
                <a:ea typeface="Calibri" charset="0"/>
                <a:cs typeface="Times New Roman" charset="0"/>
              </a:rPr>
              <a:t>développé (épais) que dans les pièces cartilagineuses en croissance</a:t>
            </a:r>
            <a:r>
              <a:rPr lang="fr-FR" b="1" i="1" dirty="0" smtClean="0">
                <a:effectLst/>
              </a:rPr>
              <a:t> </a:t>
            </a:r>
            <a:r>
              <a:rPr lang="fr-FR" b="1" i="1" dirty="0" smtClean="0">
                <a:effectLst/>
                <a:sym typeface="Wingdings"/>
              </a:rPr>
              <a:t> chez les enfants.</a:t>
            </a:r>
            <a:endParaRPr lang="fr-FR" b="1" i="1" dirty="0" smtClean="0"/>
          </a:p>
        </p:txBody>
      </p:sp>
      <p:sp>
        <p:nvSpPr>
          <p:cNvPr id="11" name="ZoneTexte 10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867" y="841362"/>
            <a:ext cx="6477000" cy="4188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712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 flipH="1">
            <a:off x="264459" y="144311"/>
            <a:ext cx="119275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LE TISSU CARTILAGINEUX</a:t>
            </a:r>
            <a:endParaRPr lang="fr-FR" sz="3400" b="1" u="sng" dirty="0">
              <a:solidFill>
                <a:schemeClr val="accent2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1509432" y="1169894"/>
            <a:ext cx="871369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Le cartilage a 2 devenirs possibles :</a:t>
            </a:r>
          </a:p>
          <a:p>
            <a:endParaRPr lang="fr-FR" sz="2400" dirty="0" smtClean="0"/>
          </a:p>
          <a:p>
            <a:pPr marL="285750" indent="-285750">
              <a:buFont typeface="Wingdings" charset="2"/>
              <a:buChar char="v"/>
            </a:pPr>
            <a:r>
              <a:rPr lang="fr-FR" sz="2400" dirty="0" smtClean="0"/>
              <a:t> Reste cartilage au niveau des articulations (</a:t>
            </a:r>
            <a:r>
              <a:rPr lang="fr-FR" sz="2400" b="1" dirty="0" smtClean="0"/>
              <a:t>cartilage articulaire</a:t>
            </a:r>
            <a:r>
              <a:rPr lang="fr-FR" sz="2400" dirty="0" smtClean="0"/>
              <a:t>) : pas entouré de périchondre.</a:t>
            </a:r>
          </a:p>
          <a:p>
            <a:pPr marL="285750" indent="-285750">
              <a:buFont typeface="Wingdings" charset="2"/>
              <a:buChar char="v"/>
            </a:pPr>
            <a:endParaRPr lang="fr-FR" sz="2400" dirty="0" smtClean="0"/>
          </a:p>
          <a:p>
            <a:pPr marL="285750" indent="-285750">
              <a:buFont typeface="Wingdings" charset="2"/>
              <a:buChar char="v"/>
            </a:pPr>
            <a:r>
              <a:rPr lang="fr-FR" sz="2400" dirty="0" smtClean="0"/>
              <a:t> Permet la </a:t>
            </a:r>
            <a:r>
              <a:rPr lang="fr-FR" sz="2400" b="1" dirty="0" smtClean="0"/>
              <a:t>croissance des os longs</a:t>
            </a:r>
            <a:r>
              <a:rPr lang="fr-FR" sz="2400" dirty="0" smtClean="0"/>
              <a:t> puis disparaît = ossification </a:t>
            </a:r>
            <a:r>
              <a:rPr lang="fr-FR" sz="2400" dirty="0" err="1" smtClean="0"/>
              <a:t>endochondrale</a:t>
            </a:r>
            <a:r>
              <a:rPr lang="fr-FR" sz="2400" dirty="0" smtClean="0"/>
              <a:t>.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169894" y="4518212"/>
            <a:ext cx="93927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AppleColorEmoji" charset="0"/>
              <a:buChar char="❤"/>
            </a:pPr>
            <a:r>
              <a:rPr lang="fr-FR" sz="2800" b="1" dirty="0" smtClean="0"/>
              <a:t>Cartilage de </a:t>
            </a:r>
            <a:r>
              <a:rPr lang="fr-FR" sz="2800" b="1" dirty="0" smtClean="0">
                <a:solidFill>
                  <a:srgbClr val="FF0000"/>
                </a:solidFill>
              </a:rPr>
              <a:t>croissance</a:t>
            </a:r>
            <a:r>
              <a:rPr lang="fr-FR" sz="2800" b="1" dirty="0" smtClean="0"/>
              <a:t> = cartilage de </a:t>
            </a:r>
            <a:r>
              <a:rPr lang="fr-FR" sz="2800" b="1" dirty="0" smtClean="0">
                <a:solidFill>
                  <a:srgbClr val="FF0000"/>
                </a:solidFill>
              </a:rPr>
              <a:t>conjugaison </a:t>
            </a:r>
            <a:r>
              <a:rPr lang="fr-FR" sz="2800" b="1" dirty="0" smtClean="0"/>
              <a:t>(au niveau des </a:t>
            </a:r>
            <a:r>
              <a:rPr lang="fr-FR" sz="2800" b="1" i="1" dirty="0" smtClean="0">
                <a:solidFill>
                  <a:srgbClr val="C00000"/>
                </a:solidFill>
              </a:rPr>
              <a:t>métaphyses</a:t>
            </a:r>
            <a:r>
              <a:rPr lang="fr-FR" sz="2800" b="1" dirty="0" smtClean="0"/>
              <a:t>) ++ </a:t>
            </a:r>
            <a:endParaRPr lang="fr-FR" sz="2800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2856399" y="6358013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20055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0116" y="200701"/>
            <a:ext cx="5332988" cy="5850475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150134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 flipH="1">
            <a:off x="688735" y="95877"/>
            <a:ext cx="119275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LE TISSU CARTILAGINEUX</a:t>
            </a:r>
            <a:endParaRPr lang="fr-FR" sz="3400" b="1" u="sng" dirty="0">
              <a:solidFill>
                <a:schemeClr val="accent2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64459" y="230145"/>
            <a:ext cx="31066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/>
              <a:t>C</a:t>
            </a:r>
            <a:r>
              <a:rPr lang="fr-FR" sz="2400" b="1" dirty="0" smtClean="0"/>
              <a:t>roissance du cartilage</a:t>
            </a:r>
            <a:endParaRPr lang="fr-FR" sz="2400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451351" y="981384"/>
            <a:ext cx="281246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>
                <a:solidFill>
                  <a:srgbClr val="7030A0"/>
                </a:solidFill>
                <a:sym typeface="Wingdings"/>
              </a:rPr>
              <a:t>Type sérié = axial</a:t>
            </a:r>
          </a:p>
          <a:p>
            <a:pPr marL="342900" indent="-342900">
              <a:buFont typeface="Wingdings" charset="2"/>
              <a:buChar char="à"/>
            </a:pPr>
            <a:endParaRPr lang="fr-FR" sz="20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7316328" y="792760"/>
            <a:ext cx="20791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smtClean="0">
                <a:solidFill>
                  <a:srgbClr val="7030A0"/>
                </a:solidFill>
                <a:sym typeface="Wingdings"/>
              </a:rPr>
              <a:t>Type </a:t>
            </a:r>
            <a:r>
              <a:rPr lang="fr-FR" sz="2400" b="1" dirty="0" smtClean="0">
                <a:solidFill>
                  <a:srgbClr val="7030A0"/>
                </a:solidFill>
                <a:sym typeface="Wingdings"/>
              </a:rPr>
              <a:t>coronaire</a:t>
            </a:r>
            <a:endParaRPr lang="fr-FR" sz="2400" b="1" dirty="0">
              <a:solidFill>
                <a:srgbClr val="7030A0"/>
              </a:solidFill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15" name="Image 14" descr="http://www.isto.ucl.ac.be/safe/images/0890634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35" y="2756913"/>
            <a:ext cx="4308433" cy="33649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Image 15" descr="http://www.isto.ucl.ac.be/safe/images/0890633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6328" y="2731202"/>
            <a:ext cx="4344063" cy="33852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ZoneTexte 12"/>
          <p:cNvSpPr txBox="1"/>
          <p:nvPr/>
        </p:nvSpPr>
        <p:spPr>
          <a:xfrm>
            <a:off x="451351" y="1593029"/>
            <a:ext cx="554530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Croissance en longueur </a:t>
            </a:r>
            <a:r>
              <a:rPr lang="fr-FR" sz="2000" b="1" dirty="0" smtClean="0">
                <a:sym typeface="Wingdings"/>
              </a:rPr>
              <a:t> </a:t>
            </a:r>
            <a:r>
              <a:rPr lang="fr-FR" sz="2000" b="1" u="sng" dirty="0" smtClean="0">
                <a:sym typeface="Wingdings"/>
              </a:rPr>
              <a:t>groupe </a:t>
            </a:r>
            <a:r>
              <a:rPr lang="fr-FR" sz="2000" b="1" u="sng" dirty="0" err="1" smtClean="0">
                <a:sym typeface="Wingdings"/>
              </a:rPr>
              <a:t>isogénique</a:t>
            </a:r>
            <a:r>
              <a:rPr lang="fr-FR" sz="2000" b="1" u="sng" dirty="0" smtClean="0">
                <a:sym typeface="Wingdings"/>
              </a:rPr>
              <a:t> axial</a:t>
            </a:r>
            <a:endParaRPr lang="fr-FR" sz="2000" b="1" u="sng" dirty="0"/>
          </a:p>
        </p:txBody>
      </p:sp>
      <p:sp>
        <p:nvSpPr>
          <p:cNvPr id="17" name="ZoneTexte 16"/>
          <p:cNvSpPr txBox="1"/>
          <p:nvPr/>
        </p:nvSpPr>
        <p:spPr>
          <a:xfrm>
            <a:off x="7316328" y="1358779"/>
            <a:ext cx="46214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Croissance en volume (360°) </a:t>
            </a:r>
            <a:r>
              <a:rPr lang="fr-FR" sz="2000" b="1" dirty="0" smtClean="0">
                <a:sym typeface="Wingdings"/>
              </a:rPr>
              <a:t> </a:t>
            </a:r>
            <a:r>
              <a:rPr lang="fr-FR" sz="2000" b="1" u="sng" dirty="0" smtClean="0">
                <a:sym typeface="Wingdings"/>
              </a:rPr>
              <a:t>groupe </a:t>
            </a:r>
            <a:r>
              <a:rPr lang="fr-FR" sz="2000" b="1" u="sng" dirty="0" err="1" smtClean="0">
                <a:sym typeface="Wingdings"/>
              </a:rPr>
              <a:t>isogénique</a:t>
            </a:r>
            <a:r>
              <a:rPr lang="fr-FR" sz="2000" b="1" u="sng" dirty="0" smtClean="0">
                <a:sym typeface="Wingdings"/>
              </a:rPr>
              <a:t> coronaire</a:t>
            </a:r>
            <a:endParaRPr lang="fr-FR" sz="2000" b="1" u="sng" dirty="0"/>
          </a:p>
        </p:txBody>
      </p:sp>
      <p:sp>
        <p:nvSpPr>
          <p:cNvPr id="12" name="ZoneTexte 11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  <p:sp>
        <p:nvSpPr>
          <p:cNvPr id="6" name="ZoneTexte 5"/>
          <p:cNvSpPr txBox="1"/>
          <p:nvPr/>
        </p:nvSpPr>
        <p:spPr>
          <a:xfrm>
            <a:off x="451351" y="2160657"/>
            <a:ext cx="4639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Diaphyse des os longs (os. </a:t>
            </a:r>
            <a:r>
              <a:rPr lang="fr-FR" dirty="0" err="1"/>
              <a:t>e</a:t>
            </a:r>
            <a:r>
              <a:rPr lang="fr-FR" dirty="0" err="1" smtClean="0"/>
              <a:t>ndochondrale</a:t>
            </a:r>
            <a:r>
              <a:rPr lang="fr-FR" dirty="0" smtClean="0"/>
              <a:t>)</a:t>
            </a:r>
            <a:endParaRPr lang="fr-FR" dirty="0"/>
          </a:p>
        </p:txBody>
      </p:sp>
      <p:sp>
        <p:nvSpPr>
          <p:cNvPr id="7" name="ZoneTexte 6"/>
          <p:cNvSpPr txBox="1"/>
          <p:nvPr/>
        </p:nvSpPr>
        <p:spPr>
          <a:xfrm>
            <a:off x="7316328" y="2160657"/>
            <a:ext cx="26490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Epiphyses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239753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3" grpId="0"/>
      <p:bldP spid="17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 flipH="1">
            <a:off x="264459" y="188260"/>
            <a:ext cx="119275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LE TISSU CARTILAGINEUX</a:t>
            </a:r>
            <a:endParaRPr lang="fr-FR" sz="3400" b="1" u="sng" dirty="0">
              <a:solidFill>
                <a:schemeClr val="accent2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/>
          <a:srcRect l="25927"/>
          <a:stretch/>
        </p:blipFill>
        <p:spPr>
          <a:xfrm>
            <a:off x="5432612" y="1454320"/>
            <a:ext cx="6131475" cy="41939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>
            <a:off x="264459" y="1196788"/>
            <a:ext cx="47244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 smtClean="0"/>
          </a:p>
          <a:p>
            <a:pPr marL="342900" indent="-342900">
              <a:buFont typeface="Arial" charset="0"/>
              <a:buChar char="•"/>
            </a:pPr>
            <a:r>
              <a:rPr lang="fr-FR" sz="2400" dirty="0" smtClean="0"/>
              <a:t>A partir du cartilage de croissance (conjugaison) dans les métaphyses,</a:t>
            </a:r>
          </a:p>
          <a:p>
            <a:pPr marL="342900" indent="-342900">
              <a:buFont typeface="Arial" charset="0"/>
              <a:buChar char="•"/>
            </a:pPr>
            <a:endParaRPr lang="fr-FR" sz="2400" dirty="0" smtClean="0"/>
          </a:p>
          <a:p>
            <a:pPr marL="342900" indent="-342900">
              <a:buFont typeface="Arial" charset="0"/>
              <a:buChar char="•"/>
            </a:pPr>
            <a:r>
              <a:rPr lang="fr-FR" sz="2400" dirty="0" smtClean="0"/>
              <a:t>Les chondroblastes se divisent </a:t>
            </a:r>
            <a:r>
              <a:rPr lang="fr-FR" sz="2400" b="1" dirty="0" smtClean="0"/>
              <a:t>parallèlement </a:t>
            </a:r>
            <a:r>
              <a:rPr lang="fr-FR" sz="2400" dirty="0" smtClean="0"/>
              <a:t>au futur axe de l’os : ils </a:t>
            </a:r>
            <a:r>
              <a:rPr lang="fr-FR" sz="2400" b="1" dirty="0" smtClean="0"/>
              <a:t>s’empilent.</a:t>
            </a:r>
          </a:p>
          <a:p>
            <a:pPr marL="342900" indent="-342900">
              <a:buFont typeface="Arial" charset="0"/>
              <a:buChar char="•"/>
            </a:pPr>
            <a:endParaRPr lang="fr-FR" sz="2400" dirty="0" smtClean="0"/>
          </a:p>
          <a:p>
            <a:pPr marL="342900" indent="-342900">
              <a:buFont typeface="Arial" charset="0"/>
              <a:buChar char="•"/>
            </a:pPr>
            <a:r>
              <a:rPr lang="fr-FR" sz="2400" dirty="0" smtClean="0"/>
              <a:t>Chaque colonne de chondroblastes forme un </a:t>
            </a:r>
            <a:r>
              <a:rPr lang="fr-FR" sz="2400" b="1" dirty="0" smtClean="0">
                <a:solidFill>
                  <a:srgbClr val="7030A0"/>
                </a:solidFill>
              </a:rPr>
              <a:t>groupe </a:t>
            </a:r>
            <a:r>
              <a:rPr lang="fr-FR" sz="2400" b="1" dirty="0" err="1" smtClean="0">
                <a:solidFill>
                  <a:srgbClr val="7030A0"/>
                </a:solidFill>
              </a:rPr>
              <a:t>isogénique</a:t>
            </a:r>
            <a:r>
              <a:rPr lang="fr-FR" sz="2400" b="1" dirty="0" smtClean="0">
                <a:solidFill>
                  <a:srgbClr val="7030A0"/>
                </a:solidFill>
              </a:rPr>
              <a:t> axial</a:t>
            </a:r>
            <a:r>
              <a:rPr lang="fr-FR" sz="2400" dirty="0" smtClean="0"/>
              <a:t>.</a:t>
            </a:r>
          </a:p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98027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C:\Users\Utilisateur\Desktop\hypertrophiqu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0718" y="803813"/>
            <a:ext cx="3371719" cy="54087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4" name="Flèche vers la droite 13"/>
          <p:cNvSpPr/>
          <p:nvPr/>
        </p:nvSpPr>
        <p:spPr>
          <a:xfrm rot="13082689">
            <a:off x="5827120" y="1369063"/>
            <a:ext cx="1489051" cy="598516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lèche vers la droite 14"/>
          <p:cNvSpPr/>
          <p:nvPr/>
        </p:nvSpPr>
        <p:spPr>
          <a:xfrm rot="10800000">
            <a:off x="5961029" y="2927778"/>
            <a:ext cx="1221231" cy="598516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Flèche vers la droite 15"/>
          <p:cNvSpPr/>
          <p:nvPr/>
        </p:nvSpPr>
        <p:spPr>
          <a:xfrm rot="10800000">
            <a:off x="5581675" y="4689759"/>
            <a:ext cx="1531451" cy="598516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7259172" y="1015394"/>
            <a:ext cx="4291776" cy="5078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fr-FR" b="1" dirty="0">
                <a:latin typeface="Arial" charset="0"/>
              </a:rPr>
              <a:t>S</a:t>
            </a: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egment </a:t>
            </a: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du cartilage de conjugaison métaphysaire. </a:t>
            </a: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(= </a:t>
            </a: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charset="0"/>
              </a:rPr>
              <a:t>cartilage de croissance</a:t>
            </a: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)</a:t>
            </a:r>
            <a:endParaRPr kumimoji="0" lang="fr-FR" altLang="fr-F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La </a:t>
            </a:r>
            <a:r>
              <a:rPr kumimoji="0" lang="fr-FR" altLang="fr-FR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couche proche des épiphyses, en haut dans l’image est </a:t>
            </a:r>
            <a:r>
              <a:rPr kumimoji="0" lang="fr-FR" altLang="fr-FR" sz="1800" b="1" i="0" u="sng" strike="noStrike" cap="none" normalizeH="0" baseline="0" dirty="0">
                <a:ln>
                  <a:noFill/>
                </a:ln>
                <a:solidFill>
                  <a:srgbClr val="7030A0"/>
                </a:solidFill>
                <a:effectLst/>
                <a:latin typeface="Arial" charset="0"/>
              </a:rPr>
              <a:t>hyaline</a:t>
            </a: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La couche moyenne</a:t>
            </a:r>
            <a:r>
              <a:rPr kumimoji="0" lang="fr-FR" altLang="fr-FR" sz="18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</a:t>
            </a: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est le cartilage </a:t>
            </a:r>
            <a:r>
              <a:rPr kumimoji="0" lang="fr-FR" altLang="fr-FR" sz="1800" b="1" i="0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charset="0"/>
              </a:rPr>
              <a:t>sérié</a:t>
            </a: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formé de longs </a:t>
            </a:r>
            <a:r>
              <a:rPr kumimoji="0" lang="fr-FR" altLang="fr-FR" sz="1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groupes </a:t>
            </a:r>
            <a:r>
              <a:rPr kumimoji="0" lang="fr-FR" altLang="fr-FR" sz="1800" b="1" i="0" u="sng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isogéniques</a:t>
            </a:r>
            <a:r>
              <a:rPr kumimoji="0" lang="fr-FR" altLang="fr-FR" sz="18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axiaux</a:t>
            </a: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Leur élaboration est due aux </a:t>
            </a:r>
            <a:r>
              <a:rPr kumimoji="0" lang="fr-FR" altLang="fr-FR" sz="1800" b="1" i="0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charset="0"/>
              </a:rPr>
              <a:t>mitoses des chondrocytes de la partie inférieure de la zone hyaline</a:t>
            </a: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Sous le cartilage sérié se trouvent le </a:t>
            </a:r>
            <a:r>
              <a:rPr kumimoji="0" lang="fr-FR" altLang="fr-FR" sz="1800" b="1" i="0" u="sng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" charset="0"/>
              </a:rPr>
              <a:t>cartilage hypertrophique</a:t>
            </a: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, puis la zone d’invasion </a:t>
            </a:r>
            <a:r>
              <a:rPr kumimoji="0" lang="fr-FR" altLang="fr-FR" sz="1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conjonctivo</a:t>
            </a:r>
            <a:r>
              <a:rPr kumimoji="0" lang="fr-FR" altLang="fr-FR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-vasculaire.</a:t>
            </a:r>
            <a:endParaRPr kumimoji="0" lang="fr-FR" altLang="fr-F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 flipH="1">
            <a:off x="264459" y="71274"/>
            <a:ext cx="119275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LE TISSU CARTILAGINEUX</a:t>
            </a:r>
            <a:endParaRPr lang="fr-FR" sz="3400" b="1" u="sng" dirty="0">
              <a:solidFill>
                <a:schemeClr val="accent2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64459" y="2182358"/>
            <a:ext cx="3166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Les </a:t>
            </a:r>
            <a:r>
              <a:rPr lang="fr-FR" b="1" dirty="0"/>
              <a:t>cellules-filles sont empilées les unes sur les autres</a:t>
            </a:r>
            <a:r>
              <a:rPr lang="fr-FR" b="1" dirty="0" smtClean="0"/>
              <a:t>.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296682" y="288229"/>
            <a:ext cx="2337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 smtClean="0">
                <a:solidFill>
                  <a:srgbClr val="7030A0"/>
                </a:solidFill>
                <a:sym typeface="Wingdings"/>
              </a:rPr>
              <a:t>Cartilage sérié : croissance axiale</a:t>
            </a:r>
            <a:endParaRPr lang="fr-FR" sz="2400" b="1" u="sng" dirty="0">
              <a:solidFill>
                <a:srgbClr val="7030A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364803" y="3560467"/>
            <a:ext cx="29660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ym typeface="Wingdings"/>
              </a:rPr>
              <a:t> </a:t>
            </a:r>
            <a:r>
              <a:rPr lang="fr-FR" sz="2000" b="1" dirty="0" smtClean="0">
                <a:solidFill>
                  <a:srgbClr val="7030A0"/>
                </a:solidFill>
                <a:sym typeface="Wingdings"/>
              </a:rPr>
              <a:t>Croissance en longueur</a:t>
            </a:r>
            <a:endParaRPr lang="fr-FR" sz="2000" b="1" dirty="0">
              <a:solidFill>
                <a:srgbClr val="7030A0"/>
              </a:solidFill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43278" y="4139554"/>
            <a:ext cx="24546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ym typeface="Wingdings"/>
              </a:rPr>
              <a:t>Diaphyse et métaphyses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651403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:\Users\Utilisateur\Desktop\hypertrophique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4422371" cy="631767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Flèche vers la droite 2"/>
          <p:cNvSpPr/>
          <p:nvPr/>
        </p:nvSpPr>
        <p:spPr>
          <a:xfrm rot="11815653">
            <a:off x="3840480" y="448886"/>
            <a:ext cx="2028305" cy="598516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Flèche vers la droite 3"/>
          <p:cNvSpPr/>
          <p:nvPr/>
        </p:nvSpPr>
        <p:spPr>
          <a:xfrm rot="10800000">
            <a:off x="3138869" y="1971502"/>
            <a:ext cx="2028305" cy="598516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Flèche vers la droite 4"/>
          <p:cNvSpPr/>
          <p:nvPr/>
        </p:nvSpPr>
        <p:spPr>
          <a:xfrm rot="10800000">
            <a:off x="2783133" y="4541521"/>
            <a:ext cx="2028305" cy="598516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6071061" y="876884"/>
            <a:ext cx="457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CARTILAGE </a:t>
            </a:r>
            <a:r>
              <a:rPr lang="fr-FR" sz="2400" b="1" dirty="0" smtClean="0">
                <a:solidFill>
                  <a:srgbClr val="C00000"/>
                </a:solidFill>
              </a:rPr>
              <a:t>HYALIN </a:t>
            </a:r>
          </a:p>
          <a:p>
            <a:r>
              <a:rPr lang="fr-FR" sz="2000" dirty="0" smtClean="0"/>
              <a:t>(</a:t>
            </a:r>
            <a:r>
              <a:rPr lang="fr-FR" sz="2000" dirty="0"/>
              <a:t>R</a:t>
            </a:r>
            <a:r>
              <a:rPr lang="fr-FR" sz="2000" dirty="0" smtClean="0"/>
              <a:t>éserve de CS </a:t>
            </a:r>
            <a:r>
              <a:rPr lang="fr-FR" sz="2000" dirty="0" err="1" smtClean="0"/>
              <a:t>progénitrices</a:t>
            </a:r>
            <a:r>
              <a:rPr lang="fr-FR" sz="2000" dirty="0" smtClean="0"/>
              <a:t>)</a:t>
            </a:r>
            <a:endParaRPr lang="fr-FR" sz="2000" dirty="0"/>
          </a:p>
        </p:txBody>
      </p:sp>
      <p:sp>
        <p:nvSpPr>
          <p:cNvPr id="7" name="ZoneTexte 6"/>
          <p:cNvSpPr txBox="1"/>
          <p:nvPr/>
        </p:nvSpPr>
        <p:spPr>
          <a:xfrm>
            <a:off x="5486399" y="2115389"/>
            <a:ext cx="33250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CARTILAGE </a:t>
            </a:r>
            <a:r>
              <a:rPr lang="fr-FR" sz="2400" b="1" dirty="0" smtClean="0">
                <a:solidFill>
                  <a:srgbClr val="C00000"/>
                </a:solidFill>
              </a:rPr>
              <a:t>SERIE</a:t>
            </a:r>
            <a:r>
              <a:rPr lang="fr-FR" sz="2400" b="1" dirty="0" smtClean="0"/>
              <a:t> </a:t>
            </a:r>
          </a:p>
          <a:p>
            <a:r>
              <a:rPr lang="fr-FR" sz="2000" dirty="0" smtClean="0"/>
              <a:t>(Zone de prolifération)</a:t>
            </a:r>
            <a:endParaRPr lang="fr-FR" sz="2000" dirty="0"/>
          </a:p>
        </p:txBody>
      </p:sp>
      <p:sp>
        <p:nvSpPr>
          <p:cNvPr id="8" name="ZoneTexte 7"/>
          <p:cNvSpPr txBox="1"/>
          <p:nvPr/>
        </p:nvSpPr>
        <p:spPr>
          <a:xfrm>
            <a:off x="5167174" y="4585364"/>
            <a:ext cx="4937760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CARTILAGE </a:t>
            </a:r>
            <a:r>
              <a:rPr lang="fr-FR" sz="2400" b="1" dirty="0" smtClean="0">
                <a:solidFill>
                  <a:srgbClr val="C00000"/>
                </a:solidFill>
              </a:rPr>
              <a:t>HYPERTROPHIQUE</a:t>
            </a:r>
            <a:r>
              <a:rPr lang="fr-FR" sz="2400" b="1" dirty="0" smtClean="0"/>
              <a:t> </a:t>
            </a:r>
            <a:r>
              <a:rPr lang="fr-FR" sz="2000" dirty="0" smtClean="0"/>
              <a:t>(Cellules différenciées qui en mourant laissent le </a:t>
            </a:r>
            <a:r>
              <a:rPr lang="fr-FR" sz="2000" dirty="0" err="1" smtClean="0"/>
              <a:t>chondroplaste</a:t>
            </a:r>
            <a:r>
              <a:rPr lang="fr-FR" sz="2000" dirty="0" smtClean="0"/>
              <a:t> vide)</a:t>
            </a:r>
            <a:r>
              <a:rPr lang="fr-FR" sz="2400" b="1" dirty="0" smtClean="0"/>
              <a:t>.</a:t>
            </a:r>
            <a:endParaRPr lang="fr-FR" sz="2400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4688377" y="5783873"/>
            <a:ext cx="7337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rgbClr val="C00000"/>
                </a:solidFill>
              </a:rPr>
              <a:t>Zone d’invasion </a:t>
            </a:r>
            <a:r>
              <a:rPr lang="fr-FR" b="1" dirty="0" err="1" smtClean="0">
                <a:solidFill>
                  <a:srgbClr val="C00000"/>
                </a:solidFill>
              </a:rPr>
              <a:t>conjonctivo</a:t>
            </a:r>
            <a:r>
              <a:rPr lang="fr-FR" b="1" dirty="0" smtClean="0">
                <a:solidFill>
                  <a:srgbClr val="C00000"/>
                </a:solidFill>
              </a:rPr>
              <a:t>-vasculaire </a:t>
            </a:r>
            <a:r>
              <a:rPr lang="fr-FR" b="1" dirty="0" smtClean="0"/>
              <a:t>(*voir ossification </a:t>
            </a:r>
            <a:r>
              <a:rPr lang="fr-FR" b="1" dirty="0" err="1" smtClean="0"/>
              <a:t>endochondrale</a:t>
            </a:r>
            <a:r>
              <a:rPr lang="fr-FR" b="1" dirty="0" smtClean="0"/>
              <a:t>)</a:t>
            </a:r>
            <a:endParaRPr lang="fr-FR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8654120" y="171771"/>
            <a:ext cx="3537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 err="1" smtClean="0">
                <a:solidFill>
                  <a:srgbClr val="7030A0"/>
                </a:solidFill>
              </a:rPr>
              <a:t>Récap</a:t>
            </a:r>
            <a:r>
              <a:rPr lang="fr-FR" sz="2400" b="1" u="sng" dirty="0" smtClean="0">
                <a:solidFill>
                  <a:srgbClr val="7030A0"/>
                </a:solidFill>
              </a:rPr>
              <a:t> croissance axiale</a:t>
            </a:r>
            <a:endParaRPr lang="fr-FR" sz="2400" b="1" u="sng" dirty="0">
              <a:solidFill>
                <a:srgbClr val="7030A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061416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èche vers le bas 1"/>
          <p:cNvSpPr/>
          <p:nvPr/>
        </p:nvSpPr>
        <p:spPr>
          <a:xfrm>
            <a:off x="3630706" y="739588"/>
            <a:ext cx="753036" cy="496196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Flèche vers le haut 2"/>
          <p:cNvSpPr/>
          <p:nvPr/>
        </p:nvSpPr>
        <p:spPr>
          <a:xfrm>
            <a:off x="7866529" y="739588"/>
            <a:ext cx="833718" cy="486783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423902" y="1336938"/>
            <a:ext cx="3281082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DIVISION</a:t>
            </a:r>
          </a:p>
          <a:p>
            <a:endParaRPr lang="fr-FR" dirty="0"/>
          </a:p>
          <a:p>
            <a:r>
              <a:rPr lang="fr-FR" sz="2000" dirty="0" err="1" smtClean="0"/>
              <a:t>Progéniteur</a:t>
            </a:r>
            <a:r>
              <a:rPr lang="fr-FR" sz="2000" dirty="0" smtClean="0"/>
              <a:t> (cellules jeunes) proche du cartilage de conjugaison = zone de croissance : METAPHYSE</a:t>
            </a:r>
          </a:p>
          <a:p>
            <a:endParaRPr lang="fr-FR" sz="2000" dirty="0"/>
          </a:p>
          <a:p>
            <a:endParaRPr lang="fr-FR" sz="2000" dirty="0" smtClean="0"/>
          </a:p>
          <a:p>
            <a:r>
              <a:rPr lang="fr-FR" sz="2000" dirty="0" err="1" smtClean="0"/>
              <a:t>Chondrocyte</a:t>
            </a:r>
            <a:r>
              <a:rPr lang="fr-FR" sz="2000" dirty="0" smtClean="0"/>
              <a:t> en apoptose (cellules matures) loin du cartilage de conjugaison.</a:t>
            </a:r>
            <a:endParaRPr lang="fr-FR" sz="2000" dirty="0"/>
          </a:p>
        </p:txBody>
      </p:sp>
      <p:sp>
        <p:nvSpPr>
          <p:cNvPr id="6" name="ZoneTexte 5"/>
          <p:cNvSpPr txBox="1"/>
          <p:nvPr/>
        </p:nvSpPr>
        <p:spPr>
          <a:xfrm>
            <a:off x="8969186" y="1398493"/>
            <a:ext cx="2918012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 smtClean="0"/>
              <a:t>CROISSANCE</a:t>
            </a:r>
          </a:p>
          <a:p>
            <a:endParaRPr lang="fr-FR" dirty="0"/>
          </a:p>
          <a:p>
            <a:r>
              <a:rPr lang="fr-FR" sz="2000" dirty="0" smtClean="0"/>
              <a:t>Epiphyse (extrémité) éloignée peu à peu de la diaphyse (centre) de l’os.</a:t>
            </a:r>
            <a:endParaRPr lang="fr-FR" sz="2000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549" y="785532"/>
            <a:ext cx="3147172" cy="487007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6689" y="470395"/>
            <a:ext cx="4928027" cy="5406219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2894365" y="6298903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774623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2036" y="1653695"/>
            <a:ext cx="4132729" cy="1080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000" b="1" dirty="0" smtClean="0">
                <a:solidFill>
                  <a:srgbClr val="00000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Les divisions peuvent se faire dans tous les sens et produisent alors un </a:t>
            </a:r>
            <a:r>
              <a:rPr lang="fr-FR" sz="2000" b="1" dirty="0" smtClean="0">
                <a:solidFill>
                  <a:srgbClr val="7030A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groupe </a:t>
            </a:r>
            <a:r>
              <a:rPr lang="fr-FR" sz="2000" b="1" dirty="0" err="1" smtClean="0">
                <a:solidFill>
                  <a:srgbClr val="7030A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isogénique</a:t>
            </a:r>
            <a:r>
              <a:rPr lang="fr-FR" sz="2000" b="1" dirty="0" smtClean="0">
                <a:solidFill>
                  <a:srgbClr val="7030A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 coronaire</a:t>
            </a:r>
            <a:r>
              <a:rPr lang="fr-FR" sz="2000" b="1" dirty="0" smtClean="0">
                <a:solidFill>
                  <a:srgbClr val="00000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.</a:t>
            </a:r>
            <a:endParaRPr lang="fr-FR" sz="2000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/>
          <a:srcRect l="-1" r="2040"/>
          <a:stretch/>
        </p:blipFill>
        <p:spPr>
          <a:xfrm>
            <a:off x="5532144" y="1653695"/>
            <a:ext cx="6456062" cy="421968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/>
          <p:cNvSpPr txBox="1"/>
          <p:nvPr/>
        </p:nvSpPr>
        <p:spPr>
          <a:xfrm flipH="1">
            <a:off x="264459" y="188260"/>
            <a:ext cx="119275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LE TISSU CARTILAGINEUX</a:t>
            </a:r>
            <a:endParaRPr lang="fr-FR" sz="3400" b="1" u="sng" dirty="0">
              <a:solidFill>
                <a:schemeClr val="accent2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32161" y="278260"/>
            <a:ext cx="29240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u="sng" dirty="0" smtClean="0">
                <a:solidFill>
                  <a:srgbClr val="7030A0"/>
                </a:solidFill>
                <a:sym typeface="Wingdings"/>
              </a:rPr>
              <a:t>Cartilage coronaire : croissance volumique</a:t>
            </a:r>
            <a:endParaRPr lang="fr-FR" sz="2400" b="1" u="sng" dirty="0">
              <a:solidFill>
                <a:srgbClr val="7030A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9795625" y="850557"/>
            <a:ext cx="12645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ym typeface="Wingdings"/>
              </a:rPr>
              <a:t>Epiphyses</a:t>
            </a:r>
            <a:r>
              <a:rPr lang="fr-FR" dirty="0" smtClean="0">
                <a:sym typeface="Wingdings"/>
              </a:rPr>
              <a:t> 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376518" y="3173316"/>
            <a:ext cx="484094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CROISSANCE : centrifuge (360°) ++</a:t>
            </a:r>
          </a:p>
          <a:p>
            <a:endParaRPr lang="fr-FR" sz="2000" b="1" dirty="0"/>
          </a:p>
          <a:p>
            <a:r>
              <a:rPr lang="fr-FR" sz="2000" b="1" dirty="0" smtClean="0"/>
              <a:t>DIVISION : centripète</a:t>
            </a:r>
          </a:p>
          <a:p>
            <a:endParaRPr lang="fr-FR" sz="2000" b="1" dirty="0" smtClean="0"/>
          </a:p>
          <a:p>
            <a:endParaRPr lang="fr-FR" sz="2000" b="1" dirty="0"/>
          </a:p>
          <a:p>
            <a:pPr marL="342900" indent="-342900">
              <a:buFont typeface="Wingdings" charset="2"/>
              <a:buChar char="Ø"/>
            </a:pPr>
            <a:r>
              <a:rPr lang="fr-FR" sz="2000" b="1" dirty="0" smtClean="0"/>
              <a:t>Les CS (les + jeunes) en périphérie</a:t>
            </a:r>
          </a:p>
          <a:p>
            <a:pPr marL="342900" indent="-342900">
              <a:buFont typeface="Wingdings" charset="2"/>
              <a:buChar char="Ø"/>
            </a:pPr>
            <a:r>
              <a:rPr lang="fr-FR" sz="2000" b="1" dirty="0" smtClean="0"/>
              <a:t>Cartilage hypertrophique (mature) au centre</a:t>
            </a:r>
            <a:r>
              <a:rPr lang="fr-FR" dirty="0" smtClean="0"/>
              <a:t>.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73300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 flipH="1">
            <a:off x="264459" y="188260"/>
            <a:ext cx="119275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LE TISSU CARTILAGINEUX</a:t>
            </a:r>
            <a:endParaRPr lang="fr-FR" sz="3400" b="1" u="sng" dirty="0">
              <a:solidFill>
                <a:schemeClr val="accent2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64459" y="803813"/>
            <a:ext cx="26968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u="sng" dirty="0" smtClean="0"/>
              <a:t>3 Types de cartilage</a:t>
            </a:r>
            <a:endParaRPr lang="fr-FR" sz="2400" b="1" u="sng" dirty="0"/>
          </a:p>
        </p:txBody>
      </p:sp>
      <p:sp>
        <p:nvSpPr>
          <p:cNvPr id="5" name="Rectangle 4"/>
          <p:cNvSpPr/>
          <p:nvPr/>
        </p:nvSpPr>
        <p:spPr>
          <a:xfrm>
            <a:off x="1445776" y="2128649"/>
            <a:ext cx="1826334" cy="407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fr-FR" sz="2000" b="1" dirty="0" smtClean="0">
                <a:latin typeface="Calibri" charset="0"/>
                <a:ea typeface="Calibri" charset="0"/>
                <a:cs typeface="Times New Roman" charset="0"/>
              </a:rPr>
              <a:t>Ca</a:t>
            </a:r>
            <a:r>
              <a:rPr lang="fr-FR" sz="2000" b="1" dirty="0" smtClean="0">
                <a:effectLst/>
                <a:latin typeface="Calibri" charset="0"/>
                <a:ea typeface="Calibri" charset="0"/>
                <a:cs typeface="Times New Roman" charset="0"/>
              </a:rPr>
              <a:t>rtilage hyalin</a:t>
            </a:r>
            <a:endParaRPr lang="fr-FR" sz="3200" dirty="0" smtClean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48052" y="2051929"/>
            <a:ext cx="1942583" cy="40703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fr-FR" sz="2000" b="1" dirty="0">
                <a:latin typeface="Calibri" charset="0"/>
                <a:ea typeface="Calibri" charset="0"/>
                <a:cs typeface="Times New Roman" charset="0"/>
                <a:sym typeface="Wingdings"/>
              </a:rPr>
              <a:t>C</a:t>
            </a:r>
            <a:r>
              <a:rPr lang="fr-FR" sz="2000" b="1" dirty="0" smtClean="0">
                <a:effectLst/>
                <a:latin typeface="Calibri" charset="0"/>
                <a:ea typeface="Calibri" charset="0"/>
                <a:cs typeface="Times New Roman" charset="0"/>
              </a:rPr>
              <a:t>artilage fibreux</a:t>
            </a:r>
            <a:endParaRPr lang="fr-FR" sz="3200" dirty="0" smtClean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940513" y="1970676"/>
            <a:ext cx="22183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>
                <a:latin typeface="Calibri" charset="0"/>
                <a:ea typeface="Calibri" charset="0"/>
                <a:cs typeface="Times New Roman" charset="0"/>
                <a:sym typeface="Wingdings"/>
              </a:rPr>
              <a:t>C</a:t>
            </a:r>
            <a:r>
              <a:rPr lang="fr-FR" sz="2000" b="1" dirty="0" smtClean="0">
                <a:effectLst/>
                <a:latin typeface="Calibri" charset="0"/>
                <a:ea typeface="Calibri" charset="0"/>
                <a:cs typeface="Times New Roman" charset="0"/>
              </a:rPr>
              <a:t>artilage élastique</a:t>
            </a:r>
            <a:r>
              <a:rPr lang="fr-FR" sz="2000" dirty="0" smtClean="0">
                <a:effectLst/>
              </a:rPr>
              <a:t> </a:t>
            </a:r>
            <a:endParaRPr lang="fr-FR" sz="2000" dirty="0"/>
          </a:p>
        </p:txBody>
      </p:sp>
      <p:sp>
        <p:nvSpPr>
          <p:cNvPr id="8" name="ZoneTexte 7"/>
          <p:cNvSpPr txBox="1"/>
          <p:nvPr/>
        </p:nvSpPr>
        <p:spPr>
          <a:xfrm>
            <a:off x="4325403" y="1146563"/>
            <a:ext cx="46151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solidFill>
                  <a:schemeClr val="accent2">
                    <a:lumMod val="75000"/>
                  </a:schemeClr>
                </a:solidFill>
              </a:rPr>
              <a:t>Se distinguent par l’aspect de leur </a:t>
            </a:r>
            <a:r>
              <a:rPr lang="fr-FR" sz="2000" dirty="0">
                <a:solidFill>
                  <a:schemeClr val="accent2">
                    <a:lumMod val="75000"/>
                  </a:schemeClr>
                </a:solidFill>
              </a:rPr>
              <a:t>matrice </a:t>
            </a:r>
          </a:p>
        </p:txBody>
      </p:sp>
      <p:pic>
        <p:nvPicPr>
          <p:cNvPr id="9" name="Image 8" descr="http://www.isto.ucl.ac.be/safe/images/0890627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872" y="2719362"/>
            <a:ext cx="3222455" cy="28055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 9" descr="http://www.isto.ucl.ac.be/safe/images/0890628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070" y="2719362"/>
            <a:ext cx="3232541" cy="28055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 10" descr="C:\Users\Utilisateur\Desktop\elastique 2.PN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" t="2230" r="6183" b="20718"/>
          <a:stretch/>
        </p:blipFill>
        <p:spPr bwMode="auto">
          <a:xfrm>
            <a:off x="8179354" y="2719362"/>
            <a:ext cx="3232541" cy="28055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ZoneTexte 11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446466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313231" y="3160709"/>
            <a:ext cx="51550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fr-FR" sz="2400" b="1" dirty="0" smtClean="0">
                <a:effectLst/>
                <a:latin typeface="Calibri" charset="0"/>
                <a:ea typeface="Calibri" charset="0"/>
                <a:cs typeface="Times New Roman" charset="0"/>
              </a:rPr>
              <a:t>Sa matrice paraît homogène</a:t>
            </a:r>
            <a:r>
              <a:rPr lang="fr-FR" sz="2400" dirty="0" smtClean="0">
                <a:effectLst/>
              </a:rPr>
              <a:t> </a:t>
            </a:r>
          </a:p>
          <a:p>
            <a:pPr marL="342900" indent="-342900">
              <a:buFont typeface="Arial" charset="0"/>
              <a:buChar char="•"/>
            </a:pPr>
            <a:endParaRPr lang="fr-FR" sz="2400" dirty="0"/>
          </a:p>
          <a:p>
            <a:pPr marL="342900" indent="-342900">
              <a:buFont typeface="Arial" charset="0"/>
              <a:buChar char="•"/>
            </a:pPr>
            <a:endParaRPr lang="fr-FR" sz="2400" dirty="0"/>
          </a:p>
          <a:p>
            <a:pPr marL="342900" indent="-342900">
              <a:buFont typeface="Arial" charset="0"/>
              <a:buChar char="•"/>
            </a:pPr>
            <a:r>
              <a:rPr lang="fr-FR" sz="2400" b="1" dirty="0" smtClean="0">
                <a:effectLst/>
              </a:rPr>
              <a:t>Fibres de </a:t>
            </a:r>
            <a:r>
              <a:rPr lang="fr-FR" sz="2400" b="1" dirty="0" smtClean="0">
                <a:solidFill>
                  <a:srgbClr val="7030A0"/>
                </a:solidFill>
                <a:effectLst/>
              </a:rPr>
              <a:t>collagène de type II</a:t>
            </a:r>
            <a:r>
              <a:rPr lang="fr-FR" sz="2400" dirty="0" smtClean="0">
                <a:solidFill>
                  <a:srgbClr val="7030A0"/>
                </a:solidFill>
                <a:effectLst/>
              </a:rPr>
              <a:t> </a:t>
            </a:r>
            <a:r>
              <a:rPr lang="fr-FR" sz="2400" dirty="0" smtClean="0">
                <a:effectLst/>
              </a:rPr>
              <a:t>+++</a:t>
            </a:r>
          </a:p>
        </p:txBody>
      </p:sp>
      <p:sp>
        <p:nvSpPr>
          <p:cNvPr id="6" name="ZoneTexte 5"/>
          <p:cNvSpPr txBox="1"/>
          <p:nvPr/>
        </p:nvSpPr>
        <p:spPr>
          <a:xfrm flipH="1">
            <a:off x="264459" y="188260"/>
            <a:ext cx="119275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LE TISSU CARTILAGINEUX</a:t>
            </a:r>
            <a:endParaRPr lang="fr-FR" sz="3400" b="1" u="sng" dirty="0">
              <a:solidFill>
                <a:schemeClr val="accent2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76009" y="1105753"/>
            <a:ext cx="2487156" cy="5329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7030A0"/>
                </a:solidFill>
                <a:latin typeface="Calibri" charset="0"/>
                <a:ea typeface="Calibri" charset="0"/>
                <a:cs typeface="Times New Roman" charset="0"/>
              </a:rPr>
              <a:t>C</a:t>
            </a:r>
            <a:r>
              <a:rPr lang="fr-FR" sz="2800" b="1" dirty="0" smtClean="0">
                <a:solidFill>
                  <a:srgbClr val="7030A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artilage hyalin</a:t>
            </a:r>
            <a:endParaRPr lang="fr-FR" sz="4000" dirty="0" smtClean="0">
              <a:solidFill>
                <a:srgbClr val="7030A0"/>
              </a:solidFill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13231" y="2126304"/>
            <a:ext cx="487716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charset="0"/>
              <a:buChar char="•"/>
            </a:pPr>
            <a:r>
              <a:rPr lang="fr-FR" sz="2400" b="1" dirty="0" smtClean="0">
                <a:latin typeface="Calibri" charset="0"/>
                <a:ea typeface="Calibri" charset="0"/>
                <a:cs typeface="Times New Roman" charset="0"/>
              </a:rPr>
              <a:t>L</a:t>
            </a:r>
            <a:r>
              <a:rPr lang="fr-FR" sz="2400" b="1" dirty="0" smtClean="0">
                <a:effectLst/>
                <a:latin typeface="Calibri" charset="0"/>
                <a:ea typeface="Calibri" charset="0"/>
                <a:cs typeface="Times New Roman" charset="0"/>
              </a:rPr>
              <a:t>e plus fréquent dans l’organisme</a:t>
            </a:r>
            <a:r>
              <a:rPr lang="fr-FR" sz="2400" dirty="0" smtClean="0">
                <a:effectLst/>
              </a:rPr>
              <a:t> </a:t>
            </a: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3793" y="1975962"/>
            <a:ext cx="5032749" cy="376897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ZoneTexte 11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  <p:sp>
        <p:nvSpPr>
          <p:cNvPr id="2" name="ZoneTexte 1"/>
          <p:cNvSpPr txBox="1"/>
          <p:nvPr/>
        </p:nvSpPr>
        <p:spPr>
          <a:xfrm>
            <a:off x="676009" y="5250642"/>
            <a:ext cx="40439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7030A0"/>
                </a:solidFill>
              </a:rPr>
              <a:t>Cartilage des articulations !</a:t>
            </a:r>
            <a:endParaRPr lang="fr-FR" sz="2000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10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8589" y="957659"/>
            <a:ext cx="2647328" cy="5329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00B0F0"/>
                </a:solidFill>
                <a:latin typeface="Calibri" charset="0"/>
                <a:ea typeface="Calibri" charset="0"/>
                <a:cs typeface="Times New Roman" charset="0"/>
              </a:rPr>
              <a:t>C</a:t>
            </a:r>
            <a:r>
              <a:rPr lang="fr-FR" sz="2800" b="1" dirty="0" smtClean="0">
                <a:solidFill>
                  <a:srgbClr val="00B0F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artilage fibreux</a:t>
            </a:r>
            <a:endParaRPr lang="fr-FR" sz="4000" dirty="0" smtClean="0">
              <a:solidFill>
                <a:srgbClr val="00B0F0"/>
              </a:solidFill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3339" y="3864420"/>
            <a:ext cx="54592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>
                <a:latin typeface="Calibri" charset="0"/>
                <a:ea typeface="Calibri" charset="0"/>
                <a:cs typeface="Times New Roman" charset="0"/>
              </a:rPr>
              <a:t>C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onstitué de tissu dont la nature se situe </a:t>
            </a:r>
            <a:r>
              <a:rPr lang="fr-FR" sz="2000" u="sng" dirty="0" smtClean="0">
                <a:effectLst/>
                <a:latin typeface="Calibri" charset="0"/>
                <a:ea typeface="Calibri" charset="0"/>
                <a:cs typeface="Times New Roman" charset="0"/>
              </a:rPr>
              <a:t>entre celle du cartilage hyalin 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et celle du tissu conjonctif </a:t>
            </a:r>
            <a:r>
              <a:rPr lang="fr-FR" sz="2000" i="1" dirty="0" smtClean="0">
                <a:effectLst/>
                <a:latin typeface="Calibri" charset="0"/>
                <a:ea typeface="Calibri" charset="0"/>
                <a:cs typeface="Times New Roman" charset="0"/>
              </a:rPr>
              <a:t>(dense).</a:t>
            </a:r>
            <a:r>
              <a:rPr lang="fr-FR" sz="2000" i="1" dirty="0" smtClean="0">
                <a:effectLst/>
              </a:rPr>
              <a:t> </a:t>
            </a:r>
            <a:endParaRPr lang="fr-FR" sz="2000" i="1" dirty="0"/>
          </a:p>
        </p:txBody>
      </p:sp>
      <p:sp>
        <p:nvSpPr>
          <p:cNvPr id="4" name="Rectangle 3"/>
          <p:cNvSpPr/>
          <p:nvPr/>
        </p:nvSpPr>
        <p:spPr>
          <a:xfrm>
            <a:off x="358589" y="1711549"/>
            <a:ext cx="5459227" cy="16148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000" dirty="0">
                <a:latin typeface="Calibri" charset="0"/>
                <a:ea typeface="Calibri" charset="0"/>
                <a:cs typeface="Times New Roman" charset="0"/>
              </a:rPr>
              <a:t>C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hondrocytes en rangées qui alternent avec des rangées épaisses de </a:t>
            </a:r>
            <a:r>
              <a:rPr lang="fr-FR" sz="2000" b="1" dirty="0" smtClean="0">
                <a:solidFill>
                  <a:srgbClr val="00B0F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fibres de collagène de type I 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.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charset="2"/>
              <a:buChar char="à"/>
            </a:pPr>
            <a:r>
              <a:rPr lang="fr-FR" sz="2000" dirty="0" smtClean="0">
                <a:latin typeface="Calibri" charset="0"/>
                <a:ea typeface="Calibri" charset="0"/>
                <a:cs typeface="Times New Roman" charset="0"/>
                <a:sym typeface="Wingdings"/>
              </a:rPr>
              <a:t>B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onnes capacités de </a:t>
            </a:r>
            <a:r>
              <a:rPr lang="fr-FR" sz="2000" b="1" dirty="0" smtClean="0">
                <a:effectLst/>
                <a:latin typeface="Calibri" charset="0"/>
                <a:ea typeface="Calibri" charset="0"/>
                <a:cs typeface="Times New Roman" charset="0"/>
              </a:rPr>
              <a:t>compression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charset="2"/>
              <a:buChar char="à"/>
            </a:pPr>
            <a:r>
              <a:rPr lang="fr-FR" sz="2000" dirty="0">
                <a:latin typeface="Calibri" charset="0"/>
                <a:ea typeface="Calibri" charset="0"/>
                <a:cs typeface="Times New Roman" charset="0"/>
              </a:rPr>
              <a:t>B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onne </a:t>
            </a:r>
            <a:r>
              <a:rPr lang="fr-FR" sz="2000" b="1" dirty="0" smtClean="0">
                <a:effectLst/>
                <a:latin typeface="Calibri" charset="0"/>
                <a:ea typeface="Calibri" charset="0"/>
                <a:cs typeface="Times New Roman" charset="0"/>
              </a:rPr>
              <a:t>résistance à la tension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.</a:t>
            </a:r>
            <a:endParaRPr lang="fr-FR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13339" y="5124142"/>
            <a:ext cx="5459227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000" dirty="0" smtClean="0">
                <a:latin typeface="Calibri" charset="0"/>
                <a:ea typeface="Calibri" charset="0"/>
                <a:cs typeface="Times New Roman" charset="0"/>
                <a:sym typeface="Wingdings"/>
              </a:rPr>
              <a:t>J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onction </a:t>
            </a:r>
            <a:r>
              <a:rPr lang="fr-FR" sz="2000" u="sng" dirty="0" smtClean="0">
                <a:effectLst/>
                <a:latin typeface="Calibri" charset="0"/>
                <a:ea typeface="Calibri" charset="0"/>
                <a:cs typeface="Times New Roman" charset="0"/>
              </a:rPr>
              <a:t>entre le cartilage hyalin 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et un </a:t>
            </a:r>
            <a:r>
              <a:rPr lang="fr-FR" sz="2000" b="1" dirty="0" smtClean="0">
                <a:effectLst/>
                <a:latin typeface="Calibri" charset="0"/>
                <a:ea typeface="Calibri" charset="0"/>
                <a:cs typeface="Times New Roman" charset="0"/>
              </a:rPr>
              <a:t>ligament ou un tendon</a:t>
            </a:r>
            <a:r>
              <a:rPr lang="fr-FR" sz="2000" dirty="0">
                <a:latin typeface="Calibri" charset="0"/>
                <a:ea typeface="Calibri" charset="0"/>
                <a:cs typeface="Times New Roman" charset="0"/>
              </a:rPr>
              <a:t> </a:t>
            </a:r>
            <a:r>
              <a:rPr lang="fr-FR" sz="2000" dirty="0" smtClean="0">
                <a:latin typeface="Calibri" charset="0"/>
                <a:ea typeface="Calibri" charset="0"/>
                <a:cs typeface="Times New Roman" charset="0"/>
              </a:rPr>
              <a:t>(</a:t>
            </a:r>
            <a:r>
              <a:rPr lang="fr-FR" sz="2000" i="1" dirty="0" smtClean="0">
                <a:latin typeface="Calibri" charset="0"/>
                <a:ea typeface="Calibri" charset="0"/>
                <a:cs typeface="Times New Roman" charset="0"/>
              </a:rPr>
              <a:t>rappel : TCFD orienté</a:t>
            </a:r>
            <a:r>
              <a:rPr lang="fr-FR" sz="2000" dirty="0" smtClean="0">
                <a:latin typeface="Calibri" charset="0"/>
                <a:ea typeface="Calibri" charset="0"/>
                <a:cs typeface="Times New Roman" charset="0"/>
              </a:rPr>
              <a:t>)</a:t>
            </a:r>
            <a:endParaRPr lang="fr-FR" sz="2000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841347" y="4948771"/>
            <a:ext cx="62329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Il rentre dans la composition des </a:t>
            </a:r>
            <a:r>
              <a:rPr lang="fr-FR" sz="2000" b="1" dirty="0" smtClean="0">
                <a:solidFill>
                  <a:srgbClr val="00B0F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disques intervertébraux 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(sortes de petits coussins souples situés entre chaque vertèbre) &amp; des </a:t>
            </a:r>
            <a:r>
              <a:rPr lang="fr-FR" sz="2000" b="1" dirty="0" smtClean="0">
                <a:solidFill>
                  <a:srgbClr val="00B0F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ménisques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.</a:t>
            </a:r>
            <a:r>
              <a:rPr lang="fr-FR" sz="2000" dirty="0" smtClean="0">
                <a:effectLst/>
              </a:rPr>
              <a:t> </a:t>
            </a:r>
            <a:endParaRPr lang="fr-FR" sz="2000" dirty="0"/>
          </a:p>
        </p:txBody>
      </p:sp>
      <p:sp>
        <p:nvSpPr>
          <p:cNvPr id="8" name="Rectangle 7"/>
          <p:cNvSpPr/>
          <p:nvPr/>
        </p:nvSpPr>
        <p:spPr>
          <a:xfrm>
            <a:off x="5817816" y="3733632"/>
            <a:ext cx="6468313" cy="1001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Ce cartilage ressemble donc à un </a:t>
            </a:r>
            <a:r>
              <a:rPr lang="fr-FR" sz="2000" b="1" dirty="0" smtClean="0">
                <a:effectLst/>
                <a:latin typeface="Calibri" charset="0"/>
                <a:ea typeface="Calibri" charset="0"/>
                <a:cs typeface="Times New Roman" charset="0"/>
              </a:rPr>
              <a:t>tissu conjonctif dense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; </a:t>
            </a:r>
            <a:r>
              <a:rPr lang="fr-FR" i="1" dirty="0" smtClean="0">
                <a:effectLst/>
                <a:latin typeface="Calibri" charset="0"/>
                <a:ea typeface="Calibri" charset="0"/>
                <a:cs typeface="Times New Roman" charset="0"/>
              </a:rPr>
              <a:t>il n'en diffère que par ses chondrocytes, très différents de fibroblastes</a:t>
            </a:r>
            <a:r>
              <a:rPr lang="fr-FR" sz="1600" b="1" i="1" dirty="0" smtClean="0">
                <a:effectLst/>
                <a:latin typeface="Calibri" charset="0"/>
                <a:ea typeface="Calibri" charset="0"/>
                <a:cs typeface="Times New Roman" charset="0"/>
              </a:rPr>
              <a:t>. </a:t>
            </a:r>
            <a:endParaRPr lang="fr-FR" sz="1600" b="1" i="1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 flipH="1">
            <a:off x="-2258742" y="171961"/>
            <a:ext cx="119275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LE TISSU CARTILAGINEUX</a:t>
            </a:r>
            <a:endParaRPr lang="fr-FR" sz="3400" b="1" u="sng" dirty="0">
              <a:solidFill>
                <a:schemeClr val="accent2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5485" y="183891"/>
            <a:ext cx="4905868" cy="30553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ZoneTexte 10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64561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09055" y="1305486"/>
            <a:ext cx="2955104" cy="5329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fr-FR" sz="2800" b="1" dirty="0">
                <a:solidFill>
                  <a:srgbClr val="E754CF"/>
                </a:solidFill>
                <a:latin typeface="Calibri" charset="0"/>
                <a:ea typeface="Calibri" charset="0"/>
                <a:cs typeface="Times New Roman" charset="0"/>
              </a:rPr>
              <a:t>C</a:t>
            </a:r>
            <a:r>
              <a:rPr lang="fr-FR" sz="2800" b="1" dirty="0" smtClean="0">
                <a:solidFill>
                  <a:srgbClr val="E754CF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artilage élastique</a:t>
            </a:r>
            <a:endParaRPr lang="fr-FR" sz="4000" dirty="0" smtClean="0">
              <a:solidFill>
                <a:srgbClr val="E754CF"/>
              </a:solidFill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 flipH="1">
            <a:off x="264458" y="188260"/>
            <a:ext cx="796514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chemeClr val="accent2">
                    <a:lumMod val="50000"/>
                  </a:schemeClr>
                </a:solidFill>
                <a:latin typeface="Andale Mono" charset="0"/>
                <a:ea typeface="Andale Mono" charset="0"/>
                <a:cs typeface="Andale Mono" charset="0"/>
              </a:rPr>
              <a:t>LE TISSU CARTILAGINEUX</a:t>
            </a:r>
            <a:endParaRPr lang="fr-FR" sz="3400" b="1" u="sng" dirty="0">
              <a:solidFill>
                <a:schemeClr val="accent2">
                  <a:lumMod val="50000"/>
                </a:schemeClr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7188" y="2601946"/>
            <a:ext cx="503611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Le cartilage élastique a une </a:t>
            </a:r>
            <a:r>
              <a:rPr lang="fr-FR" sz="2000" b="1" dirty="0" smtClean="0">
                <a:effectLst/>
                <a:latin typeface="Calibri" charset="0"/>
                <a:ea typeface="Calibri" charset="0"/>
                <a:cs typeface="Times New Roman" charset="0"/>
              </a:rPr>
              <a:t>composition proche du cartilage hyalin.</a:t>
            </a:r>
            <a:endParaRPr lang="fr-FR" sz="2000" b="1" dirty="0"/>
          </a:p>
        </p:txBody>
      </p:sp>
      <p:sp>
        <p:nvSpPr>
          <p:cNvPr id="5" name="Rectangle 4"/>
          <p:cNvSpPr/>
          <p:nvPr/>
        </p:nvSpPr>
        <p:spPr>
          <a:xfrm>
            <a:off x="6030376" y="3675098"/>
            <a:ext cx="5485975" cy="10656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Il est néanmoins plus riche en </a:t>
            </a:r>
            <a:r>
              <a:rPr lang="fr-FR" sz="2000" b="1" dirty="0" smtClean="0">
                <a:solidFill>
                  <a:srgbClr val="E754CF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fibres élastiques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 ce qui lui confère une </a:t>
            </a:r>
            <a:r>
              <a:rPr lang="fr-FR" sz="2000" b="1" dirty="0" smtClean="0">
                <a:effectLst/>
                <a:latin typeface="Calibri" charset="0"/>
                <a:ea typeface="Calibri" charset="0"/>
                <a:cs typeface="Times New Roman" charset="0"/>
              </a:rPr>
              <a:t>résistance accrue aux flexions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 (quand on plie un membre par exemple) </a:t>
            </a:r>
            <a:r>
              <a:rPr lang="fr-FR" sz="2000" b="1" dirty="0" smtClean="0">
                <a:effectLst/>
                <a:latin typeface="Calibri" charset="0"/>
                <a:ea typeface="Calibri" charset="0"/>
                <a:cs typeface="Times New Roman" charset="0"/>
              </a:rPr>
              <a:t>répétées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.</a:t>
            </a:r>
            <a:endParaRPr lang="fr-FR" sz="2000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7187" y="4151655"/>
            <a:ext cx="5036119" cy="1394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Ce type de cartilage se rencontre dans les zones anatomiques de l’organisme où une certaine </a:t>
            </a:r>
            <a:r>
              <a:rPr lang="fr-FR" sz="2000" b="1" dirty="0" smtClean="0">
                <a:effectLst/>
                <a:latin typeface="Calibri" charset="0"/>
                <a:ea typeface="Calibri" charset="0"/>
                <a:cs typeface="Times New Roman" charset="0"/>
              </a:rPr>
              <a:t>résistance 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est nécessaire associée à une </a:t>
            </a:r>
            <a:r>
              <a:rPr lang="fr-FR" sz="2000" b="1" dirty="0" smtClean="0">
                <a:solidFill>
                  <a:srgbClr val="E754CF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grande capacité d’extension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.</a:t>
            </a:r>
            <a:endParaRPr lang="fr-FR" sz="2000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116516" y="5047029"/>
            <a:ext cx="531369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C’est le cas par exemple de l’</a:t>
            </a:r>
            <a:r>
              <a:rPr lang="fr-FR" sz="2000" dirty="0" smtClean="0">
                <a:solidFill>
                  <a:srgbClr val="E754CF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oreille externe </a:t>
            </a:r>
            <a:r>
              <a:rPr lang="fr-FR" sz="2000" dirty="0" smtClean="0">
                <a:effectLst/>
                <a:latin typeface="Calibri" charset="0"/>
                <a:ea typeface="Calibri" charset="0"/>
                <a:cs typeface="Times New Roman" charset="0"/>
              </a:rPr>
              <a:t>et de l’</a:t>
            </a:r>
            <a:r>
              <a:rPr lang="fr-FR" sz="2000" dirty="0" smtClean="0">
                <a:solidFill>
                  <a:srgbClr val="E754CF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épiglotte </a:t>
            </a:r>
            <a:endParaRPr lang="fr-FR" sz="2000" dirty="0">
              <a:solidFill>
                <a:srgbClr val="E754CF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2"/>
          <a:srcRect l="52911" t="40933" r="16381" b="17921"/>
          <a:stretch/>
        </p:blipFill>
        <p:spPr>
          <a:xfrm>
            <a:off x="7539836" y="188260"/>
            <a:ext cx="4105530" cy="32879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/>
          <p:cNvSpPr txBox="1"/>
          <p:nvPr/>
        </p:nvSpPr>
        <p:spPr>
          <a:xfrm>
            <a:off x="2842952" y="6317672"/>
            <a:ext cx="69526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Le tutorat est gratuit. Toute reproduction ou vente est interdite.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773718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613648" y="1707776"/>
            <a:ext cx="90229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7200" dirty="0" smtClean="0">
                <a:solidFill>
                  <a:schemeClr val="accent4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LE TISSU OSSEUX</a:t>
            </a:r>
            <a:endParaRPr lang="fr-FR" sz="7200" dirty="0">
              <a:solidFill>
                <a:schemeClr val="accent4">
                  <a:lumMod val="75000"/>
                </a:schemeClr>
              </a:solidFill>
              <a:latin typeface="Chalkduster" charset="0"/>
              <a:ea typeface="Chalkduster" charset="0"/>
              <a:cs typeface="Chalkduster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9915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2293" y="994079"/>
            <a:ext cx="4711700" cy="51689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3641073" y="1690104"/>
            <a:ext cx="181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Exemple du Tibia</a:t>
            </a:r>
            <a:endParaRPr lang="fr-FR" b="1" u="sng" dirty="0"/>
          </a:p>
        </p:txBody>
      </p:sp>
      <p:sp>
        <p:nvSpPr>
          <p:cNvPr id="5" name="Rectangle 4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8" name="ZoneTexte 7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4522" y="1260763"/>
            <a:ext cx="9215090" cy="4635532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412482" y="1665499"/>
            <a:ext cx="4364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Auparavant vous pensiez qu’un os c’était ça :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430923" y="1173623"/>
            <a:ext cx="50999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Maintenant vous saurez qu’un os </a:t>
            </a:r>
            <a:r>
              <a:rPr lang="fr-FR" smtClean="0"/>
              <a:t>ça ressemble à ça :</a:t>
            </a: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428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9" grpId="1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930" y="668641"/>
            <a:ext cx="6944139" cy="571391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66783" y="1072945"/>
            <a:ext cx="1925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Exemple du fémur</a:t>
            </a:r>
            <a:endParaRPr lang="fr-FR" b="1" u="sng" dirty="0"/>
          </a:p>
        </p:txBody>
      </p:sp>
      <p:sp>
        <p:nvSpPr>
          <p:cNvPr id="4" name="Rectangle 3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7" name="ZoneTexte 6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878060" y="5009711"/>
            <a:ext cx="1497495" cy="3385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MÉTAPHYSE</a:t>
            </a:r>
            <a:endParaRPr lang="fr-FR" sz="1600" dirty="0"/>
          </a:p>
        </p:txBody>
      </p:sp>
    </p:spTree>
    <p:extLst>
      <p:ext uri="{BB962C8B-B14F-4D97-AF65-F5344CB8AC3E}">
        <p14:creationId xmlns:p14="http://schemas.microsoft.com/office/powerpoint/2010/main" val="190049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3565" y="636002"/>
            <a:ext cx="6824869" cy="56240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6" name="ZoneTexte 5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015409" y="2252870"/>
            <a:ext cx="1232451" cy="3385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MÉTAPHYSE</a:t>
            </a:r>
            <a:endParaRPr lang="fr-FR" sz="1600" dirty="0"/>
          </a:p>
        </p:txBody>
      </p:sp>
      <p:sp>
        <p:nvSpPr>
          <p:cNvPr id="8" name="ZoneTexte 7"/>
          <p:cNvSpPr txBox="1"/>
          <p:nvPr/>
        </p:nvSpPr>
        <p:spPr>
          <a:xfrm>
            <a:off x="4015409" y="5015948"/>
            <a:ext cx="1232450" cy="3385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/>
              <a:t>MÉTAPHYSE</a:t>
            </a:r>
            <a:endParaRPr lang="fr-FR" sz="1600" dirty="0"/>
          </a:p>
        </p:txBody>
      </p:sp>
      <p:sp>
        <p:nvSpPr>
          <p:cNvPr id="9" name="ZoneTexte 8"/>
          <p:cNvSpPr txBox="1"/>
          <p:nvPr/>
        </p:nvSpPr>
        <p:spPr>
          <a:xfrm>
            <a:off x="366783" y="1072945"/>
            <a:ext cx="1925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Exemple du fémur</a:t>
            </a:r>
            <a:endParaRPr lang="fr-FR" b="1" u="sng" dirty="0"/>
          </a:p>
        </p:txBody>
      </p:sp>
    </p:spTree>
    <p:extLst>
      <p:ext uri="{BB962C8B-B14F-4D97-AF65-F5344CB8AC3E}">
        <p14:creationId xmlns:p14="http://schemas.microsoft.com/office/powerpoint/2010/main" val="2106931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2"/>
          <a:srcRect t="13576"/>
          <a:stretch/>
        </p:blipFill>
        <p:spPr>
          <a:xfrm>
            <a:off x="1524000" y="931024"/>
            <a:ext cx="9144000" cy="59269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6" name="ZoneTexte 5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0208" y="1035408"/>
            <a:ext cx="2497094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Les cellules de l’os</a:t>
            </a:r>
            <a:endParaRPr lang="fr-FR" sz="2000" u="sng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61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0208" y="1035408"/>
            <a:ext cx="2497094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Les cellules de l’os</a:t>
            </a:r>
            <a:endParaRPr lang="fr-FR" sz="2000" u="sng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01242" y="1006489"/>
            <a:ext cx="61895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</a:pPr>
            <a:r>
              <a:rPr lang="fr-FR" sz="2800" b="1" u="sng" kern="0" dirty="0" smtClean="0">
                <a:solidFill>
                  <a:srgbClr val="0B5294"/>
                </a:solidFill>
                <a:latin typeface="Abadi MT Condensed Extra Bold" charset="0"/>
                <a:ea typeface="Times New Roman" charset="0"/>
                <a:cs typeface="Times New Roman" charset="0"/>
              </a:rPr>
              <a:t>Ostéoblaste : Cellule de l’os </a:t>
            </a:r>
            <a:r>
              <a:rPr lang="fr-FR" sz="2800" b="1" u="sng" kern="0" smtClean="0">
                <a:solidFill>
                  <a:srgbClr val="0B5294"/>
                </a:solidFill>
                <a:latin typeface="Abadi MT Condensed Extra Bold" charset="0"/>
                <a:ea typeface="Times New Roman" charset="0"/>
                <a:cs typeface="Times New Roman" charset="0"/>
              </a:rPr>
              <a:t>en formation</a:t>
            </a:r>
            <a:endParaRPr lang="fr-FR" sz="2400" b="1" u="sng" kern="0" dirty="0">
              <a:solidFill>
                <a:srgbClr val="0B5294"/>
              </a:solidFill>
              <a:effectLst/>
              <a:latin typeface="Calibri Light" charset="0"/>
              <a:ea typeface="Times New Roman" charset="0"/>
              <a:cs typeface="Times New Roman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10207" y="1856300"/>
            <a:ext cx="783651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latin typeface="Calibri" charset="0"/>
              </a:rPr>
              <a:t>L'</a:t>
            </a:r>
            <a:r>
              <a:rPr lang="fr-FR" sz="2400" dirty="0" err="1" smtClean="0">
                <a:latin typeface="Calibri" charset="0"/>
              </a:rPr>
              <a:t>ostéoblaste</a:t>
            </a:r>
            <a:r>
              <a:rPr lang="fr-FR" sz="2400" dirty="0" smtClean="0">
                <a:latin typeface="Calibri" charset="0"/>
              </a:rPr>
              <a:t> est la </a:t>
            </a:r>
            <a:r>
              <a:rPr lang="fr-FR" sz="2400" b="1" dirty="0" smtClean="0">
                <a:latin typeface="Calibri" charset="0"/>
              </a:rPr>
              <a:t>cellule qui construit la lamelle osseuse. 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4764414" y="3938761"/>
            <a:ext cx="7427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b="1" dirty="0"/>
              <a:t>C</a:t>
            </a:r>
            <a:r>
              <a:rPr lang="fr-FR" sz="2400" b="1" dirty="0" smtClean="0"/>
              <a:t>ytoplasme</a:t>
            </a:r>
            <a:r>
              <a:rPr lang="fr-FR" sz="2400" dirty="0" smtClean="0"/>
              <a:t> </a:t>
            </a:r>
            <a:r>
              <a:rPr lang="fr-FR" sz="2400" b="1" dirty="0" smtClean="0"/>
              <a:t>basophile (</a:t>
            </a:r>
            <a:r>
              <a:rPr lang="fr-FR" sz="2400" b="1" smtClean="0"/>
              <a:t>violet) </a:t>
            </a:r>
            <a:r>
              <a:rPr lang="is-IS" sz="2400" b="1" dirty="0" smtClean="0"/>
              <a:t>→ </a:t>
            </a:r>
            <a:r>
              <a:rPr lang="fr-FR" sz="2400" b="1" dirty="0" smtClean="0"/>
              <a:t>Car beaucoup de REG </a:t>
            </a:r>
            <a:endParaRPr lang="fr-FR" sz="2400" dirty="0"/>
          </a:p>
        </p:txBody>
      </p:sp>
      <p:sp>
        <p:nvSpPr>
          <p:cNvPr id="13" name="ZoneTexte 12"/>
          <p:cNvSpPr txBox="1"/>
          <p:nvPr/>
        </p:nvSpPr>
        <p:spPr>
          <a:xfrm>
            <a:off x="4764414" y="4736254"/>
            <a:ext cx="2035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b="1" dirty="0"/>
              <a:t>N</a:t>
            </a:r>
            <a:r>
              <a:rPr lang="fr-FR" sz="2400" b="1" dirty="0" smtClean="0"/>
              <a:t>oyau </a:t>
            </a:r>
            <a:r>
              <a:rPr lang="fr-FR" sz="2400" b="1" dirty="0"/>
              <a:t>rond </a:t>
            </a:r>
            <a:endParaRPr lang="fr-FR" sz="2400" dirty="0"/>
          </a:p>
        </p:txBody>
      </p:sp>
      <p:sp>
        <p:nvSpPr>
          <p:cNvPr id="14" name="ZoneTexte 13"/>
          <p:cNvSpPr txBox="1"/>
          <p:nvPr/>
        </p:nvSpPr>
        <p:spPr>
          <a:xfrm>
            <a:off x="4815025" y="3079713"/>
            <a:ext cx="36631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u="sng" dirty="0" smtClean="0"/>
              <a:t>Le look de l’ostéoblaste</a:t>
            </a:r>
            <a:endParaRPr lang="fr-FR" sz="2800" b="1" u="sng" dirty="0"/>
          </a:p>
        </p:txBody>
      </p:sp>
      <p:pic>
        <p:nvPicPr>
          <p:cNvPr id="20" name="Imag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207" y="2802982"/>
            <a:ext cx="4391212" cy="303328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1178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4599" y="555354"/>
            <a:ext cx="2497094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Les cellules de l’os</a:t>
            </a:r>
            <a:endParaRPr lang="fr-FR" sz="2000" u="sng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01242" y="822649"/>
            <a:ext cx="61895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</a:pPr>
            <a:r>
              <a:rPr lang="fr-FR" sz="2800" b="1" u="sng" kern="0" dirty="0" smtClean="0">
                <a:solidFill>
                  <a:srgbClr val="0B5294"/>
                </a:solidFill>
                <a:latin typeface="Abadi MT Condensed Extra Bold" charset="0"/>
                <a:ea typeface="Times New Roman" charset="0"/>
                <a:cs typeface="Times New Roman" charset="0"/>
              </a:rPr>
              <a:t>Ostéoblaste : Cellule de l’os </a:t>
            </a:r>
            <a:r>
              <a:rPr lang="fr-FR" sz="2800" b="1" u="sng" kern="0" smtClean="0">
                <a:solidFill>
                  <a:srgbClr val="0B5294"/>
                </a:solidFill>
                <a:latin typeface="Abadi MT Condensed Extra Bold" charset="0"/>
                <a:ea typeface="Times New Roman" charset="0"/>
                <a:cs typeface="Times New Roman" charset="0"/>
              </a:rPr>
              <a:t>en formation</a:t>
            </a:r>
            <a:endParaRPr lang="fr-FR" sz="2400" b="1" u="sng" kern="0" dirty="0">
              <a:solidFill>
                <a:srgbClr val="0B5294"/>
              </a:solidFill>
              <a:effectLst/>
              <a:latin typeface="Calibri Light" charset="0"/>
              <a:ea typeface="Times New Roman" charset="0"/>
              <a:cs typeface="Times New Roman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7091" y="1616760"/>
            <a:ext cx="4108968" cy="26297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ZoneTexte 9"/>
          <p:cNvSpPr txBox="1"/>
          <p:nvPr/>
        </p:nvSpPr>
        <p:spPr>
          <a:xfrm>
            <a:off x="194597" y="1345713"/>
            <a:ext cx="40387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u="sng" dirty="0" smtClean="0"/>
              <a:t>Fonctions de l’ostéoblaste</a:t>
            </a:r>
            <a:endParaRPr lang="fr-FR" sz="2800" b="1" u="sng" dirty="0"/>
          </a:p>
        </p:txBody>
      </p:sp>
      <p:sp>
        <p:nvSpPr>
          <p:cNvPr id="11" name="ZoneTexte 10"/>
          <p:cNvSpPr txBox="1"/>
          <p:nvPr/>
        </p:nvSpPr>
        <p:spPr>
          <a:xfrm>
            <a:off x="194599" y="1870137"/>
            <a:ext cx="73098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b="1" dirty="0">
                <a:solidFill>
                  <a:srgbClr val="002060"/>
                </a:solidFill>
              </a:rPr>
              <a:t>P</a:t>
            </a:r>
            <a:r>
              <a:rPr lang="fr-FR" sz="2400" b="1" dirty="0" smtClean="0">
                <a:solidFill>
                  <a:srgbClr val="002060"/>
                </a:solidFill>
              </a:rPr>
              <a:t>roduire </a:t>
            </a:r>
            <a:r>
              <a:rPr lang="fr-FR" sz="2400" b="1" dirty="0">
                <a:solidFill>
                  <a:srgbClr val="002060"/>
                </a:solidFill>
              </a:rPr>
              <a:t>la phase organique de la lamelle osseuse </a:t>
            </a:r>
            <a:endParaRPr lang="fr-FR" sz="2400" b="1" dirty="0" smtClean="0">
              <a:solidFill>
                <a:srgbClr val="002060"/>
              </a:solidFill>
            </a:endParaRPr>
          </a:p>
          <a:p>
            <a:r>
              <a:rPr lang="is-IS" sz="2400" dirty="0" smtClean="0"/>
              <a:t>→ </a:t>
            </a:r>
            <a:r>
              <a:rPr lang="fr-FR" sz="2400" dirty="0" smtClean="0"/>
              <a:t>qui</a:t>
            </a:r>
            <a:r>
              <a:rPr lang="fr-FR" sz="2400" dirty="0"/>
              <a:t>, tant qu'elle n'est pas </a:t>
            </a:r>
            <a:r>
              <a:rPr lang="fr-FR" sz="2400" dirty="0" err="1"/>
              <a:t>calcifiée</a:t>
            </a:r>
            <a:r>
              <a:rPr lang="fr-FR" sz="2400" dirty="0"/>
              <a:t>, s'appelle substance </a:t>
            </a:r>
            <a:r>
              <a:rPr lang="fr-FR" sz="2400" dirty="0" err="1"/>
              <a:t>ostéoïde</a:t>
            </a:r>
            <a:r>
              <a:rPr lang="fr-FR" sz="2400" dirty="0"/>
              <a:t>. 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184260" y="3005719"/>
            <a:ext cx="73098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b="1" dirty="0" smtClean="0">
                <a:solidFill>
                  <a:srgbClr val="002060"/>
                </a:solidFill>
              </a:rPr>
              <a:t>Sécrète des </a:t>
            </a:r>
            <a:r>
              <a:rPr lang="fr-FR" sz="2400" b="1" dirty="0">
                <a:solidFill>
                  <a:srgbClr val="002060"/>
                </a:solidFill>
              </a:rPr>
              <a:t>phosphatases </a:t>
            </a:r>
            <a:r>
              <a:rPr lang="fr-FR" sz="2400" b="1" dirty="0" smtClean="0">
                <a:solidFill>
                  <a:srgbClr val="002060"/>
                </a:solidFill>
              </a:rPr>
              <a:t>alcalines</a:t>
            </a:r>
          </a:p>
          <a:p>
            <a:r>
              <a:rPr lang="is-IS" sz="2400" dirty="0" smtClean="0"/>
              <a:t>→ </a:t>
            </a:r>
            <a:r>
              <a:rPr lang="fr-FR" sz="2400" dirty="0" smtClean="0"/>
              <a:t>Ces </a:t>
            </a:r>
            <a:r>
              <a:rPr lang="fr-FR" sz="2400" dirty="0"/>
              <a:t>enzymes hydrolysent la gaine de </a:t>
            </a:r>
            <a:r>
              <a:rPr lang="fr-FR" sz="2400" dirty="0" err="1"/>
              <a:t>polyphosphates</a:t>
            </a:r>
            <a:r>
              <a:rPr lang="fr-FR" sz="2400" dirty="0"/>
              <a:t> qui </a:t>
            </a:r>
            <a:r>
              <a:rPr lang="fr-FR" sz="2400" dirty="0" smtClean="0"/>
              <a:t>enveloppaient </a:t>
            </a:r>
            <a:r>
              <a:rPr lang="fr-FR" sz="2400" dirty="0"/>
              <a:t>les fibres </a:t>
            </a:r>
            <a:r>
              <a:rPr lang="fr-FR" sz="2400" dirty="0" err="1"/>
              <a:t>collagènes</a:t>
            </a:r>
            <a:r>
              <a:rPr lang="fr-FR" sz="2400" dirty="0"/>
              <a:t> </a:t>
            </a:r>
            <a:r>
              <a:rPr lang="fr-FR" sz="2400" dirty="0" smtClean="0"/>
              <a:t>et qui inhibaient </a:t>
            </a:r>
            <a:r>
              <a:rPr lang="fr-FR" sz="2400" dirty="0"/>
              <a:t>la calcification. 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184260" y="4632276"/>
            <a:ext cx="59117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b="1" dirty="0">
                <a:solidFill>
                  <a:srgbClr val="002060"/>
                </a:solidFill>
              </a:rPr>
              <a:t>I</a:t>
            </a:r>
            <a:r>
              <a:rPr lang="fr-FR" sz="2400" b="1" dirty="0" smtClean="0">
                <a:solidFill>
                  <a:srgbClr val="002060"/>
                </a:solidFill>
              </a:rPr>
              <a:t>ntervient dans </a:t>
            </a:r>
            <a:r>
              <a:rPr lang="fr-FR" sz="2400" b="1" dirty="0">
                <a:solidFill>
                  <a:srgbClr val="002060"/>
                </a:solidFill>
              </a:rPr>
              <a:t>la </a:t>
            </a:r>
            <a:r>
              <a:rPr lang="fr-FR" sz="2400" b="1" dirty="0" smtClean="0">
                <a:solidFill>
                  <a:srgbClr val="002060"/>
                </a:solidFill>
              </a:rPr>
              <a:t>calcification</a:t>
            </a:r>
            <a:endParaRPr lang="fr-FR" sz="2400" b="1" dirty="0" smtClean="0"/>
          </a:p>
          <a:p>
            <a:r>
              <a:rPr lang="is-IS" sz="2400" dirty="0" smtClean="0"/>
              <a:t>→ </a:t>
            </a:r>
            <a:r>
              <a:rPr lang="fr-FR" sz="2400" dirty="0" smtClean="0"/>
              <a:t>Il sécrète </a:t>
            </a:r>
            <a:r>
              <a:rPr lang="fr-FR" sz="2400" dirty="0"/>
              <a:t>les premiers </a:t>
            </a:r>
            <a:r>
              <a:rPr lang="fr-FR" sz="2400" dirty="0" smtClean="0"/>
              <a:t>éléments minéraux </a:t>
            </a:r>
            <a:r>
              <a:rPr lang="fr-FR" sz="2400" dirty="0"/>
              <a:t>sous la forme d'ions solubles qui </a:t>
            </a:r>
            <a:r>
              <a:rPr lang="fr-FR" sz="2400" dirty="0" smtClean="0"/>
              <a:t>précipitent </a:t>
            </a:r>
            <a:r>
              <a:rPr lang="fr-FR" sz="2400" dirty="0"/>
              <a:t>en phase amorphe.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008234" y="4614978"/>
            <a:ext cx="61837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charset="2"/>
              <a:buChar char="§"/>
            </a:pPr>
            <a:r>
              <a:rPr lang="fr-FR" sz="2400" b="1" dirty="0" smtClean="0">
                <a:solidFill>
                  <a:srgbClr val="002060"/>
                </a:solidFill>
                <a:latin typeface="Calibri" charset="0"/>
              </a:rPr>
              <a:t>Intervient dans </a:t>
            </a:r>
            <a:r>
              <a:rPr lang="fr-FR" sz="2400" b="1" dirty="0">
                <a:solidFill>
                  <a:srgbClr val="002060"/>
                </a:solidFill>
                <a:latin typeface="Calibri" charset="0"/>
              </a:rPr>
              <a:t>la </a:t>
            </a:r>
            <a:r>
              <a:rPr lang="fr-FR" sz="2400" b="1" dirty="0" err="1">
                <a:solidFill>
                  <a:srgbClr val="002060"/>
                </a:solidFill>
                <a:latin typeface="Calibri" charset="0"/>
              </a:rPr>
              <a:t>régulation</a:t>
            </a:r>
            <a:r>
              <a:rPr lang="fr-FR" sz="2400" b="1" dirty="0">
                <a:solidFill>
                  <a:srgbClr val="002060"/>
                </a:solidFill>
                <a:latin typeface="Calibri" charset="0"/>
              </a:rPr>
              <a:t> de </a:t>
            </a:r>
            <a:r>
              <a:rPr lang="fr-FR" sz="2400" b="1" dirty="0" smtClean="0">
                <a:solidFill>
                  <a:srgbClr val="002060"/>
                </a:solidFill>
                <a:latin typeface="Calibri" charset="0"/>
              </a:rPr>
              <a:t>l'</a:t>
            </a:r>
            <a:r>
              <a:rPr lang="fr-FR" sz="2400" b="1" dirty="0" err="1" smtClean="0">
                <a:solidFill>
                  <a:srgbClr val="002060"/>
                </a:solidFill>
                <a:latin typeface="Calibri" charset="0"/>
              </a:rPr>
              <a:t>ostéolyse</a:t>
            </a:r>
            <a:endParaRPr lang="fr-FR" sz="2400" b="1" dirty="0" smtClean="0">
              <a:solidFill>
                <a:srgbClr val="002060"/>
              </a:solidFill>
              <a:latin typeface="Calibri" charset="0"/>
            </a:endParaRPr>
          </a:p>
          <a:p>
            <a:r>
              <a:rPr lang="is-IS" sz="2400" dirty="0" smtClean="0"/>
              <a:t>→ </a:t>
            </a:r>
            <a:r>
              <a:rPr lang="fr-FR" sz="2400" dirty="0" smtClean="0"/>
              <a:t>il </a:t>
            </a:r>
            <a:r>
              <a:rPr lang="fr-FR" sz="2400" dirty="0"/>
              <a:t>peut freiner </a:t>
            </a:r>
            <a:r>
              <a:rPr lang="fr-FR" sz="2400" dirty="0" smtClean="0"/>
              <a:t>l’activité des ostéoclastes </a:t>
            </a:r>
            <a:endParaRPr lang="fr-FR" sz="2400" dirty="0"/>
          </a:p>
          <a:p>
            <a:r>
              <a:rPr lang="is-IS" sz="2400" dirty="0" smtClean="0"/>
              <a:t>→</a:t>
            </a:r>
            <a:r>
              <a:rPr lang="fr-FR" sz="2400" dirty="0"/>
              <a:t> il peut aussi </a:t>
            </a:r>
            <a:r>
              <a:rPr lang="fr-FR" sz="2400" dirty="0" smtClean="0"/>
              <a:t>renforcer l’activité des ostéoclastes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013503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4974" y="703167"/>
            <a:ext cx="2497094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Les cellules de l’os</a:t>
            </a:r>
            <a:endParaRPr lang="fr-FR" sz="2000" u="sng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98132" y="871012"/>
            <a:ext cx="4743606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</a:pPr>
            <a:r>
              <a:rPr lang="fr-FR" sz="2800" b="1" u="sng" kern="0" dirty="0" smtClean="0">
                <a:solidFill>
                  <a:srgbClr val="0B5294"/>
                </a:solidFill>
                <a:latin typeface="Abadi MT Condensed Extra Bold" charset="0"/>
                <a:ea typeface="Times New Roman" charset="0"/>
                <a:cs typeface="Times New Roman" charset="0"/>
              </a:rPr>
              <a:t>Ostéocyte : Cellule de </a:t>
            </a:r>
            <a:r>
              <a:rPr lang="fr-FR" sz="2800" b="1" u="sng" kern="0" smtClean="0">
                <a:solidFill>
                  <a:srgbClr val="0B5294"/>
                </a:solidFill>
                <a:latin typeface="Abadi MT Condensed Extra Bold" charset="0"/>
                <a:ea typeface="Times New Roman" charset="0"/>
                <a:cs typeface="Times New Roman" charset="0"/>
              </a:rPr>
              <a:t>l’os formé</a:t>
            </a:r>
            <a:endParaRPr lang="fr-FR" sz="2400" b="1" u="sng" kern="0" dirty="0">
              <a:solidFill>
                <a:srgbClr val="0B5294"/>
              </a:solidFill>
              <a:effectLst/>
              <a:latin typeface="Calibri Light" charset="0"/>
              <a:ea typeface="Times New Roman" charset="0"/>
              <a:cs typeface="Times New Roman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25455" y="1553996"/>
            <a:ext cx="74721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latin typeface="Calibri" charset="0"/>
              </a:rPr>
              <a:t>L’ostéoblaste, </a:t>
            </a:r>
            <a:r>
              <a:rPr lang="fr-FR" sz="2400" dirty="0">
                <a:latin typeface="Calibri" charset="0"/>
              </a:rPr>
              <a:t>en </a:t>
            </a:r>
            <a:r>
              <a:rPr lang="fr-FR" sz="2400" dirty="0" smtClean="0">
                <a:latin typeface="Calibri" charset="0"/>
              </a:rPr>
              <a:t>secrétant </a:t>
            </a:r>
            <a:r>
              <a:rPr lang="fr-FR" sz="2400" dirty="0">
                <a:latin typeface="Calibri" charset="0"/>
              </a:rPr>
              <a:t>la phase organique, </a:t>
            </a:r>
            <a:r>
              <a:rPr lang="fr-FR" sz="2400" b="1" dirty="0">
                <a:latin typeface="Calibri" charset="0"/>
              </a:rPr>
              <a:t>s'enferme progressivement dans sa propre production</a:t>
            </a:r>
            <a:r>
              <a:rPr lang="fr-FR" sz="2400" dirty="0">
                <a:latin typeface="Calibri" charset="0"/>
              </a:rPr>
              <a:t>. </a:t>
            </a:r>
            <a:endParaRPr lang="fr-FR" sz="2400" dirty="0" smtClean="0">
              <a:latin typeface="Calibri" charset="0"/>
            </a:endParaRPr>
          </a:p>
          <a:p>
            <a:r>
              <a:rPr lang="fr-FR" sz="2400" dirty="0" smtClean="0">
                <a:latin typeface="Calibri" charset="0"/>
              </a:rPr>
              <a:t>Il </a:t>
            </a:r>
            <a:r>
              <a:rPr lang="fr-FR" sz="2400" dirty="0">
                <a:latin typeface="Calibri" charset="0"/>
              </a:rPr>
              <a:t>devient alors un </a:t>
            </a:r>
            <a:r>
              <a:rPr lang="fr-FR" sz="2400" dirty="0" smtClean="0">
                <a:latin typeface="Calibri" charset="0"/>
              </a:rPr>
              <a:t>ostéocyte </a:t>
            </a:r>
            <a:endParaRPr lang="fr-FR" sz="2400" dirty="0">
              <a:effectLst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25454" y="2936659"/>
            <a:ext cx="98308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L’ostéocyte </a:t>
            </a:r>
            <a:r>
              <a:rPr lang="fr-FR" sz="2400" b="1" dirty="0" smtClean="0"/>
              <a:t>jeune</a:t>
            </a:r>
            <a:r>
              <a:rPr lang="fr-FR" sz="2400" dirty="0" smtClean="0"/>
              <a:t>, est enfermé dans une lacune (</a:t>
            </a:r>
            <a:r>
              <a:rPr lang="fr-FR" sz="2400" b="1" dirty="0" err="1" smtClean="0"/>
              <a:t>ostéoplaste</a:t>
            </a:r>
            <a:r>
              <a:rPr lang="fr-FR" sz="2400" dirty="0" smtClean="0"/>
              <a:t>) à bord </a:t>
            </a:r>
            <a:r>
              <a:rPr lang="fr-FR" sz="2400" b="1" dirty="0" smtClean="0"/>
              <a:t>lisse</a:t>
            </a:r>
          </a:p>
          <a:p>
            <a:r>
              <a:rPr lang="fr-FR" sz="2400" dirty="0" smtClean="0"/>
              <a:t>L’ostéocyte </a:t>
            </a:r>
            <a:r>
              <a:rPr lang="fr-FR" sz="2400" b="1" dirty="0" smtClean="0"/>
              <a:t>vieux</a:t>
            </a:r>
            <a:r>
              <a:rPr lang="fr-FR" sz="2400" dirty="0" smtClean="0"/>
              <a:t>, </a:t>
            </a:r>
            <a:r>
              <a:rPr lang="fr-FR" sz="2400" dirty="0"/>
              <a:t>est enfermé dans une lacune (</a:t>
            </a:r>
            <a:r>
              <a:rPr lang="fr-FR" sz="2400" b="1" dirty="0" err="1"/>
              <a:t>ostéoplaste</a:t>
            </a:r>
            <a:r>
              <a:rPr lang="fr-FR" sz="2400" dirty="0"/>
              <a:t>) à bord </a:t>
            </a:r>
            <a:r>
              <a:rPr lang="fr-FR" sz="2400" b="1" dirty="0" smtClean="0"/>
              <a:t>irrégulier</a:t>
            </a:r>
            <a:endParaRPr lang="fr-FR" sz="2400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225454" y="4022896"/>
            <a:ext cx="119083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Les ostéocytes sont reliés entre eux par des prolongement cytoplasmique (gap-jonction) qui s’insinuent dans des canalicules.</a:t>
            </a:r>
            <a:endParaRPr lang="fr-FR" sz="2400" dirty="0"/>
          </a:p>
        </p:txBody>
      </p:sp>
      <p:sp>
        <p:nvSpPr>
          <p:cNvPr id="13" name="ZoneTexte 12"/>
          <p:cNvSpPr txBox="1"/>
          <p:nvPr/>
        </p:nvSpPr>
        <p:spPr>
          <a:xfrm>
            <a:off x="3993569" y="5208545"/>
            <a:ext cx="7408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L’ostéocyte jeune </a:t>
            </a:r>
            <a:r>
              <a:rPr lang="fr-FR" sz="2400" dirty="0" err="1" smtClean="0"/>
              <a:t>achève</a:t>
            </a:r>
            <a:r>
              <a:rPr lang="fr-FR" sz="2400" dirty="0" smtClean="0"/>
              <a:t> </a:t>
            </a:r>
            <a:r>
              <a:rPr lang="fr-FR" sz="2400" dirty="0"/>
              <a:t>le </a:t>
            </a:r>
            <a:r>
              <a:rPr lang="fr-FR" sz="2400" dirty="0" smtClean="0"/>
              <a:t>dépôt qu'il avait </a:t>
            </a:r>
            <a:r>
              <a:rPr lang="fr-FR" sz="2400" dirty="0"/>
              <a:t>entamé </a:t>
            </a:r>
            <a:r>
              <a:rPr lang="fr-FR" sz="2400" dirty="0" smtClean="0"/>
              <a:t>lorsqu'il était </a:t>
            </a:r>
            <a:r>
              <a:rPr lang="fr-FR" sz="2400" dirty="0"/>
              <a:t>encore </a:t>
            </a:r>
            <a:r>
              <a:rPr lang="fr-FR" sz="2400" dirty="0" smtClean="0"/>
              <a:t>ostéoblaste.</a:t>
            </a:r>
            <a:endParaRPr lang="fr-FR" sz="2400" dirty="0"/>
          </a:p>
        </p:txBody>
      </p:sp>
      <p:sp>
        <p:nvSpPr>
          <p:cNvPr id="14" name="ZoneTexte 13"/>
          <p:cNvSpPr txBox="1"/>
          <p:nvPr/>
        </p:nvSpPr>
        <p:spPr>
          <a:xfrm>
            <a:off x="225454" y="5135638"/>
            <a:ext cx="36209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u="sng" dirty="0" smtClean="0"/>
              <a:t>Fonction de l’ostéocyte</a:t>
            </a:r>
            <a:endParaRPr lang="fr-FR" sz="2800" b="1" u="sng" dirty="0"/>
          </a:p>
        </p:txBody>
      </p:sp>
      <p:pic>
        <p:nvPicPr>
          <p:cNvPr id="17" name="Imag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9430" y="337508"/>
            <a:ext cx="3933841" cy="255206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6128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-552961" y="80241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10208" y="1035408"/>
            <a:ext cx="2497094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Les cellules de l’os</a:t>
            </a:r>
            <a:endParaRPr lang="fr-FR" sz="2000" u="sng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81122" y="985234"/>
            <a:ext cx="1803699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</a:pPr>
            <a:r>
              <a:rPr lang="fr-FR" sz="2800" b="1" u="sng" kern="0" smtClean="0">
                <a:solidFill>
                  <a:srgbClr val="0B5294"/>
                </a:solidFill>
                <a:latin typeface="Abadi MT Condensed Extra Bold" charset="0"/>
                <a:ea typeface="Times New Roman" charset="0"/>
                <a:cs typeface="Times New Roman" charset="0"/>
              </a:rPr>
              <a:t>Ostéoclaste</a:t>
            </a:r>
            <a:endParaRPr lang="fr-FR" sz="2400" b="1" u="sng" kern="0" dirty="0">
              <a:solidFill>
                <a:srgbClr val="0B5294"/>
              </a:solidFill>
              <a:effectLst/>
              <a:latin typeface="Calibri Light" charset="0"/>
              <a:ea typeface="Times New Roman" charset="0"/>
              <a:cs typeface="Times New Roman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210208" y="2045654"/>
            <a:ext cx="31288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u="sng" dirty="0" smtClean="0"/>
              <a:t>Le look de l’ostéoclaste</a:t>
            </a:r>
            <a:endParaRPr lang="fr-FR" sz="2400" b="1" u="sng" dirty="0"/>
          </a:p>
        </p:txBody>
      </p:sp>
      <p:sp>
        <p:nvSpPr>
          <p:cNvPr id="10" name="ZoneTexte 9"/>
          <p:cNvSpPr txBox="1"/>
          <p:nvPr/>
        </p:nvSpPr>
        <p:spPr>
          <a:xfrm>
            <a:off x="415636" y="3193119"/>
            <a:ext cx="33164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Cytoplasme claire : proche de l’os</a:t>
            </a:r>
          </a:p>
          <a:p>
            <a:r>
              <a:rPr lang="is-IS" dirty="0" smtClean="0"/>
              <a:t>→ Vacuole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5636" y="4409476"/>
            <a:ext cx="55362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latin typeface="Calibri" charset="0"/>
              </a:rPr>
              <a:t>Du </a:t>
            </a:r>
            <a:r>
              <a:rPr lang="fr-FR" dirty="0" err="1">
                <a:latin typeface="Calibri" charset="0"/>
              </a:rPr>
              <a:t>côte</a:t>
            </a:r>
            <a:r>
              <a:rPr lang="fr-FR" dirty="0">
                <a:latin typeface="Calibri" charset="0"/>
              </a:rPr>
              <a:t>́ de la </a:t>
            </a:r>
            <a:r>
              <a:rPr lang="fr-FR" dirty="0" err="1">
                <a:latin typeface="Calibri" charset="0"/>
              </a:rPr>
              <a:t>travée</a:t>
            </a:r>
            <a:r>
              <a:rPr lang="fr-FR" dirty="0">
                <a:latin typeface="Calibri" charset="0"/>
              </a:rPr>
              <a:t> osseuse, la membrane plasmique de l'</a:t>
            </a:r>
            <a:r>
              <a:rPr lang="fr-FR" dirty="0" err="1">
                <a:latin typeface="Calibri" charset="0"/>
              </a:rPr>
              <a:t>ostéoclaste</a:t>
            </a:r>
            <a:r>
              <a:rPr lang="fr-FR" dirty="0">
                <a:latin typeface="Calibri" charset="0"/>
              </a:rPr>
              <a:t> a l'aspect d'une bordure en brosse. </a:t>
            </a:r>
            <a:endParaRPr lang="fr-FR" dirty="0"/>
          </a:p>
        </p:txBody>
      </p:sp>
      <p:sp>
        <p:nvSpPr>
          <p:cNvPr id="12" name="Rectangle 11"/>
          <p:cNvSpPr/>
          <p:nvPr/>
        </p:nvSpPr>
        <p:spPr>
          <a:xfrm>
            <a:off x="415636" y="3939797"/>
            <a:ext cx="42437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/>
              <a:t>Multinucéé</a:t>
            </a:r>
            <a:r>
              <a:rPr lang="fr-FR" dirty="0"/>
              <a:t> : Noyaux du coté </a:t>
            </a:r>
            <a:r>
              <a:rPr lang="fr-FR" dirty="0" smtClean="0"/>
              <a:t>opposés à l’os</a:t>
            </a:r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415636" y="2723440"/>
            <a:ext cx="15377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/>
              <a:t>Grande cellule</a:t>
            </a:r>
          </a:p>
        </p:txBody>
      </p:sp>
      <p:pic>
        <p:nvPicPr>
          <p:cNvPr id="19" name="Image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94039" y="2106020"/>
            <a:ext cx="4445000" cy="3276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682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15" y="2161430"/>
            <a:ext cx="4711443" cy="303416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4599" y="609806"/>
            <a:ext cx="2497094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Les cellules de l’os</a:t>
            </a:r>
            <a:endParaRPr lang="fr-FR" sz="2000" u="sng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149219" y="787572"/>
            <a:ext cx="6548588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</a:pPr>
            <a:r>
              <a:rPr lang="fr-FR" sz="2800" b="1" u="sng" kern="0" dirty="0" smtClean="0">
                <a:solidFill>
                  <a:srgbClr val="0B5294"/>
                </a:solidFill>
                <a:latin typeface="Abadi MT Condensed Extra Bold" charset="0"/>
                <a:ea typeface="Times New Roman" charset="0"/>
                <a:cs typeface="Times New Roman" charset="0"/>
              </a:rPr>
              <a:t>Ostéoclaste : cellule de la résorption osseuse</a:t>
            </a:r>
            <a:endParaRPr lang="fr-FR" sz="2400" b="1" u="sng" kern="0" dirty="0">
              <a:solidFill>
                <a:srgbClr val="0B5294"/>
              </a:solidFill>
              <a:effectLst/>
              <a:latin typeface="Calibri Light" charset="0"/>
              <a:ea typeface="Times New Roman" charset="0"/>
              <a:cs typeface="Times New Roman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6116318" y="1313135"/>
            <a:ext cx="46191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u="sng" dirty="0" smtClean="0"/>
              <a:t>Fonctions de l’ostéoclaste</a:t>
            </a:r>
            <a:endParaRPr lang="fr-FR" sz="2800" b="1" u="sng" dirty="0"/>
          </a:p>
        </p:txBody>
      </p:sp>
      <p:sp>
        <p:nvSpPr>
          <p:cNvPr id="10" name="ZoneTexte 9"/>
          <p:cNvSpPr txBox="1"/>
          <p:nvPr/>
        </p:nvSpPr>
        <p:spPr>
          <a:xfrm>
            <a:off x="4987636" y="2947801"/>
            <a:ext cx="7503115" cy="463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La </a:t>
            </a:r>
            <a:r>
              <a:rPr lang="fr-FR" sz="2400" b="1" dirty="0" smtClean="0"/>
              <a:t>bordure en brosse </a:t>
            </a:r>
            <a:r>
              <a:rPr lang="fr-FR" sz="2400" dirty="0" smtClean="0"/>
              <a:t>sert à « </a:t>
            </a:r>
            <a:r>
              <a:rPr lang="fr-FR" sz="2400" b="1" dirty="0" smtClean="0"/>
              <a:t>ronger l’os</a:t>
            </a:r>
            <a:r>
              <a:rPr lang="fr-FR" sz="2400" dirty="0" smtClean="0"/>
              <a:t> »</a:t>
            </a:r>
            <a:endParaRPr lang="fr-FR" sz="2400" dirty="0"/>
          </a:p>
        </p:txBody>
      </p:sp>
      <p:sp>
        <p:nvSpPr>
          <p:cNvPr id="11" name="ZoneTexte 10"/>
          <p:cNvSpPr txBox="1"/>
          <p:nvPr/>
        </p:nvSpPr>
        <p:spPr>
          <a:xfrm>
            <a:off x="4987636" y="3596290"/>
            <a:ext cx="625671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Grâce à des Protons H+ (Acidité+++) il </a:t>
            </a:r>
            <a:r>
              <a:rPr lang="fr-FR" sz="2400" dirty="0"/>
              <a:t>dissolvent les cristaux d'apatite, puis dissocient </a:t>
            </a:r>
            <a:r>
              <a:rPr lang="fr-FR" sz="2400" dirty="0" smtClean="0"/>
              <a:t>les fibres de </a:t>
            </a:r>
            <a:r>
              <a:rPr lang="fr-FR" sz="2400" dirty="0" err="1" smtClean="0"/>
              <a:t>collagène</a:t>
            </a:r>
            <a:r>
              <a:rPr lang="fr-FR" sz="2400" dirty="0" smtClean="0"/>
              <a:t>.</a:t>
            </a:r>
          </a:p>
          <a:p>
            <a:endParaRPr lang="fr-FR" sz="2400" dirty="0" smtClean="0"/>
          </a:p>
          <a:p>
            <a:r>
              <a:rPr lang="is-IS" sz="2400" dirty="0" smtClean="0"/>
              <a:t>→ Destruction par des hydrolases</a:t>
            </a:r>
            <a:endParaRPr lang="fr-FR" sz="2400" dirty="0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 rotWithShape="1">
          <a:blip r:embed="rId3"/>
          <a:srcRect r="4374"/>
          <a:stretch/>
        </p:blipFill>
        <p:spPr>
          <a:xfrm>
            <a:off x="9236972" y="4383211"/>
            <a:ext cx="2759850" cy="1938075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987636" y="1974737"/>
            <a:ext cx="70091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</a:t>
            </a:r>
            <a:r>
              <a:rPr lang="fr-FR" sz="2400" b="1" dirty="0" smtClean="0"/>
              <a:t>étruire l’os + recycler les constituants  de la matrice osseuse</a:t>
            </a:r>
          </a:p>
        </p:txBody>
      </p:sp>
    </p:spTree>
    <p:extLst>
      <p:ext uri="{BB962C8B-B14F-4D97-AF65-F5344CB8AC3E}">
        <p14:creationId xmlns:p14="http://schemas.microsoft.com/office/powerpoint/2010/main" val="1491799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694329" y="1506071"/>
            <a:ext cx="91036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0" dirty="0" smtClean="0">
                <a:solidFill>
                  <a:schemeClr val="accent4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L’OSSIFICATION</a:t>
            </a:r>
            <a:endParaRPr lang="fr-FR" sz="8000" dirty="0">
              <a:solidFill>
                <a:schemeClr val="accent4">
                  <a:lumMod val="75000"/>
                </a:schemeClr>
              </a:solidFill>
              <a:latin typeface="Chalkduster" charset="0"/>
              <a:ea typeface="Chalkduster" charset="0"/>
              <a:cs typeface="Chalkduster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247464" y="3523129"/>
            <a:ext cx="599738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solidFill>
                  <a:schemeClr val="accent1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INTRO OSTEOGENESE</a:t>
            </a:r>
          </a:p>
          <a:p>
            <a:pPr algn="ctr"/>
            <a:r>
              <a:rPr lang="fr-FR" sz="3600" b="1" dirty="0" smtClean="0">
                <a:solidFill>
                  <a:schemeClr val="accent1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CALCIFICATION</a:t>
            </a:r>
          </a:p>
          <a:p>
            <a:pPr algn="ctr"/>
            <a:r>
              <a:rPr lang="fr-FR" sz="3600" b="1" dirty="0" smtClean="0">
                <a:solidFill>
                  <a:schemeClr val="accent1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CRISTALLISATION</a:t>
            </a:r>
            <a:endParaRPr lang="fr-FR" sz="3600" b="1" dirty="0">
              <a:solidFill>
                <a:schemeClr val="accent1">
                  <a:lumMod val="75000"/>
                </a:schemeClr>
              </a:solidFill>
              <a:latin typeface="Chalkduster" charset="0"/>
              <a:ea typeface="Chalkduster" charset="0"/>
              <a:cs typeface="Chalkduster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048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214765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1015" y="830318"/>
            <a:ext cx="53139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</a:rPr>
              <a:t>Structure microscopique du tissu osseux</a:t>
            </a:r>
            <a:endParaRPr lang="fr-FR" sz="2400" u="sng" dirty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213865" y="1235210"/>
            <a:ext cx="2925801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</a:pPr>
            <a:r>
              <a:rPr lang="fr-FR" sz="2400" b="1" u="sng" kern="0" dirty="0">
                <a:solidFill>
                  <a:srgbClr val="0B5294"/>
                </a:solidFill>
                <a:latin typeface="Abadi MT Condensed Extra Bold" charset="0"/>
                <a:ea typeface="Times New Roman" charset="0"/>
                <a:cs typeface="Times New Roman" charset="0"/>
              </a:rPr>
              <a:t>Matrice extra cellulaire</a:t>
            </a:r>
            <a:endParaRPr lang="fr-FR" sz="2000" b="1" u="sng" kern="0" dirty="0">
              <a:solidFill>
                <a:srgbClr val="0B5294"/>
              </a:solidFill>
              <a:effectLst/>
              <a:latin typeface="Calibri Light" charset="0"/>
              <a:ea typeface="Times New Roman" charset="0"/>
              <a:cs typeface="Times New Roman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953159" y="2949635"/>
            <a:ext cx="2595283" cy="18825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Symbol" charset="2"/>
              <a:buChar char="-"/>
              <a:tabLst>
                <a:tab pos="152400" algn="l"/>
                <a:tab pos="332105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 smtClean="0">
                <a:solidFill>
                  <a:srgbClr val="000000"/>
                </a:solidFill>
                <a:ea typeface="Times New Roman" charset="0"/>
                <a:cs typeface="Arial" charset="0"/>
              </a:rPr>
              <a:t>Collagène </a:t>
            </a:r>
            <a:r>
              <a:rPr lang="fr-FR" b="1" dirty="0">
                <a:solidFill>
                  <a:srgbClr val="000000"/>
                </a:solidFill>
                <a:ea typeface="Times New Roman" charset="0"/>
                <a:cs typeface="Arial" charset="0"/>
              </a:rPr>
              <a:t>de type I</a:t>
            </a:r>
            <a:r>
              <a:rPr lang="fr-FR" dirty="0">
                <a:solidFill>
                  <a:srgbClr val="000000"/>
                </a:solidFill>
                <a:ea typeface="Times New Roman" charset="0"/>
                <a:cs typeface="Arial" charset="0"/>
              </a:rPr>
              <a:t> (90% de la matrice organique osseuse</a:t>
            </a:r>
            <a:r>
              <a:rPr lang="fr-FR" dirty="0" smtClean="0">
                <a:solidFill>
                  <a:srgbClr val="000000"/>
                </a:solidFill>
                <a:ea typeface="Times New Roman" charset="0"/>
                <a:cs typeface="Arial" charset="0"/>
              </a:rPr>
              <a:t>)</a:t>
            </a: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Symbol" charset="2"/>
              <a:buChar char="-"/>
              <a:tabLst>
                <a:tab pos="152400" algn="l"/>
                <a:tab pos="332105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dirty="0" smtClean="0">
                <a:solidFill>
                  <a:srgbClr val="000000"/>
                </a:solidFill>
                <a:ea typeface="Times New Roman" charset="0"/>
                <a:cs typeface="Arial" charset="0"/>
              </a:rPr>
              <a:t>Protéines</a:t>
            </a:r>
            <a:endParaRPr lang="fr-FR" dirty="0">
              <a:ea typeface="Times New Roman" charset="0"/>
              <a:cs typeface="Times New Roman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96186" y="1672030"/>
            <a:ext cx="2852256" cy="507831"/>
          </a:xfrm>
          <a:prstGeom prst="rect">
            <a:avLst/>
          </a:prstGeom>
          <a:solidFill>
            <a:srgbClr val="00FDFF"/>
          </a:solidFill>
          <a:ln>
            <a:solidFill>
              <a:srgbClr val="002060"/>
            </a:solidFill>
          </a:ln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spcAft>
                <a:spcPts val="1000"/>
              </a:spcAft>
              <a:buClr>
                <a:srgbClr val="000000"/>
              </a:buClr>
              <a:buSzPts val="900"/>
              <a:tabLst>
                <a:tab pos="12700" algn="l"/>
                <a:tab pos="192405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>
                <a:solidFill>
                  <a:srgbClr val="000000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Arial Rounded MT Bold" charset="0"/>
                <a:ea typeface="Arial Rounded MT Bold" charset="0"/>
                <a:cs typeface="Arial Rounded MT Bold" charset="0"/>
              </a:rPr>
              <a:t>Phase organique = 35% </a:t>
            </a:r>
            <a:endParaRPr lang="fr-FR" dirty="0"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84698" y="1663869"/>
            <a:ext cx="2636556" cy="507831"/>
          </a:xfrm>
          <a:prstGeom prst="rect">
            <a:avLst/>
          </a:prstGeom>
          <a:solidFill>
            <a:srgbClr val="00FDFF"/>
          </a:solidFill>
          <a:ln>
            <a:solidFill>
              <a:srgbClr val="002060"/>
            </a:solidFill>
          </a:ln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  <a:spcAft>
                <a:spcPts val="1000"/>
              </a:spcAft>
              <a:buClr>
                <a:srgbClr val="000000"/>
              </a:buClr>
              <a:buSzPts val="900"/>
              <a:tabLst>
                <a:tab pos="12700" algn="l"/>
                <a:tab pos="192405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>
                <a:solidFill>
                  <a:srgbClr val="000000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Arial Rounded MT Bold" charset="0"/>
                <a:ea typeface="Calibri" charset="0"/>
                <a:cs typeface="Helvetica Neue" charset="0"/>
              </a:rPr>
              <a:t>Phase </a:t>
            </a:r>
            <a:r>
              <a:rPr lang="fr-FR" b="1" smtClean="0">
                <a:solidFill>
                  <a:srgbClr val="000000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Arial Rounded MT Bold" charset="0"/>
                <a:ea typeface="Calibri" charset="0"/>
                <a:cs typeface="Helvetica Neue" charset="0"/>
              </a:rPr>
              <a:t>minérale </a:t>
            </a:r>
            <a:r>
              <a:rPr lang="fr-FR" b="1" dirty="0">
                <a:solidFill>
                  <a:srgbClr val="000000"/>
                </a:solidFill>
                <a:highlight>
                  <a:srgbClr val="00FFFF"/>
                </a:highlight>
                <a:uFill>
                  <a:solidFill>
                    <a:srgbClr val="000000"/>
                  </a:solidFill>
                </a:uFill>
                <a:latin typeface="Arial Rounded MT Bold" charset="0"/>
                <a:ea typeface="Calibri" charset="0"/>
                <a:cs typeface="Helvetica Neue" charset="0"/>
              </a:rPr>
              <a:t>= 65%</a:t>
            </a:r>
            <a:endParaRPr lang="fr-FR" sz="1400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996706" y="2303065"/>
            <a:ext cx="4285810" cy="38010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dirty="0">
                <a:solidFill>
                  <a:srgbClr val="000000"/>
                </a:solidFill>
                <a:latin typeface="Calibri" charset="0"/>
                <a:ea typeface="Times New Roman" charset="0"/>
                <a:cs typeface="Helvetica Neue" charset="0"/>
              </a:rPr>
              <a:t>Elle est constitué de cristaux d’hydroxyapatite et de carbonate de calcium</a:t>
            </a:r>
            <a:endParaRPr lang="fr-FR" dirty="0">
              <a:latin typeface="Calibri" charset="0"/>
              <a:ea typeface="Times New Roman" charset="0"/>
              <a:cs typeface="Times New Roman" charset="0"/>
            </a:endParaRP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Symbol" charset="2"/>
              <a:buChar char="-"/>
              <a:tabLst>
                <a:tab pos="152400" algn="l"/>
                <a:tab pos="332105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>
                <a:solidFill>
                  <a:srgbClr val="000000"/>
                </a:solidFill>
                <a:latin typeface="Calibri" charset="0"/>
                <a:ea typeface="Times New Roman" charset="0"/>
                <a:cs typeface="Helvetica Neue" charset="0"/>
              </a:rPr>
              <a:t>Fraction amorphe</a:t>
            </a:r>
            <a:r>
              <a:rPr lang="fr-FR" dirty="0">
                <a:solidFill>
                  <a:srgbClr val="000000"/>
                </a:solidFill>
                <a:latin typeface="Calibri" charset="0"/>
                <a:ea typeface="Times New Roman" charset="0"/>
                <a:cs typeface="Helvetica Neue" charset="0"/>
              </a:rPr>
              <a:t> = phosphate calcique</a:t>
            </a:r>
            <a:endParaRPr lang="fr-FR" dirty="0">
              <a:latin typeface="Calibri" charset="0"/>
              <a:ea typeface="Times New Roman" charset="0"/>
              <a:cs typeface="Times New Roman" charset="0"/>
            </a:endParaRPr>
          </a:p>
          <a:p>
            <a:pPr marL="285750" indent="-285750">
              <a:lnSpc>
                <a:spcPct val="150000"/>
              </a:lnSpc>
              <a:spcAft>
                <a:spcPts val="1000"/>
              </a:spcAft>
              <a:buFont typeface="Symbol" charset="2"/>
              <a:buChar char="-"/>
              <a:tabLst>
                <a:tab pos="152400" algn="l"/>
                <a:tab pos="332105" algn="l"/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>
                <a:solidFill>
                  <a:srgbClr val="000000"/>
                </a:solidFill>
                <a:latin typeface="Calibri" charset="0"/>
                <a:ea typeface="Times New Roman" charset="0"/>
                <a:cs typeface="Helvetica Neue" charset="0"/>
              </a:rPr>
              <a:t>Fraction cristalline</a:t>
            </a:r>
            <a:r>
              <a:rPr lang="fr-FR" dirty="0">
                <a:solidFill>
                  <a:srgbClr val="000000"/>
                </a:solidFill>
                <a:latin typeface="Calibri" charset="0"/>
                <a:ea typeface="Times New Roman" charset="0"/>
                <a:cs typeface="Helvetica Neue" charset="0"/>
              </a:rPr>
              <a:t> : majoritaire = contient des cristaux d’hydroxyapatite</a:t>
            </a:r>
            <a:endParaRPr lang="fr-FR" dirty="0">
              <a:latin typeface="Calibri" charset="0"/>
              <a:ea typeface="Times New Roman" charset="0"/>
              <a:cs typeface="Times New Roman" charset="0"/>
            </a:endParaRPr>
          </a:p>
          <a:p>
            <a:pPr indent="-90170">
              <a:lnSpc>
                <a:spcPct val="150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>
                <a:solidFill>
                  <a:srgbClr val="000000"/>
                </a:solidFill>
                <a:highlight>
                  <a:srgbClr val="FFFF00"/>
                </a:highlight>
                <a:latin typeface="Calibri" charset="0"/>
                <a:ea typeface="Times New Roman" charset="0"/>
                <a:cs typeface="Helvetica Neue" charset="0"/>
              </a:rPr>
              <a:t>L’os représente 58% des réserves en calcium de l’organisme !</a:t>
            </a:r>
            <a:endParaRPr lang="fr-FR" dirty="0">
              <a:effectLst/>
              <a:latin typeface="Calibri" charset="0"/>
              <a:ea typeface="Times New Roman" charset="0"/>
              <a:cs typeface="Times New Roman" charset="0"/>
            </a:endParaRPr>
          </a:p>
        </p:txBody>
      </p:sp>
      <p:sp>
        <p:nvSpPr>
          <p:cNvPr id="14" name="Rectangle avec coin diagonal arrondi 13"/>
          <p:cNvSpPr/>
          <p:nvPr/>
        </p:nvSpPr>
        <p:spPr>
          <a:xfrm>
            <a:off x="620651" y="2720399"/>
            <a:ext cx="2927791" cy="2307825"/>
          </a:xfrm>
          <a:prstGeom prst="round2Diag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avec coin diagonal arrondi 14"/>
          <p:cNvSpPr/>
          <p:nvPr/>
        </p:nvSpPr>
        <p:spPr>
          <a:xfrm rot="16200000">
            <a:off x="7098164" y="2201606"/>
            <a:ext cx="3938779" cy="4141691"/>
          </a:xfrm>
          <a:prstGeom prst="round2Diag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ZoneTexte 15"/>
          <p:cNvSpPr txBox="1"/>
          <p:nvPr/>
        </p:nvSpPr>
        <p:spPr>
          <a:xfrm>
            <a:off x="3548442" y="1832521"/>
            <a:ext cx="2940100" cy="369332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fr-FR" dirty="0" smtClean="0">
                <a:ln w="0"/>
                <a:solidFill>
                  <a:srgbClr val="011893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Déposée par les Ostéoblastes</a:t>
            </a:r>
            <a:endParaRPr lang="fr-FR" dirty="0">
              <a:ln w="0"/>
              <a:solidFill>
                <a:srgbClr val="011893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1225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2" grpId="0" animBg="1"/>
      <p:bldP spid="13" grpId="0"/>
      <p:bldP spid="14" grpId="0" animBg="1"/>
      <p:bldP spid="15" grpId="0" animBg="1"/>
      <p:bldP spid="1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242767" y="996991"/>
            <a:ext cx="3706464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</a:pPr>
            <a:r>
              <a:rPr lang="fr-FR" sz="2400" b="1" u="sng" kern="0" dirty="0" smtClean="0">
                <a:solidFill>
                  <a:srgbClr val="0B5294"/>
                </a:solidFill>
                <a:latin typeface="Abadi MT Condensed Extra Bold" charset="0"/>
                <a:ea typeface="Times New Roman" charset="0"/>
                <a:cs typeface="Times New Roman" charset="0"/>
              </a:rPr>
              <a:t>Calcification : Phase amorphe</a:t>
            </a:r>
            <a:endParaRPr lang="fr-FR" sz="2000" b="1" u="sng" kern="0" dirty="0">
              <a:solidFill>
                <a:srgbClr val="0B5294"/>
              </a:solidFill>
              <a:effectLst/>
              <a:latin typeface="Calibri Light" charset="0"/>
              <a:ea typeface="Times New Roman" charset="0"/>
              <a:cs typeface="Times New Roman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893288"/>
            <a:ext cx="12192000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Les sels calciques sont d'abord déposés sous une </a:t>
            </a:r>
            <a:r>
              <a:rPr lang="fr-FR" b="1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forme </a:t>
            </a:r>
            <a:r>
              <a:rPr lang="fr-FR" b="1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amorphe (qui </a:t>
            </a:r>
            <a:r>
              <a:rPr lang="fr-FR" b="1" dirty="0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deviendra </a:t>
            </a:r>
            <a:r>
              <a:rPr lang="fr-FR" b="1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progressivement cristalline) </a:t>
            </a:r>
            <a:endParaRPr lang="fr-FR" sz="1600" dirty="0">
              <a:latin typeface="Calibri" charset="0"/>
              <a:ea typeface="Times New Roman" charset="0"/>
              <a:cs typeface="Times New Roman" charset="0"/>
            </a:endParaRPr>
          </a:p>
        </p:txBody>
      </p:sp>
      <p:pic>
        <p:nvPicPr>
          <p:cNvPr id="8" name="Image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738" y="2392728"/>
            <a:ext cx="5436523" cy="3906139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ZoneTexte 8"/>
          <p:cNvSpPr txBox="1"/>
          <p:nvPr/>
        </p:nvSpPr>
        <p:spPr>
          <a:xfrm>
            <a:off x="3377738" y="4252270"/>
            <a:ext cx="1476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Ostéoblaste</a:t>
            </a:r>
            <a:endParaRPr lang="fr-FR" b="1" dirty="0">
              <a:solidFill>
                <a:schemeClr val="bg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20989" y="1402559"/>
            <a:ext cx="335002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/>
              <a:t>= Dépôt de la phase minérale 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363852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160166" y="1639801"/>
            <a:ext cx="42816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smtClean="0"/>
              <a:t>= </a:t>
            </a:r>
            <a:r>
              <a:rPr lang="fr-FR" b="1" dirty="0" smtClean="0"/>
              <a:t>Formation des </a:t>
            </a:r>
            <a:r>
              <a:rPr lang="fr-FR" sz="2000" b="1" dirty="0" smtClean="0"/>
              <a:t>cristaux</a:t>
            </a:r>
            <a:r>
              <a:rPr lang="fr-FR" b="1" dirty="0" smtClean="0"/>
              <a:t> d’hydroxyapatite</a:t>
            </a:r>
            <a:endParaRPr lang="fr-FR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658906" y="2139971"/>
            <a:ext cx="2184509" cy="369332"/>
          </a:xfrm>
          <a:prstGeom prst="rect">
            <a:avLst/>
          </a:prstGeom>
          <a:solidFill>
            <a:srgbClr val="00FDFF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fr-FR" b="1" dirty="0" smtClean="0"/>
              <a:t>1</a:t>
            </a:r>
            <a:r>
              <a:rPr lang="fr-FR" b="1" baseline="30000" dirty="0" smtClean="0"/>
              <a:t>e</a:t>
            </a:r>
            <a:r>
              <a:rPr lang="fr-FR" b="1" dirty="0" smtClean="0"/>
              <a:t> étape : Nucléation</a:t>
            </a:r>
            <a:endParaRPr lang="fr-FR" b="1" dirty="0"/>
          </a:p>
        </p:txBody>
      </p:sp>
      <p:sp>
        <p:nvSpPr>
          <p:cNvPr id="9" name="ZoneTexte 8"/>
          <p:cNvSpPr txBox="1"/>
          <p:nvPr/>
        </p:nvSpPr>
        <p:spPr>
          <a:xfrm>
            <a:off x="7898772" y="2139971"/>
            <a:ext cx="2054345" cy="369332"/>
          </a:xfrm>
          <a:prstGeom prst="rect">
            <a:avLst/>
          </a:prstGeom>
          <a:solidFill>
            <a:srgbClr val="00FDFF"/>
          </a:solidFill>
          <a:ln>
            <a:solidFill>
              <a:srgbClr val="002060"/>
            </a:solidFill>
          </a:ln>
        </p:spPr>
        <p:txBody>
          <a:bodyPr wrap="none" rtlCol="0">
            <a:spAutoFit/>
          </a:bodyPr>
          <a:lstStyle/>
          <a:p>
            <a:r>
              <a:rPr lang="fr-FR" b="1" dirty="0"/>
              <a:t>2</a:t>
            </a:r>
            <a:r>
              <a:rPr lang="fr-FR" b="1" baseline="30000" dirty="0" smtClean="0"/>
              <a:t>e</a:t>
            </a:r>
            <a:r>
              <a:rPr lang="fr-FR" b="1" dirty="0" smtClean="0"/>
              <a:t> étape : Accrétion</a:t>
            </a:r>
            <a:endParaRPr lang="fr-FR" b="1" dirty="0"/>
          </a:p>
        </p:txBody>
      </p:sp>
      <p:sp>
        <p:nvSpPr>
          <p:cNvPr id="10" name="ZoneTexte 9"/>
          <p:cNvSpPr txBox="1"/>
          <p:nvPr/>
        </p:nvSpPr>
        <p:spPr>
          <a:xfrm>
            <a:off x="188310" y="2784078"/>
            <a:ext cx="44710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Formation du modèle  = Dépôt des 1</a:t>
            </a:r>
            <a:r>
              <a:rPr lang="fr-FR" b="1" baseline="30000" dirty="0" smtClean="0"/>
              <a:t>e</a:t>
            </a:r>
            <a:r>
              <a:rPr lang="fr-FR" b="1" dirty="0" smtClean="0"/>
              <a:t> mailles</a:t>
            </a:r>
          </a:p>
        </p:txBody>
      </p:sp>
      <p:pic>
        <p:nvPicPr>
          <p:cNvPr id="11" name="Image 10"/>
          <p:cNvPicPr/>
          <p:nvPr/>
        </p:nvPicPr>
        <p:blipFill rotWithShape="1">
          <a:blip r:embed="rId2"/>
          <a:srcRect l="31525" t="66124"/>
          <a:stretch/>
        </p:blipFill>
        <p:spPr>
          <a:xfrm>
            <a:off x="1484797" y="3298549"/>
            <a:ext cx="1815352" cy="948480"/>
          </a:xfrm>
          <a:prstGeom prst="rect">
            <a:avLst/>
          </a:prstGeom>
        </p:spPr>
      </p:pic>
      <p:sp>
        <p:nvSpPr>
          <p:cNvPr id="12" name="Ellipse 11"/>
          <p:cNvSpPr/>
          <p:nvPr/>
        </p:nvSpPr>
        <p:spPr>
          <a:xfrm>
            <a:off x="2514600" y="3993777"/>
            <a:ext cx="45719" cy="67236"/>
          </a:xfrm>
          <a:prstGeom prst="ellipse">
            <a:avLst/>
          </a:prstGeom>
          <a:solidFill>
            <a:srgbClr val="00FDFF"/>
          </a:solidFill>
          <a:ln>
            <a:solidFill>
              <a:srgbClr val="00F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/>
          <p:cNvSpPr/>
          <p:nvPr/>
        </p:nvSpPr>
        <p:spPr>
          <a:xfrm>
            <a:off x="2797696" y="3842266"/>
            <a:ext cx="45719" cy="67236"/>
          </a:xfrm>
          <a:prstGeom prst="ellipse">
            <a:avLst/>
          </a:prstGeom>
          <a:solidFill>
            <a:srgbClr val="00FDFF"/>
          </a:solidFill>
          <a:ln>
            <a:solidFill>
              <a:srgbClr val="00F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/>
          <p:cNvSpPr/>
          <p:nvPr/>
        </p:nvSpPr>
        <p:spPr>
          <a:xfrm>
            <a:off x="1974029" y="3993777"/>
            <a:ext cx="45719" cy="67236"/>
          </a:xfrm>
          <a:prstGeom prst="ellipse">
            <a:avLst/>
          </a:prstGeom>
          <a:solidFill>
            <a:srgbClr val="00FDFF"/>
          </a:solidFill>
          <a:ln>
            <a:solidFill>
              <a:srgbClr val="00F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/>
          <p:cNvSpPr/>
          <p:nvPr/>
        </p:nvSpPr>
        <p:spPr>
          <a:xfrm>
            <a:off x="1751160" y="3842266"/>
            <a:ext cx="45719" cy="67236"/>
          </a:xfrm>
          <a:prstGeom prst="ellipse">
            <a:avLst/>
          </a:prstGeom>
          <a:solidFill>
            <a:srgbClr val="00FDFF"/>
          </a:solidFill>
          <a:ln>
            <a:solidFill>
              <a:srgbClr val="00F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/>
          <p:cNvSpPr/>
          <p:nvPr/>
        </p:nvSpPr>
        <p:spPr>
          <a:xfrm>
            <a:off x="2121075" y="3757990"/>
            <a:ext cx="45719" cy="67236"/>
          </a:xfrm>
          <a:prstGeom prst="ellipse">
            <a:avLst/>
          </a:prstGeom>
          <a:solidFill>
            <a:srgbClr val="00FDFF"/>
          </a:solidFill>
          <a:ln>
            <a:solidFill>
              <a:srgbClr val="00F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/>
          <p:cNvSpPr/>
          <p:nvPr/>
        </p:nvSpPr>
        <p:spPr>
          <a:xfrm>
            <a:off x="2369613" y="3851230"/>
            <a:ext cx="45719" cy="67236"/>
          </a:xfrm>
          <a:prstGeom prst="ellipse">
            <a:avLst/>
          </a:prstGeom>
          <a:solidFill>
            <a:srgbClr val="00FDFF"/>
          </a:solidFill>
          <a:ln>
            <a:solidFill>
              <a:srgbClr val="00F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/>
          <p:cNvSpPr/>
          <p:nvPr/>
        </p:nvSpPr>
        <p:spPr>
          <a:xfrm>
            <a:off x="2562694" y="3757990"/>
            <a:ext cx="45719" cy="67236"/>
          </a:xfrm>
          <a:prstGeom prst="ellipse">
            <a:avLst/>
          </a:prstGeom>
          <a:solidFill>
            <a:srgbClr val="00FDFF"/>
          </a:solidFill>
          <a:ln>
            <a:solidFill>
              <a:srgbClr val="00F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ZoneTexte 18"/>
          <p:cNvSpPr txBox="1"/>
          <p:nvPr/>
        </p:nvSpPr>
        <p:spPr>
          <a:xfrm>
            <a:off x="6102352" y="2784078"/>
            <a:ext cx="56471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/>
              <a:t>cristaux s'accroissent à partir des premières </a:t>
            </a:r>
            <a:r>
              <a:rPr lang="fr-FR" b="1" dirty="0" smtClean="0"/>
              <a:t>mailles</a:t>
            </a:r>
          </a:p>
          <a:p>
            <a:pPr algn="ctr"/>
            <a:r>
              <a:rPr lang="fr-FR" b="1" dirty="0" smtClean="0">
                <a:solidFill>
                  <a:srgbClr val="000000"/>
                </a:solidFill>
                <a:ea typeface="Arial Rounded MT Bold" charset="0"/>
                <a:cs typeface="Arial Rounded MT Bold" charset="0"/>
              </a:rPr>
              <a:t>chaque</a:t>
            </a:r>
            <a:r>
              <a:rPr lang="fr-FR" b="1" dirty="0" smtClean="0">
                <a:solidFill>
                  <a:srgbClr val="000000"/>
                </a:solidFill>
                <a:cs typeface="Helvetica Neue" charset="0"/>
              </a:rPr>
              <a:t> </a:t>
            </a:r>
            <a:r>
              <a:rPr lang="fr-FR" b="1" dirty="0">
                <a:solidFill>
                  <a:srgbClr val="000000"/>
                </a:solidFill>
                <a:cs typeface="Helvetica Neue" charset="0"/>
              </a:rPr>
              <a:t>maille déposée induisant la formation des autres</a:t>
            </a:r>
            <a:r>
              <a:rPr lang="fr-FR" dirty="0"/>
              <a:t> </a:t>
            </a:r>
          </a:p>
        </p:txBody>
      </p:sp>
      <p:pic>
        <p:nvPicPr>
          <p:cNvPr id="20" name="Image 19"/>
          <p:cNvPicPr/>
          <p:nvPr/>
        </p:nvPicPr>
        <p:blipFill>
          <a:blip r:embed="rId2"/>
          <a:stretch>
            <a:fillRect/>
          </a:stretch>
        </p:blipFill>
        <p:spPr>
          <a:xfrm>
            <a:off x="8065957" y="3707408"/>
            <a:ext cx="2353310" cy="2501900"/>
          </a:xfrm>
          <a:prstGeom prst="rect">
            <a:avLst/>
          </a:prstGeom>
        </p:spPr>
      </p:pic>
      <p:sp>
        <p:nvSpPr>
          <p:cNvPr id="21" name="Flèche vers le haut 20"/>
          <p:cNvSpPr/>
          <p:nvPr/>
        </p:nvSpPr>
        <p:spPr>
          <a:xfrm>
            <a:off x="9507071" y="4958358"/>
            <a:ext cx="184757" cy="447360"/>
          </a:xfrm>
          <a:prstGeom prst="upArrow">
            <a:avLst/>
          </a:prstGeom>
          <a:solidFill>
            <a:srgbClr val="00FD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Flèche vers le haut 21"/>
          <p:cNvSpPr/>
          <p:nvPr/>
        </p:nvSpPr>
        <p:spPr>
          <a:xfrm rot="16200000">
            <a:off x="8571401" y="4247245"/>
            <a:ext cx="117416" cy="376516"/>
          </a:xfrm>
          <a:prstGeom prst="upArrow">
            <a:avLst/>
          </a:prstGeom>
          <a:solidFill>
            <a:srgbClr val="00FDFF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/>
          <p:cNvSpPr/>
          <p:nvPr/>
        </p:nvSpPr>
        <p:spPr>
          <a:xfrm>
            <a:off x="4242767" y="1190169"/>
            <a:ext cx="4059125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</a:pPr>
            <a:r>
              <a:rPr lang="fr-FR" sz="2400" b="1" u="sng" kern="0" dirty="0" smtClean="0">
                <a:solidFill>
                  <a:srgbClr val="0B5294"/>
                </a:solidFill>
                <a:latin typeface="Abadi MT Condensed Extra Bold" charset="0"/>
                <a:ea typeface="Times New Roman" charset="0"/>
                <a:cs typeface="Times New Roman" charset="0"/>
              </a:rPr>
              <a:t>Cristallisation : Phase cristalline</a:t>
            </a:r>
            <a:endParaRPr lang="fr-FR" sz="2000" b="1" u="sng" kern="0" dirty="0">
              <a:solidFill>
                <a:srgbClr val="0B5294"/>
              </a:solidFill>
              <a:effectLst/>
              <a:latin typeface="Calibri Light" charset="0"/>
              <a:ea typeface="Times New Roman" charset="0"/>
              <a:cs typeface="Times New Roman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257450" y="4244362"/>
            <a:ext cx="35245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prstClr val="black"/>
                </a:solidFill>
                <a:latin typeface="Roboto-Regular" charset="0"/>
                <a:hlinkClick r:id="rId3"/>
              </a:rPr>
              <a:t>https://</a:t>
            </a:r>
            <a:r>
              <a:rPr lang="fr-FR" dirty="0" smtClean="0">
                <a:solidFill>
                  <a:prstClr val="black"/>
                </a:solidFill>
                <a:latin typeface="Roboto-Regular" charset="0"/>
                <a:hlinkClick r:id="rId3"/>
              </a:rPr>
              <a:t>youtu.be/IO7cwmCZXOU</a:t>
            </a:r>
            <a:r>
              <a:rPr lang="fr-FR" dirty="0" smtClean="0">
                <a:solidFill>
                  <a:prstClr val="black"/>
                </a:solidFill>
                <a:latin typeface="Roboto-Regular" charset="0"/>
              </a:rPr>
              <a:t> 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3782047" y="3505698"/>
            <a:ext cx="39427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Couche profonde : 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Echanges longs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Réserve de calcium qui bouge peu</a:t>
            </a:r>
            <a:endParaRPr lang="fr-FR" dirty="0"/>
          </a:p>
        </p:txBody>
      </p:sp>
      <p:sp>
        <p:nvSpPr>
          <p:cNvPr id="25" name="ZoneTexte 24"/>
          <p:cNvSpPr txBox="1"/>
          <p:nvPr/>
        </p:nvSpPr>
        <p:spPr>
          <a:xfrm>
            <a:off x="3782046" y="4429028"/>
            <a:ext cx="23472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Couche superficielle :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Échange plus rapide</a:t>
            </a:r>
          </a:p>
        </p:txBody>
      </p:sp>
      <p:sp>
        <p:nvSpPr>
          <p:cNvPr id="26" name="ZoneTexte 25"/>
          <p:cNvSpPr txBox="1"/>
          <p:nvPr/>
        </p:nvSpPr>
        <p:spPr>
          <a:xfrm>
            <a:off x="3782046" y="5097842"/>
            <a:ext cx="373089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/>
              <a:t>Coque d’hydratation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Échanges très rapides</a:t>
            </a:r>
          </a:p>
          <a:p>
            <a:pPr marL="285750" indent="-285750">
              <a:buFontTx/>
              <a:buChar char="-"/>
            </a:pPr>
            <a:r>
              <a:rPr lang="fr-FR" dirty="0" smtClean="0"/>
              <a:t>L’homéostasie y est la plus efficace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779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1" grpId="0" animBg="1"/>
      <p:bldP spid="22" grpId="0" animBg="1"/>
      <p:bldP spid="24" grpId="0"/>
      <p:bldP spid="6" grpId="0"/>
      <p:bldP spid="25" grpId="0"/>
      <p:bldP spid="2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1717233"/>
            <a:ext cx="12192000" cy="45427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sz="2800" b="1" u="sng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Apple Chancery" charset="0"/>
                <a:ea typeface="Apple Chancery" charset="0"/>
                <a:cs typeface="Apple Chancery" charset="0"/>
              </a:rPr>
              <a:t>Résumé</a:t>
            </a:r>
            <a:endParaRPr lang="fr-FR" sz="1600" dirty="0">
              <a:latin typeface="Apple Chancery" charset="0"/>
              <a:ea typeface="Apple Chancery" charset="0"/>
              <a:cs typeface="Apple Chancery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L'élaboration d'une lamelle osseuse se fait donc en deux étapes. </a:t>
            </a:r>
            <a:endParaRPr lang="fr-FR" sz="1600" dirty="0" smtClean="0">
              <a:latin typeface="Calibri" charset="0"/>
              <a:ea typeface="Times New Roman" charset="0"/>
              <a:cs typeface="Times New Roman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Au cours de la première, les ostéoblastes appliqués contre un support produisent la matrice organique ou substance </a:t>
            </a:r>
            <a:r>
              <a:rPr lang="fr-FR" b="1" dirty="0" err="1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ostéoïde</a:t>
            </a:r>
            <a:r>
              <a:rPr lang="fr-FR" b="1" dirty="0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 et deviennent des ostéocytes : c'est </a:t>
            </a:r>
            <a:r>
              <a:rPr lang="fr-FR" b="1" u="sng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Malgun Gothic" charset="-127"/>
                <a:ea typeface="Times New Roman" charset="0"/>
                <a:cs typeface="Helvetica Neue" charset="0"/>
              </a:rPr>
              <a:t>l'ostéogénèse</a:t>
            </a:r>
            <a:r>
              <a:rPr lang="fr-FR" b="1" dirty="0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.</a:t>
            </a:r>
            <a:endParaRPr lang="fr-FR" sz="1600" dirty="0" smtClean="0">
              <a:latin typeface="Calibri" charset="0"/>
              <a:ea typeface="Times New Roman" charset="0"/>
              <a:cs typeface="Times New Roman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Au cours de la seconde, la matrice se charge de sels minéraux : c'est </a:t>
            </a:r>
            <a:r>
              <a:rPr lang="fr-FR" b="1" u="sng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Malgun Gothic" charset="-127"/>
                <a:ea typeface="Times New Roman" charset="0"/>
                <a:cs typeface="Helvetica Neue" charset="0"/>
              </a:rPr>
              <a:t>la calcification</a:t>
            </a:r>
            <a:r>
              <a:rPr lang="fr-FR" b="1" dirty="0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. </a:t>
            </a:r>
            <a:endParaRPr lang="fr-FR" sz="1600" dirty="0" smtClean="0">
              <a:latin typeface="Calibri" charset="0"/>
              <a:ea typeface="Times New Roman" charset="0"/>
              <a:cs typeface="Times New Roman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Les sels calciques sont d'abord déposés sous une forme amorphe. Celle-ci progressivement devient cristalline. </a:t>
            </a:r>
            <a:endParaRPr lang="fr-FR" sz="1600" dirty="0" smtClean="0">
              <a:latin typeface="Calibri" charset="0"/>
              <a:ea typeface="Times New Roman" charset="0"/>
              <a:cs typeface="Times New Roman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La cristallisation commence par </a:t>
            </a:r>
            <a:r>
              <a:rPr lang="fr-FR" b="1" u="sng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Malgun Gothic" charset="-127"/>
                <a:ea typeface="Times New Roman" charset="0"/>
                <a:cs typeface="Helvetica Neue" charset="0"/>
              </a:rPr>
              <a:t>la nucléation</a:t>
            </a:r>
            <a:r>
              <a:rPr lang="fr-FR" b="1" dirty="0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 ou dépôt des premières mailles ; elle est suivie de </a:t>
            </a:r>
            <a:r>
              <a:rPr lang="fr-FR" b="1" u="sng" dirty="0" smtClean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Malgun Gothic" charset="-127"/>
                <a:ea typeface="Times New Roman" charset="0"/>
                <a:cs typeface="Helvetica Neue" charset="0"/>
              </a:rPr>
              <a:t>l'accrétion</a:t>
            </a:r>
            <a:r>
              <a:rPr lang="fr-FR" b="1" dirty="0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, chaque maille déposée induisant la formation des autres.</a:t>
            </a:r>
            <a:endParaRPr lang="fr-FR" sz="1600" dirty="0" smtClean="0">
              <a:latin typeface="Calibri" charset="0"/>
              <a:ea typeface="Times New Roman" charset="0"/>
              <a:cs typeface="Times New Roman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355600" algn="l"/>
                <a:tab pos="711200" algn="l"/>
                <a:tab pos="1066800" algn="l"/>
                <a:tab pos="1422400" algn="l"/>
                <a:tab pos="1778000" algn="l"/>
                <a:tab pos="2133600" algn="l"/>
                <a:tab pos="2489200" algn="l"/>
                <a:tab pos="2844800" algn="l"/>
                <a:tab pos="3200400" algn="l"/>
                <a:tab pos="3556000" algn="l"/>
                <a:tab pos="3911600" algn="l"/>
                <a:tab pos="4267200" algn="l"/>
              </a:tabLst>
            </a:pPr>
            <a:r>
              <a:rPr lang="fr-FR" b="1" dirty="0" smtClean="0">
                <a:solidFill>
                  <a:srgbClr val="000000"/>
                </a:solidFill>
                <a:latin typeface="Malgun Gothic" charset="-127"/>
                <a:ea typeface="Times New Roman" charset="0"/>
                <a:cs typeface="Helvetica Neue" charset="0"/>
              </a:rPr>
              <a:t>La formation d'une lamelle se fait en deux étapes : La première est l'ostéogénèse ; La seconde est la calcification.</a:t>
            </a:r>
            <a:endParaRPr lang="fr-FR" sz="1600" dirty="0">
              <a:effectLst/>
              <a:latin typeface="Calibri" charset="0"/>
              <a:ea typeface="Times New Roman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43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10208" y="1754509"/>
            <a:ext cx="80170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u="sng" dirty="0" smtClean="0"/>
              <a:t>Ostéogénèse :</a:t>
            </a:r>
            <a:r>
              <a:rPr lang="fr-FR" sz="2000" b="1" dirty="0" smtClean="0"/>
              <a:t> </a:t>
            </a:r>
            <a:r>
              <a:rPr lang="fr-FR" b="1" dirty="0" smtClean="0"/>
              <a:t>dépôt </a:t>
            </a:r>
            <a:r>
              <a:rPr lang="fr-FR" b="1" dirty="0"/>
              <a:t>de la phase </a:t>
            </a:r>
            <a:r>
              <a:rPr lang="fr-FR" b="1" dirty="0" smtClean="0"/>
              <a:t>organique, </a:t>
            </a:r>
            <a:r>
              <a:rPr lang="fr-FR" b="1" dirty="0"/>
              <a:t>par les ostéoblastes sur un </a:t>
            </a:r>
            <a:r>
              <a:rPr lang="fr-FR" b="1" dirty="0" smtClean="0"/>
              <a:t>support :</a:t>
            </a:r>
            <a:r>
              <a:rPr lang="fr-FR" dirty="0" smtClean="0">
                <a:effectLst/>
              </a:rPr>
              <a:t> </a:t>
            </a:r>
            <a:endParaRPr lang="fr-FR" dirty="0"/>
          </a:p>
        </p:txBody>
      </p:sp>
      <p:graphicFrame>
        <p:nvGraphicFramePr>
          <p:cNvPr id="7" name="Tableau 6"/>
          <p:cNvGraphicFramePr>
            <a:graphicFrameLocks noGrp="1"/>
          </p:cNvGraphicFramePr>
          <p:nvPr>
            <p:extLst/>
          </p:nvPr>
        </p:nvGraphicFramePr>
        <p:xfrm>
          <a:off x="1034907" y="2408846"/>
          <a:ext cx="10152000" cy="1381760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3384000"/>
                <a:gridCol w="3384000"/>
                <a:gridCol w="338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MEC Mésenchymateux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MEC Cartilagineux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>
                          <a:solidFill>
                            <a:schemeClr val="tx1"/>
                          </a:solidFill>
                        </a:rPr>
                        <a:t>MEC minéralisé : Osseux</a:t>
                      </a:r>
                      <a:endParaRPr lang="fr-FR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Ossification membraneuse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Ossification </a:t>
                      </a:r>
                      <a:r>
                        <a:rPr lang="fr-FR" dirty="0" err="1" smtClean="0"/>
                        <a:t>endo</a:t>
                      </a:r>
                      <a:r>
                        <a:rPr lang="fr-FR" dirty="0" smtClean="0"/>
                        <a:t>-chondrale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 smtClean="0"/>
                        <a:t>Remaniement osseux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sz="1800" b="1" u="non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Os corticale </a:t>
                      </a:r>
                      <a:r>
                        <a:rPr lang="fr-FR" sz="1800" b="0" u="non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des</a:t>
                      </a:r>
                      <a:r>
                        <a:rPr lang="fr-FR" sz="1800" b="0" u="none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fr-FR" sz="1800" b="0" u="non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os longs et courts</a:t>
                      </a:r>
                      <a:r>
                        <a:rPr lang="fr-FR" sz="1800" b="1" u="non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</a:p>
                    <a:p>
                      <a:pPr algn="ctr"/>
                      <a:r>
                        <a:rPr lang="fr-FR" sz="1800" b="0" u="non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Totalité</a:t>
                      </a:r>
                      <a:r>
                        <a:rPr lang="fr-FR" sz="1800" b="0" u="none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des </a:t>
                      </a:r>
                      <a:r>
                        <a:rPr lang="fr-FR" sz="1800" b="1" u="none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os plats 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1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Os</a:t>
                      </a:r>
                      <a:r>
                        <a:rPr lang="fr-FR" sz="18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fr-FR" sz="1800" b="1" u="non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trabéculaire</a:t>
                      </a:r>
                      <a:r>
                        <a:rPr lang="fr-FR" sz="1800" u="non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(diaphyse)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1" u="non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Os</a:t>
                      </a:r>
                      <a:r>
                        <a:rPr lang="fr-FR" sz="1800" u="none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fr-FR" sz="1800" b="1" u="non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alvéolaire</a:t>
                      </a:r>
                      <a:r>
                        <a:rPr lang="fr-FR" sz="1800" u="none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fr-FR" sz="18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(épiphyse)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ZoneTexte 8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10208" y="4135928"/>
            <a:ext cx="84139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 smtClean="0"/>
              <a:t>Calcification</a:t>
            </a:r>
            <a:r>
              <a:rPr lang="fr-FR" sz="2000" b="1" dirty="0" smtClean="0"/>
              <a:t> (=minéralisation) : </a:t>
            </a:r>
            <a:r>
              <a:rPr lang="fr-FR" b="1" dirty="0" smtClean="0"/>
              <a:t>dépôt de calcium </a:t>
            </a:r>
            <a:r>
              <a:rPr lang="fr-FR" b="1" u="sng" dirty="0" smtClean="0"/>
              <a:t>non</a:t>
            </a:r>
            <a:r>
              <a:rPr lang="fr-FR" b="1" dirty="0" smtClean="0"/>
              <a:t> organisé (=fraction amorphe)</a:t>
            </a:r>
            <a:endParaRPr lang="fr-FR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-66673" y="5499719"/>
            <a:ext cx="12355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L’ossification</a:t>
            </a:r>
            <a:r>
              <a:rPr lang="fr-FR" sz="2400" dirty="0" smtClean="0"/>
              <a:t> est un type de calcification, correspondant à une </a:t>
            </a:r>
            <a:r>
              <a:rPr lang="fr-FR" sz="2400" b="1" u="sng" dirty="0" smtClean="0"/>
              <a:t>organisation</a:t>
            </a:r>
            <a:r>
              <a:rPr lang="fr-FR" sz="2400" b="1" dirty="0" smtClean="0"/>
              <a:t> cristalline </a:t>
            </a:r>
            <a:r>
              <a:rPr lang="fr-FR" sz="2400" dirty="0" smtClean="0"/>
              <a:t>du calcium</a:t>
            </a:r>
            <a:endParaRPr lang="fr-FR" sz="2400" dirty="0"/>
          </a:p>
        </p:txBody>
      </p:sp>
      <p:sp>
        <p:nvSpPr>
          <p:cNvPr id="12" name="ZoneTexte 11"/>
          <p:cNvSpPr txBox="1"/>
          <p:nvPr/>
        </p:nvSpPr>
        <p:spPr>
          <a:xfrm>
            <a:off x="210208" y="4726663"/>
            <a:ext cx="81715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 smtClean="0"/>
              <a:t>Cristallisation</a:t>
            </a:r>
            <a:r>
              <a:rPr lang="fr-FR" sz="2000" b="1" dirty="0" smtClean="0"/>
              <a:t> : </a:t>
            </a:r>
            <a:r>
              <a:rPr lang="fr-FR" b="1" dirty="0" smtClean="0"/>
              <a:t>formation </a:t>
            </a:r>
            <a:r>
              <a:rPr lang="fr-FR" b="1" dirty="0"/>
              <a:t>des cristaux </a:t>
            </a:r>
            <a:r>
              <a:rPr lang="fr-FR" b="1" dirty="0" smtClean="0"/>
              <a:t>d’hydroxyapatite (=fraction cristalline)</a:t>
            </a:r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210208" y="1035408"/>
            <a:ext cx="10687413" cy="4875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400" b="1" u="sng" dirty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F</a:t>
            </a:r>
            <a:r>
              <a:rPr lang="fr-FR" sz="2400" b="1" u="sng" dirty="0" smtClean="0">
                <a:solidFill>
                  <a:srgbClr val="FF000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ormation du tissu osseux : (1) l’ostéogénèse + (2) Calcification + (3</a:t>
            </a:r>
            <a:r>
              <a:rPr lang="fr-FR" sz="2400" b="1" u="sng" smtClean="0">
                <a:solidFill>
                  <a:srgbClr val="FF000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) Cristallisation.</a:t>
            </a:r>
            <a:endParaRPr lang="fr-FR" sz="2000" u="sng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234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694329" y="1506071"/>
            <a:ext cx="910365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0" dirty="0" smtClean="0">
                <a:solidFill>
                  <a:schemeClr val="accent4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L’OSSIFICATION</a:t>
            </a:r>
            <a:endParaRPr lang="fr-FR" sz="8000" dirty="0">
              <a:solidFill>
                <a:schemeClr val="accent4">
                  <a:lumMod val="75000"/>
                </a:schemeClr>
              </a:solidFill>
              <a:latin typeface="Chalkduster" charset="0"/>
              <a:ea typeface="Chalkduster" charset="0"/>
              <a:cs typeface="Chalkduster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415552" y="3818964"/>
            <a:ext cx="5661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dirty="0" smtClean="0">
                <a:solidFill>
                  <a:schemeClr val="accent1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OSTEOGENESE</a:t>
            </a:r>
            <a:endParaRPr lang="fr-FR" sz="3600" dirty="0">
              <a:solidFill>
                <a:schemeClr val="accent1">
                  <a:lumMod val="75000"/>
                </a:schemeClr>
              </a:solidFill>
              <a:latin typeface="Chalkduster" charset="0"/>
              <a:ea typeface="Chalkduster" charset="0"/>
              <a:cs typeface="Chalkduster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7486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pic>
        <p:nvPicPr>
          <p:cNvPr id="6" name="Image 5" descr="Fiche tut'rentrée - Histo - Tissu osseux - Microsoft Word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81" t="34408" r="40595" b="15521"/>
          <a:stretch/>
        </p:blipFill>
        <p:spPr>
          <a:xfrm>
            <a:off x="516835" y="1338331"/>
            <a:ext cx="4502142" cy="498295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557388" y="843779"/>
            <a:ext cx="19041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Ostéogénèse</a:t>
            </a:r>
            <a:endParaRPr lang="fr-FR" sz="2400" dirty="0"/>
          </a:p>
        </p:txBody>
      </p:sp>
      <p:sp>
        <p:nvSpPr>
          <p:cNvPr id="13" name="ZoneTexte 12"/>
          <p:cNvSpPr txBox="1"/>
          <p:nvPr/>
        </p:nvSpPr>
        <p:spPr>
          <a:xfrm>
            <a:off x="5018978" y="918696"/>
            <a:ext cx="3396123" cy="40011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ym typeface="Wingdings"/>
              </a:rPr>
              <a:t> </a:t>
            </a:r>
            <a:r>
              <a:rPr lang="fr-FR" sz="2000" b="1" u="sng" dirty="0" smtClean="0">
                <a:sym typeface="Wingdings"/>
              </a:rPr>
              <a:t>Ossification </a:t>
            </a:r>
            <a:r>
              <a:rPr lang="fr-FR" sz="2000" b="1" u="sng" dirty="0" err="1" smtClean="0">
                <a:sym typeface="Wingdings"/>
              </a:rPr>
              <a:t>Endochondrale</a:t>
            </a:r>
            <a:endParaRPr lang="fr-FR" sz="2000" b="1" u="sng" dirty="0"/>
          </a:p>
        </p:txBody>
      </p:sp>
      <p:sp>
        <p:nvSpPr>
          <p:cNvPr id="14" name="ZoneTexte 13"/>
          <p:cNvSpPr txBox="1"/>
          <p:nvPr/>
        </p:nvSpPr>
        <p:spPr>
          <a:xfrm>
            <a:off x="5018978" y="1318806"/>
            <a:ext cx="685771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tissu osseux est produit à partir d’une matrice </a:t>
            </a:r>
            <a:r>
              <a:rPr lang="fr-FR" b="1" dirty="0"/>
              <a:t>cartilagineuse</a:t>
            </a:r>
            <a:r>
              <a:rPr lang="fr-FR" dirty="0"/>
              <a:t>.</a:t>
            </a:r>
          </a:p>
          <a:p>
            <a:r>
              <a:rPr lang="fr-FR" dirty="0"/>
              <a:t>Elle sert de support et de moule aux développements des </a:t>
            </a:r>
            <a:r>
              <a:rPr lang="fr-FR" b="1" dirty="0"/>
              <a:t>cellules souches</a:t>
            </a:r>
            <a:r>
              <a:rPr lang="fr-FR" dirty="0"/>
              <a:t> qui vont </a:t>
            </a:r>
            <a:r>
              <a:rPr lang="fr-FR" b="1" dirty="0"/>
              <a:t>migrer </a:t>
            </a:r>
            <a:r>
              <a:rPr lang="fr-FR" b="1" dirty="0" smtClean="0"/>
              <a:t>depuis le </a:t>
            </a:r>
            <a:r>
              <a:rPr lang="fr-FR" b="1" dirty="0"/>
              <a:t>sang </a:t>
            </a:r>
            <a:r>
              <a:rPr lang="fr-FR" dirty="0"/>
              <a:t>et qui vont produire la matrice de l’os. </a:t>
            </a:r>
          </a:p>
          <a:p>
            <a:r>
              <a:rPr lang="fr-FR" b="1" u="sng" dirty="0" smtClean="0"/>
              <a:t>Formation de l’ </a:t>
            </a:r>
            <a:r>
              <a:rPr lang="fr-FR" b="1" u="sng" dirty="0">
                <a:solidFill>
                  <a:srgbClr val="FF0000"/>
                </a:solidFill>
              </a:rPr>
              <a:t>OS TRABECULAIRE </a:t>
            </a:r>
            <a:r>
              <a:rPr lang="fr-FR" b="1" u="sng" dirty="0"/>
              <a:t>=</a:t>
            </a:r>
            <a:r>
              <a:rPr lang="fr-FR" b="1" u="sng" dirty="0" smtClean="0"/>
              <a:t> </a:t>
            </a:r>
            <a:r>
              <a:rPr lang="fr-FR" b="1" u="sng" dirty="0">
                <a:solidFill>
                  <a:srgbClr val="7030A0"/>
                </a:solidFill>
              </a:rPr>
              <a:t>OS ALVEOLAIRE</a:t>
            </a:r>
            <a:r>
              <a:rPr lang="fr-FR" b="1" u="sng" dirty="0"/>
              <a:t>.</a:t>
            </a:r>
            <a:endParaRPr lang="fr-FR" dirty="0"/>
          </a:p>
          <a:p>
            <a:r>
              <a:rPr lang="fr-FR" b="1" u="sng" dirty="0"/>
              <a:t>Elaboration et croissance d’un os long</a:t>
            </a:r>
            <a:r>
              <a:rPr lang="fr-FR" b="1" u="sng" dirty="0" smtClean="0"/>
              <a:t>.</a:t>
            </a:r>
            <a:endParaRPr lang="fr-FR" dirty="0"/>
          </a:p>
        </p:txBody>
      </p:sp>
      <p:sp>
        <p:nvSpPr>
          <p:cNvPr id="15" name="ZoneTexte 14"/>
          <p:cNvSpPr txBox="1"/>
          <p:nvPr/>
        </p:nvSpPr>
        <p:spPr>
          <a:xfrm>
            <a:off x="5018978" y="3196244"/>
            <a:ext cx="5983241" cy="400110"/>
          </a:xfrm>
          <a:prstGeom prst="rect">
            <a:avLst/>
          </a:prstGeom>
          <a:solidFill>
            <a:schemeClr val="bg2"/>
          </a:solidFill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sym typeface="Wingdings"/>
              </a:rPr>
              <a:t> </a:t>
            </a:r>
            <a:r>
              <a:rPr lang="fr-FR" sz="2000" b="1" u="sng" dirty="0" smtClean="0">
                <a:sym typeface="Wingdings"/>
              </a:rPr>
              <a:t>Ossification </a:t>
            </a:r>
            <a:r>
              <a:rPr lang="fr-FR" sz="2000" b="1" u="sng" dirty="0" err="1" smtClean="0">
                <a:sym typeface="Wingdings"/>
              </a:rPr>
              <a:t>Endoconjonctives</a:t>
            </a:r>
            <a:r>
              <a:rPr lang="fr-FR" sz="2000" b="1" u="sng" dirty="0" smtClean="0">
                <a:sym typeface="Wingdings"/>
              </a:rPr>
              <a:t> = </a:t>
            </a:r>
            <a:r>
              <a:rPr lang="fr-FR" sz="2000" b="1" u="sng" dirty="0" err="1" smtClean="0">
                <a:sym typeface="Wingdings"/>
              </a:rPr>
              <a:t>Endomembraneuse</a:t>
            </a:r>
            <a:endParaRPr lang="fr-FR" sz="2000" b="1" u="sng" dirty="0"/>
          </a:p>
        </p:txBody>
      </p:sp>
      <p:sp>
        <p:nvSpPr>
          <p:cNvPr id="16" name="Rectangle 15"/>
          <p:cNvSpPr/>
          <p:nvPr/>
        </p:nvSpPr>
        <p:spPr>
          <a:xfrm>
            <a:off x="5018977" y="3596354"/>
            <a:ext cx="6857713" cy="2474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dirty="0" smtClean="0">
                <a:solidFill>
                  <a:srgbClr val="0000FF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Le tissu osseux est produit à partir de cellules mésenchymateuses situées dans la membrane qui entoure l’ébauche de l’os </a:t>
            </a:r>
            <a:r>
              <a:rPr lang="fr-FR" dirty="0" smtClean="0">
                <a:effectLst/>
                <a:latin typeface="Calibri" charset="0"/>
                <a:ea typeface="Calibri" charset="0"/>
                <a:cs typeface="Times New Roman" charset="0"/>
              </a:rPr>
              <a:t>; ces cellules se différencient en précurseurs de cellules osseuses, puis en ostéocytes qui vont fabriquer la matrice de l’os.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dirty="0" smtClean="0">
                <a:latin typeface="Calibri" charset="0"/>
                <a:ea typeface="Calibri" charset="0"/>
                <a:cs typeface="Times New Roman" charset="0"/>
              </a:rPr>
              <a:t>C’est une ossification </a:t>
            </a:r>
            <a:r>
              <a:rPr lang="fr-FR" b="1" dirty="0" smtClean="0">
                <a:latin typeface="Calibri" charset="0"/>
                <a:ea typeface="Calibri" charset="0"/>
                <a:cs typeface="Times New Roman" charset="0"/>
              </a:rPr>
              <a:t>centrifuge</a:t>
            </a:r>
            <a:r>
              <a:rPr lang="fr-FR" dirty="0" smtClean="0">
                <a:latin typeface="Calibri" charset="0"/>
                <a:ea typeface="Calibri" charset="0"/>
                <a:cs typeface="Times New Roman" charset="0"/>
              </a:rPr>
              <a:t>.</a:t>
            </a:r>
            <a:endParaRPr lang="fr-FR" dirty="0" smtClean="0">
              <a:effectLst/>
              <a:latin typeface="Calibri" charset="0"/>
              <a:ea typeface="Calibri" charset="0"/>
              <a:cs typeface="Times New Roman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dirty="0" smtClean="0">
                <a:effectLst/>
                <a:latin typeface="Calibri" charset="0"/>
                <a:ea typeface="Calibri" charset="0"/>
                <a:cs typeface="Times New Roman" charset="0"/>
              </a:rPr>
              <a:t>Elaboration de </a:t>
            </a:r>
            <a:r>
              <a:rPr lang="fr-FR" dirty="0" smtClean="0">
                <a:solidFill>
                  <a:srgbClr val="00B05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l’</a:t>
            </a:r>
            <a:r>
              <a:rPr lang="fr-FR" b="1" u="sng" dirty="0" smtClean="0">
                <a:solidFill>
                  <a:srgbClr val="00B050"/>
                </a:solidFill>
                <a:effectLst/>
                <a:latin typeface="Calibri" charset="0"/>
                <a:ea typeface="Calibri" charset="0"/>
                <a:cs typeface="Times New Roman" charset="0"/>
              </a:rPr>
              <a:t>OS CORTICAL </a:t>
            </a:r>
            <a:r>
              <a:rPr lang="fr-FR" b="1" u="sng" dirty="0" smtClean="0">
                <a:effectLst/>
                <a:latin typeface="Calibri" charset="0"/>
                <a:ea typeface="Calibri" charset="0"/>
                <a:cs typeface="Times New Roman" charset="0"/>
              </a:rPr>
              <a:t>des os plats et longs</a:t>
            </a:r>
            <a:endParaRPr lang="fr-FR" dirty="0" smtClean="0">
              <a:effectLst/>
              <a:latin typeface="Calibri" charset="0"/>
              <a:ea typeface="Calibri" charset="0"/>
              <a:cs typeface="Times New Roman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b="1" u="sng" dirty="0" smtClean="0">
                <a:effectLst/>
                <a:latin typeface="Calibri" charset="0"/>
                <a:ea typeface="Calibri" charset="0"/>
                <a:cs typeface="Times New Roman" charset="0"/>
              </a:rPr>
              <a:t>Les os plats sont uniquement d’origine membraneuse (conjonctive)</a:t>
            </a:r>
            <a:endParaRPr lang="fr-FR" dirty="0">
              <a:effectLst/>
              <a:latin typeface="Calibri" charset="0"/>
              <a:ea typeface="Calibri" charset="0"/>
              <a:cs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18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/>
      <p:bldP spid="15" grpId="0" animBg="1"/>
      <p:bldP spid="1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63825" y="1388022"/>
            <a:ext cx="40352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/>
              <a:t>Formation de la diaphyse</a:t>
            </a:r>
          </a:p>
          <a:p>
            <a:r>
              <a:rPr lang="is-IS" sz="2000" b="1" dirty="0" smtClean="0"/>
              <a:t>→ 6 Etapes</a:t>
            </a:r>
          </a:p>
          <a:p>
            <a:r>
              <a:rPr lang="is-IS" sz="2000" b="1" dirty="0" smtClean="0">
                <a:sym typeface="Wingdings"/>
              </a:rPr>
              <a:t> Associe les ossifications endochondrale + endoconjonctive </a:t>
            </a:r>
            <a:endParaRPr lang="fr-FR" sz="2000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8324338" y="1388022"/>
            <a:ext cx="386766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Formation de l’épiphyse</a:t>
            </a:r>
          </a:p>
          <a:p>
            <a:r>
              <a:rPr lang="is-IS" sz="2000" b="1" dirty="0" smtClean="0"/>
              <a:t>→ 2 Etapes</a:t>
            </a:r>
          </a:p>
          <a:p>
            <a:pPr marL="342900" indent="-342900">
              <a:buFont typeface="Wingdings" charset="2"/>
              <a:buChar char="à"/>
            </a:pPr>
            <a:r>
              <a:rPr lang="is-IS" sz="2000" b="1" dirty="0" smtClean="0">
                <a:sym typeface="Wingdings"/>
              </a:rPr>
              <a:t>Associe </a:t>
            </a:r>
            <a:r>
              <a:rPr lang="is-IS" sz="2000" b="1" dirty="0">
                <a:sym typeface="Wingdings"/>
              </a:rPr>
              <a:t>les ossifications </a:t>
            </a:r>
            <a:endParaRPr lang="is-IS" sz="2000" b="1" dirty="0" smtClean="0">
              <a:sym typeface="Wingdings"/>
            </a:endParaRPr>
          </a:p>
          <a:p>
            <a:r>
              <a:rPr lang="is-IS" sz="2000" b="1" dirty="0" smtClean="0">
                <a:sym typeface="Wingdings"/>
              </a:rPr>
              <a:t>endochondrale </a:t>
            </a:r>
            <a:r>
              <a:rPr lang="is-IS" sz="2000" b="1" dirty="0">
                <a:sym typeface="Wingdings"/>
              </a:rPr>
              <a:t>+ endoconjonctive </a:t>
            </a:r>
            <a:endParaRPr lang="fr-FR" sz="2000" b="1" dirty="0"/>
          </a:p>
          <a:p>
            <a:endParaRPr lang="fr-FR" sz="2000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5254" y="1993295"/>
            <a:ext cx="3945172" cy="432799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63825" y="803813"/>
            <a:ext cx="19041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Ostéogénèse</a:t>
            </a:r>
            <a:endParaRPr lang="fr-FR" sz="2400" dirty="0"/>
          </a:p>
        </p:txBody>
      </p:sp>
      <p:sp>
        <p:nvSpPr>
          <p:cNvPr id="8" name="Rectangle 7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ZoneTexte 9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6619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3825" y="803813"/>
            <a:ext cx="5277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Ostéogénèse : Formation de la diaphyse</a:t>
            </a:r>
            <a:endParaRPr lang="fr-FR" sz="2400" dirty="0"/>
          </a:p>
        </p:txBody>
      </p:sp>
      <p:sp>
        <p:nvSpPr>
          <p:cNvPr id="7" name="ZoneTexte 6"/>
          <p:cNvSpPr txBox="1"/>
          <p:nvPr/>
        </p:nvSpPr>
        <p:spPr>
          <a:xfrm>
            <a:off x="4697594" y="3101497"/>
            <a:ext cx="4419512" cy="1634490"/>
          </a:xfrm>
          <a:prstGeom prst="roundRect">
            <a:avLst/>
          </a:prstGeom>
          <a:ln w="38100">
            <a:solidFill>
              <a:srgbClr val="1DB4F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fr-FR" b="1" dirty="0" smtClean="0"/>
          </a:p>
          <a:p>
            <a:pPr algn="ctr"/>
            <a:r>
              <a:rPr lang="fr-FR" b="1" dirty="0" smtClean="0"/>
              <a:t>Cartilage </a:t>
            </a:r>
            <a:r>
              <a:rPr lang="fr-FR" b="1" dirty="0"/>
              <a:t>hyalin</a:t>
            </a:r>
            <a:r>
              <a:rPr lang="fr-FR" dirty="0"/>
              <a:t> entouré de </a:t>
            </a:r>
            <a:r>
              <a:rPr lang="fr-FR" b="1" dirty="0"/>
              <a:t>périchondre</a:t>
            </a:r>
            <a:r>
              <a:rPr lang="fr-FR" dirty="0" smtClean="0"/>
              <a:t>.</a:t>
            </a:r>
          </a:p>
          <a:p>
            <a:pPr marL="285750" indent="-285750" algn="ctr">
              <a:buFont typeface="Wingdings" charset="2"/>
              <a:buChar char="à"/>
            </a:pPr>
            <a:r>
              <a:rPr lang="fr-FR" dirty="0" smtClean="0">
                <a:sym typeface="Wingdings"/>
              </a:rPr>
              <a:t>Début de croissance sériée / en longueur (groupe </a:t>
            </a:r>
            <a:r>
              <a:rPr lang="fr-FR" dirty="0" err="1" smtClean="0">
                <a:sym typeface="Wingdings"/>
              </a:rPr>
              <a:t>isogéniques</a:t>
            </a:r>
            <a:r>
              <a:rPr lang="fr-FR" dirty="0" smtClean="0">
                <a:sym typeface="Wingdings"/>
              </a:rPr>
              <a:t> axiaux)</a:t>
            </a:r>
          </a:p>
          <a:p>
            <a:pPr marL="285750" indent="-285750" algn="ctr">
              <a:buFont typeface="Wingdings" charset="2"/>
              <a:buChar char="à"/>
            </a:pP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0274" y="1696381"/>
            <a:ext cx="2261209" cy="4488668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4697594" y="1920890"/>
            <a:ext cx="41404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latin typeface="Arial" charset="0"/>
              </a:rPr>
              <a:t>1</a:t>
            </a:r>
            <a:r>
              <a:rPr lang="fr-FR" sz="1400" b="1" dirty="0" smtClean="0">
                <a:effectLst/>
                <a:latin typeface="Arial" charset="0"/>
              </a:rPr>
              <a:t>e </a:t>
            </a:r>
            <a:r>
              <a:rPr lang="fr-FR" sz="2000" b="1" dirty="0" smtClean="0">
                <a:latin typeface="Arial" charset="0"/>
              </a:rPr>
              <a:t>ETAPE : </a:t>
            </a:r>
            <a:r>
              <a:rPr lang="fr-FR" sz="2000" b="1" u="sng" dirty="0" smtClean="0"/>
              <a:t>Maquette cartilagineuse</a:t>
            </a:r>
            <a:endParaRPr lang="fr-FR" sz="2000" b="1" u="sng" dirty="0"/>
          </a:p>
        </p:txBody>
      </p:sp>
      <p:pic>
        <p:nvPicPr>
          <p:cNvPr id="10" name="Image 9" descr="http://www.isto.ucl.ac.be/safe/images/0890817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36" y="1971349"/>
            <a:ext cx="4187686" cy="393873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285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63825" y="803813"/>
            <a:ext cx="5277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Ostéogénèse : Formation de la diaphyse</a:t>
            </a:r>
            <a:endParaRPr lang="fr-FR" sz="2400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897" y="1723275"/>
            <a:ext cx="2159000" cy="4559300"/>
          </a:xfrm>
          <a:prstGeom prst="rect">
            <a:avLst/>
          </a:prstGeom>
        </p:spPr>
      </p:pic>
      <p:pic>
        <p:nvPicPr>
          <p:cNvPr id="11" name="Image 10" descr="http://www.isto.ucl.ac.be/safe/images/0890818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96" y="2352157"/>
            <a:ext cx="4142530" cy="288245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Rectangle 11"/>
          <p:cNvSpPr/>
          <p:nvPr/>
        </p:nvSpPr>
        <p:spPr>
          <a:xfrm>
            <a:off x="463825" y="803813"/>
            <a:ext cx="5277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Ostéogénèse : Formation de la diaphyse</a:t>
            </a:r>
            <a:endParaRPr lang="fr-FR" sz="2400" dirty="0"/>
          </a:p>
        </p:txBody>
      </p:sp>
      <p:sp>
        <p:nvSpPr>
          <p:cNvPr id="13" name="ZoneTexte 12"/>
          <p:cNvSpPr txBox="1"/>
          <p:nvPr/>
        </p:nvSpPr>
        <p:spPr>
          <a:xfrm>
            <a:off x="4800600" y="2516437"/>
            <a:ext cx="6929717" cy="2553891"/>
          </a:xfrm>
          <a:prstGeom prst="roundRect">
            <a:avLst/>
          </a:prstGeom>
          <a:noFill/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fr-FR" dirty="0" smtClean="0"/>
          </a:p>
          <a:p>
            <a:pPr algn="ctr"/>
            <a:r>
              <a:rPr lang="fr-FR" dirty="0" smtClean="0"/>
              <a:t>Grâce à la formation de groupes </a:t>
            </a:r>
            <a:r>
              <a:rPr lang="fr-FR" dirty="0" err="1"/>
              <a:t>isogéniques</a:t>
            </a:r>
            <a:r>
              <a:rPr lang="fr-FR" dirty="0"/>
              <a:t> </a:t>
            </a:r>
            <a:r>
              <a:rPr lang="fr-FR" b="1" dirty="0" smtClean="0"/>
              <a:t>axiaux</a:t>
            </a:r>
            <a:r>
              <a:rPr lang="fr-FR" dirty="0" smtClean="0"/>
              <a:t> :</a:t>
            </a:r>
          </a:p>
          <a:p>
            <a:pPr marL="285750" indent="-285750">
              <a:buFont typeface="Wingdings" charset="2"/>
              <a:buChar char="Ø"/>
            </a:pPr>
            <a:endParaRPr lang="fr-FR" dirty="0"/>
          </a:p>
          <a:p>
            <a:pPr marL="285750" indent="-285750">
              <a:buFont typeface="Wingdings" charset="2"/>
              <a:buChar char="Ø"/>
            </a:pPr>
            <a:r>
              <a:rPr lang="fr-FR" b="1" dirty="0" smtClean="0">
                <a:latin typeface="Calibri"/>
              </a:rPr>
              <a:t> </a:t>
            </a:r>
            <a:r>
              <a:rPr lang="fr-FR" b="1" dirty="0" smtClean="0"/>
              <a:t>Au centre </a:t>
            </a:r>
            <a:r>
              <a:rPr lang="fr-FR" dirty="0" smtClean="0"/>
              <a:t>:</a:t>
            </a:r>
            <a:r>
              <a:rPr lang="fr-FR" b="1" dirty="0" smtClean="0"/>
              <a:t> cartilage hypertrophique</a:t>
            </a:r>
            <a:r>
              <a:rPr lang="fr-FR" dirty="0" smtClean="0"/>
              <a:t> (</a:t>
            </a:r>
            <a:r>
              <a:rPr lang="fr-FR" dirty="0" err="1" smtClean="0"/>
              <a:t>chondro</a:t>
            </a:r>
            <a:r>
              <a:rPr lang="fr-FR" b="1" dirty="0" err="1" smtClean="0"/>
              <a:t>plastes</a:t>
            </a:r>
            <a:r>
              <a:rPr lang="fr-FR" dirty="0" smtClean="0"/>
              <a:t> vides) </a:t>
            </a:r>
          </a:p>
          <a:p>
            <a:pPr algn="ctr"/>
            <a:endParaRPr lang="fr-FR" dirty="0" smtClean="0"/>
          </a:p>
          <a:p>
            <a:pPr marL="285750" indent="-285750">
              <a:buFont typeface="Wingdings" charset="2"/>
              <a:buChar char="Ø"/>
            </a:pPr>
            <a:r>
              <a:rPr lang="fr-FR" dirty="0"/>
              <a:t> </a:t>
            </a:r>
            <a:r>
              <a:rPr lang="fr-FR" b="1" dirty="0" smtClean="0"/>
              <a:t>Minéralisation</a:t>
            </a:r>
            <a:r>
              <a:rPr lang="fr-FR" dirty="0" smtClean="0"/>
              <a:t> au niveau du cartilage </a:t>
            </a:r>
            <a:r>
              <a:rPr lang="fr-FR" u="sng" dirty="0" smtClean="0"/>
              <a:t>hypertrophique</a:t>
            </a:r>
            <a:r>
              <a:rPr lang="fr-FR" dirty="0" smtClean="0"/>
              <a:t> (= se charge en Ca)</a:t>
            </a:r>
          </a:p>
          <a:p>
            <a:pPr algn="ctr"/>
            <a:endParaRPr lang="fr-FR" dirty="0"/>
          </a:p>
        </p:txBody>
      </p:sp>
      <p:sp>
        <p:nvSpPr>
          <p:cNvPr id="14" name="ZoneTexte 13"/>
          <p:cNvSpPr txBox="1"/>
          <p:nvPr/>
        </p:nvSpPr>
        <p:spPr>
          <a:xfrm>
            <a:off x="4800600" y="1707975"/>
            <a:ext cx="61384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latin typeface="Arial" charset="0"/>
              </a:rPr>
              <a:t>2</a:t>
            </a:r>
            <a:r>
              <a:rPr lang="fr-FR" sz="1400" b="1" dirty="0" smtClean="0">
                <a:effectLst/>
                <a:latin typeface="Arial" charset="0"/>
              </a:rPr>
              <a:t>e </a:t>
            </a:r>
            <a:r>
              <a:rPr lang="fr-FR" sz="2000" b="1" dirty="0" smtClean="0">
                <a:latin typeface="Arial" charset="0"/>
              </a:rPr>
              <a:t>ETAPE : </a:t>
            </a:r>
            <a:r>
              <a:rPr lang="fr-FR" sz="2000" b="1" u="sng" dirty="0" smtClean="0"/>
              <a:t>Nodule de </a:t>
            </a:r>
            <a:r>
              <a:rPr lang="fr-FR" sz="2000" b="1" u="sng" smtClean="0"/>
              <a:t>cartilage hypertrophique calcifié</a:t>
            </a:r>
            <a:endParaRPr lang="fr-FR" sz="2000" b="1" u="sng" dirty="0"/>
          </a:p>
        </p:txBody>
      </p:sp>
    </p:spTree>
    <p:extLst>
      <p:ext uri="{BB962C8B-B14F-4D97-AF65-F5344CB8AC3E}">
        <p14:creationId xmlns:p14="http://schemas.microsoft.com/office/powerpoint/2010/main" val="274139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1580978"/>
            <a:ext cx="2657817" cy="4606882"/>
          </a:xfrm>
          <a:prstGeom prst="rect">
            <a:avLst/>
          </a:prstGeom>
        </p:spPr>
      </p:pic>
      <p:pic>
        <p:nvPicPr>
          <p:cNvPr id="12" name="Image 11" descr="http://www.isto.ucl.ac.be/safe/images/0890819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86" y="2557670"/>
            <a:ext cx="4438139" cy="2939830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ZoneTexte 13"/>
          <p:cNvSpPr txBox="1"/>
          <p:nvPr/>
        </p:nvSpPr>
        <p:spPr>
          <a:xfrm>
            <a:off x="5026336" y="2406712"/>
            <a:ext cx="6749449" cy="3847862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/>
              <a:t>Le nodule de cartilage </a:t>
            </a:r>
            <a:r>
              <a:rPr lang="fr-FR" sz="2000" b="1" dirty="0" smtClean="0"/>
              <a:t>hypertrophique</a:t>
            </a:r>
            <a:r>
              <a:rPr lang="fr-FR" sz="2000" dirty="0" smtClean="0"/>
              <a:t> grossit </a:t>
            </a:r>
          </a:p>
          <a:p>
            <a:pPr marL="285750" indent="-285750">
              <a:buFont typeface="Wingdings" charset="2"/>
              <a:buChar char="Ø"/>
            </a:pPr>
            <a:r>
              <a:rPr lang="fr-FR" dirty="0" smtClean="0">
                <a:sym typeface="Wingdings"/>
              </a:rPr>
              <a:t>Exerce une p</a:t>
            </a:r>
            <a:r>
              <a:rPr lang="fr-FR" dirty="0" smtClean="0"/>
              <a:t>ression sur le périchondre</a:t>
            </a:r>
          </a:p>
          <a:p>
            <a:pPr marL="285750" indent="-285750">
              <a:buFont typeface="Wingdings" charset="2"/>
              <a:buChar char="Ø"/>
            </a:pPr>
            <a:r>
              <a:rPr lang="fr-FR" dirty="0" smtClean="0"/>
              <a:t>CSM produisent </a:t>
            </a:r>
            <a:r>
              <a:rPr lang="fr-FR" b="1" dirty="0" smtClean="0"/>
              <a:t>ostéoblastes</a:t>
            </a:r>
            <a:r>
              <a:rPr lang="fr-FR" dirty="0" smtClean="0"/>
              <a:t> et non plus chondroblastes</a:t>
            </a:r>
          </a:p>
          <a:p>
            <a:endParaRPr lang="fr-FR" dirty="0" smtClean="0"/>
          </a:p>
          <a:p>
            <a:pPr algn="ctr"/>
            <a:r>
              <a:rPr lang="fr-FR" sz="2000" b="1" dirty="0" smtClean="0">
                <a:solidFill>
                  <a:srgbClr val="FF0000"/>
                </a:solidFill>
              </a:rPr>
              <a:t>Périchondre </a:t>
            </a:r>
            <a:r>
              <a:rPr lang="fr-FR" sz="2000" b="1" dirty="0" smtClean="0">
                <a:solidFill>
                  <a:srgbClr val="FF0000"/>
                </a:solidFill>
                <a:latin typeface="Century Schoolbook"/>
              </a:rPr>
              <a:t>→</a:t>
            </a:r>
            <a:r>
              <a:rPr lang="fr-FR" sz="2000" b="1" dirty="0" smtClean="0">
                <a:solidFill>
                  <a:srgbClr val="FF0000"/>
                </a:solidFill>
              </a:rPr>
              <a:t> périoste</a:t>
            </a:r>
          </a:p>
          <a:p>
            <a:pPr marL="285750" indent="-285750">
              <a:buFont typeface="Wingdings" charset="2"/>
              <a:buChar char="à"/>
            </a:pPr>
            <a:endParaRPr lang="fr-FR" dirty="0" smtClean="0"/>
          </a:p>
          <a:p>
            <a:pPr marL="285750" indent="-285750">
              <a:buFont typeface="Wingdings" charset="2"/>
              <a:buChar char="Ø"/>
            </a:pPr>
            <a:r>
              <a:rPr lang="fr-FR" dirty="0" smtClean="0"/>
              <a:t>Synthèse </a:t>
            </a:r>
            <a:r>
              <a:rPr lang="fr-FR" b="1" dirty="0" smtClean="0"/>
              <a:t>1</a:t>
            </a:r>
            <a:r>
              <a:rPr lang="fr-FR" b="1" baseline="30000" dirty="0" smtClean="0"/>
              <a:t>ère</a:t>
            </a:r>
            <a:r>
              <a:rPr lang="fr-FR" b="1" dirty="0" smtClean="0"/>
              <a:t> lamelle </a:t>
            </a:r>
            <a:r>
              <a:rPr lang="fr-FR" b="1" dirty="0"/>
              <a:t>osseuse</a:t>
            </a:r>
            <a:r>
              <a:rPr lang="fr-FR" dirty="0"/>
              <a:t> </a:t>
            </a:r>
            <a:r>
              <a:rPr lang="fr-FR" dirty="0" smtClean="0"/>
              <a:t>: sur </a:t>
            </a:r>
            <a:r>
              <a:rPr lang="fr-FR" b="1" dirty="0" smtClean="0"/>
              <a:t>face </a:t>
            </a:r>
            <a:r>
              <a:rPr lang="fr-FR" b="1" u="sng" dirty="0"/>
              <a:t>interne</a:t>
            </a:r>
            <a:r>
              <a:rPr lang="fr-FR" b="1" dirty="0"/>
              <a:t> du </a:t>
            </a:r>
            <a:r>
              <a:rPr lang="fr-FR" b="1" dirty="0" smtClean="0"/>
              <a:t>périoste</a:t>
            </a:r>
          </a:p>
          <a:p>
            <a:pPr marL="285750" indent="-285750">
              <a:buFont typeface="Wingdings" charset="2"/>
              <a:buChar char="à"/>
            </a:pPr>
            <a:endParaRPr lang="fr-FR" b="1" dirty="0"/>
          </a:p>
          <a:p>
            <a:pPr marL="285750" indent="-285750">
              <a:buFont typeface="Wingdings" charset="2"/>
              <a:buChar char="Ø"/>
            </a:pPr>
            <a:r>
              <a:rPr lang="fr-FR" dirty="0" smtClean="0"/>
              <a:t>Dépôt de </a:t>
            </a:r>
            <a:r>
              <a:rPr lang="fr-FR" b="1" dirty="0"/>
              <a:t>lamelles osseuses</a:t>
            </a:r>
            <a:r>
              <a:rPr lang="fr-FR" dirty="0"/>
              <a:t> </a:t>
            </a:r>
            <a:r>
              <a:rPr lang="fr-FR" dirty="0" smtClean="0"/>
              <a:t>: sur </a:t>
            </a:r>
            <a:r>
              <a:rPr lang="fr-FR" b="1" dirty="0" smtClean="0"/>
              <a:t>face </a:t>
            </a:r>
            <a:r>
              <a:rPr lang="fr-FR" b="1" dirty="0"/>
              <a:t>externe de la précédente</a:t>
            </a:r>
            <a:r>
              <a:rPr lang="fr-FR" dirty="0"/>
              <a:t> </a:t>
            </a:r>
            <a:r>
              <a:rPr lang="fr-FR" dirty="0" smtClean="0"/>
              <a:t>(= centrifuge)</a:t>
            </a:r>
          </a:p>
          <a:p>
            <a:pPr marL="285750" indent="-285750">
              <a:buFont typeface="Wingdings" charset="2"/>
              <a:buChar char="Ø"/>
            </a:pPr>
            <a:r>
              <a:rPr lang="fr-FR" dirty="0"/>
              <a:t>Formation de la </a:t>
            </a:r>
            <a:r>
              <a:rPr lang="fr-FR" b="1" dirty="0" smtClean="0"/>
              <a:t>corticale </a:t>
            </a:r>
            <a:r>
              <a:rPr lang="fr-FR" b="1" dirty="0"/>
              <a:t>de </a:t>
            </a:r>
            <a:r>
              <a:rPr lang="fr-FR" b="1" dirty="0" smtClean="0"/>
              <a:t>l’os</a:t>
            </a:r>
            <a:r>
              <a:rPr lang="fr-FR" dirty="0" smtClean="0"/>
              <a:t> </a:t>
            </a:r>
            <a:r>
              <a:rPr lang="fr-FR" i="1" dirty="0" smtClean="0"/>
              <a:t>(ossification </a:t>
            </a:r>
            <a:r>
              <a:rPr lang="fr-FR" i="1" dirty="0" err="1" smtClean="0"/>
              <a:t>endoconjonctive</a:t>
            </a:r>
            <a:r>
              <a:rPr lang="fr-FR" i="1" dirty="0" smtClean="0"/>
              <a:t>)</a:t>
            </a:r>
            <a:endParaRPr lang="fr-FR" dirty="0"/>
          </a:p>
          <a:p>
            <a:pPr marL="285750" indent="-285750">
              <a:buFont typeface="Wingdings" charset="2"/>
              <a:buChar char="Ø"/>
            </a:pPr>
            <a:r>
              <a:rPr lang="fr-FR" dirty="0" smtClean="0"/>
              <a:t>Epaississement de l’os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5026336" y="1259095"/>
            <a:ext cx="376814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>
                <a:latin typeface="Arial" charset="0"/>
              </a:rPr>
              <a:t>3</a:t>
            </a:r>
            <a:r>
              <a:rPr lang="fr-FR" sz="1400" b="1" dirty="0" smtClean="0">
                <a:effectLst/>
                <a:latin typeface="Arial" charset="0"/>
              </a:rPr>
              <a:t>e </a:t>
            </a:r>
            <a:r>
              <a:rPr lang="fr-FR" sz="2000" b="1" dirty="0" smtClean="0">
                <a:latin typeface="Arial" charset="0"/>
              </a:rPr>
              <a:t>ETAPE : </a:t>
            </a:r>
            <a:r>
              <a:rPr lang="fr-FR" sz="2000" b="1" u="sng" dirty="0" smtClean="0"/>
              <a:t>Périoste + Os cortical</a:t>
            </a:r>
          </a:p>
          <a:p>
            <a:endParaRPr lang="fr-FR" sz="2000" b="1" dirty="0" smtClean="0"/>
          </a:p>
          <a:p>
            <a:r>
              <a:rPr lang="fr-FR" sz="2000" b="1" dirty="0" smtClean="0">
                <a:solidFill>
                  <a:schemeClr val="accent2">
                    <a:lumMod val="75000"/>
                  </a:schemeClr>
                </a:solidFill>
              </a:rPr>
              <a:t>Ossification </a:t>
            </a:r>
            <a:r>
              <a:rPr lang="fr-FR" sz="2000" b="1" dirty="0" err="1" smtClean="0">
                <a:solidFill>
                  <a:schemeClr val="accent2">
                    <a:lumMod val="75000"/>
                  </a:schemeClr>
                </a:solidFill>
              </a:rPr>
              <a:t>endo</a:t>
            </a:r>
            <a:r>
              <a:rPr lang="fr-FR" sz="2000" b="1" u="sng" dirty="0" err="1" smtClean="0">
                <a:solidFill>
                  <a:schemeClr val="accent2">
                    <a:lumMod val="75000"/>
                  </a:schemeClr>
                </a:solidFill>
              </a:rPr>
              <a:t>conjonctive</a:t>
            </a:r>
            <a:endParaRPr lang="fr-FR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36931" y="696962"/>
            <a:ext cx="5277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Ostéogénèse : Formation de la diaphyse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11262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29" y="1696381"/>
            <a:ext cx="1723730" cy="4475820"/>
          </a:xfrm>
          <a:prstGeom prst="rect">
            <a:avLst/>
          </a:prstGeom>
        </p:spPr>
      </p:pic>
      <p:pic>
        <p:nvPicPr>
          <p:cNvPr id="11" name="Image 10" descr="http://www.isto.ucl.ac.be/safe/images/0890820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65" y="2202431"/>
            <a:ext cx="4267199" cy="31779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 11" descr="http://www.isto.ucl.ac.be/safe/images/08908210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65" y="2180012"/>
            <a:ext cx="4267199" cy="2988336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Rectangle 12"/>
          <p:cNvSpPr/>
          <p:nvPr/>
        </p:nvSpPr>
        <p:spPr>
          <a:xfrm>
            <a:off x="423484" y="751213"/>
            <a:ext cx="5277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Ostéogénèse : Formation de la diaphyse</a:t>
            </a:r>
            <a:endParaRPr lang="fr-FR" sz="2400" dirty="0"/>
          </a:p>
        </p:txBody>
      </p:sp>
      <p:sp>
        <p:nvSpPr>
          <p:cNvPr id="14" name="ZoneTexte 13"/>
          <p:cNvSpPr txBox="1"/>
          <p:nvPr/>
        </p:nvSpPr>
        <p:spPr>
          <a:xfrm>
            <a:off x="5007744" y="2068307"/>
            <a:ext cx="7116942" cy="377975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Les monocytes traversent le périoste non minéralisé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Erosion du cartilage hypertrophique par les </a:t>
            </a:r>
            <a:r>
              <a:rPr lang="fr-FR" b="1" dirty="0" smtClean="0"/>
              <a:t>monocytes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/>
              <a:t>1</a:t>
            </a:r>
            <a:r>
              <a:rPr lang="fr-FR" baseline="30000" dirty="0"/>
              <a:t>ère</a:t>
            </a:r>
            <a:r>
              <a:rPr lang="fr-FR" dirty="0"/>
              <a:t> vague de </a:t>
            </a:r>
            <a:r>
              <a:rPr lang="fr-FR" b="1" dirty="0"/>
              <a:t>monocytes</a:t>
            </a:r>
            <a:r>
              <a:rPr lang="fr-FR" dirty="0"/>
              <a:t> </a:t>
            </a:r>
            <a:r>
              <a:rPr lang="fr-FR" dirty="0" smtClean="0"/>
              <a:t>→ </a:t>
            </a:r>
            <a:r>
              <a:rPr lang="fr-FR" b="1" dirty="0" smtClean="0"/>
              <a:t>Apport des bourgeons vasculaires</a:t>
            </a:r>
            <a:r>
              <a:rPr lang="fr-FR" dirty="0" smtClean="0"/>
              <a:t> jusqu’aux </a:t>
            </a:r>
            <a:r>
              <a:rPr lang="fr-FR" dirty="0" err="1" smtClean="0"/>
              <a:t>chondroplastes</a:t>
            </a:r>
            <a:r>
              <a:rPr lang="fr-FR" dirty="0" smtClean="0"/>
              <a:t> vides</a:t>
            </a:r>
            <a:endParaRPr lang="fr-FR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Bourgeons </a:t>
            </a:r>
            <a:r>
              <a:rPr lang="fr-FR" dirty="0"/>
              <a:t>vasculaires </a:t>
            </a:r>
            <a:r>
              <a:rPr lang="fr-FR" dirty="0" smtClean="0"/>
              <a:t>amènent </a:t>
            </a:r>
            <a:r>
              <a:rPr lang="fr-FR" b="1" dirty="0" smtClean="0"/>
              <a:t>CSM</a:t>
            </a:r>
            <a:r>
              <a:rPr lang="fr-FR" dirty="0"/>
              <a:t> </a:t>
            </a:r>
            <a:r>
              <a:rPr lang="fr-FR" dirty="0" smtClean="0"/>
              <a:t>+ 2</a:t>
            </a:r>
            <a:r>
              <a:rPr lang="fr-FR" baseline="30000" dirty="0" smtClean="0"/>
              <a:t>nde</a:t>
            </a:r>
            <a:r>
              <a:rPr lang="fr-FR" dirty="0" smtClean="0"/>
              <a:t> vague </a:t>
            </a:r>
            <a:r>
              <a:rPr lang="fr-FR" dirty="0"/>
              <a:t>de </a:t>
            </a:r>
            <a:r>
              <a:rPr lang="fr-FR" dirty="0" smtClean="0"/>
              <a:t>monocytes</a:t>
            </a:r>
            <a:r>
              <a:rPr lang="fr-FR" dirty="0"/>
              <a:t> </a:t>
            </a:r>
            <a:endParaRPr lang="fr-F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/>
              <a:t>D</a:t>
            </a:r>
            <a:r>
              <a:rPr lang="fr-FR" b="1" dirty="0" smtClean="0"/>
              <a:t>estruction</a:t>
            </a:r>
            <a:r>
              <a:rPr lang="fr-FR" dirty="0" smtClean="0"/>
              <a:t> des </a:t>
            </a:r>
            <a:r>
              <a:rPr lang="fr-FR" b="1" dirty="0" smtClean="0"/>
              <a:t>cloisons </a:t>
            </a:r>
            <a:r>
              <a:rPr lang="fr-FR" b="1" dirty="0"/>
              <a:t>cartilagineuses</a:t>
            </a:r>
            <a:r>
              <a:rPr lang="fr-FR" dirty="0"/>
              <a:t> </a:t>
            </a:r>
            <a:r>
              <a:rPr lang="fr-FR" dirty="0" smtClean="0"/>
              <a:t>par les </a:t>
            </a:r>
            <a:r>
              <a:rPr lang="fr-FR" b="1" dirty="0" smtClean="0"/>
              <a:t>monocytes</a:t>
            </a:r>
            <a:r>
              <a:rPr lang="fr-FR" dirty="0" smtClean="0"/>
              <a:t> →</a:t>
            </a:r>
            <a:r>
              <a:rPr lang="fr-FR" dirty="0"/>
              <a:t> </a:t>
            </a:r>
            <a:r>
              <a:rPr lang="fr-FR" b="1" dirty="0"/>
              <a:t>t</a:t>
            </a:r>
            <a:r>
              <a:rPr lang="fr-FR" b="1" dirty="0" smtClean="0"/>
              <a:t>ravées</a:t>
            </a:r>
            <a:r>
              <a:rPr lang="fr-FR" dirty="0" smtClean="0"/>
              <a:t> cartilagineuses</a:t>
            </a:r>
            <a:endParaRPr lang="fr-FR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 smtClean="0"/>
              <a:t>CSM</a:t>
            </a:r>
            <a:r>
              <a:rPr lang="fr-FR" dirty="0" smtClean="0"/>
              <a:t> viennent </a:t>
            </a:r>
            <a:r>
              <a:rPr lang="fr-FR" b="1" dirty="0"/>
              <a:t>border</a:t>
            </a:r>
            <a:r>
              <a:rPr lang="fr-FR" dirty="0"/>
              <a:t> les </a:t>
            </a:r>
            <a:r>
              <a:rPr lang="fr-FR" b="1" dirty="0" smtClean="0"/>
              <a:t>travées</a:t>
            </a:r>
            <a:endParaRPr lang="fr-FR" dirty="0" smtClean="0"/>
          </a:p>
          <a:p>
            <a:endParaRPr lang="fr-FR" dirty="0" smtClean="0"/>
          </a:p>
          <a:p>
            <a:pPr algn="ctr"/>
            <a:r>
              <a:rPr lang="fr-FR" dirty="0" smtClean="0"/>
              <a:t>Les </a:t>
            </a:r>
            <a:r>
              <a:rPr lang="fr-FR" b="1" dirty="0" smtClean="0"/>
              <a:t>cloisons</a:t>
            </a:r>
            <a:r>
              <a:rPr lang="fr-FR" dirty="0" smtClean="0"/>
              <a:t> détruites sont celles au sein d’un </a:t>
            </a:r>
            <a:r>
              <a:rPr lang="fr-FR" b="1" dirty="0" smtClean="0"/>
              <a:t>même groupe </a:t>
            </a:r>
            <a:r>
              <a:rPr lang="fr-FR" b="1" dirty="0" err="1" smtClean="0"/>
              <a:t>isogénique</a:t>
            </a:r>
            <a:r>
              <a:rPr lang="fr-FR" b="1" dirty="0" smtClean="0"/>
              <a:t> axial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5007744" y="1388591"/>
            <a:ext cx="51227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u="sng" dirty="0" smtClean="0"/>
              <a:t>4</a:t>
            </a:r>
            <a:r>
              <a:rPr lang="fr-FR" sz="2000" b="1" u="sng" baseline="30000" dirty="0" smtClean="0"/>
              <a:t>e</a:t>
            </a:r>
            <a:r>
              <a:rPr lang="fr-FR" sz="2000" b="1" u="sng" dirty="0" smtClean="0"/>
              <a:t> ETAPE : Invasion des vaisseaux + Monocytes</a:t>
            </a:r>
            <a:endParaRPr lang="fr-FR" sz="2000" b="1" u="sng" dirty="0"/>
          </a:p>
        </p:txBody>
      </p:sp>
    </p:spTree>
    <p:extLst>
      <p:ext uri="{BB962C8B-B14F-4D97-AF65-F5344CB8AC3E}">
        <p14:creationId xmlns:p14="http://schemas.microsoft.com/office/powerpoint/2010/main" val="1736730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32282" y="2525330"/>
            <a:ext cx="4617951" cy="2973961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63825" y="803813"/>
            <a:ext cx="5277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Ostéogénèse : Formation de la diaphyse</a:t>
            </a:r>
            <a:endParaRPr lang="fr-FR" sz="2400" dirty="0"/>
          </a:p>
        </p:txBody>
      </p:sp>
      <p:sp>
        <p:nvSpPr>
          <p:cNvPr id="12" name="ZoneTexte 11"/>
          <p:cNvSpPr txBox="1"/>
          <p:nvPr/>
        </p:nvSpPr>
        <p:spPr>
          <a:xfrm>
            <a:off x="3948492" y="2575634"/>
            <a:ext cx="7858690" cy="1923990"/>
          </a:xfrm>
          <a:prstGeom prst="roundRect">
            <a:avLst>
              <a:gd name="adj" fmla="val 15671"/>
            </a:avLst>
          </a:prstGeom>
          <a:noFill/>
          <a:ln w="38100">
            <a:solidFill>
              <a:srgbClr val="CC00CC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CSM travées</a:t>
            </a:r>
            <a:r>
              <a:rPr lang="fr-FR" b="1" dirty="0" smtClean="0"/>
              <a:t> </a:t>
            </a:r>
            <a:r>
              <a:rPr lang="fr-FR" b="1" dirty="0" smtClean="0">
                <a:latin typeface="Century Schoolbook"/>
              </a:rPr>
              <a:t>→ </a:t>
            </a:r>
            <a:r>
              <a:rPr lang="fr-FR" b="1" dirty="0"/>
              <a:t>o</a:t>
            </a:r>
            <a:r>
              <a:rPr lang="fr-FR" b="1" dirty="0" smtClean="0"/>
              <a:t>stéoblastes</a:t>
            </a:r>
            <a:r>
              <a:rPr lang="fr-FR" dirty="0" smtClean="0"/>
              <a:t> : sur </a:t>
            </a:r>
            <a:r>
              <a:rPr lang="fr-FR" dirty="0"/>
              <a:t>face </a:t>
            </a:r>
            <a:r>
              <a:rPr lang="fr-FR" b="1" dirty="0"/>
              <a:t>interne</a:t>
            </a:r>
            <a:r>
              <a:rPr lang="fr-FR" dirty="0"/>
              <a:t> des travées </a:t>
            </a:r>
            <a:r>
              <a:rPr lang="fr-FR" dirty="0" smtClean="0"/>
              <a:t>cartilagineuses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/>
              <a:t>L</a:t>
            </a:r>
            <a:r>
              <a:rPr lang="fr-FR" b="1" dirty="0" smtClean="0"/>
              <a:t>amelles </a:t>
            </a:r>
            <a:r>
              <a:rPr lang="fr-FR" b="1" dirty="0"/>
              <a:t>osseuses </a:t>
            </a:r>
            <a:r>
              <a:rPr lang="fr-FR" b="1" dirty="0" smtClean="0"/>
              <a:t>= </a:t>
            </a:r>
            <a:r>
              <a:rPr lang="fr-FR" b="1" dirty="0" err="1" smtClean="0"/>
              <a:t>trabécules</a:t>
            </a:r>
            <a:r>
              <a:rPr lang="fr-FR" b="1" dirty="0" smtClean="0"/>
              <a:t> </a:t>
            </a:r>
            <a:r>
              <a:rPr lang="fr-FR" dirty="0" smtClean="0"/>
              <a:t>: vers </a:t>
            </a:r>
            <a:r>
              <a:rPr lang="fr-FR" b="1" dirty="0" smtClean="0"/>
              <a:t>l’intérieur</a:t>
            </a:r>
            <a:r>
              <a:rPr lang="fr-FR" dirty="0" smtClean="0"/>
              <a:t>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C’est une ossification </a:t>
            </a:r>
            <a:r>
              <a:rPr lang="fr-FR" b="1" dirty="0" smtClean="0"/>
              <a:t>centri</a:t>
            </a:r>
            <a:r>
              <a:rPr lang="fr-FR" b="1" u="sng" dirty="0" smtClean="0"/>
              <a:t>pète</a:t>
            </a:r>
            <a:r>
              <a:rPr lang="fr-FR" dirty="0" smtClean="0"/>
              <a:t>. </a:t>
            </a:r>
            <a:endParaRPr lang="fr-FR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/>
              <a:t>O</a:t>
            </a:r>
            <a:r>
              <a:rPr lang="fr-FR" b="1" dirty="0" smtClean="0"/>
              <a:t>s </a:t>
            </a:r>
            <a:r>
              <a:rPr lang="fr-FR" b="1" dirty="0"/>
              <a:t>trabéculaire = point d’ossification primaire</a:t>
            </a:r>
            <a:r>
              <a:rPr lang="fr-FR" dirty="0"/>
              <a:t>, au centre de la diaphyse. 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3948492" y="1373199"/>
            <a:ext cx="524598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u="sng" dirty="0"/>
              <a:t>5</a:t>
            </a:r>
            <a:r>
              <a:rPr lang="fr-FR" sz="2000" b="1" u="sng" baseline="30000" dirty="0" smtClean="0"/>
              <a:t>e</a:t>
            </a:r>
            <a:r>
              <a:rPr lang="fr-FR" sz="2000" b="1" u="sng" dirty="0" smtClean="0"/>
              <a:t> ETAPE : 1</a:t>
            </a:r>
            <a:r>
              <a:rPr lang="fr-FR" sz="2000" b="1" u="sng" baseline="30000" dirty="0" smtClean="0"/>
              <a:t>e</a:t>
            </a:r>
            <a:r>
              <a:rPr lang="fr-FR" sz="2000" b="1" u="sng" dirty="0" smtClean="0"/>
              <a:t> lamelles osseuses (trabéculaires)</a:t>
            </a:r>
            <a:r>
              <a:rPr lang="fr-FR" sz="20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  <a:p>
            <a:endParaRPr lang="fr-FR" sz="2000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fr-FR" sz="2000" b="1" dirty="0" smtClean="0">
                <a:solidFill>
                  <a:schemeClr val="accent2">
                    <a:lumMod val="75000"/>
                  </a:schemeClr>
                </a:solidFill>
              </a:rPr>
              <a:t>Ossification </a:t>
            </a:r>
            <a:r>
              <a:rPr lang="fr-FR" sz="2000" b="1" dirty="0" err="1" smtClean="0">
                <a:solidFill>
                  <a:schemeClr val="accent2">
                    <a:lumMod val="75000"/>
                  </a:schemeClr>
                </a:solidFill>
              </a:rPr>
              <a:t>endo</a:t>
            </a:r>
            <a:r>
              <a:rPr lang="fr-FR" sz="2000" b="1" u="sng" dirty="0" err="1" smtClean="0">
                <a:solidFill>
                  <a:schemeClr val="accent2">
                    <a:lumMod val="75000"/>
                  </a:schemeClr>
                </a:solidFill>
              </a:rPr>
              <a:t>chondrale</a:t>
            </a:r>
            <a:endParaRPr lang="fr-FR" sz="2000" b="1" u="sng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3948492" y="4704121"/>
            <a:ext cx="7858690" cy="1396127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fr-FR" dirty="0"/>
              <a:t>L</a:t>
            </a:r>
            <a:r>
              <a:rPr lang="fr-FR" dirty="0" smtClean="0"/>
              <a:t>’ossification </a:t>
            </a:r>
            <a:r>
              <a:rPr lang="fr-FR" b="1" dirty="0" err="1" smtClean="0"/>
              <a:t>endoconjonctive</a:t>
            </a:r>
            <a:r>
              <a:rPr lang="fr-FR" dirty="0" smtClean="0"/>
              <a:t> continue </a:t>
            </a:r>
            <a:r>
              <a:rPr lang="fr-FR" i="1" dirty="0" smtClean="0"/>
              <a:t>(formation de la corticale)</a:t>
            </a:r>
            <a:endParaRPr lang="fr-FR" dirty="0" smtClean="0"/>
          </a:p>
          <a:p>
            <a:endParaRPr lang="fr-FR" dirty="0"/>
          </a:p>
          <a:p>
            <a:pPr algn="ctr"/>
            <a:r>
              <a:rPr lang="fr-FR" sz="2000" b="1" dirty="0" smtClean="0">
                <a:solidFill>
                  <a:srgbClr val="FF0000"/>
                </a:solidFill>
              </a:rPr>
              <a:t>Les deux types d’ossification sont donc indépendants, autonomes</a:t>
            </a:r>
          </a:p>
          <a:p>
            <a:pPr algn="ctr"/>
            <a:r>
              <a:rPr lang="fr-FR" sz="2000" b="1" dirty="0" smtClean="0">
                <a:solidFill>
                  <a:srgbClr val="FF0000"/>
                </a:solidFill>
              </a:rPr>
              <a:t> mais SIMULTANES  </a:t>
            </a:r>
          </a:p>
        </p:txBody>
      </p:sp>
    </p:spTree>
    <p:extLst>
      <p:ext uri="{BB962C8B-B14F-4D97-AF65-F5344CB8AC3E}">
        <p14:creationId xmlns:p14="http://schemas.microsoft.com/office/powerpoint/2010/main" val="639665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975" y="1696381"/>
            <a:ext cx="1684112" cy="4596844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463825" y="803813"/>
            <a:ext cx="52774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Ostéogénèse : Formation de la diaphyse</a:t>
            </a:r>
            <a:endParaRPr lang="fr-FR" sz="2400" dirty="0"/>
          </a:p>
        </p:txBody>
      </p:sp>
      <p:sp>
        <p:nvSpPr>
          <p:cNvPr id="12" name="ZoneTexte 11"/>
          <p:cNvSpPr txBox="1"/>
          <p:nvPr/>
        </p:nvSpPr>
        <p:spPr>
          <a:xfrm>
            <a:off x="4426298" y="2530148"/>
            <a:ext cx="6923020" cy="1634490"/>
          </a:xfrm>
          <a:prstGeom prst="round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endParaRPr lang="fr-FR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CSM bourgeons </a:t>
            </a:r>
            <a:r>
              <a:rPr lang="fr-FR" dirty="0"/>
              <a:t>→ </a:t>
            </a:r>
            <a:r>
              <a:rPr lang="fr-FR" b="1" dirty="0" smtClean="0"/>
              <a:t>ostéoclastes</a:t>
            </a:r>
            <a:r>
              <a:rPr lang="fr-FR" dirty="0" smtClean="0"/>
              <a:t>: digèrent</a:t>
            </a:r>
            <a:r>
              <a:rPr lang="fr-FR" b="1" dirty="0" smtClean="0"/>
              <a:t> </a:t>
            </a:r>
            <a:r>
              <a:rPr lang="fr-FR" b="1" dirty="0" err="1" smtClean="0"/>
              <a:t>trabécules</a:t>
            </a:r>
            <a:r>
              <a:rPr lang="fr-FR" b="1" dirty="0" smtClean="0"/>
              <a:t> </a:t>
            </a:r>
            <a:r>
              <a:rPr lang="fr-FR" b="1" u="sng" dirty="0" smtClean="0"/>
              <a:t>d’os</a:t>
            </a:r>
            <a:endParaRPr lang="fr-FR" u="sng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b="1" dirty="0" smtClean="0"/>
              <a:t>Canal médullaire</a:t>
            </a:r>
            <a:endParaRPr lang="fr-FR" b="1" dirty="0"/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fr-FR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4426298" y="1697758"/>
            <a:ext cx="263270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u="sng" dirty="0"/>
              <a:t>6</a:t>
            </a:r>
            <a:r>
              <a:rPr lang="fr-FR" sz="2000" b="1" u="sng" baseline="30000" dirty="0" smtClean="0"/>
              <a:t>e</a:t>
            </a:r>
            <a:r>
              <a:rPr lang="fr-FR" sz="2000" b="1" u="sng" dirty="0" smtClean="0"/>
              <a:t> ETAPE : Ostéoclastes</a:t>
            </a:r>
            <a:endParaRPr lang="fr-FR" sz="2000" b="1" u="sng" dirty="0"/>
          </a:p>
        </p:txBody>
      </p:sp>
    </p:spTree>
    <p:extLst>
      <p:ext uri="{BB962C8B-B14F-4D97-AF65-F5344CB8AC3E}">
        <p14:creationId xmlns:p14="http://schemas.microsoft.com/office/powerpoint/2010/main" val="56263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615738" y="1489016"/>
            <a:ext cx="2504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u="sng" dirty="0" err="1" smtClean="0"/>
              <a:t>Récap</a:t>
            </a:r>
            <a:r>
              <a:rPr lang="fr-FR" sz="2400" b="1" u="sng" dirty="0" smtClean="0"/>
              <a:t>’ sur la CSM </a:t>
            </a:r>
            <a:endParaRPr lang="fr-FR" sz="2400" b="1" u="sng" dirty="0"/>
          </a:p>
        </p:txBody>
      </p:sp>
      <p:cxnSp>
        <p:nvCxnSpPr>
          <p:cNvPr id="13" name="Connecteur droit avec flèche 12"/>
          <p:cNvCxnSpPr/>
          <p:nvPr/>
        </p:nvCxnSpPr>
        <p:spPr>
          <a:xfrm>
            <a:off x="8699769" y="4911118"/>
            <a:ext cx="506250" cy="414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/>
          <p:cNvCxnSpPr/>
          <p:nvPr/>
        </p:nvCxnSpPr>
        <p:spPr>
          <a:xfrm>
            <a:off x="8629687" y="5189305"/>
            <a:ext cx="506250" cy="4140"/>
          </a:xfrm>
          <a:prstGeom prst="straightConnector1">
            <a:avLst/>
          </a:pr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/>
          <p:cNvSpPr/>
          <p:nvPr/>
        </p:nvSpPr>
        <p:spPr>
          <a:xfrm>
            <a:off x="463825" y="803813"/>
            <a:ext cx="19041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Ostéogénèse</a:t>
            </a:r>
            <a:endParaRPr lang="fr-FR" sz="2400" dirty="0"/>
          </a:p>
        </p:txBody>
      </p:sp>
      <p:sp>
        <p:nvSpPr>
          <p:cNvPr id="17" name="ZoneTexte 16"/>
          <p:cNvSpPr txBox="1"/>
          <p:nvPr/>
        </p:nvSpPr>
        <p:spPr>
          <a:xfrm>
            <a:off x="2615738" y="1489016"/>
            <a:ext cx="25047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u="sng" dirty="0" err="1" smtClean="0"/>
              <a:t>Récap</a:t>
            </a:r>
            <a:r>
              <a:rPr lang="fr-FR" sz="2400" b="1" u="sng" dirty="0" smtClean="0"/>
              <a:t>’ sur la CSM </a:t>
            </a:r>
            <a:endParaRPr lang="fr-FR" sz="2400" b="1" u="sng" dirty="0"/>
          </a:p>
        </p:txBody>
      </p:sp>
      <p:sp>
        <p:nvSpPr>
          <p:cNvPr id="18" name="ZoneTexte 17"/>
          <p:cNvSpPr txBox="1"/>
          <p:nvPr/>
        </p:nvSpPr>
        <p:spPr>
          <a:xfrm>
            <a:off x="465327" y="2243673"/>
            <a:ext cx="8064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fr-FR" b="1" dirty="0" smtClean="0"/>
              <a:t>CSM</a:t>
            </a:r>
            <a:r>
              <a:rPr lang="fr-FR" dirty="0" smtClean="0"/>
              <a:t> des </a:t>
            </a:r>
            <a:r>
              <a:rPr lang="fr-FR" b="1" dirty="0" smtClean="0"/>
              <a:t>vaisseaux</a:t>
            </a:r>
            <a:r>
              <a:rPr lang="fr-FR" dirty="0" smtClean="0"/>
              <a:t> donnent:</a:t>
            </a:r>
          </a:p>
          <a:p>
            <a:pPr lvl="1"/>
            <a:r>
              <a:rPr lang="fr-FR" dirty="0" smtClean="0">
                <a:sym typeface="Wingdings"/>
              </a:rPr>
              <a:t></a:t>
            </a:r>
            <a:r>
              <a:rPr lang="is-IS" dirty="0" smtClean="0"/>
              <a:t> </a:t>
            </a:r>
            <a:r>
              <a:rPr lang="fr-FR" dirty="0" smtClean="0"/>
              <a:t>Progéniteurs</a:t>
            </a:r>
            <a:r>
              <a:rPr lang="fr-FR" b="1" dirty="0" smtClean="0"/>
              <a:t> ostéoblastiques</a:t>
            </a:r>
            <a:r>
              <a:rPr lang="fr-FR" dirty="0" smtClean="0"/>
              <a:t> → os trabéculaire</a:t>
            </a:r>
          </a:p>
          <a:p>
            <a:pPr lvl="1"/>
            <a:r>
              <a:rPr lang="fr-FR" dirty="0" smtClean="0">
                <a:sym typeface="Wingdings"/>
              </a:rPr>
              <a:t></a:t>
            </a:r>
            <a:r>
              <a:rPr lang="fr-FR" dirty="0" smtClean="0"/>
              <a:t>Progéniteurs</a:t>
            </a:r>
            <a:r>
              <a:rPr lang="fr-FR" b="1" dirty="0" smtClean="0"/>
              <a:t> hématopoïétiques</a:t>
            </a:r>
            <a:r>
              <a:rPr lang="fr-FR" dirty="0" smtClean="0"/>
              <a:t> → monocytes + ostéoclastes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63825" y="4399318"/>
            <a:ext cx="66631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/>
              <a:t>Moelle osseuse </a:t>
            </a:r>
            <a:r>
              <a:rPr lang="fr-FR" dirty="0"/>
              <a:t>dans le canal médullaire</a:t>
            </a:r>
          </a:p>
          <a:p>
            <a:r>
              <a:rPr lang="fr-FR" b="1" dirty="0" smtClean="0"/>
              <a:t>      → </a:t>
            </a:r>
            <a:r>
              <a:rPr lang="fr-FR" dirty="0"/>
              <a:t>initialement moelle</a:t>
            </a:r>
            <a:r>
              <a:rPr lang="fr-FR" b="1" dirty="0"/>
              <a:t> </a:t>
            </a:r>
            <a:r>
              <a:rPr lang="fr-FR" b="1" dirty="0" smtClean="0"/>
              <a:t>rouge</a:t>
            </a:r>
          </a:p>
          <a:p>
            <a:r>
              <a:rPr lang="fr-FR" b="1" dirty="0"/>
              <a:t> </a:t>
            </a:r>
            <a:r>
              <a:rPr lang="fr-FR" b="1" dirty="0" smtClean="0"/>
              <a:t>     → </a:t>
            </a:r>
            <a:r>
              <a:rPr lang="fr-FR" dirty="0"/>
              <a:t>Par</a:t>
            </a:r>
            <a:r>
              <a:rPr lang="fr-FR" b="1" dirty="0"/>
              <a:t> métaplasie </a:t>
            </a:r>
            <a:r>
              <a:rPr lang="fr-FR" dirty="0"/>
              <a:t>se transforme </a:t>
            </a:r>
            <a:r>
              <a:rPr lang="fr-FR" b="1" dirty="0"/>
              <a:t>en moelle jaune </a:t>
            </a:r>
            <a:r>
              <a:rPr lang="fr-FR" dirty="0"/>
              <a:t>en fine de croissance</a:t>
            </a:r>
            <a:endParaRPr lang="fr-FR" b="1" dirty="0"/>
          </a:p>
        </p:txBody>
      </p:sp>
      <p:sp>
        <p:nvSpPr>
          <p:cNvPr id="20" name="Rectangle à coins arrondis 19"/>
          <p:cNvSpPr/>
          <p:nvPr/>
        </p:nvSpPr>
        <p:spPr>
          <a:xfrm>
            <a:off x="463825" y="1376029"/>
            <a:ext cx="6663116" cy="4471030"/>
          </a:xfrm>
          <a:prstGeom prst="roundRect">
            <a:avLst>
              <a:gd name="adj" fmla="val 7343"/>
            </a:avLst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ZoneTexte 20"/>
          <p:cNvSpPr txBox="1"/>
          <p:nvPr/>
        </p:nvSpPr>
        <p:spPr>
          <a:xfrm>
            <a:off x="7274859" y="4253539"/>
            <a:ext cx="491714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fr-FR" sz="1600" b="1" dirty="0" smtClean="0"/>
              <a:t>Moelle rouge</a:t>
            </a:r>
            <a:r>
              <a:rPr lang="fr-FR" sz="1600" dirty="0" smtClean="0"/>
              <a:t> arrive dans les </a:t>
            </a:r>
            <a:r>
              <a:rPr lang="fr-FR" sz="1600" b="1" dirty="0" smtClean="0"/>
              <a:t>alvéoles </a:t>
            </a:r>
            <a:r>
              <a:rPr lang="fr-FR" sz="1600" b="1" dirty="0" err="1" smtClean="0"/>
              <a:t>épiphysaires</a:t>
            </a:r>
            <a:r>
              <a:rPr lang="fr-FR" sz="1600" dirty="0" smtClean="0"/>
              <a:t> </a:t>
            </a:r>
          </a:p>
          <a:p>
            <a:pPr lvl="0" algn="ctr"/>
            <a:endParaRPr lang="fr-FR" sz="1600" dirty="0"/>
          </a:p>
          <a:p>
            <a:pPr lvl="0" algn="ctr"/>
            <a:r>
              <a:rPr lang="fr-FR" sz="1600" b="1" dirty="0" smtClean="0"/>
              <a:t>CSM</a:t>
            </a:r>
            <a:r>
              <a:rPr lang="fr-FR" sz="1600" dirty="0" smtClean="0"/>
              <a:t> </a:t>
            </a:r>
            <a:r>
              <a:rPr lang="fr-FR" sz="1600" b="1" dirty="0" smtClean="0"/>
              <a:t>diaphyse</a:t>
            </a:r>
            <a:r>
              <a:rPr lang="fr-FR" sz="1600" dirty="0" smtClean="0"/>
              <a:t> 	</a:t>
            </a:r>
            <a:r>
              <a:rPr lang="fr-FR" sz="1600" b="1" dirty="0" smtClean="0">
                <a:solidFill>
                  <a:srgbClr val="C00000"/>
                </a:solidFill>
                <a:ea typeface="Apple Chancery" charset="0"/>
                <a:cs typeface="Apple Chancery" charset="0"/>
              </a:rPr>
              <a:t>X</a:t>
            </a:r>
            <a:r>
              <a:rPr lang="fr-FR" sz="1600" dirty="0" smtClean="0">
                <a:solidFill>
                  <a:srgbClr val="C00000"/>
                </a:solidFill>
              </a:rPr>
              <a:t>  </a:t>
            </a:r>
            <a:r>
              <a:rPr lang="fr-FR" sz="1600" dirty="0" err="1" smtClean="0"/>
              <a:t>progéniteurs</a:t>
            </a:r>
            <a:r>
              <a:rPr lang="fr-FR" sz="1600" dirty="0" smtClean="0"/>
              <a:t> hématopoïétiques</a:t>
            </a:r>
          </a:p>
          <a:p>
            <a:pPr lvl="0" algn="ctr"/>
            <a:r>
              <a:rPr lang="fr-FR" sz="1600" dirty="0" smtClean="0"/>
              <a:t>	</a:t>
            </a:r>
            <a:r>
              <a:rPr lang="fr-FR" sz="1600" dirty="0" smtClean="0">
                <a:solidFill>
                  <a:srgbClr val="00DE00"/>
                </a:solidFill>
              </a:rPr>
              <a:t>✓ </a:t>
            </a:r>
            <a:r>
              <a:rPr lang="fr-FR" sz="1600" b="1" dirty="0" err="1" smtClean="0"/>
              <a:t>progéniteurs</a:t>
            </a:r>
            <a:r>
              <a:rPr lang="fr-FR" sz="1600" b="1" dirty="0" smtClean="0"/>
              <a:t> adipeux</a:t>
            </a:r>
            <a:endParaRPr lang="fr-FR" sz="1600" dirty="0"/>
          </a:p>
          <a:p>
            <a:pPr lvl="0" algn="ctr"/>
            <a:endParaRPr lang="en-US" sz="1600" dirty="0"/>
          </a:p>
        </p:txBody>
      </p:sp>
      <p:sp>
        <p:nvSpPr>
          <p:cNvPr id="22" name="Rectangle à coins arrondis 21"/>
          <p:cNvSpPr/>
          <p:nvPr/>
        </p:nvSpPr>
        <p:spPr>
          <a:xfrm>
            <a:off x="7274859" y="4137635"/>
            <a:ext cx="4816467" cy="1688336"/>
          </a:xfrm>
          <a:prstGeom prst="roundRect">
            <a:avLst>
              <a:gd name="adj" fmla="val 6844"/>
            </a:avLst>
          </a:prstGeom>
          <a:noFill/>
          <a:ln w="57150">
            <a:solidFill>
              <a:srgbClr val="FFC00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600"/>
          </a:p>
        </p:txBody>
      </p:sp>
      <p:sp>
        <p:nvSpPr>
          <p:cNvPr id="23" name="ZoneTexte 22"/>
          <p:cNvSpPr txBox="1"/>
          <p:nvPr/>
        </p:nvSpPr>
        <p:spPr>
          <a:xfrm>
            <a:off x="1130430" y="3470217"/>
            <a:ext cx="7399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Les </a:t>
            </a:r>
            <a:r>
              <a:rPr lang="fr-FR" b="1" dirty="0"/>
              <a:t>ostéoclastes</a:t>
            </a:r>
            <a:r>
              <a:rPr lang="fr-FR" dirty="0"/>
              <a:t> détruisent </a:t>
            </a:r>
            <a:r>
              <a:rPr lang="fr-FR" b="1" dirty="0"/>
              <a:t>l’os</a:t>
            </a:r>
            <a:r>
              <a:rPr lang="fr-FR" dirty="0"/>
              <a:t> </a:t>
            </a:r>
            <a:r>
              <a:rPr lang="fr-FR" u="sng" dirty="0"/>
              <a:t>uniquement</a:t>
            </a:r>
            <a:r>
              <a:rPr lang="fr-FR" dirty="0"/>
              <a:t>. </a:t>
            </a:r>
          </a:p>
          <a:p>
            <a:r>
              <a:rPr lang="fr-FR" dirty="0" smtClean="0"/>
              <a:t>Les </a:t>
            </a:r>
            <a:r>
              <a:rPr lang="fr-FR" b="1" dirty="0"/>
              <a:t>monocytes</a:t>
            </a:r>
            <a:r>
              <a:rPr lang="fr-FR" dirty="0"/>
              <a:t> détruisent le </a:t>
            </a:r>
            <a:r>
              <a:rPr lang="fr-FR" b="1" dirty="0"/>
              <a:t>cartilage</a:t>
            </a:r>
            <a:r>
              <a:rPr lang="fr-FR" dirty="0"/>
              <a:t> </a:t>
            </a:r>
            <a:r>
              <a:rPr lang="fr-FR" u="sng" dirty="0"/>
              <a:t>uniquement</a:t>
            </a:r>
            <a:r>
              <a:rPr lang="fr-FR" dirty="0"/>
              <a:t>. </a:t>
            </a:r>
          </a:p>
        </p:txBody>
      </p:sp>
      <p:pic>
        <p:nvPicPr>
          <p:cNvPr id="24" name="pasted-image.t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60554" y="3514509"/>
            <a:ext cx="554667" cy="510990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85327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3825" y="803813"/>
            <a:ext cx="52309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Ostéogénèse : Formation des épiphyses</a:t>
            </a:r>
            <a:endParaRPr lang="fr-FR" sz="2400" dirty="0"/>
          </a:p>
        </p:txBody>
      </p:sp>
      <p:sp>
        <p:nvSpPr>
          <p:cNvPr id="7" name="Rectangle 6"/>
          <p:cNvSpPr/>
          <p:nvPr/>
        </p:nvSpPr>
        <p:spPr>
          <a:xfrm>
            <a:off x="5694744" y="896147"/>
            <a:ext cx="42652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fr-FR" dirty="0"/>
              <a:t>= </a:t>
            </a:r>
            <a:r>
              <a:rPr lang="fr-FR" b="1" dirty="0"/>
              <a:t>point d’ossification secondaire </a:t>
            </a:r>
            <a:r>
              <a:rPr lang="fr-FR" dirty="0"/>
              <a:t>(+ tardive)</a:t>
            </a:r>
          </a:p>
        </p:txBody>
      </p:sp>
      <p:pic>
        <p:nvPicPr>
          <p:cNvPr id="14" name="Image 1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4724" y="3162219"/>
            <a:ext cx="3431493" cy="3112457"/>
          </a:xfrm>
          <a:prstGeom prst="rect">
            <a:avLst/>
          </a:prstGeom>
        </p:spPr>
      </p:pic>
      <p:sp>
        <p:nvSpPr>
          <p:cNvPr id="15" name="ZoneTexte 14"/>
          <p:cNvSpPr txBox="1"/>
          <p:nvPr/>
        </p:nvSpPr>
        <p:spPr>
          <a:xfrm>
            <a:off x="767255" y="3636078"/>
            <a:ext cx="4773615" cy="1021556"/>
          </a:xfrm>
          <a:prstGeom prst="roundRect">
            <a:avLst/>
          </a:prstGeom>
          <a:noFill/>
          <a:ln w="3810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fr-FR" b="1" dirty="0" smtClean="0"/>
              <a:t>Épiphyse = nodule </a:t>
            </a:r>
            <a:r>
              <a:rPr lang="fr-FR" b="1" dirty="0"/>
              <a:t>de cartilage </a:t>
            </a:r>
            <a:r>
              <a:rPr lang="fr-FR" b="1" dirty="0" smtClean="0"/>
              <a:t>hyalin</a:t>
            </a:r>
          </a:p>
          <a:p>
            <a:pPr marL="285750" indent="-285750">
              <a:buFont typeface="Wingdings" charset="2"/>
              <a:buChar char="Ø"/>
            </a:pPr>
            <a:r>
              <a:rPr lang="fr-FR" b="1" dirty="0"/>
              <a:t>Zone d’hypertrophie : croissance radiaire </a:t>
            </a:r>
            <a:endParaRPr lang="fr-FR" b="1" dirty="0" smtClean="0"/>
          </a:p>
          <a:p>
            <a:pPr marL="285750" indent="-285750">
              <a:buFont typeface="Wingdings" charset="2"/>
              <a:buChar char="Ø"/>
            </a:pPr>
            <a:r>
              <a:rPr lang="fr-FR" b="1" dirty="0"/>
              <a:t>C</a:t>
            </a:r>
            <a:r>
              <a:rPr lang="fr-FR" b="1" dirty="0" smtClean="0"/>
              <a:t>ellules </a:t>
            </a:r>
            <a:r>
              <a:rPr lang="fr-FR" b="1" dirty="0"/>
              <a:t>centrales </a:t>
            </a:r>
            <a:r>
              <a:rPr lang="is-IS" b="1" dirty="0" smtClean="0"/>
              <a:t>→</a:t>
            </a:r>
            <a:r>
              <a:rPr lang="fr-FR" b="1" dirty="0" smtClean="0"/>
              <a:t>hypertrophiques</a:t>
            </a:r>
            <a:r>
              <a:rPr lang="fr-FR" b="1" dirty="0"/>
              <a:t>. </a:t>
            </a:r>
            <a:endParaRPr lang="fr-FR" b="1" dirty="0" smtClean="0"/>
          </a:p>
        </p:txBody>
      </p:sp>
      <p:sp>
        <p:nvSpPr>
          <p:cNvPr id="16" name="ZoneTexte 15"/>
          <p:cNvSpPr txBox="1"/>
          <p:nvPr/>
        </p:nvSpPr>
        <p:spPr>
          <a:xfrm>
            <a:off x="5587987" y="1480467"/>
            <a:ext cx="4146342" cy="1634490"/>
          </a:xfrm>
          <a:prstGeom prst="roundRect">
            <a:avLst/>
          </a:prstGeom>
          <a:noFill/>
          <a:ln w="38100">
            <a:solidFill>
              <a:srgbClr val="FF5357"/>
            </a:solidFill>
          </a:ln>
        </p:spPr>
        <p:txBody>
          <a:bodyPr wrap="square" rtlCol="0">
            <a:spAutoFit/>
          </a:bodyPr>
          <a:lstStyle/>
          <a:p>
            <a:pPr lvl="0"/>
            <a:r>
              <a:rPr lang="fr-FR" b="1" dirty="0" smtClean="0"/>
              <a:t>Croissance du cartilage </a:t>
            </a:r>
            <a:r>
              <a:rPr lang="fr-FR" b="1" dirty="0" err="1" smtClean="0"/>
              <a:t>hypertrohique</a:t>
            </a:r>
            <a:r>
              <a:rPr lang="fr-FR" b="1" dirty="0" smtClean="0"/>
              <a:t> s’arrête dès qu’il atteint </a:t>
            </a:r>
            <a:r>
              <a:rPr lang="fr-FR" b="1" dirty="0"/>
              <a:t>le périchondre</a:t>
            </a:r>
            <a:r>
              <a:rPr lang="fr-FR" b="1" dirty="0" smtClean="0"/>
              <a:t>.</a:t>
            </a:r>
          </a:p>
          <a:p>
            <a:r>
              <a:rPr lang="is-IS" b="1" dirty="0" smtClean="0"/>
              <a:t>→ </a:t>
            </a:r>
            <a:r>
              <a:rPr lang="fr-FR" b="1" dirty="0"/>
              <a:t>Le périchondre devient </a:t>
            </a:r>
            <a:r>
              <a:rPr lang="fr-FR" b="1" dirty="0" smtClean="0"/>
              <a:t>périoste (enveloppe </a:t>
            </a:r>
            <a:r>
              <a:rPr lang="fr-FR" b="1" dirty="0"/>
              <a:t>l’épiphyse d’une coque d’os </a:t>
            </a:r>
            <a:r>
              <a:rPr lang="fr-FR" b="1" dirty="0" smtClean="0"/>
              <a:t>compact).</a:t>
            </a:r>
            <a:endParaRPr lang="fr-FR" dirty="0"/>
          </a:p>
        </p:txBody>
      </p:sp>
      <p:sp>
        <p:nvSpPr>
          <p:cNvPr id="17" name="ZoneTexte 16"/>
          <p:cNvSpPr txBox="1"/>
          <p:nvPr/>
        </p:nvSpPr>
        <p:spPr>
          <a:xfrm>
            <a:off x="8471647" y="3711345"/>
            <a:ext cx="3603811" cy="1328023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Invasion </a:t>
            </a:r>
            <a:r>
              <a:rPr lang="fr-FR" dirty="0" err="1" smtClean="0"/>
              <a:t>conjonctivo</a:t>
            </a:r>
            <a:r>
              <a:rPr lang="fr-FR" dirty="0" smtClean="0"/>
              <a:t>-vasculaire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fr-FR" dirty="0" smtClean="0"/>
              <a:t>CSM → ostéoblastes → </a:t>
            </a:r>
            <a:r>
              <a:rPr lang="fr-FR" b="1" dirty="0" smtClean="0"/>
              <a:t>alvéoles </a:t>
            </a:r>
            <a:r>
              <a:rPr lang="fr-FR" b="1" dirty="0" err="1" smtClean="0"/>
              <a:t>épiphysaires</a:t>
            </a:r>
            <a:r>
              <a:rPr lang="fr-FR" dirty="0" smtClean="0"/>
              <a:t> → </a:t>
            </a:r>
            <a:r>
              <a:rPr lang="fr-FR" b="1" dirty="0" smtClean="0"/>
              <a:t>os alvéolaire</a:t>
            </a:r>
          </a:p>
        </p:txBody>
      </p:sp>
      <p:sp>
        <p:nvSpPr>
          <p:cNvPr id="18" name="Virage 17"/>
          <p:cNvSpPr/>
          <p:nvPr/>
        </p:nvSpPr>
        <p:spPr>
          <a:xfrm>
            <a:off x="4045698" y="2088143"/>
            <a:ext cx="1373382" cy="1382491"/>
          </a:xfrm>
          <a:prstGeom prst="bentArrow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/>
          </a:p>
        </p:txBody>
      </p:sp>
      <p:sp>
        <p:nvSpPr>
          <p:cNvPr id="19" name="Virage 18"/>
          <p:cNvSpPr/>
          <p:nvPr/>
        </p:nvSpPr>
        <p:spPr>
          <a:xfrm rot="5400000">
            <a:off x="9859137" y="2312025"/>
            <a:ext cx="1342066" cy="1253868"/>
          </a:xfrm>
          <a:prstGeom prst="bentArrow">
            <a:avLst/>
          </a:prstGeom>
          <a:ln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69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014153" y="435586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dirty="0"/>
          </a:p>
        </p:txBody>
      </p:sp>
      <p:sp>
        <p:nvSpPr>
          <p:cNvPr id="11" name="Virage 10"/>
          <p:cNvSpPr/>
          <p:nvPr/>
        </p:nvSpPr>
        <p:spPr>
          <a:xfrm flipV="1">
            <a:off x="732445" y="2922772"/>
            <a:ext cx="748145" cy="767159"/>
          </a:xfrm>
          <a:prstGeom prst="bentArrow">
            <a:avLst/>
          </a:prstGeom>
          <a:solidFill>
            <a:srgbClr val="00206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63825" y="1058591"/>
            <a:ext cx="52309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Ostéogénèse : Formation des épiphyses</a:t>
            </a:r>
            <a:endParaRPr lang="fr-FR" sz="2400" dirty="0"/>
          </a:p>
        </p:txBody>
      </p:sp>
      <p:sp>
        <p:nvSpPr>
          <p:cNvPr id="16" name="ZoneTexte 15"/>
          <p:cNvSpPr txBox="1"/>
          <p:nvPr/>
        </p:nvSpPr>
        <p:spPr>
          <a:xfrm>
            <a:off x="463825" y="1858611"/>
            <a:ext cx="6893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Les alvéoles ne sont pas détruite par les ostéoclastes</a:t>
            </a:r>
            <a:endParaRPr lang="fr-FR" sz="2400" b="1" dirty="0"/>
          </a:p>
        </p:txBody>
      </p:sp>
      <p:sp>
        <p:nvSpPr>
          <p:cNvPr id="17" name="ZoneTexte 16"/>
          <p:cNvSpPr txBox="1"/>
          <p:nvPr/>
        </p:nvSpPr>
        <p:spPr>
          <a:xfrm>
            <a:off x="463825" y="2287430"/>
            <a:ext cx="47529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≠ De l’os trabéculaire de la diaphyse</a:t>
            </a:r>
            <a:endParaRPr lang="fr-FR" sz="2400" b="1" dirty="0"/>
          </a:p>
        </p:txBody>
      </p:sp>
      <p:sp>
        <p:nvSpPr>
          <p:cNvPr id="18" name="ZoneTexte 17"/>
          <p:cNvSpPr txBox="1"/>
          <p:nvPr/>
        </p:nvSpPr>
        <p:spPr>
          <a:xfrm>
            <a:off x="1628277" y="3261964"/>
            <a:ext cx="7742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Développement des ilots hématopoïétique (=moelle rouge)</a:t>
            </a:r>
            <a:endParaRPr lang="fr-FR" sz="2400" b="1" dirty="0"/>
          </a:p>
        </p:txBody>
      </p:sp>
      <p:sp>
        <p:nvSpPr>
          <p:cNvPr id="19" name="ZoneTexte 18"/>
          <p:cNvSpPr txBox="1"/>
          <p:nvPr/>
        </p:nvSpPr>
        <p:spPr>
          <a:xfrm>
            <a:off x="1695796" y="4111512"/>
            <a:ext cx="62601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Pour un bon développement des ilots hématopoïétique : </a:t>
            </a:r>
            <a:endParaRPr lang="fr-FR" sz="2000" b="1" dirty="0"/>
          </a:p>
        </p:txBody>
      </p:sp>
      <p:sp>
        <p:nvSpPr>
          <p:cNvPr id="20" name="Rectangle 19"/>
          <p:cNvSpPr/>
          <p:nvPr/>
        </p:nvSpPr>
        <p:spPr>
          <a:xfrm>
            <a:off x="1695796" y="4722886"/>
            <a:ext cx="48175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/>
              <a:t>Taille des alvéoles : 40 µm&lt; alvéole &lt; 80 µm</a:t>
            </a:r>
          </a:p>
        </p:txBody>
      </p:sp>
      <p:pic>
        <p:nvPicPr>
          <p:cNvPr id="21" name="Image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8194" y="684967"/>
            <a:ext cx="2589421" cy="535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944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8" grpId="0"/>
      <p:bldP spid="19" grpId="0"/>
      <p:bldP spid="20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irage 1"/>
          <p:cNvSpPr/>
          <p:nvPr/>
        </p:nvSpPr>
        <p:spPr>
          <a:xfrm flipV="1">
            <a:off x="880416" y="2070449"/>
            <a:ext cx="748145" cy="767159"/>
          </a:xfrm>
          <a:prstGeom prst="bentArrow">
            <a:avLst/>
          </a:prstGeom>
          <a:solidFill>
            <a:srgbClr val="00206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741760" y="2418286"/>
            <a:ext cx="56074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Croissance volumique des épiphyses</a:t>
            </a:r>
            <a:endParaRPr lang="fr-FR" sz="2400" b="1" dirty="0"/>
          </a:p>
        </p:txBody>
      </p:sp>
      <p:sp>
        <p:nvSpPr>
          <p:cNvPr id="4" name="ZoneTexte 3"/>
          <p:cNvSpPr txBox="1"/>
          <p:nvPr/>
        </p:nvSpPr>
        <p:spPr>
          <a:xfrm>
            <a:off x="1931997" y="3315702"/>
            <a:ext cx="60108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 smtClean="0"/>
              <a:t>Multiplication</a:t>
            </a:r>
            <a:r>
              <a:rPr lang="fr-FR" sz="2000" b="1" dirty="0" smtClean="0"/>
              <a:t> des groupes </a:t>
            </a:r>
            <a:r>
              <a:rPr lang="fr-FR" sz="2000" b="1" dirty="0" err="1" smtClean="0"/>
              <a:t>isogéniques</a:t>
            </a:r>
            <a:r>
              <a:rPr lang="fr-FR" sz="2000" b="1" dirty="0" smtClean="0"/>
              <a:t> coronaires</a:t>
            </a:r>
            <a:endParaRPr lang="fr-FR" sz="20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1931997" y="4187858"/>
            <a:ext cx="58993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u="sng" dirty="0" smtClean="0"/>
              <a:t>Ouverture</a:t>
            </a:r>
            <a:r>
              <a:rPr lang="fr-FR" sz="2000" b="1" dirty="0" smtClean="0"/>
              <a:t> de l’angle entre la diaphyse et l’épiphyse</a:t>
            </a:r>
            <a:endParaRPr lang="fr-FR" sz="2000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/>
          <a:srcRect r="107" b="1398"/>
          <a:stretch/>
        </p:blipFill>
        <p:spPr>
          <a:xfrm>
            <a:off x="8471647" y="1695525"/>
            <a:ext cx="2913875" cy="4040573"/>
          </a:xfrm>
          <a:prstGeom prst="rect">
            <a:avLst/>
          </a:prstGeom>
          <a:effectLst>
            <a:softEdge rad="101600"/>
          </a:effectLst>
        </p:spPr>
      </p:pic>
      <p:sp>
        <p:nvSpPr>
          <p:cNvPr id="7" name="Rectangle 6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ZoneTexte 8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10" name="ZoneTexte 9"/>
          <p:cNvSpPr txBox="1"/>
          <p:nvPr/>
        </p:nvSpPr>
        <p:spPr>
          <a:xfrm flipH="1">
            <a:off x="0" y="69414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3825" y="1058591"/>
            <a:ext cx="52309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Ostéogénèse : Formation des épiphyses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554120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63825" y="803813"/>
            <a:ext cx="54956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Ostéogénèse : Formation des métaphyses</a:t>
            </a:r>
            <a:endParaRPr lang="fr-FR" sz="2400" dirty="0"/>
          </a:p>
        </p:txBody>
      </p:sp>
      <p:sp>
        <p:nvSpPr>
          <p:cNvPr id="7" name="ZoneTexte 6"/>
          <p:cNvSpPr txBox="1"/>
          <p:nvPr/>
        </p:nvSpPr>
        <p:spPr>
          <a:xfrm>
            <a:off x="463825" y="2006006"/>
            <a:ext cx="6052391" cy="2908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is-IS" sz="2100" i="1" dirty="0" smtClean="0"/>
              <a:t>→ </a:t>
            </a:r>
            <a:r>
              <a:rPr lang="fr-FR" dirty="0" smtClean="0"/>
              <a:t>Contient </a:t>
            </a:r>
            <a:r>
              <a:rPr lang="fr-FR" b="1" u="sng" dirty="0"/>
              <a:t>cartilage de conjugaison</a:t>
            </a:r>
            <a:r>
              <a:rPr lang="fr-FR" b="1" dirty="0"/>
              <a:t> </a:t>
            </a:r>
          </a:p>
          <a:p>
            <a:pPr marL="742950" lvl="1" indent="-285750">
              <a:buFont typeface="Wingdings" charset="2"/>
              <a:buChar char="§"/>
            </a:pPr>
            <a:r>
              <a:rPr lang="fr-FR" dirty="0" smtClean="0"/>
              <a:t>3 couches: hyalin / sérié / hypertrophique</a:t>
            </a:r>
          </a:p>
          <a:p>
            <a:pPr marL="742950" lvl="1" indent="-285750">
              <a:buFont typeface="Wingdings" charset="2"/>
              <a:buChar char="§"/>
            </a:pPr>
            <a:r>
              <a:rPr lang="fr-FR" dirty="0" smtClean="0"/>
              <a:t>Une zone d’invasion </a:t>
            </a:r>
            <a:r>
              <a:rPr lang="fr-FR" dirty="0" err="1" smtClean="0"/>
              <a:t>conjonctivo</a:t>
            </a:r>
            <a:r>
              <a:rPr lang="fr-FR" dirty="0" smtClean="0"/>
              <a:t>-vasculaire</a:t>
            </a:r>
            <a:endParaRPr lang="fr-FR" dirty="0"/>
          </a:p>
          <a:p>
            <a:endParaRPr lang="fr-FR" dirty="0" smtClean="0"/>
          </a:p>
          <a:p>
            <a:endParaRPr lang="fr-FR" dirty="0"/>
          </a:p>
          <a:p>
            <a:r>
              <a:rPr lang="is-IS" dirty="0" smtClean="0"/>
              <a:t>→ </a:t>
            </a:r>
            <a:r>
              <a:rPr lang="fr-FR" dirty="0" smtClean="0"/>
              <a:t>Lorsque </a:t>
            </a:r>
            <a:r>
              <a:rPr lang="fr-FR" b="1" dirty="0" smtClean="0"/>
              <a:t>cartilage de conjugaison</a:t>
            </a:r>
            <a:r>
              <a:rPr lang="fr-FR" dirty="0" smtClean="0"/>
              <a:t> n’est </a:t>
            </a:r>
            <a:r>
              <a:rPr lang="fr-FR" b="1" dirty="0" smtClean="0"/>
              <a:t>plus stimulé : </a:t>
            </a:r>
          </a:p>
          <a:p>
            <a:pPr marL="742950" lvl="1" indent="-285750">
              <a:buFont typeface="Wingdings" charset="2"/>
              <a:buChar char="§"/>
            </a:pPr>
            <a:r>
              <a:rPr lang="fr-FR" b="1" dirty="0" smtClean="0"/>
              <a:t>La métaphyse</a:t>
            </a:r>
            <a:r>
              <a:rPr lang="fr-FR" dirty="0" smtClean="0"/>
              <a:t> </a:t>
            </a:r>
            <a:r>
              <a:rPr lang="fr-FR" b="1" dirty="0" smtClean="0"/>
              <a:t>s’ossifie </a:t>
            </a:r>
            <a:r>
              <a:rPr lang="fr-FR" dirty="0" smtClean="0"/>
              <a:t>entièrement</a:t>
            </a:r>
            <a:endParaRPr lang="fr-FR" dirty="0"/>
          </a:p>
          <a:p>
            <a:pPr marL="742950" lvl="1" indent="-285750">
              <a:buFont typeface="Wingdings" charset="2"/>
              <a:buChar char="§"/>
            </a:pPr>
            <a:r>
              <a:rPr lang="fr-FR" b="1" dirty="0" smtClean="0"/>
              <a:t>Arrêt de la croissance </a:t>
            </a:r>
            <a:r>
              <a:rPr lang="fr-FR" dirty="0" smtClean="0"/>
              <a:t>de l’os</a:t>
            </a:r>
          </a:p>
          <a:p>
            <a:pPr marL="742950" lvl="1" indent="-285750">
              <a:buFont typeface="Wingdings" charset="2"/>
              <a:buChar char="§"/>
            </a:pPr>
            <a:r>
              <a:rPr lang="fr-FR" b="1" dirty="0"/>
              <a:t>T</a:t>
            </a:r>
            <a:r>
              <a:rPr lang="fr-FR" b="1" dirty="0" smtClean="0"/>
              <a:t>ravées</a:t>
            </a:r>
            <a:r>
              <a:rPr lang="fr-FR" dirty="0" smtClean="0"/>
              <a:t> osseuses centrales </a:t>
            </a:r>
            <a:r>
              <a:rPr lang="fr-FR" b="1" dirty="0" smtClean="0"/>
              <a:t>détruites</a:t>
            </a:r>
            <a:endParaRPr lang="fr-FR" b="1" dirty="0"/>
          </a:p>
          <a:p>
            <a:pPr marL="742950" lvl="1" indent="-285750">
              <a:buFont typeface="Wingdings" charset="2"/>
              <a:buChar char="§"/>
            </a:pPr>
            <a:r>
              <a:rPr lang="fr-FR" dirty="0">
                <a:latin typeface="Calibri" charset="0"/>
                <a:ea typeface="Calibri" charset="0"/>
                <a:cs typeface="Times New Roman" charset="0"/>
              </a:rPr>
              <a:t>M</a:t>
            </a:r>
            <a:r>
              <a:rPr lang="fr-FR" dirty="0" smtClean="0">
                <a:latin typeface="Calibri" charset="0"/>
                <a:ea typeface="Calibri" charset="0"/>
                <a:cs typeface="Times New Roman" charset="0"/>
              </a:rPr>
              <a:t>aintien </a:t>
            </a:r>
            <a:r>
              <a:rPr lang="fr-FR" dirty="0">
                <a:latin typeface="Calibri" charset="0"/>
                <a:ea typeface="Calibri" charset="0"/>
                <a:cs typeface="Times New Roman" charset="0"/>
              </a:rPr>
              <a:t>et </a:t>
            </a:r>
            <a:r>
              <a:rPr lang="fr-FR" dirty="0" smtClean="0">
                <a:latin typeface="Calibri" charset="0"/>
                <a:ea typeface="Calibri" charset="0"/>
                <a:cs typeface="Times New Roman" charset="0"/>
              </a:rPr>
              <a:t>croissance de la </a:t>
            </a:r>
            <a:r>
              <a:rPr lang="fr-FR" b="1" dirty="0">
                <a:latin typeface="Calibri" charset="0"/>
                <a:ea typeface="Calibri" charset="0"/>
                <a:cs typeface="Times New Roman" charset="0"/>
              </a:rPr>
              <a:t>cavité médullaire. </a:t>
            </a:r>
          </a:p>
        </p:txBody>
      </p:sp>
      <p:sp>
        <p:nvSpPr>
          <p:cNvPr id="8" name="Zone de texte 2"/>
          <p:cNvSpPr txBox="1">
            <a:spLocks noChangeArrowheads="1"/>
          </p:cNvSpPr>
          <p:nvPr/>
        </p:nvSpPr>
        <p:spPr bwMode="auto">
          <a:xfrm>
            <a:off x="7058794" y="2714798"/>
            <a:ext cx="1003075" cy="36004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r-FR" sz="1400" dirty="0" smtClean="0">
                <a:ea typeface="Calibri"/>
                <a:cs typeface="Times New Roman"/>
              </a:rPr>
              <a:t>Dia</a:t>
            </a:r>
            <a:r>
              <a:rPr lang="fr-FR" sz="1400" dirty="0" smtClean="0">
                <a:effectLst/>
                <a:ea typeface="Calibri"/>
                <a:cs typeface="Times New Roman"/>
              </a:rPr>
              <a:t>physe</a:t>
            </a:r>
            <a:endParaRPr lang="fr-FR" sz="1400" dirty="0">
              <a:effectLst/>
              <a:ea typeface="Calibri"/>
              <a:cs typeface="Times New Roman"/>
            </a:endParaRPr>
          </a:p>
        </p:txBody>
      </p:sp>
      <p:sp>
        <p:nvSpPr>
          <p:cNvPr id="9" name="Trapèze 8"/>
          <p:cNvSpPr/>
          <p:nvPr/>
        </p:nvSpPr>
        <p:spPr>
          <a:xfrm rot="10800000">
            <a:off x="6732240" y="1947994"/>
            <a:ext cx="1656184" cy="778472"/>
          </a:xfrm>
          <a:prstGeom prst="trapezoid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r-FR"/>
          </a:p>
        </p:txBody>
      </p:sp>
      <p:sp>
        <p:nvSpPr>
          <p:cNvPr id="10" name="Zone de texte 2"/>
          <p:cNvSpPr txBox="1">
            <a:spLocks noChangeArrowheads="1"/>
          </p:cNvSpPr>
          <p:nvPr/>
        </p:nvSpPr>
        <p:spPr bwMode="auto">
          <a:xfrm>
            <a:off x="6948264" y="2138633"/>
            <a:ext cx="1224136" cy="43204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r-FR" sz="1600" dirty="0">
                <a:solidFill>
                  <a:srgbClr val="FF0000"/>
                </a:solidFill>
                <a:effectLst/>
                <a:ea typeface="Calibri"/>
                <a:cs typeface="Times New Roman"/>
              </a:rPr>
              <a:t>Métaphyse</a:t>
            </a:r>
            <a:endParaRPr lang="fr-FR" sz="1600" dirty="0">
              <a:effectLst/>
              <a:ea typeface="Calibri"/>
              <a:cs typeface="Times New Roman"/>
            </a:endParaRPr>
          </a:p>
        </p:txBody>
      </p:sp>
      <p:sp>
        <p:nvSpPr>
          <p:cNvPr id="11" name="Zone de texte 2"/>
          <p:cNvSpPr txBox="1">
            <a:spLocks noChangeArrowheads="1"/>
          </p:cNvSpPr>
          <p:nvPr/>
        </p:nvSpPr>
        <p:spPr bwMode="auto">
          <a:xfrm>
            <a:off x="7058794" y="1544917"/>
            <a:ext cx="1003075" cy="36004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fr-FR" sz="1400" dirty="0">
                <a:effectLst/>
                <a:ea typeface="Calibri"/>
                <a:cs typeface="Times New Roman"/>
              </a:rPr>
              <a:t>Epiphyse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6948264" y="3765048"/>
            <a:ext cx="44726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charset="2"/>
              <a:buChar char="Ø"/>
            </a:pPr>
            <a:r>
              <a:rPr lang="fr-FR" dirty="0"/>
              <a:t>C</a:t>
            </a:r>
            <a:r>
              <a:rPr lang="fr-FR" dirty="0" smtClean="0"/>
              <a:t>ône </a:t>
            </a:r>
            <a:r>
              <a:rPr lang="fr-FR" dirty="0"/>
              <a:t>tronqué d'os </a:t>
            </a:r>
            <a:r>
              <a:rPr lang="fr-FR" b="1" u="sng" dirty="0"/>
              <a:t>spongieux</a:t>
            </a:r>
            <a:r>
              <a:rPr lang="fr-FR" dirty="0"/>
              <a:t> dont la </a:t>
            </a:r>
            <a:r>
              <a:rPr lang="fr-FR" b="1" dirty="0"/>
              <a:t>petite</a:t>
            </a:r>
            <a:r>
              <a:rPr lang="fr-FR" dirty="0"/>
              <a:t> base s'appuie sur </a:t>
            </a:r>
            <a:r>
              <a:rPr lang="fr-FR" dirty="0" smtClean="0"/>
              <a:t>la </a:t>
            </a:r>
            <a:r>
              <a:rPr lang="fr-FR" b="1" dirty="0" smtClean="0"/>
              <a:t>diaphyse</a:t>
            </a:r>
            <a:r>
              <a:rPr lang="fr-FR" dirty="0" smtClean="0"/>
              <a:t> et </a:t>
            </a:r>
            <a:r>
              <a:rPr lang="fr-FR" dirty="0"/>
              <a:t>dont la </a:t>
            </a:r>
            <a:r>
              <a:rPr lang="fr-FR" b="1" dirty="0"/>
              <a:t>grande</a:t>
            </a:r>
            <a:r>
              <a:rPr lang="fr-FR" dirty="0"/>
              <a:t> base est en </a:t>
            </a:r>
            <a:r>
              <a:rPr lang="fr-FR" dirty="0" err="1"/>
              <a:t>continuite</a:t>
            </a:r>
            <a:r>
              <a:rPr lang="fr-FR" dirty="0"/>
              <a:t>́ avec la </a:t>
            </a:r>
            <a:r>
              <a:rPr lang="fr-FR" dirty="0" err="1"/>
              <a:t>périphérie</a:t>
            </a:r>
            <a:r>
              <a:rPr lang="fr-FR" dirty="0"/>
              <a:t> du cartilage de </a:t>
            </a:r>
            <a:r>
              <a:rPr lang="fr-FR" dirty="0" smtClean="0"/>
              <a:t>conjugaison</a:t>
            </a:r>
            <a:endParaRPr lang="fr-FR" dirty="0"/>
          </a:p>
        </p:txBody>
      </p:sp>
      <p:sp>
        <p:nvSpPr>
          <p:cNvPr id="13" name="Rectangle 12"/>
          <p:cNvSpPr/>
          <p:nvPr/>
        </p:nvSpPr>
        <p:spPr>
          <a:xfrm>
            <a:off x="8604448" y="2117597"/>
            <a:ext cx="32058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/>
              <a:t>La </a:t>
            </a:r>
            <a:r>
              <a:rPr lang="fr-FR" b="1" dirty="0" err="1"/>
              <a:t>métaphyse</a:t>
            </a:r>
            <a:r>
              <a:rPr lang="fr-FR" dirty="0"/>
              <a:t> est </a:t>
            </a:r>
            <a:r>
              <a:rPr lang="fr-FR" dirty="0" err="1"/>
              <a:t>située</a:t>
            </a:r>
            <a:r>
              <a:rPr lang="fr-FR" dirty="0"/>
              <a:t> entre la </a:t>
            </a:r>
            <a:r>
              <a:rPr lang="fr-FR" b="1" dirty="0"/>
              <a:t>diaphyse</a:t>
            </a:r>
            <a:r>
              <a:rPr lang="fr-FR" dirty="0"/>
              <a:t> et </a:t>
            </a:r>
            <a:r>
              <a:rPr lang="fr-FR" b="1" dirty="0" smtClean="0"/>
              <a:t>l'</a:t>
            </a:r>
            <a:r>
              <a:rPr lang="fr-FR" b="1" dirty="0" err="1" smtClean="0"/>
              <a:t>épiphyse</a:t>
            </a:r>
            <a:endParaRPr lang="fr-FR" b="1" dirty="0"/>
          </a:p>
        </p:txBody>
      </p:sp>
      <p:sp>
        <p:nvSpPr>
          <p:cNvPr id="14" name="Rectangle 13"/>
          <p:cNvSpPr/>
          <p:nvPr/>
        </p:nvSpPr>
        <p:spPr>
          <a:xfrm>
            <a:off x="878993" y="5705904"/>
            <a:ext cx="101608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i="1" smtClean="0">
                <a:latin typeface="Calibri" charset="0"/>
                <a:ea typeface="Calibri" charset="0"/>
                <a:cs typeface="Times New Roman" charset="0"/>
              </a:rPr>
              <a:t>PS : La </a:t>
            </a:r>
            <a:r>
              <a:rPr lang="fr-FR" i="1" dirty="0">
                <a:latin typeface="Calibri" charset="0"/>
                <a:ea typeface="Calibri" charset="0"/>
                <a:cs typeface="Times New Roman" charset="0"/>
              </a:rPr>
              <a:t>plupart des transformations de l'os long au cours de sa croissance siègent dans la métaphyse.</a:t>
            </a:r>
            <a:r>
              <a:rPr lang="fr-FR" i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43625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586753" y="1532965"/>
            <a:ext cx="966843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800" dirty="0" smtClean="0">
                <a:solidFill>
                  <a:schemeClr val="accent4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REMANIEMENT</a:t>
            </a:r>
            <a:endParaRPr lang="fr-FR" sz="8800" dirty="0">
              <a:solidFill>
                <a:schemeClr val="accent4">
                  <a:lumMod val="75000"/>
                </a:schemeClr>
              </a:solidFill>
              <a:latin typeface="Chalkduster" charset="0"/>
              <a:ea typeface="Chalkduster" charset="0"/>
              <a:cs typeface="Chalkduster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748117" y="3442447"/>
            <a:ext cx="103138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fr-FR" sz="2800" dirty="0" smtClean="0">
                <a:solidFill>
                  <a:schemeClr val="accent1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OS COMPACT (CORTICAL)</a:t>
            </a:r>
          </a:p>
          <a:p>
            <a:pPr marL="457200" indent="-457200">
              <a:buFontTx/>
              <a:buChar char="-"/>
            </a:pPr>
            <a:endParaRPr lang="fr-FR" sz="2800" dirty="0" smtClean="0">
              <a:solidFill>
                <a:schemeClr val="accent1">
                  <a:lumMod val="75000"/>
                </a:schemeClr>
              </a:solidFill>
              <a:latin typeface="Chalkduster" charset="0"/>
              <a:ea typeface="Chalkduster" charset="0"/>
              <a:cs typeface="Chalkduster" charset="0"/>
            </a:endParaRPr>
          </a:p>
          <a:p>
            <a:r>
              <a:rPr lang="fr-FR" sz="2800" dirty="0" smtClean="0">
                <a:solidFill>
                  <a:schemeClr val="accent1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- OS SPONGIEUX (</a:t>
            </a:r>
            <a:r>
              <a:rPr lang="fr-FR" sz="2400" dirty="0" smtClean="0">
                <a:solidFill>
                  <a:schemeClr val="accent1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ALVEOLAIRE &amp; TRABECULAIRE</a:t>
            </a:r>
            <a:r>
              <a:rPr lang="fr-FR" sz="2800" dirty="0" smtClean="0">
                <a:solidFill>
                  <a:schemeClr val="accent1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)</a:t>
            </a:r>
            <a:endParaRPr lang="fr-FR" sz="2800" dirty="0">
              <a:solidFill>
                <a:schemeClr val="accent1">
                  <a:lumMod val="75000"/>
                </a:schemeClr>
              </a:solidFill>
              <a:latin typeface="Chalkduster" charset="0"/>
              <a:ea typeface="Chalkduster" charset="0"/>
              <a:cs typeface="Chalkduster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7587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0" y="1834291"/>
            <a:ext cx="12191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Après la formation de cet os « primaire » Mécaniquement non résistant</a:t>
            </a:r>
          </a:p>
          <a:p>
            <a:pPr algn="ctr"/>
            <a:r>
              <a:rPr lang="fr-FR" sz="2400" b="1" dirty="0" smtClean="0"/>
              <a:t>On devra le remanier </a:t>
            </a:r>
            <a:r>
              <a:rPr lang="is-IS" sz="2400" b="1" dirty="0" smtClean="0"/>
              <a:t>→</a:t>
            </a:r>
            <a:r>
              <a:rPr lang="fr-FR" sz="2400" b="1" dirty="0" smtClean="0"/>
              <a:t> Remaniement de l’os primaire </a:t>
            </a:r>
            <a:r>
              <a:rPr lang="is-IS" sz="2400" b="1" dirty="0" smtClean="0"/>
              <a:t>→ Obtention d’un Os secondaire</a:t>
            </a:r>
            <a:endParaRPr lang="fr-FR" sz="2400" b="1" dirty="0" smtClean="0"/>
          </a:p>
        </p:txBody>
      </p:sp>
      <p:sp>
        <p:nvSpPr>
          <p:cNvPr id="10" name="Flèche vers le bas 9"/>
          <p:cNvSpPr/>
          <p:nvPr/>
        </p:nvSpPr>
        <p:spPr>
          <a:xfrm>
            <a:off x="9326880" y="2742924"/>
            <a:ext cx="598516" cy="881425"/>
          </a:xfrm>
          <a:prstGeom prst="downArrow">
            <a:avLst/>
          </a:prstGeom>
          <a:solidFill>
            <a:srgbClr val="011893"/>
          </a:solidFill>
          <a:ln>
            <a:solidFill>
              <a:srgbClr val="00FD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ZoneTexte 10"/>
          <p:cNvSpPr txBox="1"/>
          <p:nvPr/>
        </p:nvSpPr>
        <p:spPr>
          <a:xfrm>
            <a:off x="7893420" y="3746893"/>
            <a:ext cx="34654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/>
              <a:t>Mécaniquement résistant</a:t>
            </a:r>
            <a:endParaRPr lang="fr-FR" sz="2400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335960" y="4812417"/>
            <a:ext cx="115200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b="1" dirty="0" smtClean="0"/>
              <a:t>Cet os secondaire sera remanier </a:t>
            </a:r>
            <a:r>
              <a:rPr lang="is-IS" sz="2000" b="1" dirty="0" smtClean="0"/>
              <a:t>tout au long de la vie </a:t>
            </a:r>
            <a:r>
              <a:rPr lang="is-IS" sz="2000" b="1" dirty="0" smtClean="0">
                <a:sym typeface="Wingdings"/>
              </a:rPr>
              <a:t> en fonction des contraintes qui s’exercent sur l’os </a:t>
            </a:r>
            <a:endParaRPr lang="fr-FR" sz="2000" b="1" dirty="0"/>
          </a:p>
        </p:txBody>
      </p:sp>
      <p:sp>
        <p:nvSpPr>
          <p:cNvPr id="13" name="ZoneTexte 12"/>
          <p:cNvSpPr txBox="1"/>
          <p:nvPr/>
        </p:nvSpPr>
        <p:spPr>
          <a:xfrm>
            <a:off x="811901" y="3183636"/>
            <a:ext cx="502612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i="1" dirty="0" smtClean="0"/>
              <a:t>PS :</a:t>
            </a:r>
          </a:p>
          <a:p>
            <a:r>
              <a:rPr lang="fr-FR" sz="2000" i="1" dirty="0" smtClean="0"/>
              <a:t>- Os cortical primaire </a:t>
            </a:r>
            <a:r>
              <a:rPr lang="is-IS" sz="2000" i="1" dirty="0" smtClean="0"/>
              <a:t>→</a:t>
            </a:r>
            <a:r>
              <a:rPr lang="fr-FR" sz="2000" i="1" dirty="0" smtClean="0"/>
              <a:t> Lamellaire compacte</a:t>
            </a:r>
          </a:p>
          <a:p>
            <a:r>
              <a:rPr lang="fr-FR" sz="2000" i="1" dirty="0" smtClean="0"/>
              <a:t>- Os cortical secondaire </a:t>
            </a:r>
            <a:r>
              <a:rPr lang="is-IS" sz="2000" i="1" dirty="0" smtClean="0"/>
              <a:t>→ Composés d’ostéons</a:t>
            </a:r>
            <a:endParaRPr lang="fr-FR" sz="2000" i="1" dirty="0"/>
          </a:p>
        </p:txBody>
      </p:sp>
      <p:sp>
        <p:nvSpPr>
          <p:cNvPr id="15" name="Rectangle 14"/>
          <p:cNvSpPr/>
          <p:nvPr/>
        </p:nvSpPr>
        <p:spPr>
          <a:xfrm>
            <a:off x="335960" y="962088"/>
            <a:ext cx="71427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Remaniement osseux : Remaniement de l’os compacte</a:t>
            </a:r>
            <a:endParaRPr lang="fr-FR" sz="2400" dirty="0"/>
          </a:p>
        </p:txBody>
      </p:sp>
      <p:pic>
        <p:nvPicPr>
          <p:cNvPr id="14" name="Image 16" descr="http://www.isto.ucl.ac.be/safe/images/089080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3444" y="2638133"/>
            <a:ext cx="1682593" cy="108569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14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215154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pic>
        <p:nvPicPr>
          <p:cNvPr id="6" name="Image 22" descr="http://www.isto.ucl.ac.be/safe/images/0890814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908"/>
          <a:stretch/>
        </p:blipFill>
        <p:spPr bwMode="auto">
          <a:xfrm rot="10800000">
            <a:off x="8543365" y="272652"/>
            <a:ext cx="1891553" cy="59114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55197" y="1509899"/>
            <a:ext cx="80430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(D) Les </a:t>
            </a:r>
            <a:r>
              <a:rPr lang="fr-FR" sz="2400" b="1" dirty="0" smtClean="0">
                <a:solidFill>
                  <a:schemeClr val="accent1">
                    <a:lumMod val="75000"/>
                  </a:schemeClr>
                </a:solidFill>
              </a:rPr>
              <a:t>ostéoclastes rongent l’os</a:t>
            </a:r>
            <a:r>
              <a:rPr lang="fr-FR" sz="2400" dirty="0" smtClean="0"/>
              <a:t>, ils sont suivi par les vaisseaux</a:t>
            </a:r>
            <a:endParaRPr lang="fr-FR" sz="2400" dirty="0"/>
          </a:p>
        </p:txBody>
      </p:sp>
      <p:sp>
        <p:nvSpPr>
          <p:cNvPr id="9" name="ZoneTexte 8"/>
          <p:cNvSpPr txBox="1"/>
          <p:nvPr/>
        </p:nvSpPr>
        <p:spPr>
          <a:xfrm>
            <a:off x="73078" y="2469706"/>
            <a:ext cx="833029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DE" sz="2400" dirty="0" smtClean="0"/>
              <a:t>(C) Les </a:t>
            </a:r>
            <a:r>
              <a:rPr lang="de-DE" sz="2400" b="1" dirty="0" err="1" smtClean="0">
                <a:solidFill>
                  <a:srgbClr val="C00000"/>
                </a:solidFill>
              </a:rPr>
              <a:t>vaisseaux</a:t>
            </a:r>
            <a:r>
              <a:rPr lang="de-DE" sz="2400" b="1" dirty="0" smtClean="0">
                <a:solidFill>
                  <a:srgbClr val="C00000"/>
                </a:solidFill>
              </a:rPr>
              <a:t> </a:t>
            </a:r>
            <a:r>
              <a:rPr lang="de-DE" sz="2400" b="1" dirty="0" err="1" smtClean="0">
                <a:solidFill>
                  <a:srgbClr val="C00000"/>
                </a:solidFill>
              </a:rPr>
              <a:t>apportent</a:t>
            </a:r>
            <a:r>
              <a:rPr lang="de-DE" sz="2400" b="1" dirty="0" smtClean="0">
                <a:solidFill>
                  <a:srgbClr val="C00000"/>
                </a:solidFill>
              </a:rPr>
              <a:t> des CSM </a:t>
            </a:r>
            <a:r>
              <a:rPr lang="de-DE" sz="2400" dirty="0" err="1" smtClean="0"/>
              <a:t>qui</a:t>
            </a:r>
            <a:r>
              <a:rPr lang="de-DE" sz="2400" dirty="0" smtClean="0"/>
              <a:t> se </a:t>
            </a:r>
            <a:r>
              <a:rPr lang="de-DE" sz="2400" dirty="0" err="1" smtClean="0"/>
              <a:t>déposent</a:t>
            </a:r>
            <a:r>
              <a:rPr lang="de-DE" sz="2400" dirty="0" smtClean="0"/>
              <a:t> </a:t>
            </a:r>
            <a:r>
              <a:rPr lang="de-DE" sz="2400" dirty="0" err="1" smtClean="0"/>
              <a:t>sur</a:t>
            </a:r>
            <a:r>
              <a:rPr lang="de-DE" sz="2400" dirty="0" smtClean="0"/>
              <a:t> la </a:t>
            </a:r>
            <a:r>
              <a:rPr lang="de-DE" sz="2400" dirty="0" err="1" smtClean="0"/>
              <a:t>paroi</a:t>
            </a:r>
            <a:endParaRPr lang="de-DE" sz="2400" dirty="0" smtClean="0"/>
          </a:p>
          <a:p>
            <a:r>
              <a:rPr lang="de-DE" sz="2400" dirty="0"/>
              <a:t> </a:t>
            </a:r>
            <a:r>
              <a:rPr lang="de-DE" sz="2400" dirty="0" smtClean="0"/>
              <a:t>     Les CSM se </a:t>
            </a:r>
            <a:r>
              <a:rPr lang="de-DE" sz="2400" dirty="0" err="1" smtClean="0"/>
              <a:t>différencient</a:t>
            </a:r>
            <a:r>
              <a:rPr lang="de-DE" sz="2400" dirty="0" smtClean="0"/>
              <a:t> en </a:t>
            </a:r>
            <a:r>
              <a:rPr lang="de-DE" sz="2400" dirty="0" err="1" smtClean="0"/>
              <a:t>Ostéoblaste</a:t>
            </a:r>
            <a:endParaRPr lang="de-DE" sz="2400" dirty="0" smtClean="0"/>
          </a:p>
          <a:p>
            <a:r>
              <a:rPr lang="de-DE" sz="2400" dirty="0"/>
              <a:t> </a:t>
            </a:r>
            <a:r>
              <a:rPr lang="de-DE" sz="2400" dirty="0" smtClean="0"/>
              <a:t>     Les </a:t>
            </a:r>
            <a:r>
              <a:rPr lang="de-DE" sz="2400" b="1" dirty="0" err="1" smtClean="0">
                <a:solidFill>
                  <a:srgbClr val="0070C0"/>
                </a:solidFill>
              </a:rPr>
              <a:t>ostéoblastes</a:t>
            </a:r>
            <a:r>
              <a:rPr lang="de-DE" sz="2400" b="1" dirty="0" smtClean="0">
                <a:solidFill>
                  <a:srgbClr val="0070C0"/>
                </a:solidFill>
              </a:rPr>
              <a:t> </a:t>
            </a:r>
            <a:r>
              <a:rPr lang="de-DE" sz="2400" b="1" dirty="0" err="1" smtClean="0">
                <a:solidFill>
                  <a:srgbClr val="0070C0"/>
                </a:solidFill>
              </a:rPr>
              <a:t>sécrètent</a:t>
            </a:r>
            <a:r>
              <a:rPr lang="de-DE" sz="2400" b="1" dirty="0" smtClean="0">
                <a:solidFill>
                  <a:srgbClr val="0070C0"/>
                </a:solidFill>
              </a:rPr>
              <a:t> la </a:t>
            </a:r>
            <a:r>
              <a:rPr lang="de-DE" sz="2400" b="1" dirty="0" err="1" smtClean="0">
                <a:solidFill>
                  <a:srgbClr val="0070C0"/>
                </a:solidFill>
              </a:rPr>
              <a:t>substance</a:t>
            </a:r>
            <a:r>
              <a:rPr lang="de-DE" sz="2400" b="1" dirty="0" smtClean="0">
                <a:solidFill>
                  <a:srgbClr val="0070C0"/>
                </a:solidFill>
              </a:rPr>
              <a:t> </a:t>
            </a:r>
            <a:r>
              <a:rPr lang="de-DE" sz="2400" b="1" dirty="0" err="1" smtClean="0">
                <a:solidFill>
                  <a:srgbClr val="0070C0"/>
                </a:solidFill>
              </a:rPr>
              <a:t>ostéo</a:t>
            </a:r>
            <a:r>
              <a:rPr lang="fr-FR" sz="2400" b="1" dirty="0" err="1" smtClean="0">
                <a:solidFill>
                  <a:srgbClr val="0070C0"/>
                </a:solidFill>
              </a:rPr>
              <a:t>ïde</a:t>
            </a:r>
            <a:r>
              <a:rPr lang="fr-FR" sz="2400" dirty="0" smtClean="0">
                <a:solidFill>
                  <a:srgbClr val="0070C0"/>
                </a:solidFill>
              </a:rPr>
              <a:t> </a:t>
            </a:r>
            <a:r>
              <a:rPr lang="fr-FR" sz="2400" dirty="0" smtClean="0"/>
              <a:t>(bleu)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68402" y="4093390"/>
            <a:ext cx="42898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/>
              <a:t>(B</a:t>
            </a:r>
            <a:r>
              <a:rPr lang="fr-FR" sz="2400" dirty="0" smtClean="0"/>
              <a:t>) </a:t>
            </a:r>
            <a:r>
              <a:rPr lang="fr-FR" sz="2400" b="1" dirty="0" smtClean="0"/>
              <a:t>Formation de la 2</a:t>
            </a:r>
            <a:r>
              <a:rPr lang="fr-FR" sz="2400" b="1" baseline="30000" dirty="0" smtClean="0"/>
              <a:t>ème</a:t>
            </a:r>
            <a:r>
              <a:rPr lang="fr-FR" sz="2400" b="1" dirty="0" smtClean="0"/>
              <a:t> lamelle </a:t>
            </a:r>
            <a:endParaRPr lang="fr-FR" sz="2400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68402" y="5180429"/>
            <a:ext cx="56014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 smtClean="0"/>
              <a:t>(A) </a:t>
            </a:r>
            <a:r>
              <a:rPr lang="fr-FR" sz="2400" b="1" dirty="0" smtClean="0"/>
              <a:t>Ossification centripète </a:t>
            </a:r>
            <a:r>
              <a:rPr lang="fr-FR" sz="2400" dirty="0" smtClean="0"/>
              <a:t>presque achevé </a:t>
            </a:r>
            <a:endParaRPr lang="fr-FR" sz="2400" dirty="0"/>
          </a:p>
        </p:txBody>
      </p:sp>
      <p:pic>
        <p:nvPicPr>
          <p:cNvPr id="13" name="Image 22" descr="http://www.isto.ucl.ac.be/safe/images/0890814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56"/>
          <a:stretch/>
        </p:blipFill>
        <p:spPr bwMode="auto">
          <a:xfrm rot="10800000">
            <a:off x="10434918" y="272653"/>
            <a:ext cx="1757082" cy="59114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ZoneTexte 13"/>
          <p:cNvSpPr txBox="1"/>
          <p:nvPr/>
        </p:nvSpPr>
        <p:spPr>
          <a:xfrm>
            <a:off x="10569388" y="416859"/>
            <a:ext cx="349624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mtClean="0"/>
              <a:t>D</a:t>
            </a:r>
            <a:endParaRPr lang="fr-FR"/>
          </a:p>
        </p:txBody>
      </p:sp>
      <p:sp>
        <p:nvSpPr>
          <p:cNvPr id="15" name="ZoneTexte 14"/>
          <p:cNvSpPr txBox="1"/>
          <p:nvPr/>
        </p:nvSpPr>
        <p:spPr>
          <a:xfrm>
            <a:off x="10569388" y="1877193"/>
            <a:ext cx="349624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C</a:t>
            </a:r>
            <a:endParaRPr lang="fr-FR" dirty="0"/>
          </a:p>
        </p:txBody>
      </p:sp>
      <p:sp>
        <p:nvSpPr>
          <p:cNvPr id="16" name="ZoneTexte 15"/>
          <p:cNvSpPr txBox="1"/>
          <p:nvPr/>
        </p:nvSpPr>
        <p:spPr>
          <a:xfrm>
            <a:off x="10569388" y="3285826"/>
            <a:ext cx="349624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B</a:t>
            </a:r>
            <a:endParaRPr lang="fr-FR" dirty="0"/>
          </a:p>
        </p:txBody>
      </p:sp>
      <p:sp>
        <p:nvSpPr>
          <p:cNvPr id="17" name="ZoneTexte 16"/>
          <p:cNvSpPr txBox="1"/>
          <p:nvPr/>
        </p:nvSpPr>
        <p:spPr>
          <a:xfrm>
            <a:off x="10569388" y="4734960"/>
            <a:ext cx="349624" cy="37609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dirty="0" smtClean="0"/>
              <a:t>A</a:t>
            </a:r>
            <a:endParaRPr lang="fr-FR" dirty="0"/>
          </a:p>
        </p:txBody>
      </p:sp>
      <p:sp>
        <p:nvSpPr>
          <p:cNvPr id="18" name="Rectangle 17"/>
          <p:cNvSpPr/>
          <p:nvPr/>
        </p:nvSpPr>
        <p:spPr>
          <a:xfrm>
            <a:off x="-33409" y="735547"/>
            <a:ext cx="71427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Remaniement osseux : Remaniement de l’os compacte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263209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94091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2049" name="Image 17" descr="http://www.isto.ucl.ac.be/safe/images/0890809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15" b="5089"/>
          <a:stretch/>
        </p:blipFill>
        <p:spPr bwMode="auto">
          <a:xfrm>
            <a:off x="8825608" y="2337065"/>
            <a:ext cx="3241293" cy="249042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 rot="10800000" flipV="1">
            <a:off x="131407" y="1689453"/>
            <a:ext cx="8821487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0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Des</a:t>
            </a:r>
            <a:r>
              <a:rPr kumimoji="0" lang="fr-FR" altLang="fr-FR" sz="2000" b="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 </a:t>
            </a:r>
            <a:r>
              <a:rPr kumimoji="0" lang="fr-FR" altLang="fr-FR" sz="20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ostéoclastes </a:t>
            </a:r>
            <a:r>
              <a:rPr kumimoji="0" lang="fr-FR" altLang="fr-FR" sz="200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en provenance de la cavité </a:t>
            </a:r>
            <a:r>
              <a:rPr kumimoji="0" lang="fr-FR" altLang="fr-FR" sz="20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médullaire</a:t>
            </a:r>
            <a:r>
              <a:rPr lang="fr-FR" altLang="fr-FR" sz="2000" dirty="0" smtClean="0">
                <a:latin typeface="Calibri" charset="0"/>
                <a:ea typeface="Calibri" charset="0"/>
                <a:cs typeface="Calibri" charset="0"/>
              </a:rPr>
              <a:t>, </a:t>
            </a:r>
            <a:r>
              <a:rPr lang="fr-FR" altLang="fr-FR" sz="2000" b="1" dirty="0" smtClean="0">
                <a:latin typeface="Calibri" charset="0"/>
                <a:ea typeface="Calibri" charset="0"/>
                <a:cs typeface="Calibri" charset="0"/>
              </a:rPr>
              <a:t>forent un tunnel</a:t>
            </a:r>
            <a:endParaRPr kumimoji="0" lang="fr-FR" altLang="fr-F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0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La </a:t>
            </a:r>
            <a:r>
              <a:rPr kumimoji="0" lang="fr-FR" altLang="fr-F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cavité est occupée par des vaisseaux </a:t>
            </a:r>
            <a:r>
              <a:rPr kumimoji="0" lang="fr-FR" alt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et </a:t>
            </a:r>
            <a:r>
              <a:rPr kumimoji="0" lang="fr-FR" altLang="fr-F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de nombreuses </a:t>
            </a:r>
            <a:r>
              <a:rPr kumimoji="0" lang="fr-FR" alt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CSM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fr-FR" altLang="fr-FR" sz="2000" dirty="0" smtClean="0">
                <a:latin typeface="Calibri" charset="0"/>
                <a:ea typeface="Calibri" charset="0"/>
                <a:cs typeface="Calibri" charset="0"/>
              </a:rPr>
              <a:t/>
            </a:r>
            <a:br>
              <a:rPr lang="fr-FR" altLang="fr-FR" sz="2000" dirty="0" smtClean="0">
                <a:latin typeface="Calibri" charset="0"/>
                <a:ea typeface="Calibri" charset="0"/>
                <a:cs typeface="Calibri" charset="0"/>
              </a:rPr>
            </a:br>
            <a:endParaRPr lang="fr-FR" altLang="fr-FR" sz="2000" dirty="0"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Les </a:t>
            </a:r>
            <a:r>
              <a:rPr lang="fr-FR" altLang="fr-FR" sz="2000" dirty="0" smtClean="0">
                <a:latin typeface="Calibri" charset="0"/>
                <a:ea typeface="Calibri" charset="0"/>
                <a:cs typeface="Calibri" charset="0"/>
              </a:rPr>
              <a:t>CSM </a:t>
            </a:r>
            <a:r>
              <a:rPr kumimoji="0" lang="fr-FR" alt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s'aligneront </a:t>
            </a:r>
            <a:r>
              <a:rPr kumimoji="0" lang="fr-FR" altLang="fr-F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contre la paroi pour s'y transformer en </a:t>
            </a:r>
            <a:r>
              <a:rPr kumimoji="0" lang="fr-FR" altLang="fr-FR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ostéoblastes </a:t>
            </a:r>
            <a:endParaRPr kumimoji="0" lang="fr-FR" altLang="fr-FR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altLang="fr-FR" sz="2000" b="1" dirty="0" smtClean="0"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fr-FR" altLang="fr-FR" sz="2000" b="1" dirty="0"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is-IS" alt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→ </a:t>
            </a:r>
            <a:r>
              <a:rPr kumimoji="0" lang="fr-FR" alt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sécrétion</a:t>
            </a:r>
            <a:r>
              <a:rPr kumimoji="0" lang="fr-FR" altLang="fr-FR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 </a:t>
            </a:r>
            <a:r>
              <a:rPr kumimoji="0" lang="fr-FR" alt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des </a:t>
            </a:r>
            <a:r>
              <a:rPr kumimoji="0" lang="fr-FR" altLang="fr-FR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fibres collagènes et de la substance </a:t>
            </a:r>
            <a:r>
              <a:rPr kumimoji="0" lang="fr-FR" altLang="fr-FR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fondamentale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s-IS" altLang="fr-FR" sz="2000" dirty="0" smtClean="0">
                <a:latin typeface="Calibri" charset="0"/>
                <a:ea typeface="Calibri" charset="0"/>
                <a:cs typeface="Calibri" charset="0"/>
              </a:rPr>
              <a:t>→ </a:t>
            </a:r>
            <a:r>
              <a:rPr kumimoji="0" lang="fr-FR" alt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Ils </a:t>
            </a:r>
            <a:r>
              <a:rPr kumimoji="0" lang="fr-FR" altLang="fr-F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s'enfermeront dans leur production et deviendront des </a:t>
            </a:r>
            <a:r>
              <a:rPr kumimoji="0" lang="fr-FR" alt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ostéocytes</a:t>
            </a:r>
            <a:endParaRPr kumimoji="0" lang="fr-FR" altLang="fr-F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935684"/>
            <a:ext cx="71427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Remaniement osseux : Remaniement de l’os compacte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207809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3073" name="Image 18" descr="http://www.isto.ucl.ac.be/safe/images/089081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52" b="13396"/>
          <a:stretch/>
        </p:blipFill>
        <p:spPr bwMode="auto">
          <a:xfrm>
            <a:off x="8390382" y="1606642"/>
            <a:ext cx="3508166" cy="31267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335960" y="2126738"/>
            <a:ext cx="8046720" cy="2554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000" b="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Un </a:t>
            </a:r>
            <a:r>
              <a:rPr kumimoji="0" lang="fr-FR" altLang="fr-FR" sz="2000" b="1" i="0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ostéone</a:t>
            </a:r>
            <a:r>
              <a:rPr kumimoji="0" lang="fr-FR" altLang="fr-FR" sz="2000" b="1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 débutant possède quelques lamelles. </a:t>
            </a:r>
            <a:endParaRPr kumimoji="0" lang="fr-FR" altLang="fr-FR" sz="20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La lumière du canal est large, les vaisseaux bien visibles.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De </a:t>
            </a:r>
            <a:r>
              <a:rPr kumimoji="0" lang="fr-FR" altLang="fr-F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nouveaux ostéoblastes sont appliqués contre la lamelle </a:t>
            </a:r>
            <a:r>
              <a:rPr lang="fr-FR" altLang="fr-FR" sz="2000" dirty="0" smtClean="0">
                <a:latin typeface="Calibri" charset="0"/>
                <a:ea typeface="Calibri" charset="0"/>
                <a:cs typeface="Calibri" charset="0"/>
              </a:rPr>
              <a:t>(précédemment formé) </a:t>
            </a:r>
            <a:r>
              <a:rPr kumimoji="0" lang="fr-FR" alt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qui </a:t>
            </a:r>
            <a:r>
              <a:rPr kumimoji="0" lang="fr-FR" altLang="fr-FR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dès lors sert de support à une lamelle plus interne.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000" b="0" i="1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000" b="0" i="1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Le </a:t>
            </a:r>
            <a:r>
              <a:rPr kumimoji="0" lang="fr-FR" altLang="fr-FR" sz="2000" b="0" i="1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canal primitivement large se rétrécit ainsi lamelle par lamelle. </a:t>
            </a:r>
            <a:endParaRPr kumimoji="0" lang="fr-FR" altLang="fr-FR" sz="2000" b="0" i="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486952" y="5456880"/>
            <a:ext cx="53440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 dirty="0">
                <a:latin typeface="Calibri" charset="0"/>
                <a:ea typeface="Calibri" charset="0"/>
                <a:cs typeface="Calibri" charset="0"/>
              </a:rPr>
              <a:t>Limite externe = </a:t>
            </a:r>
            <a:r>
              <a:rPr lang="fr-FR" altLang="fr-FR" sz="2800" b="1" u="sng" dirty="0">
                <a:latin typeface="Calibri" charset="0"/>
                <a:ea typeface="Calibri" charset="0"/>
                <a:cs typeface="Calibri" charset="0"/>
              </a:rPr>
              <a:t>ligne </a:t>
            </a:r>
            <a:r>
              <a:rPr lang="fr-FR" altLang="fr-FR" sz="2800" b="1" u="sng" dirty="0" err="1">
                <a:latin typeface="Calibri" charset="0"/>
                <a:ea typeface="Calibri" charset="0"/>
                <a:cs typeface="Calibri" charset="0"/>
              </a:rPr>
              <a:t>cimentante</a:t>
            </a:r>
            <a:r>
              <a:rPr lang="fr-FR" altLang="fr-FR" sz="2800" b="1" u="sng" dirty="0">
                <a:latin typeface="Calibri" charset="0"/>
                <a:ea typeface="Calibri" charset="0"/>
                <a:cs typeface="Calibri" charset="0"/>
              </a:rPr>
              <a:t>,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62812" y="960779"/>
            <a:ext cx="71427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Remaniement osseux : Remaniement de l’os compacte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632397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4097" name="Image 19" descr="http://www.isto.ucl.ac.be/safe/images/089081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95" b="7995"/>
          <a:stretch/>
        </p:blipFill>
        <p:spPr bwMode="auto">
          <a:xfrm>
            <a:off x="8952894" y="759449"/>
            <a:ext cx="2740184" cy="23163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89069" y="2179749"/>
            <a:ext cx="8063345" cy="1631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000" b="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Un </a:t>
            </a:r>
            <a:r>
              <a:rPr kumimoji="0" lang="fr-FR" altLang="fr-FR" sz="2000" b="1" i="0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ostéone</a:t>
            </a:r>
            <a:r>
              <a:rPr kumimoji="0" lang="fr-FR" altLang="fr-FR" sz="2000" b="1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 plus avancé est formé de plusieurs lamelles. </a:t>
            </a:r>
            <a:endParaRPr kumimoji="0" lang="fr-FR" altLang="fr-FR" sz="20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000" b="0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Les </a:t>
            </a:r>
            <a:r>
              <a:rPr kumimoji="0" lang="fr-FR" altLang="fr-FR" sz="2000" b="1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lamelles périphériques sont </a:t>
            </a:r>
            <a:r>
              <a:rPr kumimoji="0" lang="fr-FR" altLang="fr-FR" sz="20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blanches (ossifiées).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is-IS" altLang="fr-FR" sz="2000" b="1" dirty="0" smtClean="0">
                <a:latin typeface="Calibri" charset="0"/>
                <a:ea typeface="Calibri" charset="0"/>
                <a:cs typeface="Calibri" charset="0"/>
              </a:rPr>
              <a:t>→ </a:t>
            </a:r>
            <a:r>
              <a:rPr kumimoji="0" lang="fr-FR" altLang="fr-FR" sz="20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Elles </a:t>
            </a:r>
            <a:r>
              <a:rPr kumimoji="0" lang="fr-FR" altLang="fr-FR" sz="2000" b="1" i="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sont creusées de petites lacunes qui contiennent les ostéocytes. </a:t>
            </a:r>
            <a:endParaRPr kumimoji="0" lang="fr-FR" altLang="fr-FR" sz="2000" b="0" i="1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charset="0"/>
                <a:ea typeface="Calibri" charset="0"/>
                <a:cs typeface="Calibri" charset="0"/>
              </a:rPr>
              <a:t> </a:t>
            </a:r>
            <a:endParaRPr kumimoji="0" lang="fr-FR" altLang="fr-FR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75816" y="4402071"/>
            <a:ext cx="5445055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400" b="1" u="sng" dirty="0">
                <a:latin typeface="Calibri" charset="0"/>
                <a:ea typeface="Calibri" charset="0"/>
                <a:cs typeface="Calibri" charset="0"/>
              </a:rPr>
              <a:t>Lamelle interne </a:t>
            </a:r>
            <a:r>
              <a:rPr lang="fr-FR" altLang="fr-FR" sz="2400" u="sng" dirty="0">
                <a:latin typeface="Calibri" charset="0"/>
                <a:ea typeface="Calibri" charset="0"/>
                <a:cs typeface="Calibri" charset="0"/>
              </a:rPr>
              <a:t>(bleu)</a:t>
            </a:r>
            <a:r>
              <a:rPr lang="fr-FR" altLang="fr-FR" sz="2400" b="1" u="sng" dirty="0">
                <a:latin typeface="Calibri" charset="0"/>
                <a:ea typeface="Calibri" charset="0"/>
                <a:cs typeface="Calibri" charset="0"/>
              </a:rPr>
              <a:t> = liseré </a:t>
            </a:r>
            <a:r>
              <a:rPr lang="fr-FR" altLang="fr-FR" sz="2400" b="1" u="sng" dirty="0" err="1">
                <a:latin typeface="Calibri" charset="0"/>
                <a:ea typeface="Calibri" charset="0"/>
                <a:cs typeface="Calibri" charset="0"/>
              </a:rPr>
              <a:t>préosseux</a:t>
            </a:r>
            <a:r>
              <a:rPr lang="fr-FR" altLang="fr-FR" sz="2400" b="1" u="sng" dirty="0">
                <a:latin typeface="Calibri" charset="0"/>
                <a:ea typeface="Calibri" charset="0"/>
                <a:cs typeface="Calibri" charset="0"/>
              </a:rPr>
              <a:t>,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000" i="1" dirty="0">
                <a:latin typeface="Calibri" charset="0"/>
                <a:ea typeface="Calibri" charset="0"/>
                <a:cs typeface="Calibri" charset="0"/>
              </a:rPr>
              <a:t>Substance </a:t>
            </a:r>
            <a:r>
              <a:rPr lang="fr-FR" altLang="fr-FR" sz="2000" i="1" dirty="0" err="1">
                <a:latin typeface="Calibri" charset="0"/>
                <a:ea typeface="Calibri" charset="0"/>
                <a:cs typeface="Calibri" charset="0"/>
              </a:rPr>
              <a:t>ostéoïde</a:t>
            </a:r>
            <a:r>
              <a:rPr lang="fr-FR" altLang="fr-FR" sz="2000" i="1" dirty="0">
                <a:latin typeface="Calibri" charset="0"/>
                <a:ea typeface="Calibri" charset="0"/>
                <a:cs typeface="Calibri" charset="0"/>
              </a:rPr>
              <a:t> non calcifiée de cet </a:t>
            </a:r>
            <a:r>
              <a:rPr lang="fr-FR" altLang="fr-FR" sz="2000" i="1" dirty="0" err="1">
                <a:latin typeface="Calibri" charset="0"/>
                <a:ea typeface="Calibri" charset="0"/>
                <a:cs typeface="Calibri" charset="0"/>
              </a:rPr>
              <a:t>ostéone</a:t>
            </a:r>
            <a:r>
              <a:rPr lang="fr-FR" altLang="fr-FR" sz="2000" i="1" dirty="0">
                <a:latin typeface="Calibri" charset="0"/>
                <a:ea typeface="Calibri" charset="0"/>
                <a:cs typeface="Calibri" charset="0"/>
              </a:rPr>
              <a:t>.</a:t>
            </a:r>
          </a:p>
          <a:p>
            <a:endParaRPr lang="fr-FR" sz="24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346423" y="4353798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400" b="1" u="sng" dirty="0">
                <a:latin typeface="Calibri" charset="0"/>
                <a:ea typeface="Calibri" charset="0"/>
                <a:cs typeface="Calibri" charset="0"/>
              </a:rPr>
              <a:t>Zone limite entre le liseré </a:t>
            </a:r>
            <a:r>
              <a:rPr lang="fr-FR" altLang="fr-FR" sz="2400" b="1" u="sng" dirty="0" err="1">
                <a:latin typeface="Calibri" charset="0"/>
                <a:ea typeface="Calibri" charset="0"/>
                <a:cs typeface="Calibri" charset="0"/>
              </a:rPr>
              <a:t>préosseux</a:t>
            </a:r>
            <a:r>
              <a:rPr lang="fr-FR" altLang="fr-FR" sz="2400" b="1" u="sng" dirty="0">
                <a:latin typeface="Calibri" charset="0"/>
                <a:ea typeface="Calibri" charset="0"/>
                <a:cs typeface="Calibri" charset="0"/>
              </a:rPr>
              <a:t> et la première lamelle ossifié =  ligne frontière. </a:t>
            </a:r>
            <a:endParaRPr lang="fr-FR" altLang="fr-FR" sz="2400" b="1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75816" y="1043257"/>
            <a:ext cx="71427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Remaniement osseux : Remaniement de l’os compacte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60917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215153" y="2528903"/>
            <a:ext cx="6602506" cy="2463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fr-FR" sz="2400" dirty="0">
                <a:ea typeface="Calibri" charset="0"/>
                <a:cs typeface="Times New Roman" charset="0"/>
              </a:rPr>
              <a:t>Dans cet </a:t>
            </a:r>
            <a:r>
              <a:rPr lang="fr-FR" sz="2400" u="sng" dirty="0">
                <a:ea typeface="Calibri" charset="0"/>
                <a:cs typeface="Times New Roman" charset="0"/>
              </a:rPr>
              <a:t>ostéone beaucoup plus développé</a:t>
            </a:r>
            <a:r>
              <a:rPr lang="fr-FR" sz="2400" dirty="0">
                <a:ea typeface="Calibri" charset="0"/>
                <a:cs typeface="Times New Roman" charset="0"/>
              </a:rPr>
              <a:t>, le canal central est réduit. </a:t>
            </a: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fr-FR" sz="2400" dirty="0">
                <a:ea typeface="Calibri" charset="0"/>
                <a:cs typeface="Times New Roman" charset="0"/>
              </a:rPr>
              <a:t> 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Wingdings" charset="2"/>
              <a:buChar char=""/>
            </a:pPr>
            <a:r>
              <a:rPr lang="fr-FR" sz="2400" dirty="0">
                <a:ea typeface="Calibri" charset="0"/>
                <a:cs typeface="Times New Roman" charset="0"/>
              </a:rPr>
              <a:t>La </a:t>
            </a:r>
            <a:r>
              <a:rPr lang="fr-FR" sz="2400" b="1" dirty="0">
                <a:solidFill>
                  <a:srgbClr val="0000FF"/>
                </a:solidFill>
                <a:ea typeface="Calibri" charset="0"/>
                <a:cs typeface="Times New Roman" charset="0"/>
              </a:rPr>
              <a:t>présence d'un liseré </a:t>
            </a:r>
            <a:r>
              <a:rPr lang="fr-FR" sz="2400" b="1" dirty="0" smtClean="0">
                <a:solidFill>
                  <a:srgbClr val="0000FF"/>
                </a:solidFill>
                <a:ea typeface="Calibri" charset="0"/>
                <a:cs typeface="Times New Roman" charset="0"/>
              </a:rPr>
              <a:t>pré-osseux </a:t>
            </a:r>
            <a:r>
              <a:rPr lang="fr-FR" sz="2400" dirty="0">
                <a:ea typeface="Calibri" charset="0"/>
                <a:cs typeface="Times New Roman" charset="0"/>
              </a:rPr>
              <a:t>démontre cependant que le dépôt des lamelles les plus centrales n'est pas </a:t>
            </a:r>
            <a:r>
              <a:rPr lang="fr-FR" sz="2400" dirty="0" smtClean="0">
                <a:ea typeface="Calibri" charset="0"/>
                <a:cs typeface="Times New Roman" charset="0"/>
              </a:rPr>
              <a:t>terminé</a:t>
            </a:r>
            <a:r>
              <a:rPr lang="fr-FR" sz="2400" dirty="0">
                <a:ea typeface="Calibri" charset="0"/>
                <a:cs typeface="Times New Roman" charset="0"/>
              </a:rPr>
              <a:t> !</a:t>
            </a:r>
            <a:endParaRPr lang="fr-FR" sz="2400" dirty="0">
              <a:effectLst/>
              <a:ea typeface="Calibri" charset="0"/>
              <a:cs typeface="Times New Roman" charset="0"/>
            </a:endParaRPr>
          </a:p>
        </p:txBody>
      </p:sp>
      <p:pic>
        <p:nvPicPr>
          <p:cNvPr id="8" name="Image 7" descr="http://www.isto.ucl.ac.be/safe/images/0890812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451" y="2303717"/>
            <a:ext cx="3933631" cy="291374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Rectangle 9"/>
          <p:cNvSpPr/>
          <p:nvPr/>
        </p:nvSpPr>
        <p:spPr>
          <a:xfrm>
            <a:off x="109023" y="1088912"/>
            <a:ext cx="71427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Remaniement osseux : Remaniement de l’os compacte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89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188260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215153" y="1533019"/>
            <a:ext cx="6527406" cy="336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000" b="1" dirty="0" smtClean="0">
                <a:ea typeface="Calibri" charset="0"/>
                <a:cs typeface="Times New Roman" charset="0"/>
              </a:rPr>
              <a:t>Le </a:t>
            </a:r>
            <a:r>
              <a:rPr lang="fr-FR" sz="2000" b="1" dirty="0">
                <a:ea typeface="Calibri" charset="0"/>
                <a:cs typeface="Times New Roman" charset="0"/>
              </a:rPr>
              <a:t>canal central ou canal vasculaire de Havers est étroit. Il contient des </a:t>
            </a:r>
            <a:r>
              <a:rPr lang="fr-FR" sz="2000" b="1" dirty="0" smtClean="0">
                <a:ea typeface="Calibri" charset="0"/>
                <a:cs typeface="Times New Roman" charset="0"/>
              </a:rPr>
              <a:t>vaisseaux.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000" dirty="0" smtClean="0">
                <a:ea typeface="Calibri" charset="0"/>
                <a:cs typeface="Times New Roman" charset="0"/>
              </a:rPr>
              <a:t>La </a:t>
            </a:r>
            <a:r>
              <a:rPr lang="fr-FR" sz="2000" dirty="0">
                <a:ea typeface="Calibri" charset="0"/>
                <a:cs typeface="Times New Roman" charset="0"/>
              </a:rPr>
              <a:t>masse de l'</a:t>
            </a:r>
            <a:r>
              <a:rPr lang="fr-FR" sz="2000" dirty="0" err="1">
                <a:ea typeface="Calibri" charset="0"/>
                <a:cs typeface="Times New Roman" charset="0"/>
              </a:rPr>
              <a:t>ostéone</a:t>
            </a:r>
            <a:r>
              <a:rPr lang="fr-FR" sz="2000" dirty="0">
                <a:ea typeface="Calibri" charset="0"/>
                <a:cs typeface="Times New Roman" charset="0"/>
              </a:rPr>
              <a:t> est formée de lamelles successives, disposées concentriquement par rapport au canal central. </a:t>
            </a:r>
            <a:endParaRPr lang="fr-FR" sz="2000" dirty="0" smtClean="0">
              <a:ea typeface="Calibri" charset="0"/>
              <a:cs typeface="Times New Roman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000" dirty="0" smtClean="0">
                <a:ea typeface="Calibri" charset="0"/>
                <a:cs typeface="Times New Roman" charset="0"/>
              </a:rPr>
              <a:t>Chaque </a:t>
            </a:r>
            <a:r>
              <a:rPr lang="fr-FR" sz="2000" dirty="0">
                <a:ea typeface="Calibri" charset="0"/>
                <a:cs typeface="Times New Roman" charset="0"/>
              </a:rPr>
              <a:t>lamelle est creusée de quelques logettes qui contiennent des ostéocytes.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000" u="sng" dirty="0">
                <a:ea typeface="Calibri" charset="0"/>
                <a:cs typeface="Times New Roman" charset="0"/>
              </a:rPr>
              <a:t>La fine striation radiaire </a:t>
            </a:r>
            <a:r>
              <a:rPr lang="fr-FR" sz="2000" dirty="0">
                <a:ea typeface="Calibri" charset="0"/>
                <a:cs typeface="Times New Roman" charset="0"/>
              </a:rPr>
              <a:t>à travers toute l'épaisseur de l'</a:t>
            </a:r>
            <a:r>
              <a:rPr lang="fr-FR" sz="2000" dirty="0" err="1">
                <a:ea typeface="Calibri" charset="0"/>
                <a:cs typeface="Times New Roman" charset="0"/>
              </a:rPr>
              <a:t>ostéone</a:t>
            </a:r>
            <a:r>
              <a:rPr lang="fr-FR" sz="2000" dirty="0">
                <a:ea typeface="Calibri" charset="0"/>
                <a:cs typeface="Times New Roman" charset="0"/>
              </a:rPr>
              <a:t> est due aux nombreux </a:t>
            </a:r>
            <a:r>
              <a:rPr lang="fr-FR" sz="2000" u="sng" dirty="0">
                <a:ea typeface="Calibri" charset="0"/>
                <a:cs typeface="Times New Roman" charset="0"/>
              </a:rPr>
              <a:t>canalicules qui relient les logettes </a:t>
            </a:r>
            <a:r>
              <a:rPr lang="fr-FR" sz="2000" dirty="0">
                <a:ea typeface="Calibri" charset="0"/>
                <a:cs typeface="Times New Roman" charset="0"/>
              </a:rPr>
              <a:t>des ostéocytes.</a:t>
            </a:r>
            <a:endParaRPr lang="fr-FR" sz="2000" dirty="0">
              <a:effectLst/>
              <a:ea typeface="Calibri" charset="0"/>
              <a:cs typeface="Times New Roman" charset="0"/>
            </a:endParaRPr>
          </a:p>
        </p:txBody>
      </p:sp>
      <p:pic>
        <p:nvPicPr>
          <p:cNvPr id="11" name="Image 10" descr="http://www.isto.ucl.ac.be/safe/images/0890813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2444" y="1279445"/>
            <a:ext cx="4455622" cy="456620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/>
          <p:cNvSpPr txBox="1"/>
          <p:nvPr/>
        </p:nvSpPr>
        <p:spPr>
          <a:xfrm>
            <a:off x="215153" y="5353019"/>
            <a:ext cx="8527784" cy="9852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</a:pPr>
            <a:r>
              <a:rPr lang="fr-FR" sz="2400" b="1" dirty="0">
                <a:ea typeface="Calibri" charset="0"/>
                <a:cs typeface="Times New Roman" charset="0"/>
              </a:rPr>
              <a:t>Cet </a:t>
            </a:r>
            <a:r>
              <a:rPr lang="fr-FR" sz="2400" b="1" dirty="0" err="1">
                <a:ea typeface="Calibri" charset="0"/>
                <a:cs typeface="Times New Roman" charset="0"/>
              </a:rPr>
              <a:t>ostéone</a:t>
            </a:r>
            <a:r>
              <a:rPr lang="fr-FR" sz="2400" b="1" dirty="0">
                <a:ea typeface="Calibri" charset="0"/>
                <a:cs typeface="Times New Roman" charset="0"/>
              </a:rPr>
              <a:t> achevé n'a </a:t>
            </a:r>
            <a:r>
              <a:rPr lang="fr-FR" sz="2400" b="1" u="sng" dirty="0">
                <a:solidFill>
                  <a:srgbClr val="0000FF"/>
                </a:solidFill>
                <a:ea typeface="Calibri" charset="0"/>
                <a:cs typeface="Times New Roman" charset="0"/>
              </a:rPr>
              <a:t>plus de liseré pré-osseux.</a:t>
            </a:r>
            <a:r>
              <a:rPr lang="fr-FR" sz="2400" b="1" dirty="0">
                <a:solidFill>
                  <a:srgbClr val="0000FF"/>
                </a:solidFill>
                <a:ea typeface="Calibri" charset="0"/>
                <a:cs typeface="Times New Roman" charset="0"/>
              </a:rPr>
              <a:t> </a:t>
            </a:r>
            <a:endParaRPr lang="fr-FR" sz="2400" dirty="0">
              <a:ea typeface="Calibri" charset="0"/>
              <a:cs typeface="Times New Roman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sz="2400" b="1" dirty="0">
                <a:solidFill>
                  <a:srgbClr val="FF0000"/>
                </a:solidFill>
                <a:ea typeface="Calibri" charset="0"/>
                <a:cs typeface="Times New Roman" charset="0"/>
              </a:rPr>
              <a:t>Séparé du tissu voisin par une ligne sinueuse, la ligne </a:t>
            </a:r>
            <a:r>
              <a:rPr lang="fr-FR" sz="2400" b="1" dirty="0" err="1">
                <a:solidFill>
                  <a:srgbClr val="FF0000"/>
                </a:solidFill>
                <a:ea typeface="Calibri" charset="0"/>
                <a:cs typeface="Times New Roman" charset="0"/>
              </a:rPr>
              <a:t>cimentante</a:t>
            </a:r>
            <a:r>
              <a:rPr lang="fr-FR" sz="2400" b="1" dirty="0">
                <a:solidFill>
                  <a:srgbClr val="FF0000"/>
                </a:solidFill>
                <a:ea typeface="Calibri" charset="0"/>
                <a:cs typeface="Times New Roman" charset="0"/>
              </a:rPr>
              <a:t> </a:t>
            </a:r>
            <a:endParaRPr lang="fr-FR" sz="2400" dirty="0">
              <a:ea typeface="Calibri" charset="0"/>
              <a:cs typeface="Times New Roman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7893424" y="1279444"/>
            <a:ext cx="3025587" cy="378577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95576" y="779250"/>
            <a:ext cx="71427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Remaniement osseux : Remaniement de l’os compacte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82620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2128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" name="Rectangle 2"/>
          <p:cNvSpPr/>
          <p:nvPr/>
        </p:nvSpPr>
        <p:spPr>
          <a:xfrm>
            <a:off x="0" y="644383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 flipH="1">
            <a:off x="0" y="-31364"/>
            <a:ext cx="1219200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400" b="1" u="sng" dirty="0" smtClean="0">
                <a:solidFill>
                  <a:srgbClr val="002060"/>
                </a:solidFill>
                <a:latin typeface="Andale Mono" charset="0"/>
                <a:ea typeface="Andale Mono" charset="0"/>
                <a:cs typeface="Andale Mono" charset="0"/>
              </a:rPr>
              <a:t>LE TISSU OSSEUX</a:t>
            </a:r>
            <a:endParaRPr lang="fr-FR" sz="3400" b="1" u="sng" dirty="0">
              <a:solidFill>
                <a:srgbClr val="002060"/>
              </a:solidFill>
              <a:latin typeface="Andale Mono" charset="0"/>
              <a:ea typeface="Andale Mono" charset="0"/>
              <a:cs typeface="Andale Mono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2"/>
          <a:srcRect l="2378" t="12327"/>
          <a:stretch/>
        </p:blipFill>
        <p:spPr>
          <a:xfrm>
            <a:off x="2915997" y="1368095"/>
            <a:ext cx="9075599" cy="458065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495065"/>
            <a:ext cx="61269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u="sng" dirty="0" smtClean="0">
                <a:solidFill>
                  <a:srgbClr val="FF0000"/>
                </a:solidFill>
                <a:latin typeface="Calibri" charset="0"/>
                <a:ea typeface="Calibri" charset="0"/>
                <a:cs typeface="Times New Roman" charset="0"/>
              </a:rPr>
              <a:t>Remaniement de l’os trabéculaire et alvéolaire</a:t>
            </a:r>
            <a:endParaRPr lang="fr-FR" sz="2400" dirty="0"/>
          </a:p>
        </p:txBody>
      </p:sp>
      <p:sp>
        <p:nvSpPr>
          <p:cNvPr id="9" name="ZoneTexte 8"/>
          <p:cNvSpPr txBox="1"/>
          <p:nvPr/>
        </p:nvSpPr>
        <p:spPr>
          <a:xfrm>
            <a:off x="389965" y="1732531"/>
            <a:ext cx="18280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u="sng" dirty="0" smtClean="0"/>
              <a:t>4 étapes :</a:t>
            </a:r>
            <a:endParaRPr lang="fr-FR" sz="3200" b="1" u="sng" dirty="0"/>
          </a:p>
        </p:txBody>
      </p:sp>
      <p:sp>
        <p:nvSpPr>
          <p:cNvPr id="10" name="ZoneTexte 9"/>
          <p:cNvSpPr txBox="1"/>
          <p:nvPr/>
        </p:nvSpPr>
        <p:spPr>
          <a:xfrm>
            <a:off x="389965" y="2366682"/>
            <a:ext cx="26759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s-IS" sz="2400" b="1" dirty="0" smtClean="0">
                <a:solidFill>
                  <a:srgbClr val="0070C0"/>
                </a:solidFill>
              </a:rPr>
              <a:t>→Résorption</a:t>
            </a:r>
          </a:p>
          <a:p>
            <a:endParaRPr lang="is-IS" sz="2400" b="1" dirty="0" smtClean="0">
              <a:solidFill>
                <a:srgbClr val="0070C0"/>
              </a:solidFill>
            </a:endParaRPr>
          </a:p>
          <a:p>
            <a:pPr marL="285750" indent="-285750">
              <a:buFont typeface="Wingdings" charset="2"/>
              <a:buChar char="à"/>
            </a:pPr>
            <a:r>
              <a:rPr lang="is-IS" sz="2400" b="1" dirty="0" smtClean="0">
                <a:solidFill>
                  <a:srgbClr val="0070C0"/>
                </a:solidFill>
                <a:sym typeface="Wingdings"/>
              </a:rPr>
              <a:t>Inversion</a:t>
            </a:r>
          </a:p>
          <a:p>
            <a:pPr marL="285750" indent="-285750">
              <a:buFont typeface="Wingdings" charset="2"/>
              <a:buChar char="à"/>
            </a:pPr>
            <a:endParaRPr lang="is-IS" sz="2400" b="1" dirty="0">
              <a:solidFill>
                <a:srgbClr val="0070C0"/>
              </a:solidFill>
              <a:sym typeface="Wingdings"/>
            </a:endParaRPr>
          </a:p>
          <a:p>
            <a:pPr marL="285750" indent="-285750">
              <a:buFont typeface="Wingdings" charset="2"/>
              <a:buChar char="à"/>
            </a:pPr>
            <a:r>
              <a:rPr lang="is-IS" sz="2400" b="1" dirty="0" smtClean="0">
                <a:solidFill>
                  <a:srgbClr val="0070C0"/>
                </a:solidFill>
                <a:sym typeface="Wingdings"/>
              </a:rPr>
              <a:t>Formation</a:t>
            </a:r>
          </a:p>
          <a:p>
            <a:pPr marL="285750" indent="-285750">
              <a:buFont typeface="Wingdings" charset="2"/>
              <a:buChar char="à"/>
            </a:pPr>
            <a:endParaRPr lang="is-IS" sz="2400" b="1" dirty="0" smtClean="0">
              <a:solidFill>
                <a:srgbClr val="0070C0"/>
              </a:solidFill>
              <a:sym typeface="Wingdings"/>
            </a:endParaRPr>
          </a:p>
          <a:p>
            <a:pPr marL="285750" indent="-285750">
              <a:buFont typeface="Wingdings" charset="2"/>
              <a:buChar char="à"/>
            </a:pPr>
            <a:r>
              <a:rPr lang="is-IS" sz="2400" b="1" dirty="0" smtClean="0">
                <a:solidFill>
                  <a:srgbClr val="0070C0"/>
                </a:solidFill>
                <a:sym typeface="Wingdings"/>
              </a:rPr>
              <a:t>Quiescence</a:t>
            </a:r>
            <a:r>
              <a:rPr lang="is-IS" sz="2400" b="1" dirty="0" smtClean="0">
                <a:solidFill>
                  <a:srgbClr val="0070C0"/>
                </a:solidFill>
              </a:rPr>
              <a:t> </a:t>
            </a:r>
            <a:endParaRPr lang="fr-FR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696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474258" y="1613647"/>
            <a:ext cx="763793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9600" dirty="0" smtClean="0">
                <a:latin typeface="Chalkduster" charset="0"/>
                <a:ea typeface="Chalkduster" charset="0"/>
                <a:cs typeface="Chalkduster" charset="0"/>
              </a:rPr>
              <a:t>PLACE AUX </a:t>
            </a:r>
            <a:r>
              <a:rPr lang="fr-FR" sz="9600" dirty="0" err="1" smtClean="0">
                <a:solidFill>
                  <a:schemeClr val="accent1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QCMs</a:t>
            </a:r>
            <a:r>
              <a:rPr lang="fr-FR" sz="9600" dirty="0" smtClean="0">
                <a:solidFill>
                  <a:schemeClr val="accent1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 </a:t>
            </a:r>
            <a:r>
              <a:rPr lang="fr-FR" sz="9600" dirty="0" smtClean="0">
                <a:latin typeface="Chalkduster" charset="0"/>
                <a:ea typeface="Chalkduster" charset="0"/>
                <a:cs typeface="Chalkduster" charset="0"/>
              </a:rPr>
              <a:t>!</a:t>
            </a:r>
            <a:endParaRPr lang="fr-FR" sz="9600" dirty="0">
              <a:latin typeface="Chalkduster" charset="0"/>
              <a:ea typeface="Chalkduster" charset="0"/>
              <a:cs typeface="Chalkduster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29886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0" y="642141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2691693" y="644382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35297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5482" y="484095"/>
            <a:ext cx="1180651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atin typeface="Calibri" charset="0"/>
                <a:ea typeface="Calibri" charset="0"/>
                <a:cs typeface="Calibri" charset="0"/>
              </a:rPr>
              <a:t>QCM 44 – 2013 : A propos du tissu osseux, donnez la (les) proposition(s) exacte(s) : </a:t>
            </a:r>
            <a:endParaRPr lang="fr-FR" sz="2400" b="1" dirty="0" smtClean="0">
              <a:latin typeface="Calibri" charset="0"/>
              <a:ea typeface="Calibri" charset="0"/>
              <a:cs typeface="Calibri" charset="0"/>
            </a:endParaRPr>
          </a:p>
          <a:p>
            <a:endParaRPr lang="fr-FR" sz="2400" dirty="0">
              <a:latin typeface="Calibri" charset="0"/>
              <a:ea typeface="Calibri" charset="0"/>
              <a:cs typeface="Calibri" charset="0"/>
            </a:endParaRPr>
          </a:p>
          <a:p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A) Le 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cartilage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série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́ est formé de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groupes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isogéniques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axiaux</a:t>
            </a:r>
          </a:p>
          <a:p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/>
            </a:r>
            <a:br>
              <a:rPr lang="fr-FR" sz="2400" dirty="0">
                <a:latin typeface="Calibri" charset="0"/>
                <a:ea typeface="Calibri" charset="0"/>
                <a:cs typeface="Calibri" charset="0"/>
              </a:rPr>
            </a:b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B) Le cartilage hyalin est formé de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groupes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isogéniques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axiaux</a:t>
            </a:r>
          </a:p>
          <a:p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/>
            </a:r>
            <a:br>
              <a:rPr lang="fr-FR" sz="2400" dirty="0">
                <a:latin typeface="Calibri" charset="0"/>
                <a:ea typeface="Calibri" charset="0"/>
                <a:cs typeface="Calibri" charset="0"/>
              </a:rPr>
            </a:b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C) Le cartilage hypertrophique est formé de groupes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isogéniques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axiaux</a:t>
            </a:r>
          </a:p>
          <a:p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/>
            </a:r>
            <a:br>
              <a:rPr lang="fr-FR" sz="2400" dirty="0">
                <a:latin typeface="Calibri" charset="0"/>
                <a:ea typeface="Calibri" charset="0"/>
                <a:cs typeface="Calibri" charset="0"/>
              </a:rPr>
            </a:b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D) Les groupes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isogéniques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axiaux sont </a:t>
            </a:r>
            <a:r>
              <a:rPr lang="fr-FR" sz="2400" dirty="0" err="1">
                <a:latin typeface="Calibri" charset="0"/>
                <a:ea typeface="Calibri" charset="0"/>
                <a:cs typeface="Calibri" charset="0"/>
              </a:rPr>
              <a:t>formés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 par les divisions successives d’une </a:t>
            </a:r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cellule</a:t>
            </a:r>
          </a:p>
          <a:p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 </a:t>
            </a:r>
          </a:p>
          <a:p>
            <a:r>
              <a:rPr lang="fr-FR" sz="2400" dirty="0" smtClean="0">
                <a:latin typeface="Calibri" charset="0"/>
                <a:ea typeface="Calibri" charset="0"/>
                <a:cs typeface="Calibri" charset="0"/>
              </a:rPr>
              <a:t>E</a:t>
            </a:r>
            <a:r>
              <a:rPr lang="fr-FR" sz="2400" dirty="0">
                <a:latin typeface="Calibri" charset="0"/>
                <a:ea typeface="Calibri" charset="0"/>
                <a:cs typeface="Calibri" charset="0"/>
              </a:rPr>
              <a:t>) Les propositions A, B, C et D sont fausses </a:t>
            </a:r>
          </a:p>
        </p:txBody>
      </p:sp>
      <p:sp>
        <p:nvSpPr>
          <p:cNvPr id="3" name="Rectangle 2"/>
          <p:cNvSpPr/>
          <p:nvPr/>
        </p:nvSpPr>
        <p:spPr>
          <a:xfrm>
            <a:off x="9274645" y="5637910"/>
            <a:ext cx="246394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solidFill>
                  <a:srgbClr val="00B050"/>
                </a:solidFill>
              </a:rPr>
              <a:t>Correction : </a:t>
            </a:r>
            <a:r>
              <a:rPr lang="fr-FR" sz="2400" b="1" dirty="0" smtClean="0">
                <a:solidFill>
                  <a:srgbClr val="00B050"/>
                </a:solidFill>
              </a:rPr>
              <a:t>ABCD</a:t>
            </a:r>
            <a:endParaRPr lang="fr-FR" sz="2400" b="1" dirty="0">
              <a:solidFill>
                <a:srgbClr val="00B05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29886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0" y="642141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691693" y="644382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88748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0305" y="282388"/>
            <a:ext cx="1130897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/>
              <a:t>QCM 39- 2011 : Parmi ces structures, la (les) quelle(s) </a:t>
            </a:r>
            <a:r>
              <a:rPr lang="fr-FR" sz="2400" b="1" dirty="0" err="1"/>
              <a:t>dérivent</a:t>
            </a:r>
            <a:r>
              <a:rPr lang="fr-FR" sz="2400" b="1" dirty="0"/>
              <a:t> exclusivement de l’ossification </a:t>
            </a:r>
            <a:r>
              <a:rPr lang="fr-FR" sz="2400" b="1" dirty="0" err="1"/>
              <a:t>endoconjonctive</a:t>
            </a:r>
            <a:r>
              <a:rPr lang="fr-FR" sz="2400" b="1" dirty="0"/>
              <a:t> : </a:t>
            </a:r>
            <a:endParaRPr lang="fr-FR" sz="2400" b="1" dirty="0" smtClean="0"/>
          </a:p>
          <a:p>
            <a:endParaRPr lang="fr-FR" sz="2400" dirty="0"/>
          </a:p>
          <a:p>
            <a:pPr marL="342900" indent="-342900">
              <a:buAutoNum type="alphaUcParenR"/>
            </a:pPr>
            <a:r>
              <a:rPr lang="fr-FR" sz="2400" dirty="0" smtClean="0"/>
              <a:t>L’os </a:t>
            </a:r>
            <a:r>
              <a:rPr lang="fr-FR" sz="2400" dirty="0"/>
              <a:t>cortical compact. </a:t>
            </a:r>
            <a:endParaRPr lang="fr-FR" sz="2400" dirty="0" smtClean="0"/>
          </a:p>
          <a:p>
            <a:pPr marL="342900" indent="-342900">
              <a:buAutoNum type="alphaUcParenR"/>
            </a:pPr>
            <a:endParaRPr lang="fr-FR" sz="2400" dirty="0" smtClean="0"/>
          </a:p>
          <a:p>
            <a:r>
              <a:rPr lang="fr-FR" sz="2400" dirty="0" smtClean="0"/>
              <a:t>B</a:t>
            </a:r>
            <a:r>
              <a:rPr lang="fr-FR" sz="2400" dirty="0"/>
              <a:t>) L’os spongieux</a:t>
            </a:r>
            <a:r>
              <a:rPr lang="fr-FR" sz="2400" dirty="0" smtClean="0"/>
              <a:t>.</a:t>
            </a:r>
          </a:p>
          <a:p>
            <a:r>
              <a:rPr lang="fr-FR" sz="2400" dirty="0"/>
              <a:t/>
            </a:r>
            <a:br>
              <a:rPr lang="fr-FR" sz="2400" dirty="0"/>
            </a:br>
            <a:r>
              <a:rPr lang="fr-FR" sz="2400" dirty="0"/>
              <a:t>C) L’os </a:t>
            </a:r>
            <a:r>
              <a:rPr lang="fr-FR" sz="2400" dirty="0" err="1"/>
              <a:t>trabéculaire</a:t>
            </a:r>
            <a:r>
              <a:rPr lang="fr-FR" sz="2400" dirty="0" smtClean="0"/>
              <a:t>.</a:t>
            </a:r>
          </a:p>
          <a:p>
            <a:r>
              <a:rPr lang="fr-FR" sz="2400" dirty="0"/>
              <a:t/>
            </a:r>
            <a:br>
              <a:rPr lang="fr-FR" sz="2400" dirty="0"/>
            </a:br>
            <a:r>
              <a:rPr lang="fr-FR" sz="2400" dirty="0"/>
              <a:t>D) L’os haversien. </a:t>
            </a:r>
            <a:endParaRPr lang="fr-FR" sz="2400" dirty="0" smtClean="0"/>
          </a:p>
          <a:p>
            <a:endParaRPr lang="fr-FR" sz="2400" dirty="0"/>
          </a:p>
          <a:p>
            <a:r>
              <a:rPr lang="fr-FR" sz="2400" dirty="0"/>
              <a:t>E) L’os </a:t>
            </a:r>
            <a:r>
              <a:rPr lang="fr-FR" sz="2400" dirty="0" err="1"/>
              <a:t>alvéolaire</a:t>
            </a:r>
            <a:r>
              <a:rPr lang="fr-FR" sz="2400" dirty="0"/>
              <a:t>. </a:t>
            </a:r>
          </a:p>
        </p:txBody>
      </p:sp>
      <p:sp>
        <p:nvSpPr>
          <p:cNvPr id="3" name="Rectangle 2"/>
          <p:cNvSpPr/>
          <p:nvPr/>
        </p:nvSpPr>
        <p:spPr>
          <a:xfrm>
            <a:off x="9422015" y="5637910"/>
            <a:ext cx="19333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solidFill>
                  <a:srgbClr val="00B050"/>
                </a:solidFill>
              </a:rPr>
              <a:t>Correction : </a:t>
            </a:r>
            <a:r>
              <a:rPr lang="fr-FR" sz="2400" b="1" dirty="0" smtClean="0">
                <a:solidFill>
                  <a:srgbClr val="00B050"/>
                </a:solidFill>
              </a:rPr>
              <a:t>A</a:t>
            </a:r>
            <a:endParaRPr lang="fr-FR" sz="2400" dirty="0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29886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0" y="642141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691693" y="644382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61249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179817"/>
            <a:ext cx="1140310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/>
              <a:t>QCM 38- 2010 : A propos de la formation des cristaux d’hydroxyapatite, donnez les vraies : </a:t>
            </a:r>
            <a:endParaRPr lang="fr-FR" sz="2400" b="1" dirty="0" smtClean="0"/>
          </a:p>
          <a:p>
            <a:endParaRPr lang="fr-FR" sz="2400" dirty="0"/>
          </a:p>
          <a:p>
            <a:pPr marL="457200" indent="-457200">
              <a:buAutoNum type="alphaUcParenR"/>
            </a:pPr>
            <a:r>
              <a:rPr lang="fr-FR" sz="2400" dirty="0" smtClean="0"/>
              <a:t>Les </a:t>
            </a:r>
            <a:r>
              <a:rPr lang="fr-FR" sz="2400" dirty="0"/>
              <a:t>cristaux d’hydroxyapatite appartiennent à la phase </a:t>
            </a:r>
            <a:r>
              <a:rPr lang="fr-FR" sz="2400" dirty="0" err="1"/>
              <a:t>minérale</a:t>
            </a:r>
            <a:r>
              <a:rPr lang="fr-FR" sz="2400" dirty="0"/>
              <a:t> de l’os. </a:t>
            </a:r>
            <a:endParaRPr lang="fr-FR" sz="2400" dirty="0" smtClean="0"/>
          </a:p>
          <a:p>
            <a:pPr marL="457200" indent="-457200">
              <a:buAutoNum type="alphaUcParenR"/>
            </a:pPr>
            <a:endParaRPr lang="fr-FR" sz="2400" dirty="0"/>
          </a:p>
          <a:p>
            <a:r>
              <a:rPr lang="fr-FR" sz="2400" dirty="0"/>
              <a:t>B)  Les cristaux d’hydroxyapatite appartiennent à la phase organique de l’os. </a:t>
            </a:r>
            <a:endParaRPr lang="fr-FR" sz="2400" dirty="0" smtClean="0"/>
          </a:p>
          <a:p>
            <a:endParaRPr lang="fr-FR" sz="2400" dirty="0"/>
          </a:p>
          <a:p>
            <a:r>
              <a:rPr lang="fr-FR" sz="2400" dirty="0"/>
              <a:t>C)  Les cristaux d’hydroxyapatite sont produits au niveau de la matrice extracellulaire de l’os avec </a:t>
            </a:r>
            <a:r>
              <a:rPr lang="fr-FR" sz="2400" dirty="0" smtClean="0"/>
              <a:t>les </a:t>
            </a:r>
            <a:r>
              <a:rPr lang="fr-FR" sz="2400" dirty="0"/>
              <a:t>phases de </a:t>
            </a:r>
            <a:r>
              <a:rPr lang="fr-FR" sz="2400" dirty="0" err="1"/>
              <a:t>nucléation</a:t>
            </a:r>
            <a:r>
              <a:rPr lang="fr-FR" sz="2400" dirty="0"/>
              <a:t> et d’</a:t>
            </a:r>
            <a:r>
              <a:rPr lang="fr-FR" sz="2400" dirty="0" err="1"/>
              <a:t>accrétion</a:t>
            </a:r>
            <a:r>
              <a:rPr lang="fr-FR" sz="2400" dirty="0"/>
              <a:t>. </a:t>
            </a:r>
          </a:p>
          <a:p>
            <a:endParaRPr lang="fr-FR" sz="2400" dirty="0" smtClean="0"/>
          </a:p>
          <a:p>
            <a:r>
              <a:rPr lang="fr-FR" sz="2400" dirty="0" smtClean="0"/>
              <a:t>D</a:t>
            </a:r>
            <a:r>
              <a:rPr lang="fr-FR" sz="2400" dirty="0"/>
              <a:t>)  Les cristaux </a:t>
            </a:r>
            <a:r>
              <a:rPr lang="fr-FR" sz="2400" dirty="0" smtClean="0"/>
              <a:t>d’hydroxyapatite </a:t>
            </a:r>
            <a:r>
              <a:rPr lang="fr-FR" sz="2400" dirty="0" err="1"/>
              <a:t>présente</a:t>
            </a:r>
            <a:r>
              <a:rPr lang="fr-FR" sz="2400" dirty="0"/>
              <a:t> une zone profonde où les </a:t>
            </a:r>
            <a:r>
              <a:rPr lang="fr-FR" sz="2400" dirty="0" err="1"/>
              <a:t>échanges</a:t>
            </a:r>
            <a:r>
              <a:rPr lang="fr-FR" sz="2400" dirty="0"/>
              <a:t> sont lents</a:t>
            </a:r>
            <a:r>
              <a:rPr lang="fr-FR" sz="2400" dirty="0" smtClean="0"/>
              <a:t>.</a:t>
            </a:r>
          </a:p>
          <a:p>
            <a:r>
              <a:rPr lang="fr-FR" sz="2400" dirty="0" smtClean="0"/>
              <a:t> </a:t>
            </a:r>
            <a:endParaRPr lang="fr-FR" sz="2400" dirty="0"/>
          </a:p>
          <a:p>
            <a:r>
              <a:rPr lang="fr-FR" sz="2400" dirty="0"/>
              <a:t>E)  Les cristaux d’hydroxyapatite </a:t>
            </a:r>
            <a:r>
              <a:rPr lang="fr-FR" sz="2400" dirty="0" err="1"/>
              <a:t>présente</a:t>
            </a:r>
            <a:r>
              <a:rPr lang="fr-FR" sz="2400" dirty="0"/>
              <a:t> une coque d’hydratation où les </a:t>
            </a:r>
            <a:r>
              <a:rPr lang="fr-FR" sz="2400" dirty="0" err="1"/>
              <a:t>échanges</a:t>
            </a:r>
            <a:r>
              <a:rPr lang="fr-FR" sz="2400" dirty="0"/>
              <a:t> sont </a:t>
            </a:r>
            <a:r>
              <a:rPr lang="fr-FR" sz="2400" dirty="0" err="1"/>
              <a:t>très</a:t>
            </a:r>
            <a:r>
              <a:rPr lang="fr-FR" sz="2400" dirty="0"/>
              <a:t> </a:t>
            </a:r>
            <a:r>
              <a:rPr lang="fr-FR" sz="2400" dirty="0" smtClean="0"/>
              <a:t>rapides</a:t>
            </a:r>
            <a:r>
              <a:rPr lang="fr-FR" sz="2400" dirty="0"/>
              <a:t>. </a:t>
            </a:r>
            <a:endParaRPr lang="fr-FR" sz="2400" dirty="0">
              <a:effectLst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9359152" y="5688106"/>
            <a:ext cx="24381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B050"/>
                </a:solidFill>
              </a:rPr>
              <a:t>Correction : ACDE</a:t>
            </a:r>
            <a:endParaRPr lang="fr-FR" sz="2400" b="1" dirty="0">
              <a:solidFill>
                <a:srgbClr val="00B050"/>
              </a:solidFill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29886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0" y="642141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691693" y="644382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4360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8258" y="0"/>
            <a:ext cx="11080376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/>
              <a:t>QCM 46 – 2013 : A propos du tissu osseux, donnez la proposition exacte concernant le </a:t>
            </a:r>
            <a:r>
              <a:rPr lang="fr-FR" sz="2000" b="1" dirty="0" err="1"/>
              <a:t>déroulement</a:t>
            </a:r>
            <a:r>
              <a:rPr lang="fr-FR" sz="2000" b="1" dirty="0"/>
              <a:t> de l’ossification </a:t>
            </a:r>
            <a:r>
              <a:rPr lang="fr-FR" sz="2000" b="1" dirty="0" err="1"/>
              <a:t>endochondrale</a:t>
            </a:r>
            <a:r>
              <a:rPr lang="fr-FR" sz="2000" b="1" dirty="0"/>
              <a:t> d’un os long en classant par ordre d’apparition les </a:t>
            </a:r>
            <a:r>
              <a:rPr lang="fr-FR" sz="2000" b="1" dirty="0" err="1"/>
              <a:t>étapes</a:t>
            </a:r>
            <a:r>
              <a:rPr lang="fr-FR" sz="2000" b="1" dirty="0"/>
              <a:t> suivantes : </a:t>
            </a:r>
            <a:endParaRPr lang="fr-FR" sz="2000" b="1" dirty="0" smtClean="0"/>
          </a:p>
          <a:p>
            <a:endParaRPr lang="fr-FR" sz="2000" dirty="0"/>
          </a:p>
          <a:p>
            <a:r>
              <a:rPr lang="fr-FR" sz="2000" dirty="0" smtClean="0"/>
              <a:t>1) </a:t>
            </a:r>
            <a:r>
              <a:rPr lang="fr-FR" sz="2000" dirty="0"/>
              <a:t> </a:t>
            </a:r>
            <a:r>
              <a:rPr lang="fr-FR" sz="2000" dirty="0" smtClean="0"/>
              <a:t>La pièce squelettique est composée uniquement de cartilage hyalin </a:t>
            </a:r>
          </a:p>
          <a:p>
            <a:endParaRPr lang="fr-FR" sz="2000" dirty="0"/>
          </a:p>
          <a:p>
            <a:r>
              <a:rPr lang="fr-FR" sz="2000" dirty="0" smtClean="0"/>
              <a:t>2) </a:t>
            </a:r>
            <a:r>
              <a:rPr lang="fr-FR" sz="2000" dirty="0"/>
              <a:t> </a:t>
            </a:r>
            <a:r>
              <a:rPr lang="fr-FR" sz="2000" dirty="0" smtClean="0"/>
              <a:t>Un nodule de cartilage hypertrophique calcifié apparaît au centre de la pièce </a:t>
            </a:r>
            <a:endParaRPr lang="fr-FR" sz="2000" dirty="0"/>
          </a:p>
          <a:p>
            <a:endParaRPr lang="fr-FR" sz="2000" dirty="0" smtClean="0"/>
          </a:p>
          <a:p>
            <a:r>
              <a:rPr lang="fr-FR" sz="2000" dirty="0" smtClean="0"/>
              <a:t>3)</a:t>
            </a:r>
            <a:r>
              <a:rPr lang="fr-FR" sz="2000" dirty="0"/>
              <a:t> </a:t>
            </a:r>
            <a:r>
              <a:rPr lang="fr-FR" sz="2000" dirty="0" smtClean="0"/>
              <a:t>L’invasion </a:t>
            </a:r>
            <a:r>
              <a:rPr lang="fr-FR" sz="2000" dirty="0" err="1" smtClean="0"/>
              <a:t>conjonctivo</a:t>
            </a:r>
            <a:r>
              <a:rPr lang="fr-FR" sz="2000" dirty="0" smtClean="0"/>
              <a:t>-vasculaire provenant du périoste creuse des cavités dans le cartilage </a:t>
            </a:r>
            <a:endParaRPr lang="fr-FR" sz="2000" dirty="0"/>
          </a:p>
          <a:p>
            <a:r>
              <a:rPr lang="fr-FR" sz="2000" dirty="0"/>
              <a:t>hypertrophique pendant que le </a:t>
            </a:r>
            <a:r>
              <a:rPr lang="fr-FR" sz="2000" dirty="0" smtClean="0"/>
              <a:t>périoste dépose </a:t>
            </a:r>
            <a:r>
              <a:rPr lang="fr-FR" sz="2000" dirty="0"/>
              <a:t>de nouvelles lamelles osseuses sur la face </a:t>
            </a:r>
          </a:p>
          <a:p>
            <a:r>
              <a:rPr lang="fr-FR" sz="2000" dirty="0"/>
              <a:t>externe de la </a:t>
            </a:r>
            <a:r>
              <a:rPr lang="fr-FR" sz="2000" dirty="0" err="1"/>
              <a:t>première</a:t>
            </a:r>
            <a:r>
              <a:rPr lang="fr-FR" sz="2000" dirty="0"/>
              <a:t> </a:t>
            </a:r>
          </a:p>
          <a:p>
            <a:endParaRPr lang="fr-FR" sz="2000" dirty="0" smtClean="0"/>
          </a:p>
          <a:p>
            <a:r>
              <a:rPr lang="fr-FR" sz="2000" dirty="0" smtClean="0"/>
              <a:t>4)  Le cartilage hypertrophique atteint le manchon </a:t>
            </a:r>
            <a:r>
              <a:rPr lang="fr-FR" sz="2000" dirty="0" err="1" smtClean="0"/>
              <a:t>périchondral</a:t>
            </a:r>
            <a:r>
              <a:rPr lang="fr-FR" sz="2000" dirty="0" smtClean="0"/>
              <a:t> et induit la formation d’une lamelle osseuse </a:t>
            </a:r>
          </a:p>
          <a:p>
            <a:endParaRPr lang="fr-FR" sz="2000" dirty="0"/>
          </a:p>
          <a:p>
            <a:r>
              <a:rPr lang="fr-FR" sz="2000" dirty="0" smtClean="0"/>
              <a:t>5) </a:t>
            </a:r>
            <a:r>
              <a:rPr lang="fr-FR" sz="2000" dirty="0"/>
              <a:t> Des </a:t>
            </a:r>
            <a:r>
              <a:rPr lang="fr-FR" sz="2000" dirty="0" err="1"/>
              <a:t>ostéoblastes</a:t>
            </a:r>
            <a:r>
              <a:rPr lang="fr-FR" sz="2000" dirty="0"/>
              <a:t> </a:t>
            </a:r>
            <a:r>
              <a:rPr lang="fr-FR" sz="2000" dirty="0" err="1"/>
              <a:t>déposent</a:t>
            </a:r>
            <a:r>
              <a:rPr lang="fr-FR" sz="2000" dirty="0"/>
              <a:t> des lamelles osseuses sur les </a:t>
            </a:r>
            <a:r>
              <a:rPr lang="fr-FR" sz="2000" dirty="0" err="1"/>
              <a:t>travées</a:t>
            </a:r>
            <a:r>
              <a:rPr lang="fr-FR" sz="2000" dirty="0"/>
              <a:t> cartilagineuses </a:t>
            </a:r>
            <a:endParaRPr lang="fr-FR" sz="2000" dirty="0" smtClean="0"/>
          </a:p>
          <a:p>
            <a:endParaRPr lang="fr-FR" sz="2000" dirty="0"/>
          </a:p>
          <a:p>
            <a:r>
              <a:rPr lang="fr-FR" sz="2000" dirty="0" smtClean="0"/>
              <a:t>6) </a:t>
            </a:r>
            <a:r>
              <a:rPr lang="fr-FR" sz="2000" dirty="0"/>
              <a:t> Des </a:t>
            </a:r>
            <a:r>
              <a:rPr lang="fr-FR" sz="2000" dirty="0" err="1"/>
              <a:t>ostéoclastes</a:t>
            </a:r>
            <a:r>
              <a:rPr lang="fr-FR" sz="2000" dirty="0"/>
              <a:t> </a:t>
            </a:r>
            <a:r>
              <a:rPr lang="fr-FR" sz="2000" dirty="0" err="1"/>
              <a:t>détruisent</a:t>
            </a:r>
            <a:r>
              <a:rPr lang="fr-FR" sz="2000" dirty="0"/>
              <a:t> les </a:t>
            </a:r>
            <a:r>
              <a:rPr lang="fr-FR" sz="2000" dirty="0" err="1"/>
              <a:t>travées</a:t>
            </a:r>
            <a:r>
              <a:rPr lang="fr-FR" sz="2000" dirty="0"/>
              <a:t> </a:t>
            </a:r>
            <a:r>
              <a:rPr lang="fr-FR" sz="2000" dirty="0" err="1"/>
              <a:t>endochondrales</a:t>
            </a:r>
            <a:r>
              <a:rPr lang="fr-FR" sz="2000" dirty="0"/>
              <a:t> centrales pour former la </a:t>
            </a:r>
            <a:r>
              <a:rPr lang="fr-FR" sz="2000" dirty="0" err="1"/>
              <a:t>cavite</a:t>
            </a:r>
            <a:r>
              <a:rPr lang="fr-FR" sz="2000" dirty="0"/>
              <a:t>́ </a:t>
            </a:r>
          </a:p>
          <a:p>
            <a:r>
              <a:rPr lang="fr-FR" sz="2000" dirty="0" err="1"/>
              <a:t>médullaire</a:t>
            </a:r>
            <a:r>
              <a:rPr lang="fr-FR" sz="2000" dirty="0"/>
              <a:t> </a:t>
            </a:r>
          </a:p>
          <a:p>
            <a:endParaRPr lang="fr-FR" sz="2000" dirty="0"/>
          </a:p>
          <a:p>
            <a:r>
              <a:rPr lang="fr-FR" sz="2000" dirty="0"/>
              <a:t>A) 123456 </a:t>
            </a:r>
            <a:r>
              <a:rPr lang="fr-FR" sz="2000" dirty="0" smtClean="0"/>
              <a:t>    B</a:t>
            </a:r>
            <a:r>
              <a:rPr lang="fr-FR" sz="2000" dirty="0"/>
              <a:t>) 124356 </a:t>
            </a:r>
            <a:r>
              <a:rPr lang="fr-FR" sz="2000" dirty="0" smtClean="0"/>
              <a:t>     C</a:t>
            </a:r>
            <a:r>
              <a:rPr lang="fr-FR" sz="2000" dirty="0"/>
              <a:t>) 124365 </a:t>
            </a:r>
            <a:r>
              <a:rPr lang="fr-FR" sz="2000" dirty="0" smtClean="0"/>
              <a:t>     D</a:t>
            </a:r>
            <a:r>
              <a:rPr lang="fr-FR" sz="2000" dirty="0"/>
              <a:t>) 132456 </a:t>
            </a:r>
          </a:p>
        </p:txBody>
      </p:sp>
      <p:sp>
        <p:nvSpPr>
          <p:cNvPr id="3" name="Rectangle 2"/>
          <p:cNvSpPr/>
          <p:nvPr/>
        </p:nvSpPr>
        <p:spPr>
          <a:xfrm>
            <a:off x="9988377" y="5691699"/>
            <a:ext cx="19894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solidFill>
                  <a:srgbClr val="00B050"/>
                </a:solidFill>
              </a:rPr>
              <a:t>Correction : </a:t>
            </a:r>
            <a:r>
              <a:rPr lang="fr-FR" sz="2400" b="1" dirty="0" smtClean="0">
                <a:solidFill>
                  <a:srgbClr val="00B050"/>
                </a:solidFill>
              </a:rPr>
              <a:t>B </a:t>
            </a:r>
            <a:endParaRPr lang="fr-FR" sz="2400" dirty="0"/>
          </a:p>
        </p:txBody>
      </p:sp>
      <p:sp>
        <p:nvSpPr>
          <p:cNvPr id="4" name="ZoneTexte 3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629886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0" y="642141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691693" y="644382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89287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6483" y="869594"/>
            <a:ext cx="84985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/>
              <a:t>QCM 49 – 2014 : A propos de la </a:t>
            </a:r>
            <a:r>
              <a:rPr lang="fr-FR" b="1" dirty="0" err="1"/>
              <a:t>régénération</a:t>
            </a:r>
            <a:r>
              <a:rPr lang="fr-FR" b="1" dirty="0"/>
              <a:t> du tissu osseux, classez les </a:t>
            </a:r>
            <a:r>
              <a:rPr lang="fr-FR" b="1" dirty="0" err="1"/>
              <a:t>étapes</a:t>
            </a:r>
            <a:r>
              <a:rPr lang="fr-FR" b="1" dirty="0"/>
              <a:t> de la formation d’un </a:t>
            </a:r>
            <a:r>
              <a:rPr lang="fr-FR" b="1" dirty="0" err="1"/>
              <a:t>ostéon</a:t>
            </a:r>
            <a:r>
              <a:rPr lang="fr-FR" b="1" dirty="0"/>
              <a:t> : </a:t>
            </a:r>
            <a:endParaRPr lang="fr-FR" dirty="0"/>
          </a:p>
        </p:txBody>
      </p:sp>
      <p:pic>
        <p:nvPicPr>
          <p:cNvPr id="3" name="Image 17" descr="http://www.isto.ucl.ac.be/safe/images/0890809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15" b="5089"/>
          <a:stretch/>
        </p:blipFill>
        <p:spPr bwMode="auto">
          <a:xfrm>
            <a:off x="5239934" y="1940525"/>
            <a:ext cx="1876188" cy="144155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18" descr="http://www.isto.ucl.ac.be/safe/images/0890810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52" b="13396"/>
          <a:stretch/>
        </p:blipFill>
        <p:spPr bwMode="auto">
          <a:xfrm>
            <a:off x="766483" y="1917627"/>
            <a:ext cx="1668804" cy="148735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4" descr="http://www.isto.ucl.ac.be/safe/images/08908120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6369" y="1917627"/>
            <a:ext cx="1970361" cy="15914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http://www.isto.ucl.ac.be/safe/images/08908130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553" y="1917627"/>
            <a:ext cx="1910135" cy="150409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19" descr="http://www.isto.ucl.ac.be/safe/images/08908110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95" b="7995"/>
          <a:stretch/>
        </p:blipFill>
        <p:spPr bwMode="auto">
          <a:xfrm>
            <a:off x="10044953" y="1917627"/>
            <a:ext cx="1882588" cy="15914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8363937" y="5673266"/>
            <a:ext cx="35636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b="1" dirty="0" smtClean="0">
                <a:solidFill>
                  <a:srgbClr val="00B050"/>
                </a:solidFill>
              </a:rPr>
              <a:t>Correction : E : 3, 1, 5, 4, 2 </a:t>
            </a:r>
            <a:endParaRPr lang="fr-FR" sz="2400" b="1" dirty="0">
              <a:solidFill>
                <a:srgbClr val="00B05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56620" y="4131895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400" dirty="0"/>
              <a:t>A) 1,3,2,4,5</a:t>
            </a:r>
            <a:br>
              <a:rPr lang="pt-BR" sz="2400" dirty="0"/>
            </a:br>
            <a:r>
              <a:rPr lang="pt-BR" sz="2400" dirty="0" err="1"/>
              <a:t>B</a:t>
            </a:r>
            <a:r>
              <a:rPr lang="pt-BR" sz="2400" dirty="0"/>
              <a:t>) 1,2,3,4,5</a:t>
            </a:r>
            <a:br>
              <a:rPr lang="pt-BR" sz="2400" dirty="0"/>
            </a:br>
            <a:r>
              <a:rPr lang="pt-BR" sz="2400" dirty="0"/>
              <a:t>C) 1,2,4,3,5</a:t>
            </a:r>
            <a:br>
              <a:rPr lang="pt-BR" sz="2400" dirty="0"/>
            </a:br>
            <a:r>
              <a:rPr lang="is-IS" sz="2400" dirty="0"/>
              <a:t>D) </a:t>
            </a:r>
            <a:r>
              <a:rPr lang="is-IS" sz="2400" dirty="0" smtClean="0"/>
              <a:t>5,1,3,2,4</a:t>
            </a:r>
            <a:r>
              <a:rPr lang="pt-BR" sz="2400" dirty="0"/>
              <a:t/>
            </a:r>
            <a:br>
              <a:rPr lang="pt-BR" sz="2400" dirty="0"/>
            </a:br>
            <a:r>
              <a:rPr lang="pt-BR" sz="2400" dirty="0"/>
              <a:t>E) </a:t>
            </a:r>
            <a:r>
              <a:rPr lang="pt-BR" sz="2400" dirty="0" err="1"/>
              <a:t>Les</a:t>
            </a:r>
            <a:r>
              <a:rPr lang="pt-BR" sz="2400" dirty="0"/>
              <a:t> </a:t>
            </a:r>
            <a:r>
              <a:rPr lang="pt-BR" sz="2400" dirty="0" err="1"/>
              <a:t>propositions</a:t>
            </a:r>
            <a:r>
              <a:rPr lang="pt-BR" sz="2400" dirty="0"/>
              <a:t> A, </a:t>
            </a:r>
            <a:r>
              <a:rPr lang="pt-BR" sz="2400" dirty="0" err="1"/>
              <a:t>B</a:t>
            </a:r>
            <a:r>
              <a:rPr lang="pt-BR" sz="2400" dirty="0"/>
              <a:t>, C et </a:t>
            </a:r>
            <a:r>
              <a:rPr lang="pt-BR" sz="2400" dirty="0" err="1"/>
              <a:t>D</a:t>
            </a:r>
            <a:r>
              <a:rPr lang="pt-BR" sz="2400" dirty="0"/>
              <a:t> </a:t>
            </a:r>
            <a:r>
              <a:rPr lang="pt-BR" sz="2400" dirty="0" err="1"/>
              <a:t>sont</a:t>
            </a:r>
            <a:r>
              <a:rPr lang="pt-BR" sz="2400" dirty="0"/>
              <a:t> </a:t>
            </a:r>
            <a:r>
              <a:rPr lang="pt-BR" sz="2400" dirty="0" err="1" smtClean="0"/>
              <a:t>fausses</a:t>
            </a:r>
            <a:r>
              <a:rPr lang="pt-BR" sz="2400" dirty="0" smtClean="0"/>
              <a:t> </a:t>
            </a:r>
            <a:endParaRPr lang="pt-BR" sz="2400" dirty="0"/>
          </a:p>
          <a:p>
            <a:endParaRPr lang="pt-BR" sz="2400" dirty="0"/>
          </a:p>
        </p:txBody>
      </p:sp>
      <p:sp>
        <p:nvSpPr>
          <p:cNvPr id="10" name="ZoneTexte 9"/>
          <p:cNvSpPr txBox="1"/>
          <p:nvPr/>
        </p:nvSpPr>
        <p:spPr>
          <a:xfrm>
            <a:off x="766483" y="3509034"/>
            <a:ext cx="376517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1</a:t>
            </a:r>
            <a:endParaRPr lang="fr-FR" sz="2400" dirty="0"/>
          </a:p>
        </p:txBody>
      </p:sp>
      <p:sp>
        <p:nvSpPr>
          <p:cNvPr id="11" name="ZoneTexte 10"/>
          <p:cNvSpPr txBox="1"/>
          <p:nvPr/>
        </p:nvSpPr>
        <p:spPr>
          <a:xfrm>
            <a:off x="2949553" y="3545976"/>
            <a:ext cx="331855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fr-FR" sz="2400" dirty="0"/>
              <a:t>2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5239934" y="3526156"/>
            <a:ext cx="286807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fr-FR" sz="2400" dirty="0"/>
              <a:t>3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7485267" y="3609519"/>
            <a:ext cx="314353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4</a:t>
            </a:r>
            <a:endParaRPr lang="fr-FR" sz="2400" dirty="0"/>
          </a:p>
        </p:txBody>
      </p:sp>
      <p:sp>
        <p:nvSpPr>
          <p:cNvPr id="14" name="ZoneTexte 13"/>
          <p:cNvSpPr txBox="1"/>
          <p:nvPr/>
        </p:nvSpPr>
        <p:spPr>
          <a:xfrm>
            <a:off x="10044953" y="3670230"/>
            <a:ext cx="376518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fr-FR" sz="2400" dirty="0"/>
              <a:t>5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629886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/>
          <p:cNvSpPr/>
          <p:nvPr/>
        </p:nvSpPr>
        <p:spPr>
          <a:xfrm>
            <a:off x="0" y="642141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ZoneTexte 17"/>
          <p:cNvSpPr txBox="1"/>
          <p:nvPr/>
        </p:nvSpPr>
        <p:spPr>
          <a:xfrm>
            <a:off x="2691693" y="644382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62115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900669" y="1519518"/>
            <a:ext cx="984324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6000" dirty="0" smtClean="0">
                <a:solidFill>
                  <a:schemeClr val="accent1">
                    <a:lumMod val="75000"/>
                  </a:schemeClr>
                </a:solidFill>
                <a:latin typeface="Chalkduster" charset="0"/>
                <a:ea typeface="Chalkduster" charset="0"/>
                <a:cs typeface="Chalkduster" charset="0"/>
              </a:rPr>
              <a:t>MERCI POUR VOTRE ATTENTION !</a:t>
            </a:r>
            <a:endParaRPr lang="fr-FR" sz="6000" dirty="0">
              <a:solidFill>
                <a:schemeClr val="accent1">
                  <a:lumMod val="75000"/>
                </a:schemeClr>
              </a:solidFill>
              <a:latin typeface="Chalkduster" charset="0"/>
              <a:ea typeface="Chalkduster" charset="0"/>
              <a:cs typeface="Chalkduster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691693" y="646624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1447" y="4081930"/>
            <a:ext cx="1625600" cy="1625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6298867"/>
            <a:ext cx="12192000" cy="536714"/>
          </a:xfrm>
          <a:prstGeom prst="rect">
            <a:avLst/>
          </a:prstGeom>
          <a:solidFill>
            <a:srgbClr val="0096FF"/>
          </a:solidFill>
          <a:ln>
            <a:solidFill>
              <a:srgbClr val="009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0" y="6421411"/>
            <a:ext cx="12192000" cy="414169"/>
          </a:xfrm>
          <a:prstGeom prst="rect">
            <a:avLst/>
          </a:prstGeom>
          <a:solidFill>
            <a:srgbClr val="011893"/>
          </a:solidFill>
          <a:ln>
            <a:solidFill>
              <a:srgbClr val="0118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2691693" y="6443829"/>
            <a:ext cx="62612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  <a:ea typeface="Al Nile" charset="-78"/>
                <a:cs typeface="Al Nile" charset="-78"/>
              </a:rPr>
              <a:t>Le tutorat est gratuit. Toute reproduction ou vente est interdite.</a:t>
            </a:r>
            <a:endParaRPr lang="fr-FR" b="1" dirty="0">
              <a:solidFill>
                <a:schemeClr val="bg1"/>
              </a:solidFill>
              <a:ea typeface="Al Nile" charset="-78"/>
              <a:cs typeface="Al Nile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2701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étrospection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Rétrospectio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étrospection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13039</TotalTime>
  <Words>3994</Words>
  <Application>Microsoft Macintosh PowerPoint</Application>
  <PresentationFormat>Grand écran</PresentationFormat>
  <Paragraphs>641</Paragraphs>
  <Slides>67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67</vt:i4>
      </vt:variant>
    </vt:vector>
  </HeadingPairs>
  <TitlesOfParts>
    <vt:vector size="86" baseType="lpstr">
      <vt:lpstr>Abadi MT Condensed Extra Bold</vt:lpstr>
      <vt:lpstr>Al Nile</vt:lpstr>
      <vt:lpstr>Andale Mono</vt:lpstr>
      <vt:lpstr>Apple Chancery</vt:lpstr>
      <vt:lpstr>AppleColorEmoji</vt:lpstr>
      <vt:lpstr>Arial Rounded MT Bold</vt:lpstr>
      <vt:lpstr>Calibri</vt:lpstr>
      <vt:lpstr>Calibri Light</vt:lpstr>
      <vt:lpstr>Century Schoolbook</vt:lpstr>
      <vt:lpstr>Chalkduster</vt:lpstr>
      <vt:lpstr>Helvetica Neue</vt:lpstr>
      <vt:lpstr>Malgun Gothic</vt:lpstr>
      <vt:lpstr>Roboto-Regular</vt:lpstr>
      <vt:lpstr>Symbol</vt:lpstr>
      <vt:lpstr>Times New Roman</vt:lpstr>
      <vt:lpstr>Verdana</vt:lpstr>
      <vt:lpstr>Wingdings</vt:lpstr>
      <vt:lpstr>Arial</vt:lpstr>
      <vt:lpstr>Rétrospection</vt:lpstr>
      <vt:lpstr>LE TISSU SQUELETTIQUE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15.0024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TISSU SQUELETTIQUE</dc:title>
  <dc:creator>0665447406</dc:creator>
  <cp:lastModifiedBy>Melanie Anton</cp:lastModifiedBy>
  <cp:revision>50</cp:revision>
  <dcterms:created xsi:type="dcterms:W3CDTF">2016-08-07T19:12:23Z</dcterms:created>
  <dcterms:modified xsi:type="dcterms:W3CDTF">2016-08-25T13:03:03Z</dcterms:modified>
</cp:coreProperties>
</file>