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5E630-0B64-43A1-9699-D8DB0A58FAB0}" type="datetimeFigureOut">
              <a:rPr lang="fr-FR" smtClean="0"/>
              <a:pPr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0A96C-3AA6-427E-A3FC-D47E1686E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500042"/>
            <a:ext cx="7772400" cy="4786346"/>
          </a:xfrm>
        </p:spPr>
        <p:txBody>
          <a:bodyPr>
            <a:noAutofit/>
          </a:bodyPr>
          <a:lstStyle/>
          <a:p>
            <a:r>
              <a:rPr lang="fr-FR" sz="4800" u="sng" dirty="0" smtClean="0">
                <a:solidFill>
                  <a:srgbClr val="0070C0"/>
                </a:solidFill>
              </a:rPr>
              <a:t>Glycogénolyse et Glycogénogénèse</a:t>
            </a:r>
            <a:endParaRPr lang="fr-FR" sz="4800" u="sng" dirty="0">
              <a:solidFill>
                <a:srgbClr val="0070C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Glucose ↔ Glycogène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143504" y="2285992"/>
            <a:ext cx="2857520" cy="5000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Glycogénolyse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fr-FR" sz="2800" dirty="0" smtClean="0">
                <a:solidFill>
                  <a:srgbClr val="0070C0"/>
                </a:solidFill>
              </a:rPr>
              <a:t>Glycogène</a:t>
            </a:r>
            <a:r>
              <a:rPr lang="fr-FR" sz="1600" i="1" dirty="0" smtClean="0">
                <a:solidFill>
                  <a:srgbClr val="0070C0"/>
                </a:solidFill>
              </a:rPr>
              <a:t> n</a:t>
            </a:r>
            <a:endParaRPr lang="fr-FR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fr-FR" sz="1600" dirty="0" smtClean="0">
                <a:solidFill>
                  <a:srgbClr val="0070C0"/>
                </a:solidFill>
              </a:rPr>
              <a:t>                                                                             Pi</a:t>
            </a:r>
          </a:p>
          <a:p>
            <a:pPr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                                    </a:t>
            </a:r>
            <a:r>
              <a:rPr lang="fr-FR" sz="1600" dirty="0" smtClean="0">
                <a:solidFill>
                  <a:srgbClr val="0070C0"/>
                </a:solidFill>
              </a:rPr>
              <a:t> Glycogène </a:t>
            </a:r>
            <a:r>
              <a:rPr lang="fr-FR" sz="1200" dirty="0" smtClean="0">
                <a:solidFill>
                  <a:srgbClr val="0070C0"/>
                </a:solidFill>
              </a:rPr>
              <a:t>n-1</a:t>
            </a:r>
            <a:endParaRPr lang="fr-FR" sz="2000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800" dirty="0" smtClean="0">
                <a:solidFill>
                  <a:srgbClr val="0070C0"/>
                </a:solidFill>
              </a:rPr>
              <a:t>Glucose-1-P</a:t>
            </a:r>
          </a:p>
          <a:p>
            <a:pPr algn="ctr">
              <a:buNone/>
            </a:pPr>
            <a:endParaRPr lang="fr-FR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800" dirty="0" smtClean="0">
                <a:solidFill>
                  <a:srgbClr val="0070C0"/>
                </a:solidFill>
              </a:rPr>
              <a:t>Glucose-6-P</a:t>
            </a:r>
          </a:p>
          <a:p>
            <a:pPr algn="ctr">
              <a:buNone/>
            </a:pPr>
            <a:r>
              <a:rPr lang="fr-FR" dirty="0" smtClean="0">
                <a:solidFill>
                  <a:srgbClr val="0070C0"/>
                </a:solidFill>
              </a:rPr>
              <a:t>                                      </a:t>
            </a:r>
            <a:r>
              <a:rPr lang="fr-FR" sz="1800" dirty="0" smtClean="0">
                <a:solidFill>
                  <a:srgbClr val="FF0000"/>
                </a:solidFill>
              </a:rPr>
              <a:t>Glucose-6-Phosphatase</a:t>
            </a:r>
            <a:r>
              <a:rPr lang="fr-FR" dirty="0" smtClean="0">
                <a:solidFill>
                  <a:srgbClr val="0070C0"/>
                </a:solidFill>
              </a:rPr>
              <a:t> </a:t>
            </a:r>
          </a:p>
          <a:p>
            <a:pPr algn="ctr">
              <a:buNone/>
            </a:pPr>
            <a:r>
              <a:rPr lang="fr-FR" sz="2800" dirty="0" smtClean="0">
                <a:solidFill>
                  <a:srgbClr val="7030A0"/>
                </a:solidFill>
              </a:rPr>
              <a:t>Glucose</a:t>
            </a:r>
            <a:r>
              <a:rPr lang="fr-FR" dirty="0" smtClean="0">
                <a:solidFill>
                  <a:srgbClr val="0070C0"/>
                </a:solidFill>
              </a:rPr>
              <a:t>          </a:t>
            </a:r>
          </a:p>
          <a:p>
            <a:pPr algn="ctr">
              <a:buNone/>
            </a:pP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5" name="Flèche vers le bas 4"/>
          <p:cNvSpPr/>
          <p:nvPr/>
        </p:nvSpPr>
        <p:spPr>
          <a:xfrm>
            <a:off x="4500562" y="2143116"/>
            <a:ext cx="142876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courbée vers la gauche 5"/>
          <p:cNvSpPr/>
          <p:nvPr/>
        </p:nvSpPr>
        <p:spPr>
          <a:xfrm>
            <a:off x="4286248" y="2285992"/>
            <a:ext cx="285752" cy="5715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072066" y="2357430"/>
            <a:ext cx="30003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Glycogène Phosphorylase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2" name="Flèche vers le bas 11"/>
          <p:cNvSpPr/>
          <p:nvPr/>
        </p:nvSpPr>
        <p:spPr>
          <a:xfrm>
            <a:off x="4500562" y="3286124"/>
            <a:ext cx="142876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5143504" y="3429000"/>
            <a:ext cx="257176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Phosphoglucomutase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4" name="Flèche vers le bas 13"/>
          <p:cNvSpPr/>
          <p:nvPr/>
        </p:nvSpPr>
        <p:spPr>
          <a:xfrm>
            <a:off x="4500562" y="4429132"/>
            <a:ext cx="142876" cy="714380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gauche 14"/>
          <p:cNvSpPr/>
          <p:nvPr/>
        </p:nvSpPr>
        <p:spPr>
          <a:xfrm>
            <a:off x="4214810" y="4714884"/>
            <a:ext cx="357190" cy="142876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3786182" y="4643446"/>
            <a:ext cx="4286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7030A0"/>
                </a:solidFill>
              </a:rPr>
              <a:t>Pi</a:t>
            </a:r>
            <a:endParaRPr lang="fr-FR" sz="1600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43504" y="4643446"/>
            <a:ext cx="2571768" cy="357190"/>
          </a:xfrm>
          <a:prstGeom prst="rect">
            <a:avLst/>
          </a:prstGeom>
          <a:noFill/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Éclair 19"/>
          <p:cNvSpPr/>
          <p:nvPr/>
        </p:nvSpPr>
        <p:spPr>
          <a:xfrm>
            <a:off x="5643570" y="5072074"/>
            <a:ext cx="285752" cy="285752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6000760" y="507207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chemeClr val="accent4">
                    <a:lumMod val="50000"/>
                  </a:schemeClr>
                </a:solidFill>
              </a:rPr>
              <a:t>Présente que dans le RE des cellule capable de faire le NGG (foie, rein, intestin)</a:t>
            </a:r>
            <a:endParaRPr lang="fr-FR" sz="1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" name="Flèche gauche 22"/>
          <p:cNvSpPr/>
          <p:nvPr/>
        </p:nvSpPr>
        <p:spPr>
          <a:xfrm>
            <a:off x="3071802" y="4143380"/>
            <a:ext cx="428628" cy="142876"/>
          </a:xfrm>
          <a:prstGeom prst="lef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1714480" y="400050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Glycolyse</a:t>
            </a:r>
            <a:endParaRPr lang="fr-FR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2857488" y="378619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muscle</a:t>
            </a:r>
            <a:endParaRPr lang="fr-FR" dirty="0"/>
          </a:p>
        </p:txBody>
      </p:sp>
      <p:sp>
        <p:nvSpPr>
          <p:cNvPr id="26" name="Flèche vers le bas 25"/>
          <p:cNvSpPr/>
          <p:nvPr/>
        </p:nvSpPr>
        <p:spPr>
          <a:xfrm>
            <a:off x="4429124" y="5572140"/>
            <a:ext cx="285752" cy="357190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/>
          <p:cNvSpPr txBox="1"/>
          <p:nvPr/>
        </p:nvSpPr>
        <p:spPr>
          <a:xfrm>
            <a:off x="2428860" y="6072206"/>
            <a:ext cx="5072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7030A0"/>
                </a:solidFill>
              </a:rPr>
              <a:t>Sort de l’hépatocyte par GLUT2 pour neutraliser l’hypoglycémie</a:t>
            </a:r>
            <a:endParaRPr lang="fr-FR" sz="1400" dirty="0">
              <a:solidFill>
                <a:srgbClr val="7030A0"/>
              </a:solidFill>
            </a:endParaRPr>
          </a:p>
        </p:txBody>
      </p:sp>
      <p:sp>
        <p:nvSpPr>
          <p:cNvPr id="28" name="Flèche courbée vers la gauche 27"/>
          <p:cNvSpPr/>
          <p:nvPr/>
        </p:nvSpPr>
        <p:spPr>
          <a:xfrm rot="11144049">
            <a:off x="602445" y="1830060"/>
            <a:ext cx="3261976" cy="2887223"/>
          </a:xfrm>
          <a:prstGeom prst="curvedLeftArrow">
            <a:avLst>
              <a:gd name="adj1" fmla="val 1354"/>
              <a:gd name="adj2" fmla="val 20854"/>
              <a:gd name="adj3" fmla="val 4246"/>
            </a:avLst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Glycogénolyse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429288"/>
          </a:xfrm>
        </p:spPr>
        <p:txBody>
          <a:bodyPr/>
          <a:lstStyle/>
          <a:p>
            <a:pPr>
              <a:buNone/>
            </a:pP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fr-F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>
              <a:buNone/>
            </a:pPr>
            <a:endParaRPr lang="fr-F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Hexagone 3"/>
          <p:cNvSpPr/>
          <p:nvPr/>
        </p:nvSpPr>
        <p:spPr>
          <a:xfrm>
            <a:off x="714348" y="1714488"/>
            <a:ext cx="285752" cy="21431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Hexagone 4"/>
          <p:cNvSpPr/>
          <p:nvPr/>
        </p:nvSpPr>
        <p:spPr>
          <a:xfrm>
            <a:off x="1142976" y="1714488"/>
            <a:ext cx="285752" cy="21431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Hexagone 5"/>
          <p:cNvSpPr/>
          <p:nvPr/>
        </p:nvSpPr>
        <p:spPr>
          <a:xfrm>
            <a:off x="1571604" y="1714488"/>
            <a:ext cx="285752" cy="21431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Hexagone 6"/>
          <p:cNvSpPr/>
          <p:nvPr/>
        </p:nvSpPr>
        <p:spPr>
          <a:xfrm>
            <a:off x="2000232" y="1714488"/>
            <a:ext cx="285752" cy="21431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Hexagone 7"/>
          <p:cNvSpPr/>
          <p:nvPr/>
        </p:nvSpPr>
        <p:spPr>
          <a:xfrm>
            <a:off x="1571604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Hexagone 8"/>
          <p:cNvSpPr/>
          <p:nvPr/>
        </p:nvSpPr>
        <p:spPr>
          <a:xfrm>
            <a:off x="2000232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Hexagone 9"/>
          <p:cNvSpPr/>
          <p:nvPr/>
        </p:nvSpPr>
        <p:spPr>
          <a:xfrm>
            <a:off x="2428860" y="171448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Hexagone 10"/>
          <p:cNvSpPr/>
          <p:nvPr/>
        </p:nvSpPr>
        <p:spPr>
          <a:xfrm>
            <a:off x="2428860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Hexagone 11"/>
          <p:cNvSpPr/>
          <p:nvPr/>
        </p:nvSpPr>
        <p:spPr>
          <a:xfrm>
            <a:off x="2857488" y="171448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Hexagone 12"/>
          <p:cNvSpPr/>
          <p:nvPr/>
        </p:nvSpPr>
        <p:spPr>
          <a:xfrm>
            <a:off x="2857488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Hexagone 13"/>
          <p:cNvSpPr/>
          <p:nvPr/>
        </p:nvSpPr>
        <p:spPr>
          <a:xfrm>
            <a:off x="3286116" y="171448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Hexagone 14"/>
          <p:cNvSpPr/>
          <p:nvPr/>
        </p:nvSpPr>
        <p:spPr>
          <a:xfrm>
            <a:off x="3286116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Hexagone 15"/>
          <p:cNvSpPr/>
          <p:nvPr/>
        </p:nvSpPr>
        <p:spPr>
          <a:xfrm>
            <a:off x="3714744" y="171448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Hexagone 16"/>
          <p:cNvSpPr/>
          <p:nvPr/>
        </p:nvSpPr>
        <p:spPr>
          <a:xfrm>
            <a:off x="3714744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Hexagone 17"/>
          <p:cNvSpPr/>
          <p:nvPr/>
        </p:nvSpPr>
        <p:spPr>
          <a:xfrm>
            <a:off x="4143372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Hexagone 18"/>
          <p:cNvSpPr/>
          <p:nvPr/>
        </p:nvSpPr>
        <p:spPr>
          <a:xfrm>
            <a:off x="4572000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Hexagone 19"/>
          <p:cNvSpPr/>
          <p:nvPr/>
        </p:nvSpPr>
        <p:spPr>
          <a:xfrm>
            <a:off x="5000628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Hexagone 20"/>
          <p:cNvSpPr/>
          <p:nvPr/>
        </p:nvSpPr>
        <p:spPr>
          <a:xfrm>
            <a:off x="5429256" y="207167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5" name="Connecteur droit 24"/>
          <p:cNvCxnSpPr>
            <a:stCxn id="4" idx="0"/>
            <a:endCxn id="5" idx="3"/>
          </p:cNvCxnSpPr>
          <p:nvPr/>
        </p:nvCxnSpPr>
        <p:spPr>
          <a:xfrm>
            <a:off x="1000100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>
            <a:stCxn id="5" idx="0"/>
            <a:endCxn id="6" idx="3"/>
          </p:cNvCxnSpPr>
          <p:nvPr/>
        </p:nvCxnSpPr>
        <p:spPr>
          <a:xfrm>
            <a:off x="1428728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>
            <a:stCxn id="6" idx="0"/>
            <a:endCxn id="7" idx="3"/>
          </p:cNvCxnSpPr>
          <p:nvPr/>
        </p:nvCxnSpPr>
        <p:spPr>
          <a:xfrm>
            <a:off x="1857356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>
            <a:stCxn id="7" idx="0"/>
            <a:endCxn id="10" idx="3"/>
          </p:cNvCxnSpPr>
          <p:nvPr/>
        </p:nvCxnSpPr>
        <p:spPr>
          <a:xfrm>
            <a:off x="2285984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>
            <a:stCxn id="10" idx="0"/>
            <a:endCxn id="12" idx="3"/>
          </p:cNvCxnSpPr>
          <p:nvPr/>
        </p:nvCxnSpPr>
        <p:spPr>
          <a:xfrm>
            <a:off x="2714612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>
            <a:stCxn id="12" idx="0"/>
            <a:endCxn id="14" idx="3"/>
          </p:cNvCxnSpPr>
          <p:nvPr/>
        </p:nvCxnSpPr>
        <p:spPr>
          <a:xfrm>
            <a:off x="3143240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>
            <a:stCxn id="14" idx="0"/>
            <a:endCxn id="16" idx="3"/>
          </p:cNvCxnSpPr>
          <p:nvPr/>
        </p:nvCxnSpPr>
        <p:spPr>
          <a:xfrm>
            <a:off x="3571868" y="182164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/>
          <p:cNvCxnSpPr>
            <a:stCxn id="16" idx="0"/>
            <a:endCxn id="18" idx="4"/>
          </p:cNvCxnSpPr>
          <p:nvPr/>
        </p:nvCxnSpPr>
        <p:spPr>
          <a:xfrm>
            <a:off x="4000496" y="1821645"/>
            <a:ext cx="196455" cy="250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40"/>
          <p:cNvCxnSpPr>
            <a:stCxn id="8" idx="0"/>
            <a:endCxn id="9" idx="3"/>
          </p:cNvCxnSpPr>
          <p:nvPr/>
        </p:nvCxnSpPr>
        <p:spPr>
          <a:xfrm>
            <a:off x="1857356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>
            <a:stCxn id="9" idx="0"/>
            <a:endCxn id="11" idx="3"/>
          </p:cNvCxnSpPr>
          <p:nvPr/>
        </p:nvCxnSpPr>
        <p:spPr>
          <a:xfrm>
            <a:off x="2285984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>
            <a:stCxn id="11" idx="0"/>
            <a:endCxn id="13" idx="3"/>
          </p:cNvCxnSpPr>
          <p:nvPr/>
        </p:nvCxnSpPr>
        <p:spPr>
          <a:xfrm>
            <a:off x="2714612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>
            <a:stCxn id="13" idx="0"/>
            <a:endCxn id="15" idx="3"/>
          </p:cNvCxnSpPr>
          <p:nvPr/>
        </p:nvCxnSpPr>
        <p:spPr>
          <a:xfrm>
            <a:off x="3143240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>
            <a:stCxn id="15" idx="0"/>
            <a:endCxn id="17" idx="3"/>
          </p:cNvCxnSpPr>
          <p:nvPr/>
        </p:nvCxnSpPr>
        <p:spPr>
          <a:xfrm>
            <a:off x="3571868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>
            <a:stCxn id="17" idx="0"/>
            <a:endCxn id="18" idx="3"/>
          </p:cNvCxnSpPr>
          <p:nvPr/>
        </p:nvCxnSpPr>
        <p:spPr>
          <a:xfrm>
            <a:off x="4000496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>
            <a:stCxn id="18" idx="0"/>
            <a:endCxn id="19" idx="3"/>
          </p:cNvCxnSpPr>
          <p:nvPr/>
        </p:nvCxnSpPr>
        <p:spPr>
          <a:xfrm>
            <a:off x="4429124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>
            <a:stCxn id="19" idx="0"/>
            <a:endCxn id="20" idx="3"/>
          </p:cNvCxnSpPr>
          <p:nvPr/>
        </p:nvCxnSpPr>
        <p:spPr>
          <a:xfrm>
            <a:off x="4857752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>
            <a:stCxn id="20" idx="0"/>
            <a:endCxn id="21" idx="3"/>
          </p:cNvCxnSpPr>
          <p:nvPr/>
        </p:nvCxnSpPr>
        <p:spPr>
          <a:xfrm>
            <a:off x="5286380" y="217883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ZoneTexte 57"/>
          <p:cNvSpPr txBox="1"/>
          <p:nvPr/>
        </p:nvSpPr>
        <p:spPr>
          <a:xfrm>
            <a:off x="4143372" y="1571612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Liaison </a:t>
            </a:r>
            <a:r>
              <a:rPr lang="el-GR" sz="1400" dirty="0" smtClean="0"/>
              <a:t>α</a:t>
            </a:r>
            <a:r>
              <a:rPr lang="fr-FR" sz="1400" dirty="0" smtClean="0"/>
              <a:t> 1-6</a:t>
            </a:r>
            <a:endParaRPr lang="fr-FR" sz="1400" dirty="0"/>
          </a:p>
        </p:txBody>
      </p:sp>
      <p:cxnSp>
        <p:nvCxnSpPr>
          <p:cNvPr id="60" name="Connecteur droit avec flèche 59"/>
          <p:cNvCxnSpPr>
            <a:stCxn id="58" idx="1"/>
          </p:cNvCxnSpPr>
          <p:nvPr/>
        </p:nvCxnSpPr>
        <p:spPr>
          <a:xfrm rot="10800000" flipV="1">
            <a:off x="4071934" y="1725501"/>
            <a:ext cx="71438" cy="1318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ZoneTexte 66"/>
          <p:cNvSpPr txBox="1"/>
          <p:nvPr/>
        </p:nvSpPr>
        <p:spPr>
          <a:xfrm>
            <a:off x="1571604" y="1285860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Liaisons </a:t>
            </a:r>
            <a:r>
              <a:rPr lang="el-GR" sz="1400" dirty="0" smtClean="0"/>
              <a:t>α</a:t>
            </a:r>
            <a:r>
              <a:rPr lang="fr-FR" sz="1400" dirty="0" smtClean="0"/>
              <a:t> 1-4</a:t>
            </a:r>
            <a:endParaRPr lang="fr-FR" sz="1400" dirty="0"/>
          </a:p>
        </p:txBody>
      </p:sp>
      <p:cxnSp>
        <p:nvCxnSpPr>
          <p:cNvPr id="69" name="Connecteur droit avec flèche 68"/>
          <p:cNvCxnSpPr/>
          <p:nvPr/>
        </p:nvCxnSpPr>
        <p:spPr>
          <a:xfrm rot="16200000" flipH="1">
            <a:off x="2536020" y="1535893"/>
            <a:ext cx="285748" cy="214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avec flèche 70"/>
          <p:cNvCxnSpPr>
            <a:stCxn id="67" idx="1"/>
          </p:cNvCxnSpPr>
          <p:nvPr/>
        </p:nvCxnSpPr>
        <p:spPr>
          <a:xfrm rot="10800000" flipV="1">
            <a:off x="1500166" y="1439748"/>
            <a:ext cx="71438" cy="2747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Flèche vers le bas 74"/>
          <p:cNvSpPr/>
          <p:nvPr/>
        </p:nvSpPr>
        <p:spPr>
          <a:xfrm>
            <a:off x="3929058" y="2428868"/>
            <a:ext cx="142876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Flèche courbée vers la gauche 75"/>
          <p:cNvSpPr/>
          <p:nvPr/>
        </p:nvSpPr>
        <p:spPr>
          <a:xfrm>
            <a:off x="3786182" y="2571744"/>
            <a:ext cx="214314" cy="5000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7" name="ZoneTexte 76"/>
          <p:cNvSpPr txBox="1"/>
          <p:nvPr/>
        </p:nvSpPr>
        <p:spPr>
          <a:xfrm>
            <a:off x="3143240" y="2428868"/>
            <a:ext cx="571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rgbClr val="0070C0"/>
                </a:solidFill>
              </a:rPr>
              <a:t>4</a:t>
            </a:r>
            <a:r>
              <a:rPr lang="fr-FR" sz="1600" dirty="0" smtClean="0">
                <a:solidFill>
                  <a:srgbClr val="0070C0"/>
                </a:solidFill>
              </a:rPr>
              <a:t> Pi</a:t>
            </a:r>
            <a:endParaRPr lang="fr-FR" sz="1600" dirty="0">
              <a:solidFill>
                <a:srgbClr val="0070C0"/>
              </a:solidFill>
            </a:endParaRPr>
          </a:p>
        </p:txBody>
      </p:sp>
      <p:sp>
        <p:nvSpPr>
          <p:cNvPr id="101" name="Hexagone 100"/>
          <p:cNvSpPr/>
          <p:nvPr/>
        </p:nvSpPr>
        <p:spPr>
          <a:xfrm>
            <a:off x="2571736" y="3500438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102" name="Hexagone 101"/>
          <p:cNvSpPr/>
          <p:nvPr/>
        </p:nvSpPr>
        <p:spPr>
          <a:xfrm>
            <a:off x="2571736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3" name="Hexagone 102"/>
          <p:cNvSpPr/>
          <p:nvPr/>
        </p:nvSpPr>
        <p:spPr>
          <a:xfrm>
            <a:off x="3000364" y="3500438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4" name="Hexagone 103"/>
          <p:cNvSpPr/>
          <p:nvPr/>
        </p:nvSpPr>
        <p:spPr>
          <a:xfrm>
            <a:off x="3000364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5" name="Hexagone 104"/>
          <p:cNvSpPr/>
          <p:nvPr/>
        </p:nvSpPr>
        <p:spPr>
          <a:xfrm>
            <a:off x="3428992" y="3500438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6" name="Hexagone 105"/>
          <p:cNvSpPr/>
          <p:nvPr/>
        </p:nvSpPr>
        <p:spPr>
          <a:xfrm>
            <a:off x="3428992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Hexagone 106"/>
          <p:cNvSpPr/>
          <p:nvPr/>
        </p:nvSpPr>
        <p:spPr>
          <a:xfrm>
            <a:off x="3857620" y="350043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8" name="Hexagone 107"/>
          <p:cNvSpPr/>
          <p:nvPr/>
        </p:nvSpPr>
        <p:spPr>
          <a:xfrm>
            <a:off x="3857620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9" name="Hexagone 108"/>
          <p:cNvSpPr/>
          <p:nvPr/>
        </p:nvSpPr>
        <p:spPr>
          <a:xfrm>
            <a:off x="4286248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0" name="Hexagone 109"/>
          <p:cNvSpPr/>
          <p:nvPr/>
        </p:nvSpPr>
        <p:spPr>
          <a:xfrm>
            <a:off x="4714876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Hexagone 110"/>
          <p:cNvSpPr/>
          <p:nvPr/>
        </p:nvSpPr>
        <p:spPr>
          <a:xfrm>
            <a:off x="5143504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2" name="Hexagone 111"/>
          <p:cNvSpPr/>
          <p:nvPr/>
        </p:nvSpPr>
        <p:spPr>
          <a:xfrm>
            <a:off x="5572132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13" name="Connecteur droit 112"/>
          <p:cNvCxnSpPr>
            <a:stCxn id="101" idx="0"/>
            <a:endCxn id="103" idx="3"/>
          </p:cNvCxnSpPr>
          <p:nvPr/>
        </p:nvCxnSpPr>
        <p:spPr>
          <a:xfrm>
            <a:off x="2857488" y="360759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Connecteur droit 113"/>
          <p:cNvCxnSpPr>
            <a:stCxn id="103" idx="0"/>
            <a:endCxn id="105" idx="3"/>
          </p:cNvCxnSpPr>
          <p:nvPr/>
        </p:nvCxnSpPr>
        <p:spPr>
          <a:xfrm>
            <a:off x="3286116" y="360759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necteur droit 114"/>
          <p:cNvCxnSpPr>
            <a:stCxn id="105" idx="0"/>
            <a:endCxn id="107" idx="3"/>
          </p:cNvCxnSpPr>
          <p:nvPr/>
        </p:nvCxnSpPr>
        <p:spPr>
          <a:xfrm>
            <a:off x="3714744" y="360759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Connecteur droit 115"/>
          <p:cNvCxnSpPr>
            <a:stCxn id="107" idx="0"/>
            <a:endCxn id="109" idx="4"/>
          </p:cNvCxnSpPr>
          <p:nvPr/>
        </p:nvCxnSpPr>
        <p:spPr>
          <a:xfrm>
            <a:off x="4143372" y="3607595"/>
            <a:ext cx="196455" cy="250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Connecteur droit 116"/>
          <p:cNvCxnSpPr>
            <a:stCxn id="102" idx="0"/>
            <a:endCxn id="104" idx="3"/>
          </p:cNvCxnSpPr>
          <p:nvPr/>
        </p:nvCxnSpPr>
        <p:spPr>
          <a:xfrm>
            <a:off x="2857488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Connecteur droit 117"/>
          <p:cNvCxnSpPr>
            <a:stCxn id="104" idx="0"/>
            <a:endCxn id="106" idx="3"/>
          </p:cNvCxnSpPr>
          <p:nvPr/>
        </p:nvCxnSpPr>
        <p:spPr>
          <a:xfrm>
            <a:off x="3286116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Connecteur droit 118"/>
          <p:cNvCxnSpPr>
            <a:stCxn id="106" idx="0"/>
            <a:endCxn id="108" idx="3"/>
          </p:cNvCxnSpPr>
          <p:nvPr/>
        </p:nvCxnSpPr>
        <p:spPr>
          <a:xfrm>
            <a:off x="3714744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Connecteur droit 119"/>
          <p:cNvCxnSpPr>
            <a:stCxn id="108" idx="0"/>
            <a:endCxn id="109" idx="3"/>
          </p:cNvCxnSpPr>
          <p:nvPr/>
        </p:nvCxnSpPr>
        <p:spPr>
          <a:xfrm>
            <a:off x="4143372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Connecteur droit 120"/>
          <p:cNvCxnSpPr>
            <a:stCxn id="109" idx="0"/>
            <a:endCxn id="110" idx="3"/>
          </p:cNvCxnSpPr>
          <p:nvPr/>
        </p:nvCxnSpPr>
        <p:spPr>
          <a:xfrm>
            <a:off x="4572000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necteur droit 121"/>
          <p:cNvCxnSpPr>
            <a:stCxn id="110" idx="0"/>
            <a:endCxn id="111" idx="3"/>
          </p:cNvCxnSpPr>
          <p:nvPr/>
        </p:nvCxnSpPr>
        <p:spPr>
          <a:xfrm>
            <a:off x="5000628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necteur droit 122"/>
          <p:cNvCxnSpPr>
            <a:stCxn id="111" idx="0"/>
            <a:endCxn id="112" idx="3"/>
          </p:cNvCxnSpPr>
          <p:nvPr/>
        </p:nvCxnSpPr>
        <p:spPr>
          <a:xfrm>
            <a:off x="5429256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Hexagone 125"/>
          <p:cNvSpPr/>
          <p:nvPr/>
        </p:nvSpPr>
        <p:spPr>
          <a:xfrm>
            <a:off x="2643174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8" name="Hexagone 127"/>
          <p:cNvSpPr/>
          <p:nvPr/>
        </p:nvSpPr>
        <p:spPr>
          <a:xfrm>
            <a:off x="3071802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0" name="Hexagone 129"/>
          <p:cNvSpPr/>
          <p:nvPr/>
        </p:nvSpPr>
        <p:spPr>
          <a:xfrm>
            <a:off x="3500430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1" name="Hexagone 130"/>
          <p:cNvSpPr/>
          <p:nvPr/>
        </p:nvSpPr>
        <p:spPr>
          <a:xfrm>
            <a:off x="3929058" y="4857760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2" name="Hexagone 131"/>
          <p:cNvSpPr/>
          <p:nvPr/>
        </p:nvSpPr>
        <p:spPr>
          <a:xfrm>
            <a:off x="3929058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3" name="Hexagone 132"/>
          <p:cNvSpPr/>
          <p:nvPr/>
        </p:nvSpPr>
        <p:spPr>
          <a:xfrm>
            <a:off x="4357686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4" name="Hexagone 133"/>
          <p:cNvSpPr/>
          <p:nvPr/>
        </p:nvSpPr>
        <p:spPr>
          <a:xfrm>
            <a:off x="4786314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5" name="Hexagone 134"/>
          <p:cNvSpPr/>
          <p:nvPr/>
        </p:nvSpPr>
        <p:spPr>
          <a:xfrm>
            <a:off x="5214942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6" name="Hexagone 135"/>
          <p:cNvSpPr/>
          <p:nvPr/>
        </p:nvSpPr>
        <p:spPr>
          <a:xfrm>
            <a:off x="5643570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40" name="Connecteur droit 139"/>
          <p:cNvCxnSpPr>
            <a:stCxn id="131" idx="0"/>
            <a:endCxn id="133" idx="4"/>
          </p:cNvCxnSpPr>
          <p:nvPr/>
        </p:nvCxnSpPr>
        <p:spPr>
          <a:xfrm>
            <a:off x="4214810" y="4964917"/>
            <a:ext cx="196455" cy="250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Connecteur droit 140"/>
          <p:cNvCxnSpPr>
            <a:stCxn id="126" idx="0"/>
            <a:endCxn id="128" idx="3"/>
          </p:cNvCxnSpPr>
          <p:nvPr/>
        </p:nvCxnSpPr>
        <p:spPr>
          <a:xfrm>
            <a:off x="2928926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Connecteur droit 141"/>
          <p:cNvCxnSpPr>
            <a:stCxn id="128" idx="0"/>
            <a:endCxn id="130" idx="3"/>
          </p:cNvCxnSpPr>
          <p:nvPr/>
        </p:nvCxnSpPr>
        <p:spPr>
          <a:xfrm>
            <a:off x="3357554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necteur droit 142"/>
          <p:cNvCxnSpPr>
            <a:stCxn id="130" idx="0"/>
            <a:endCxn id="132" idx="3"/>
          </p:cNvCxnSpPr>
          <p:nvPr/>
        </p:nvCxnSpPr>
        <p:spPr>
          <a:xfrm>
            <a:off x="3786182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Connecteur droit 143"/>
          <p:cNvCxnSpPr>
            <a:stCxn id="132" idx="0"/>
            <a:endCxn id="133" idx="3"/>
          </p:cNvCxnSpPr>
          <p:nvPr/>
        </p:nvCxnSpPr>
        <p:spPr>
          <a:xfrm>
            <a:off x="4214810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Connecteur droit 144"/>
          <p:cNvCxnSpPr>
            <a:stCxn id="133" idx="0"/>
            <a:endCxn id="134" idx="3"/>
          </p:cNvCxnSpPr>
          <p:nvPr/>
        </p:nvCxnSpPr>
        <p:spPr>
          <a:xfrm>
            <a:off x="4643438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Connecteur droit 145"/>
          <p:cNvCxnSpPr>
            <a:stCxn id="134" idx="0"/>
            <a:endCxn id="135" idx="3"/>
          </p:cNvCxnSpPr>
          <p:nvPr/>
        </p:nvCxnSpPr>
        <p:spPr>
          <a:xfrm>
            <a:off x="5072066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Connecteur droit 146"/>
          <p:cNvCxnSpPr>
            <a:stCxn id="135" idx="0"/>
            <a:endCxn id="136" idx="3"/>
          </p:cNvCxnSpPr>
          <p:nvPr/>
        </p:nvCxnSpPr>
        <p:spPr>
          <a:xfrm>
            <a:off x="5500694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Hexagone 149"/>
          <p:cNvSpPr/>
          <p:nvPr/>
        </p:nvSpPr>
        <p:spPr>
          <a:xfrm>
            <a:off x="2714612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2" name="Hexagone 151"/>
          <p:cNvSpPr/>
          <p:nvPr/>
        </p:nvSpPr>
        <p:spPr>
          <a:xfrm>
            <a:off x="3143240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4" name="Hexagone 153"/>
          <p:cNvSpPr/>
          <p:nvPr/>
        </p:nvSpPr>
        <p:spPr>
          <a:xfrm>
            <a:off x="3571868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6" name="Hexagone 155"/>
          <p:cNvSpPr/>
          <p:nvPr/>
        </p:nvSpPr>
        <p:spPr>
          <a:xfrm>
            <a:off x="4000496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7" name="Hexagone 156"/>
          <p:cNvSpPr/>
          <p:nvPr/>
        </p:nvSpPr>
        <p:spPr>
          <a:xfrm>
            <a:off x="4429124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8" name="Hexagone 157"/>
          <p:cNvSpPr/>
          <p:nvPr/>
        </p:nvSpPr>
        <p:spPr>
          <a:xfrm>
            <a:off x="4857752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9" name="Hexagone 158"/>
          <p:cNvSpPr/>
          <p:nvPr/>
        </p:nvSpPr>
        <p:spPr>
          <a:xfrm>
            <a:off x="5286380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0" name="Hexagone 159"/>
          <p:cNvSpPr/>
          <p:nvPr/>
        </p:nvSpPr>
        <p:spPr>
          <a:xfrm>
            <a:off x="5715008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65" name="Connecteur droit 164"/>
          <p:cNvCxnSpPr>
            <a:stCxn id="150" idx="0"/>
            <a:endCxn id="152" idx="3"/>
          </p:cNvCxnSpPr>
          <p:nvPr/>
        </p:nvCxnSpPr>
        <p:spPr>
          <a:xfrm>
            <a:off x="3000364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Connecteur droit 165"/>
          <p:cNvCxnSpPr>
            <a:stCxn id="152" idx="0"/>
            <a:endCxn id="154" idx="3"/>
          </p:cNvCxnSpPr>
          <p:nvPr/>
        </p:nvCxnSpPr>
        <p:spPr>
          <a:xfrm>
            <a:off x="3428992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Connecteur droit 166"/>
          <p:cNvCxnSpPr>
            <a:stCxn id="154" idx="0"/>
            <a:endCxn id="156" idx="3"/>
          </p:cNvCxnSpPr>
          <p:nvPr/>
        </p:nvCxnSpPr>
        <p:spPr>
          <a:xfrm>
            <a:off x="3857620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Connecteur droit 167"/>
          <p:cNvCxnSpPr>
            <a:stCxn id="156" idx="0"/>
            <a:endCxn id="157" idx="3"/>
          </p:cNvCxnSpPr>
          <p:nvPr/>
        </p:nvCxnSpPr>
        <p:spPr>
          <a:xfrm>
            <a:off x="4286248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Connecteur droit 168"/>
          <p:cNvCxnSpPr>
            <a:stCxn id="157" idx="0"/>
            <a:endCxn id="158" idx="3"/>
          </p:cNvCxnSpPr>
          <p:nvPr/>
        </p:nvCxnSpPr>
        <p:spPr>
          <a:xfrm>
            <a:off x="4714876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Connecteur droit 169"/>
          <p:cNvCxnSpPr>
            <a:stCxn id="158" idx="0"/>
            <a:endCxn id="159" idx="3"/>
          </p:cNvCxnSpPr>
          <p:nvPr/>
        </p:nvCxnSpPr>
        <p:spPr>
          <a:xfrm>
            <a:off x="5143504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necteur droit 170"/>
          <p:cNvCxnSpPr>
            <a:stCxn id="159" idx="0"/>
            <a:endCxn id="160" idx="3"/>
          </p:cNvCxnSpPr>
          <p:nvPr/>
        </p:nvCxnSpPr>
        <p:spPr>
          <a:xfrm>
            <a:off x="5572132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Flèche vers le bas 172"/>
          <p:cNvSpPr/>
          <p:nvPr/>
        </p:nvSpPr>
        <p:spPr>
          <a:xfrm>
            <a:off x="4000496" y="4214818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4" name="Flèche vers le bas 173"/>
          <p:cNvSpPr/>
          <p:nvPr/>
        </p:nvSpPr>
        <p:spPr>
          <a:xfrm>
            <a:off x="4071934" y="5643578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5" name="ZoneTexte 174"/>
          <p:cNvSpPr txBox="1"/>
          <p:nvPr/>
        </p:nvSpPr>
        <p:spPr>
          <a:xfrm>
            <a:off x="2143108" y="2643182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0070C0"/>
                </a:solidFill>
              </a:rPr>
              <a:t>              </a:t>
            </a:r>
            <a:r>
              <a:rPr lang="fr-FR" sz="16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176" name="Hexagone 175"/>
          <p:cNvSpPr/>
          <p:nvPr/>
        </p:nvSpPr>
        <p:spPr>
          <a:xfrm>
            <a:off x="2428860" y="2928934"/>
            <a:ext cx="285752" cy="21431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7" name="Heptagone 176"/>
          <p:cNvSpPr/>
          <p:nvPr/>
        </p:nvSpPr>
        <p:spPr>
          <a:xfrm>
            <a:off x="2857488" y="2857496"/>
            <a:ext cx="285752" cy="285752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1"/>
                </a:solidFill>
              </a:rPr>
              <a:t>P</a:t>
            </a:r>
            <a:endParaRPr lang="fr-FR" dirty="0">
              <a:solidFill>
                <a:schemeClr val="accent1"/>
              </a:solidFill>
            </a:endParaRPr>
          </a:p>
        </p:txBody>
      </p:sp>
      <p:cxnSp>
        <p:nvCxnSpPr>
          <p:cNvPr id="179" name="Connecteur droit 178"/>
          <p:cNvCxnSpPr>
            <a:stCxn id="176" idx="0"/>
            <a:endCxn id="177" idx="4"/>
          </p:cNvCxnSpPr>
          <p:nvPr/>
        </p:nvCxnSpPr>
        <p:spPr>
          <a:xfrm>
            <a:off x="2714612" y="3036091"/>
            <a:ext cx="142875" cy="51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ZoneTexte 183"/>
          <p:cNvSpPr txBox="1"/>
          <p:nvPr/>
        </p:nvSpPr>
        <p:spPr>
          <a:xfrm>
            <a:off x="2857488" y="2857496"/>
            <a:ext cx="928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0070C0"/>
                </a:solidFill>
              </a:rPr>
              <a:t>       </a:t>
            </a:r>
            <a:r>
              <a:rPr lang="fr-FR" sz="1600" dirty="0" smtClean="0">
                <a:solidFill>
                  <a:srgbClr val="0070C0"/>
                </a:solidFill>
              </a:rPr>
              <a:t>G-1-P</a:t>
            </a:r>
            <a:endParaRPr lang="fr-FR" sz="1600" dirty="0">
              <a:solidFill>
                <a:srgbClr val="0070C0"/>
              </a:solidFill>
            </a:endParaRPr>
          </a:p>
        </p:txBody>
      </p:sp>
      <p:sp>
        <p:nvSpPr>
          <p:cNvPr id="186" name="ZoneTexte 185"/>
          <p:cNvSpPr txBox="1"/>
          <p:nvPr/>
        </p:nvSpPr>
        <p:spPr>
          <a:xfrm>
            <a:off x="4357686" y="257174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Glycogène Phosphorylase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88" name="ZoneTexte 187"/>
          <p:cNvSpPr txBox="1"/>
          <p:nvPr/>
        </p:nvSpPr>
        <p:spPr>
          <a:xfrm>
            <a:off x="7481938" y="3571876"/>
            <a:ext cx="769057" cy="328612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Enzyme </a:t>
            </a:r>
            <a:r>
              <a:rPr lang="fr-FR" sz="1600" dirty="0" err="1" smtClean="0">
                <a:solidFill>
                  <a:srgbClr val="FF0000"/>
                </a:solidFill>
              </a:rPr>
              <a:t>Débranchate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189" name="ZoneTexte 188"/>
          <p:cNvSpPr txBox="1"/>
          <p:nvPr/>
        </p:nvSpPr>
        <p:spPr>
          <a:xfrm>
            <a:off x="4429124" y="4429132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Activité transférase</a:t>
            </a:r>
            <a:endParaRPr lang="fr-FR" dirty="0"/>
          </a:p>
        </p:txBody>
      </p:sp>
      <p:sp>
        <p:nvSpPr>
          <p:cNvPr id="190" name="ZoneTexte 189"/>
          <p:cNvSpPr txBox="1"/>
          <p:nvPr/>
        </p:nvSpPr>
        <p:spPr>
          <a:xfrm>
            <a:off x="4500562" y="564357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Activité </a:t>
            </a:r>
            <a:r>
              <a:rPr lang="el-GR" dirty="0" smtClean="0"/>
              <a:t>α</a:t>
            </a:r>
            <a:r>
              <a:rPr lang="fr-FR" dirty="0" smtClean="0"/>
              <a:t> 1-6 </a:t>
            </a:r>
            <a:r>
              <a:rPr lang="fr-FR" dirty="0" err="1" smtClean="0"/>
              <a:t>glucosidase</a:t>
            </a:r>
            <a:endParaRPr lang="fr-FR" dirty="0"/>
          </a:p>
        </p:txBody>
      </p:sp>
      <p:sp>
        <p:nvSpPr>
          <p:cNvPr id="191" name="Hexagone 190"/>
          <p:cNvSpPr/>
          <p:nvPr/>
        </p:nvSpPr>
        <p:spPr>
          <a:xfrm>
            <a:off x="1357290" y="5214950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192" name="Hexagone 191"/>
          <p:cNvSpPr/>
          <p:nvPr/>
        </p:nvSpPr>
        <p:spPr>
          <a:xfrm>
            <a:off x="1785918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3" name="Hexagone 192"/>
          <p:cNvSpPr/>
          <p:nvPr/>
        </p:nvSpPr>
        <p:spPr>
          <a:xfrm>
            <a:off x="2214546" y="521495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94" name="Connecteur droit 193"/>
          <p:cNvCxnSpPr>
            <a:stCxn id="191" idx="0"/>
            <a:endCxn id="192" idx="3"/>
          </p:cNvCxnSpPr>
          <p:nvPr/>
        </p:nvCxnSpPr>
        <p:spPr>
          <a:xfrm>
            <a:off x="1643042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Connecteur droit 194"/>
          <p:cNvCxnSpPr>
            <a:stCxn id="192" idx="0"/>
            <a:endCxn id="193" idx="3"/>
          </p:cNvCxnSpPr>
          <p:nvPr/>
        </p:nvCxnSpPr>
        <p:spPr>
          <a:xfrm>
            <a:off x="2071670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Connecteur droit 195"/>
          <p:cNvCxnSpPr>
            <a:stCxn id="193" idx="0"/>
          </p:cNvCxnSpPr>
          <p:nvPr/>
        </p:nvCxnSpPr>
        <p:spPr>
          <a:xfrm>
            <a:off x="2500298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Hexagone 196"/>
          <p:cNvSpPr/>
          <p:nvPr/>
        </p:nvSpPr>
        <p:spPr>
          <a:xfrm>
            <a:off x="1428728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198" name="Hexagone 197"/>
          <p:cNvSpPr/>
          <p:nvPr/>
        </p:nvSpPr>
        <p:spPr>
          <a:xfrm>
            <a:off x="1857356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9" name="Hexagone 198"/>
          <p:cNvSpPr/>
          <p:nvPr/>
        </p:nvSpPr>
        <p:spPr>
          <a:xfrm>
            <a:off x="2285984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00" name="Connecteur droit 199"/>
          <p:cNvCxnSpPr>
            <a:stCxn id="197" idx="0"/>
            <a:endCxn id="198" idx="3"/>
          </p:cNvCxnSpPr>
          <p:nvPr/>
        </p:nvCxnSpPr>
        <p:spPr>
          <a:xfrm>
            <a:off x="1714480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necteur droit 200"/>
          <p:cNvCxnSpPr>
            <a:stCxn id="198" idx="0"/>
            <a:endCxn id="199" idx="3"/>
          </p:cNvCxnSpPr>
          <p:nvPr/>
        </p:nvCxnSpPr>
        <p:spPr>
          <a:xfrm>
            <a:off x="2143108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Connecteur droit 201"/>
          <p:cNvCxnSpPr>
            <a:stCxn id="199" idx="0"/>
          </p:cNvCxnSpPr>
          <p:nvPr/>
        </p:nvCxnSpPr>
        <p:spPr>
          <a:xfrm>
            <a:off x="2571736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Hexagone 202"/>
          <p:cNvSpPr/>
          <p:nvPr/>
        </p:nvSpPr>
        <p:spPr>
          <a:xfrm>
            <a:off x="1714480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4" name="Hexagone 203"/>
          <p:cNvSpPr/>
          <p:nvPr/>
        </p:nvSpPr>
        <p:spPr>
          <a:xfrm>
            <a:off x="2143108" y="3857628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05" name="Connecteur droit 204"/>
          <p:cNvCxnSpPr>
            <a:stCxn id="203" idx="0"/>
            <a:endCxn id="204" idx="3"/>
          </p:cNvCxnSpPr>
          <p:nvPr/>
        </p:nvCxnSpPr>
        <p:spPr>
          <a:xfrm>
            <a:off x="2000232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Connecteur droit 205"/>
          <p:cNvCxnSpPr>
            <a:stCxn id="204" idx="0"/>
          </p:cNvCxnSpPr>
          <p:nvPr/>
        </p:nvCxnSpPr>
        <p:spPr>
          <a:xfrm>
            <a:off x="2428860" y="3964785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Hexagone 209"/>
          <p:cNvSpPr/>
          <p:nvPr/>
        </p:nvSpPr>
        <p:spPr>
          <a:xfrm>
            <a:off x="500034" y="5214950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1" name="Hexagone 210"/>
          <p:cNvSpPr/>
          <p:nvPr/>
        </p:nvSpPr>
        <p:spPr>
          <a:xfrm>
            <a:off x="928662" y="5214950"/>
            <a:ext cx="285752" cy="21431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2" name="Connecteur droit 211"/>
          <p:cNvCxnSpPr>
            <a:stCxn id="210" idx="0"/>
            <a:endCxn id="211" idx="3"/>
          </p:cNvCxnSpPr>
          <p:nvPr/>
        </p:nvCxnSpPr>
        <p:spPr>
          <a:xfrm>
            <a:off x="785786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Connecteur droit 212"/>
          <p:cNvCxnSpPr>
            <a:stCxn id="211" idx="0"/>
          </p:cNvCxnSpPr>
          <p:nvPr/>
        </p:nvCxnSpPr>
        <p:spPr>
          <a:xfrm>
            <a:off x="1214414" y="532210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Hexagone 213"/>
          <p:cNvSpPr/>
          <p:nvPr/>
        </p:nvSpPr>
        <p:spPr>
          <a:xfrm>
            <a:off x="571472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5" name="Hexagone 214"/>
          <p:cNvSpPr/>
          <p:nvPr/>
        </p:nvSpPr>
        <p:spPr>
          <a:xfrm>
            <a:off x="1000100" y="6286520"/>
            <a:ext cx="285752" cy="214314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6" name="Connecteur droit 215"/>
          <p:cNvCxnSpPr>
            <a:stCxn id="214" idx="0"/>
            <a:endCxn id="215" idx="3"/>
          </p:cNvCxnSpPr>
          <p:nvPr/>
        </p:nvCxnSpPr>
        <p:spPr>
          <a:xfrm>
            <a:off x="857224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Connecteur droit 216"/>
          <p:cNvCxnSpPr>
            <a:stCxn id="215" idx="0"/>
          </p:cNvCxnSpPr>
          <p:nvPr/>
        </p:nvCxnSpPr>
        <p:spPr>
          <a:xfrm>
            <a:off x="1285852" y="6393677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Régulation de la Glycogénolyse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457200" y="2143116"/>
            <a:ext cx="4040188" cy="4500594"/>
          </a:xfrm>
        </p:spPr>
        <p:txBody>
          <a:bodyPr/>
          <a:lstStyle/>
          <a:p>
            <a:r>
              <a:rPr lang="fr-FR" dirty="0" smtClean="0"/>
              <a:t>        Active la Glycogénolyse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754455"/>
          </a:xfrm>
        </p:spPr>
        <p:txBody>
          <a:bodyPr numCol="1">
            <a:normAutofit lnSpcReduction="10000"/>
          </a:bodyPr>
          <a:lstStyle/>
          <a:p>
            <a:pPr algn="ctr">
              <a:buNone/>
            </a:pPr>
            <a:r>
              <a:rPr lang="fr-FR" dirty="0" smtClean="0"/>
              <a:t>Glucagon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AMPc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PKA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PK (s/u </a:t>
            </a:r>
            <a:r>
              <a:rPr lang="el-GR" dirty="0" smtClean="0"/>
              <a:t>γ</a:t>
            </a:r>
            <a:r>
              <a:rPr lang="fr-FR" dirty="0" smtClean="0"/>
              <a:t> catalytique           )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GP-          active</a:t>
            </a:r>
          </a:p>
          <a:p>
            <a:pPr>
              <a:buNone/>
            </a:pPr>
            <a:endParaRPr lang="fr-FR" dirty="0" smtClean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 rot="10800000" flipV="1">
            <a:off x="1214412" y="1285860"/>
            <a:ext cx="6429421" cy="428628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- Dans </a:t>
            </a:r>
            <a:r>
              <a:rPr lang="fr-FR" dirty="0" smtClean="0"/>
              <a:t>le foie (régulation covalente +++)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46883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r-FR" dirty="0" smtClean="0"/>
              <a:t>Insuline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PP1 </a:t>
            </a:r>
            <a:r>
              <a:rPr lang="fr-FR" dirty="0" smtClean="0"/>
              <a:t>active </a:t>
            </a:r>
            <a:r>
              <a:rPr lang="fr-FR" dirty="0" smtClean="0"/>
              <a:t>dé-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Dé phosphoryle PK et GP</a:t>
            </a: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Rétrocontrôle allostérique par le glucose!</a:t>
            </a: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Inhibe la glycogénolyse</a:t>
            </a:r>
            <a:endParaRPr lang="fr-FR" b="1" dirty="0" smtClean="0"/>
          </a:p>
        </p:txBody>
      </p:sp>
      <p:sp>
        <p:nvSpPr>
          <p:cNvPr id="8" name="Ellipse 7"/>
          <p:cNvSpPr/>
          <p:nvPr/>
        </p:nvSpPr>
        <p:spPr>
          <a:xfrm>
            <a:off x="2071670" y="5357826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0" name="Flèche vers le bas 9"/>
          <p:cNvSpPr/>
          <p:nvPr/>
        </p:nvSpPr>
        <p:spPr>
          <a:xfrm>
            <a:off x="2357422" y="257174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èche vers le bas 10"/>
          <p:cNvSpPr/>
          <p:nvPr/>
        </p:nvSpPr>
        <p:spPr>
          <a:xfrm>
            <a:off x="2357422" y="3357562"/>
            <a:ext cx="21431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èche vers le bas 11"/>
          <p:cNvSpPr/>
          <p:nvPr/>
        </p:nvSpPr>
        <p:spPr>
          <a:xfrm>
            <a:off x="2357422" y="4143380"/>
            <a:ext cx="21431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vers le bas 12"/>
          <p:cNvSpPr/>
          <p:nvPr/>
        </p:nvSpPr>
        <p:spPr>
          <a:xfrm>
            <a:off x="2357422" y="4929198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3500430" y="4572008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5" name="Ellipse 14"/>
          <p:cNvSpPr/>
          <p:nvPr/>
        </p:nvSpPr>
        <p:spPr>
          <a:xfrm>
            <a:off x="7572396" y="3071810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6" name="Flèche vers le bas 15"/>
          <p:cNvSpPr/>
          <p:nvPr/>
        </p:nvSpPr>
        <p:spPr>
          <a:xfrm>
            <a:off x="6572264" y="2571744"/>
            <a:ext cx="142876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lèche vers le bas 16"/>
          <p:cNvSpPr/>
          <p:nvPr/>
        </p:nvSpPr>
        <p:spPr>
          <a:xfrm>
            <a:off x="6572264" y="3429000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0" name="Connecteur droit 19"/>
          <p:cNvCxnSpPr/>
          <p:nvPr/>
        </p:nvCxnSpPr>
        <p:spPr>
          <a:xfrm>
            <a:off x="5143504" y="4500570"/>
            <a:ext cx="30003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Régulation de la Glycogénolyse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857364"/>
            <a:ext cx="4038600" cy="4268799"/>
          </a:xfrm>
        </p:spPr>
        <p:txBody>
          <a:bodyPr/>
          <a:lstStyle/>
          <a:p>
            <a:pPr>
              <a:buNone/>
            </a:pPr>
            <a:r>
              <a:rPr lang="fr-FR" u="sng" dirty="0" smtClean="0"/>
              <a:t>Effecteurs positifs</a:t>
            </a:r>
            <a:r>
              <a:rPr lang="fr-FR" dirty="0" smtClean="0"/>
              <a:t> </a:t>
            </a:r>
          </a:p>
          <a:p>
            <a:pPr>
              <a:buNone/>
            </a:pPr>
            <a:r>
              <a:rPr lang="fr-FR" sz="1800" dirty="0" smtClean="0"/>
              <a:t>(induisent la transition de la GP non </a:t>
            </a:r>
          </a:p>
          <a:p>
            <a:pPr>
              <a:buNone/>
            </a:pPr>
            <a:r>
              <a:rPr lang="fr-FR" sz="1800" dirty="0" smtClean="0"/>
              <a:t>Phosphorylée de l’état T à l’état R)</a:t>
            </a:r>
          </a:p>
          <a:p>
            <a:pPr>
              <a:buNone/>
            </a:pPr>
            <a:r>
              <a:rPr lang="fr-FR" sz="2000" dirty="0" smtClean="0"/>
              <a:t>*AMP</a:t>
            </a:r>
          </a:p>
          <a:p>
            <a:pPr>
              <a:buNone/>
            </a:pPr>
            <a:r>
              <a:rPr lang="fr-FR" sz="2000" dirty="0" smtClean="0"/>
              <a:t>*Ca2+</a:t>
            </a:r>
          </a:p>
          <a:p>
            <a:pPr>
              <a:buNone/>
            </a:pPr>
            <a:r>
              <a:rPr lang="fr-FR" u="sng" dirty="0" smtClean="0"/>
              <a:t>Effecteurs négatifs</a:t>
            </a:r>
          </a:p>
          <a:p>
            <a:pPr>
              <a:buNone/>
            </a:pPr>
            <a:r>
              <a:rPr lang="fr-FR" sz="1800" dirty="0" smtClean="0"/>
              <a:t>(état R -&gt; T)</a:t>
            </a:r>
          </a:p>
          <a:p>
            <a:pPr>
              <a:buNone/>
            </a:pPr>
            <a:r>
              <a:rPr lang="fr-FR" sz="2000" dirty="0" smtClean="0"/>
              <a:t>*ATP</a:t>
            </a:r>
          </a:p>
          <a:p>
            <a:pPr>
              <a:buNone/>
            </a:pPr>
            <a:r>
              <a:rPr lang="fr-FR" sz="2000" dirty="0" smtClean="0"/>
              <a:t>*G6P</a:t>
            </a:r>
          </a:p>
          <a:p>
            <a:pPr>
              <a:buNone/>
            </a:pPr>
            <a:endParaRPr lang="fr-FR" sz="18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57364"/>
            <a:ext cx="4038600" cy="4268799"/>
          </a:xfrm>
        </p:spPr>
        <p:txBody>
          <a:bodyPr/>
          <a:lstStyle/>
          <a:p>
            <a:r>
              <a:rPr lang="fr-FR" u="sng" dirty="0" smtClean="0"/>
              <a:t>Lors d’u travail très important:</a:t>
            </a:r>
          </a:p>
          <a:p>
            <a:pPr algn="ctr">
              <a:buNone/>
            </a:pPr>
            <a:r>
              <a:rPr lang="fr-FR" dirty="0" smtClean="0"/>
              <a:t>Adrénaline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PK-        active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GP à l’état R et     totalement active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42910" y="1214422"/>
            <a:ext cx="7000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            - </a:t>
            </a:r>
            <a:r>
              <a:rPr lang="fr-FR" sz="2000" b="1" dirty="0" smtClean="0"/>
              <a:t>Dans le muscle (régulation allostérique +++)</a:t>
            </a:r>
            <a:endParaRPr lang="fr-FR" sz="2000" b="1" dirty="0"/>
          </a:p>
        </p:txBody>
      </p:sp>
      <p:sp>
        <p:nvSpPr>
          <p:cNvPr id="6" name="Ellipse 5"/>
          <p:cNvSpPr/>
          <p:nvPr/>
        </p:nvSpPr>
        <p:spPr>
          <a:xfrm>
            <a:off x="6215074" y="3857628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7786710" y="4929198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>
          <a:xfrm>
            <a:off x="6500826" y="3286124"/>
            <a:ext cx="142876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vers le bas 8"/>
          <p:cNvSpPr/>
          <p:nvPr/>
        </p:nvSpPr>
        <p:spPr>
          <a:xfrm>
            <a:off x="6572264" y="4357694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glycogénogénèse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Glucose</a:t>
            </a:r>
          </a:p>
          <a:p>
            <a:pPr algn="ctr">
              <a:buNone/>
            </a:pPr>
            <a:endParaRPr lang="fr-FR" sz="2400" dirty="0" smtClean="0"/>
          </a:p>
          <a:p>
            <a:pPr algn="ctr"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G-6-P</a:t>
            </a:r>
          </a:p>
          <a:p>
            <a:pPr algn="ctr">
              <a:buNone/>
            </a:pPr>
            <a:endParaRPr lang="fr-FR" sz="2400" dirty="0" smtClean="0"/>
          </a:p>
          <a:p>
            <a:pPr algn="ctr"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G-1-P</a:t>
            </a:r>
          </a:p>
          <a:p>
            <a:pPr algn="ctr">
              <a:buNone/>
            </a:pPr>
            <a:endParaRPr lang="fr-FR" sz="2400" dirty="0" smtClean="0"/>
          </a:p>
          <a:p>
            <a:pPr algn="ctr"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UDP-Glucose</a:t>
            </a:r>
          </a:p>
          <a:p>
            <a:pPr algn="ctr">
              <a:buNone/>
            </a:pPr>
            <a:endParaRPr lang="fr-FR" sz="2400" dirty="0" smtClean="0"/>
          </a:p>
          <a:p>
            <a:pPr algn="ctr">
              <a:buNone/>
            </a:pPr>
            <a:r>
              <a:rPr lang="fr-FR" sz="2400" dirty="0" smtClean="0">
                <a:solidFill>
                  <a:srgbClr val="0070C0"/>
                </a:solidFill>
              </a:rPr>
              <a:t>Glycogène </a:t>
            </a:r>
            <a:r>
              <a:rPr lang="fr-FR" sz="1400" dirty="0" smtClean="0">
                <a:solidFill>
                  <a:srgbClr val="0070C0"/>
                </a:solidFill>
              </a:rPr>
              <a:t>n+1</a:t>
            </a:r>
            <a:endParaRPr lang="fr-FR" sz="1400" dirty="0">
              <a:solidFill>
                <a:srgbClr val="0070C0"/>
              </a:solidFill>
            </a:endParaRPr>
          </a:p>
        </p:txBody>
      </p:sp>
      <p:sp>
        <p:nvSpPr>
          <p:cNvPr id="4" name="Flèche vers le bas 3"/>
          <p:cNvSpPr/>
          <p:nvPr/>
        </p:nvSpPr>
        <p:spPr>
          <a:xfrm>
            <a:off x="4500562" y="2000240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 vers le bas 4"/>
          <p:cNvSpPr/>
          <p:nvPr/>
        </p:nvSpPr>
        <p:spPr>
          <a:xfrm>
            <a:off x="4500562" y="2857496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>
            <a:off x="4500562" y="3714752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vers le bas 6"/>
          <p:cNvSpPr/>
          <p:nvPr/>
        </p:nvSpPr>
        <p:spPr>
          <a:xfrm>
            <a:off x="4500562" y="4643446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courbée vers la gauche 7"/>
          <p:cNvSpPr/>
          <p:nvPr/>
        </p:nvSpPr>
        <p:spPr>
          <a:xfrm>
            <a:off x="4143372" y="2071678"/>
            <a:ext cx="428628" cy="35719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Flèche courbée vers la gauche 8"/>
          <p:cNvSpPr/>
          <p:nvPr/>
        </p:nvSpPr>
        <p:spPr>
          <a:xfrm>
            <a:off x="4143372" y="3786190"/>
            <a:ext cx="428628" cy="35719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11" name="Connecteur en arc 10"/>
          <p:cNvCxnSpPr/>
          <p:nvPr/>
        </p:nvCxnSpPr>
        <p:spPr>
          <a:xfrm>
            <a:off x="4286248" y="4714884"/>
            <a:ext cx="648000" cy="288000"/>
          </a:xfrm>
          <a:prstGeom prst="curvedConnector3">
            <a:avLst>
              <a:gd name="adj1" fmla="val 50000"/>
            </a:avLst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3571868" y="192880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ATP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3571868" y="214311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ADP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571868" y="357187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UTP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3643306" y="385762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PPi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3000364" y="450057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Glycogène </a:t>
            </a:r>
            <a:r>
              <a:rPr lang="fr-FR" sz="1400" dirty="0" smtClean="0"/>
              <a:t>n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5000628" y="478632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UDP</a:t>
            </a:r>
            <a:endParaRPr lang="fr-FR" dirty="0"/>
          </a:p>
        </p:txBody>
      </p:sp>
      <p:sp>
        <p:nvSpPr>
          <p:cNvPr id="19" name="Flèche droite 18"/>
          <p:cNvSpPr/>
          <p:nvPr/>
        </p:nvSpPr>
        <p:spPr>
          <a:xfrm>
            <a:off x="5572132" y="4929198"/>
            <a:ext cx="2143140" cy="142876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7643834" y="478632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UTP</a:t>
            </a:r>
            <a:endParaRPr lang="fr-FR" dirty="0"/>
          </a:p>
        </p:txBody>
      </p:sp>
      <p:sp>
        <p:nvSpPr>
          <p:cNvPr id="21" name="Flèche courbée vers le bas 20"/>
          <p:cNvSpPr/>
          <p:nvPr/>
        </p:nvSpPr>
        <p:spPr>
          <a:xfrm>
            <a:off x="6429388" y="5000636"/>
            <a:ext cx="428628" cy="285752"/>
          </a:xfrm>
          <a:prstGeom prst="curved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6715140" y="528638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ADP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6072198" y="528638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ATP</a:t>
            </a: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571472" y="2000240"/>
            <a:ext cx="235745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Gluco/ hexokinase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571472" y="2857496"/>
            <a:ext cx="235745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Phosphoglucomutase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00034" y="3571876"/>
            <a:ext cx="2428892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UDP-Glucose </a:t>
            </a:r>
            <a:r>
              <a:rPr lang="fr-FR" dirty="0" err="1" smtClean="0">
                <a:solidFill>
                  <a:srgbClr val="FF0000"/>
                </a:solidFill>
              </a:rPr>
              <a:t>pyrophosphorylase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5643570" y="5715016"/>
            <a:ext cx="2643206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Nucléoside di-P kinase</a:t>
            </a:r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500034" y="4643446"/>
            <a:ext cx="2428892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Glycogène synthase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2" name="Éclair 31"/>
          <p:cNvSpPr/>
          <p:nvPr/>
        </p:nvSpPr>
        <p:spPr>
          <a:xfrm>
            <a:off x="571472" y="5143512"/>
            <a:ext cx="214314" cy="214314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ZoneTexte 32"/>
          <p:cNvSpPr txBox="1"/>
          <p:nvPr/>
        </p:nvSpPr>
        <p:spPr>
          <a:xfrm>
            <a:off x="785786" y="5072074"/>
            <a:ext cx="257176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Arrive alors que la glycogénine (enzyme de structure) ne porte qu’un seul glucose mais allonge la chaine quand la glycogénine porte 8 glucoses!</a:t>
            </a:r>
          </a:p>
          <a:p>
            <a:r>
              <a:rPr lang="fr-FR" sz="1400" dirty="0" smtClean="0"/>
              <a:t>L’enzyme branchante ramifie la chaine</a:t>
            </a:r>
            <a:endParaRPr lang="fr-FR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Régulation de la glycogénogénèse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2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sz="2400" dirty="0" smtClean="0"/>
              <a:t>Au niveau de la GS</a:t>
            </a:r>
          </a:p>
          <a:p>
            <a:pPr>
              <a:buFontTx/>
              <a:buChar char="-"/>
            </a:pPr>
            <a:r>
              <a:rPr lang="fr-FR" sz="2400" dirty="0" smtClean="0"/>
              <a:t>Double: allostérique et covalente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Régulation covalente:</a:t>
            </a:r>
          </a:p>
          <a:p>
            <a:pPr>
              <a:buNone/>
            </a:pP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500034" y="3429000"/>
            <a:ext cx="3714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Glucagon (foie) / Adrénaline (muscle)</a:t>
            </a:r>
          </a:p>
          <a:p>
            <a:endParaRPr lang="fr-FR" dirty="0" smtClean="0">
              <a:solidFill>
                <a:srgbClr val="0070C0"/>
              </a:solidFill>
            </a:endParaRPr>
          </a:p>
          <a:p>
            <a:pPr algn="ctr"/>
            <a:r>
              <a:rPr lang="fr-FR" dirty="0" smtClean="0">
                <a:solidFill>
                  <a:srgbClr val="0070C0"/>
                </a:solidFill>
              </a:rPr>
              <a:t>AMPc</a:t>
            </a:r>
          </a:p>
          <a:p>
            <a:pPr algn="ctr"/>
            <a:endParaRPr lang="fr-FR" dirty="0" smtClean="0">
              <a:solidFill>
                <a:srgbClr val="0070C0"/>
              </a:solidFill>
            </a:endParaRPr>
          </a:p>
          <a:p>
            <a:pPr algn="ctr"/>
            <a:r>
              <a:rPr lang="fr-FR" dirty="0" smtClean="0">
                <a:solidFill>
                  <a:srgbClr val="0070C0"/>
                </a:solidFill>
              </a:rPr>
              <a:t>PKA</a:t>
            </a:r>
          </a:p>
          <a:p>
            <a:pPr algn="ctr"/>
            <a:endParaRPr lang="fr-FR" dirty="0" smtClean="0">
              <a:solidFill>
                <a:srgbClr val="0070C0"/>
              </a:solidFill>
            </a:endParaRPr>
          </a:p>
          <a:p>
            <a:pPr algn="ctr"/>
            <a:r>
              <a:rPr lang="fr-FR" dirty="0" smtClean="0">
                <a:solidFill>
                  <a:srgbClr val="0070C0"/>
                </a:solidFill>
              </a:rPr>
              <a:t>GS inactive</a:t>
            </a:r>
            <a:endParaRPr lang="fr-FR" dirty="0" smtClean="0">
              <a:solidFill>
                <a:srgbClr val="0070C0"/>
              </a:solidFill>
            </a:endParaRPr>
          </a:p>
          <a:p>
            <a:pPr algn="ctr"/>
            <a:endParaRPr lang="fr-FR" dirty="0" smtClean="0"/>
          </a:p>
          <a:p>
            <a:pPr algn="ctr"/>
            <a:r>
              <a:rPr lang="fr-FR" b="1" dirty="0" smtClean="0"/>
              <a:t>Inhibe la Glycogénogénèse</a:t>
            </a:r>
            <a:endParaRPr lang="fr-FR" b="1" dirty="0"/>
          </a:p>
        </p:txBody>
      </p:sp>
      <p:sp>
        <p:nvSpPr>
          <p:cNvPr id="5" name="Ellipse 4"/>
          <p:cNvSpPr/>
          <p:nvPr/>
        </p:nvSpPr>
        <p:spPr>
          <a:xfrm>
            <a:off x="2928926" y="5072074"/>
            <a:ext cx="500066" cy="3571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Flèche vers le bas 5"/>
          <p:cNvSpPr/>
          <p:nvPr/>
        </p:nvSpPr>
        <p:spPr>
          <a:xfrm>
            <a:off x="2285984" y="4286256"/>
            <a:ext cx="7143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vers le bas 6"/>
          <p:cNvSpPr/>
          <p:nvPr/>
        </p:nvSpPr>
        <p:spPr>
          <a:xfrm>
            <a:off x="2285984" y="4857760"/>
            <a:ext cx="7143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vers le bas 7"/>
          <p:cNvSpPr/>
          <p:nvPr/>
        </p:nvSpPr>
        <p:spPr>
          <a:xfrm>
            <a:off x="2214546" y="3786190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4786314" y="3429000"/>
            <a:ext cx="38576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</a:rPr>
              <a:t>Insuline</a:t>
            </a:r>
          </a:p>
          <a:p>
            <a:pPr algn="ctr"/>
            <a:endParaRPr lang="fr-FR" dirty="0" smtClean="0">
              <a:solidFill>
                <a:srgbClr val="0070C0"/>
              </a:solidFill>
            </a:endParaRPr>
          </a:p>
          <a:p>
            <a:pPr algn="ctr"/>
            <a:r>
              <a:rPr lang="fr-FR" dirty="0" smtClean="0">
                <a:solidFill>
                  <a:srgbClr val="0070C0"/>
                </a:solidFill>
              </a:rPr>
              <a:t>PP1</a:t>
            </a:r>
          </a:p>
          <a:p>
            <a:pPr algn="ctr"/>
            <a:endParaRPr lang="fr-FR" dirty="0" smtClean="0">
              <a:solidFill>
                <a:srgbClr val="0070C0"/>
              </a:solidFill>
            </a:endParaRPr>
          </a:p>
          <a:p>
            <a:pPr algn="ctr"/>
            <a:r>
              <a:rPr lang="fr-FR" dirty="0" smtClean="0">
                <a:solidFill>
                  <a:srgbClr val="0070C0"/>
                </a:solidFill>
              </a:rPr>
              <a:t>GS active dé-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Active la Glycogénogénèse</a:t>
            </a:r>
            <a:endParaRPr lang="fr-FR" b="1" dirty="0"/>
          </a:p>
        </p:txBody>
      </p:sp>
      <p:sp>
        <p:nvSpPr>
          <p:cNvPr id="10" name="Flèche vers le bas 9"/>
          <p:cNvSpPr/>
          <p:nvPr/>
        </p:nvSpPr>
        <p:spPr>
          <a:xfrm>
            <a:off x="6572264" y="3714752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èche vers le bas 10"/>
          <p:cNvSpPr/>
          <p:nvPr/>
        </p:nvSpPr>
        <p:spPr>
          <a:xfrm>
            <a:off x="6572264" y="4286256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>
            <a:off x="7358082" y="4500570"/>
            <a:ext cx="500066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297</Words>
  <Application>Microsoft Office PowerPoint</Application>
  <PresentationFormat>Affichage à l'écran (4:3)</PresentationFormat>
  <Paragraphs>126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Glycogénolyse et Glycogénogénèse</vt:lpstr>
      <vt:lpstr>La Glycogénolyse</vt:lpstr>
      <vt:lpstr>La Glycogénolyse</vt:lpstr>
      <vt:lpstr>Régulation de la Glycogénolyse</vt:lpstr>
      <vt:lpstr>Régulation de la Glycogénolyse</vt:lpstr>
      <vt:lpstr>La glycogénogénèse</vt:lpstr>
      <vt:lpstr>Régulation de la glycogénogénèse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Glycogénolyse et Glycogénogénèse</dc:title>
  <dc:creator>Justine</dc:creator>
  <cp:lastModifiedBy>Justine</cp:lastModifiedBy>
  <cp:revision>34</cp:revision>
  <dcterms:created xsi:type="dcterms:W3CDTF">2010-04-28T12:02:50Z</dcterms:created>
  <dcterms:modified xsi:type="dcterms:W3CDTF">2010-04-28T20:33:05Z</dcterms:modified>
</cp:coreProperties>
</file>