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6" r:id="rId1"/>
  </p:sldMasterIdLst>
  <p:notesMasterIdLst>
    <p:notesMasterId r:id="rId29"/>
  </p:notesMasterIdLst>
  <p:sldIdLst>
    <p:sldId id="256" r:id="rId2"/>
    <p:sldId id="262" r:id="rId3"/>
    <p:sldId id="305" r:id="rId4"/>
    <p:sldId id="258" r:id="rId5"/>
    <p:sldId id="306" r:id="rId6"/>
    <p:sldId id="307" r:id="rId7"/>
    <p:sldId id="263" r:id="rId8"/>
    <p:sldId id="309" r:id="rId9"/>
    <p:sldId id="310" r:id="rId10"/>
    <p:sldId id="311" r:id="rId11"/>
    <p:sldId id="312" r:id="rId12"/>
    <p:sldId id="313" r:id="rId13"/>
    <p:sldId id="321" r:id="rId14"/>
    <p:sldId id="304" r:id="rId15"/>
    <p:sldId id="314" r:id="rId16"/>
    <p:sldId id="315" r:id="rId17"/>
    <p:sldId id="316" r:id="rId18"/>
    <p:sldId id="317" r:id="rId19"/>
    <p:sldId id="318" r:id="rId20"/>
    <p:sldId id="308" r:id="rId21"/>
    <p:sldId id="319" r:id="rId22"/>
    <p:sldId id="320" r:id="rId23"/>
    <p:sldId id="322" r:id="rId24"/>
    <p:sldId id="323" r:id="rId25"/>
    <p:sldId id="324" r:id="rId26"/>
    <p:sldId id="325" r:id="rId27"/>
    <p:sldId id="269" r:id="rId28"/>
  </p:sldIdLst>
  <p:sldSz cx="9144000" cy="5143500" type="screen16x9"/>
  <p:notesSz cx="6858000" cy="9144000"/>
  <p:embeddedFontLst>
    <p:embeddedFont>
      <p:font typeface="Arvo" panose="02000000000000000000" pitchFamily="2" charset="77"/>
      <p:regular r:id="rId30"/>
      <p:bold r:id="rId31"/>
      <p:italic r:id="rId32"/>
      <p:boldItalic r:id="rId33"/>
    </p:embeddedFont>
    <p:embeddedFont>
      <p:font typeface="Bodoni" pitchFamily="2" charset="0"/>
      <p:regular r:id="rId34"/>
      <p:bold r:id="rId35"/>
      <p:italic r:id="rId36"/>
      <p:boldItalic r:id="rId37"/>
    </p:embeddedFont>
    <p:embeddedFont>
      <p:font typeface="Ubuntu" panose="020B0504030602030204" pitchFamily="34" charset="0"/>
      <p:regular r:id="rId38"/>
      <p:bold r:id="rId39"/>
      <p:italic r:id="rId40"/>
      <p:boldItalic r:id="rId41"/>
    </p:embeddedFont>
    <p:embeddedFont>
      <p:font typeface="Ubuntu Light" panose="020B0304030602030204" pitchFamily="34" charset="0"/>
      <p:regular r:id="rId42"/>
      <p:bold r:id="rId43"/>
      <p:italic r:id="rId44"/>
      <p:boldItalic r:id="rId45"/>
    </p:embeddedFont>
    <p:embeddedFont>
      <p:font typeface="Ubuntu Medium" panose="020B0604030602030204" pitchFamily="34" charset="0"/>
      <p:regular r:id="rId46"/>
      <p:bold r:id="rId47"/>
      <p:italic r:id="rId48"/>
      <p:boldItalic r:id="rId4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 orient="horz" pos="3053">
          <p15:clr>
            <a:srgbClr val="A4A3A4"/>
          </p15:clr>
        </p15:guide>
        <p15:guide id="3" orient="horz" pos="2871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7820E8E-39B0-412E-BEA9-2AFD54E559B5}">
  <a:tblStyle styleId="{37820E8E-39B0-412E-BEA9-2AFD54E559B5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33BD5B57-8261-4252-BDD9-B06A5D1B7813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0060"/>
  </p:normalViewPr>
  <p:slideViewPr>
    <p:cSldViewPr snapToGrid="0">
      <p:cViewPr varScale="1">
        <p:scale>
          <a:sx n="137" d="100"/>
          <a:sy n="137" d="100"/>
        </p:scale>
        <p:origin x="920" y="192"/>
      </p:cViewPr>
      <p:guideLst>
        <p:guide orient="horz"/>
        <p:guide orient="horz" pos="3053"/>
        <p:guide orient="horz" pos="2871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0.fntdata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font" Target="fonts/font13.fntdata"/><Relationship Id="rId47" Type="http://schemas.openxmlformats.org/officeDocument/2006/relationships/font" Target="fonts/font18.fntdata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45" Type="http://schemas.openxmlformats.org/officeDocument/2006/relationships/font" Target="fonts/font16.fntdata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4" Type="http://schemas.openxmlformats.org/officeDocument/2006/relationships/font" Target="fonts/font15.fntdata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font" Target="fonts/font14.fntdata"/><Relationship Id="rId48" Type="http://schemas.openxmlformats.org/officeDocument/2006/relationships/font" Target="fonts/font19.fntdata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46" Type="http://schemas.openxmlformats.org/officeDocument/2006/relationships/font" Target="fonts/font17.fntdata"/><Relationship Id="rId20" Type="http://schemas.openxmlformats.org/officeDocument/2006/relationships/slide" Target="slides/slide19.xml"/><Relationship Id="rId41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49" Type="http://schemas.openxmlformats.org/officeDocument/2006/relationships/font" Target="fonts/font2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442eb61d9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442eb61d9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442eb61d9d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442eb61d9d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" name="Google Shape;790;g442eb61d9d_0_5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1" name="Google Shape;791;g442eb61d9d_0_5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642374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442eb61d9d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442eb61d9d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" name="Google Shape;790;g442eb61d9d_0_5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1" name="Google Shape;791;g442eb61d9d_0_5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727709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442eb61d9d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442eb61d9d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6105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442eb61d9d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442eb61d9d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442eb61d9d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442eb61d9d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620164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442eb61d9d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442eb61d9d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432330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442eb61d9d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442eb61d9d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131061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442eb61d9d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442eb61d9d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586905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442eb61d9d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442eb61d9d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939957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" name="Google Shape;790;g442eb61d9d_0_5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1" name="Google Shape;791;g442eb61d9d_0_5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200523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442eb61d9d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442eb61d9d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575537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442eb61d9d_0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7" name="Google Shape;267;g442eb61d9d_0_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90811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" name="Google Shape;790;g442eb61d9d_0_5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1" name="Google Shape;791;g442eb61d9d_0_5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005587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442eb61d9d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442eb61d9d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16666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442eb61d9d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442eb61d9d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973318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442eb61d9d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442eb61d9d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302708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442eb61d9d_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5" name="Google Shape;305;g442eb61d9d_0_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Title slide" type="title">
  <p:cSld name="TITLE"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676300" y="321200"/>
            <a:ext cx="4885500" cy="443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434343"/>
              </a:solidFill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610650" y="1856275"/>
            <a:ext cx="6157800" cy="875700"/>
          </a:xfrm>
          <a:prstGeom prst="rect">
            <a:avLst/>
          </a:prstGeom>
          <a:ln w="38100" cap="flat" cmpd="sng">
            <a:solidFill>
              <a:srgbClr val="53535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ubtitle">
  <p:cSld name="SECTION_HEADER_1">
    <p:bg>
      <p:bgPr>
        <a:solidFill>
          <a:schemeClr val="lt1"/>
        </a:solidFill>
        <a:effectLst/>
      </p:bgPr>
    </p:bg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>
            <a:spLocks noGrp="1"/>
          </p:cNvSpPr>
          <p:nvPr>
            <p:ph type="title"/>
          </p:nvPr>
        </p:nvSpPr>
        <p:spPr>
          <a:xfrm>
            <a:off x="570047" y="993900"/>
            <a:ext cx="3055500" cy="111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  <a:defRPr sz="40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  <a:defRPr sz="40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  <a:defRPr sz="40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  <a:defRPr sz="40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  <a:defRPr sz="40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  <a:defRPr sz="40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  <a:defRPr sz="40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None/>
              <a:defRPr sz="4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subTitle" idx="1"/>
          </p:nvPr>
        </p:nvSpPr>
        <p:spPr>
          <a:xfrm>
            <a:off x="614775" y="2564775"/>
            <a:ext cx="2920800" cy="57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‹N°›</a:t>
            </a:fld>
            <a:endParaRPr/>
          </a:p>
        </p:txBody>
      </p:sp>
      <p:cxnSp>
        <p:nvCxnSpPr>
          <p:cNvPr id="44" name="Google Shape;44;p6"/>
          <p:cNvCxnSpPr/>
          <p:nvPr/>
        </p:nvCxnSpPr>
        <p:spPr>
          <a:xfrm>
            <a:off x="678525" y="20605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&amp; body slide" type="tx">
  <p:cSld name="TITLE_AND_BODY"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/>
          <p:nvPr/>
        </p:nvSpPr>
        <p:spPr>
          <a:xfrm>
            <a:off x="406950" y="352200"/>
            <a:ext cx="8330100" cy="4311000"/>
          </a:xfrm>
          <a:prstGeom prst="rect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title"/>
          </p:nvPr>
        </p:nvSpPr>
        <p:spPr>
          <a:xfrm>
            <a:off x="0" y="216225"/>
            <a:ext cx="9144000" cy="91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body" idx="1"/>
          </p:nvPr>
        </p:nvSpPr>
        <p:spPr>
          <a:xfrm>
            <a:off x="1454050" y="1904925"/>
            <a:ext cx="5877000" cy="250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2pPr>
            <a:lvl3pPr marL="1371600" lvl="2" indent="-3111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Char char="■"/>
              <a:defRPr sz="1300"/>
            </a:lvl3pPr>
            <a:lvl4pPr marL="1828800" lvl="3" indent="-3111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 sz="1300"/>
            </a:lvl4pPr>
            <a:lvl5pPr marL="2286000" lvl="4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2984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21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Char char="■"/>
              <a:defRPr sz="1000"/>
            </a:lvl9pPr>
          </a:lstStyle>
          <a:p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‹N°›</a:t>
            </a:fld>
            <a:endParaRPr/>
          </a:p>
        </p:txBody>
      </p:sp>
      <p:cxnSp>
        <p:nvCxnSpPr>
          <p:cNvPr id="55" name="Google Shape;55;p8"/>
          <p:cNvCxnSpPr/>
          <p:nvPr/>
        </p:nvCxnSpPr>
        <p:spPr>
          <a:xfrm>
            <a:off x="4233900" y="1223600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&amp; 2 columns slide" type="twoColTx">
  <p:cSld name="TITLE_AND_TWO_COLUMNS">
    <p:bg>
      <p:bgPr>
        <a:solidFill>
          <a:schemeClr val="lt1"/>
        </a:solid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1"/>
          <p:cNvSpPr/>
          <p:nvPr/>
        </p:nvSpPr>
        <p:spPr>
          <a:xfrm>
            <a:off x="406950" y="352200"/>
            <a:ext cx="8330100" cy="4311000"/>
          </a:xfrm>
          <a:prstGeom prst="rect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9" name="Google Shape;69;p11"/>
          <p:cNvCxnSpPr/>
          <p:nvPr/>
        </p:nvCxnSpPr>
        <p:spPr>
          <a:xfrm>
            <a:off x="4550550" y="1941425"/>
            <a:ext cx="0" cy="1927500"/>
          </a:xfrm>
          <a:prstGeom prst="straightConnector1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0" name="Google Shape;70;p11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‹N°›</a:t>
            </a:fld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ctrTitle"/>
          </p:nvPr>
        </p:nvSpPr>
        <p:spPr>
          <a:xfrm>
            <a:off x="1113228" y="1571550"/>
            <a:ext cx="3169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subTitle" idx="1"/>
          </p:nvPr>
        </p:nvSpPr>
        <p:spPr>
          <a:xfrm>
            <a:off x="1113229" y="2177000"/>
            <a:ext cx="31014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ctrTitle" idx="2"/>
          </p:nvPr>
        </p:nvSpPr>
        <p:spPr>
          <a:xfrm>
            <a:off x="4818378" y="1571550"/>
            <a:ext cx="3169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subTitle" idx="3"/>
          </p:nvPr>
        </p:nvSpPr>
        <p:spPr>
          <a:xfrm>
            <a:off x="4818379" y="2177000"/>
            <a:ext cx="31014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title" idx="4"/>
          </p:nvPr>
        </p:nvSpPr>
        <p:spPr>
          <a:xfrm>
            <a:off x="-11850" y="927075"/>
            <a:ext cx="9144000" cy="4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&amp; 3 columns slide">
  <p:cSld name="TITLE_AND_TWO_COLUMNS_1">
    <p:bg>
      <p:bgPr>
        <a:solidFill>
          <a:schemeClr val="lt1"/>
        </a:solidFill>
        <a:effectLst/>
      </p:bgPr>
    </p:bg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3"/>
          <p:cNvSpPr/>
          <p:nvPr/>
        </p:nvSpPr>
        <p:spPr>
          <a:xfrm>
            <a:off x="406950" y="352200"/>
            <a:ext cx="8330100" cy="4311000"/>
          </a:xfrm>
          <a:prstGeom prst="rect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13"/>
          <p:cNvSpPr txBox="1">
            <a:spLocks noGrp="1"/>
          </p:cNvSpPr>
          <p:nvPr>
            <p:ph type="title"/>
          </p:nvPr>
        </p:nvSpPr>
        <p:spPr>
          <a:xfrm>
            <a:off x="-11850" y="927075"/>
            <a:ext cx="9144000" cy="4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3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‹N°›</a:t>
            </a:fld>
            <a:endParaRPr/>
          </a:p>
        </p:txBody>
      </p:sp>
      <p:sp>
        <p:nvSpPr>
          <p:cNvPr id="89" name="Google Shape;89;p13"/>
          <p:cNvSpPr txBox="1">
            <a:spLocks noGrp="1"/>
          </p:cNvSpPr>
          <p:nvPr>
            <p:ph type="ctrTitle" idx="2"/>
          </p:nvPr>
        </p:nvSpPr>
        <p:spPr>
          <a:xfrm>
            <a:off x="1105351" y="2062425"/>
            <a:ext cx="2113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90" name="Google Shape;90;p13"/>
          <p:cNvSpPr txBox="1">
            <a:spLocks noGrp="1"/>
          </p:cNvSpPr>
          <p:nvPr>
            <p:ph type="subTitle" idx="1"/>
          </p:nvPr>
        </p:nvSpPr>
        <p:spPr>
          <a:xfrm>
            <a:off x="1105354" y="2667875"/>
            <a:ext cx="21135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91" name="Google Shape;91;p13"/>
          <p:cNvSpPr txBox="1">
            <a:spLocks noGrp="1"/>
          </p:cNvSpPr>
          <p:nvPr>
            <p:ph type="ctrTitle" idx="3"/>
          </p:nvPr>
        </p:nvSpPr>
        <p:spPr>
          <a:xfrm>
            <a:off x="3515251" y="2062425"/>
            <a:ext cx="2113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92" name="Google Shape;92;p13"/>
          <p:cNvSpPr txBox="1">
            <a:spLocks noGrp="1"/>
          </p:cNvSpPr>
          <p:nvPr>
            <p:ph type="subTitle" idx="4"/>
          </p:nvPr>
        </p:nvSpPr>
        <p:spPr>
          <a:xfrm>
            <a:off x="3515254" y="2667875"/>
            <a:ext cx="21135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93" name="Google Shape;93;p13"/>
          <p:cNvSpPr txBox="1">
            <a:spLocks noGrp="1"/>
          </p:cNvSpPr>
          <p:nvPr>
            <p:ph type="ctrTitle" idx="5"/>
          </p:nvPr>
        </p:nvSpPr>
        <p:spPr>
          <a:xfrm>
            <a:off x="5925151" y="2062425"/>
            <a:ext cx="2113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94" name="Google Shape;94;p13"/>
          <p:cNvSpPr txBox="1">
            <a:spLocks noGrp="1"/>
          </p:cNvSpPr>
          <p:nvPr>
            <p:ph type="subTitle" idx="6"/>
          </p:nvPr>
        </p:nvSpPr>
        <p:spPr>
          <a:xfrm>
            <a:off x="5925154" y="2667875"/>
            <a:ext cx="21135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cxnSp>
        <p:nvCxnSpPr>
          <p:cNvPr id="95" name="Google Shape;95;p13"/>
          <p:cNvCxnSpPr/>
          <p:nvPr/>
        </p:nvCxnSpPr>
        <p:spPr>
          <a:xfrm>
            <a:off x="3406450" y="1926825"/>
            <a:ext cx="0" cy="1941300"/>
          </a:xfrm>
          <a:prstGeom prst="straightConnector1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6" name="Google Shape;96;p13"/>
          <p:cNvCxnSpPr/>
          <p:nvPr/>
        </p:nvCxnSpPr>
        <p:spPr>
          <a:xfrm>
            <a:off x="5737375" y="1926825"/>
            <a:ext cx="0" cy="1941300"/>
          </a:xfrm>
          <a:prstGeom prst="straightConnector1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text &amp; some text slide">
  <p:cSld name="BIG_NUMBER">
    <p:bg>
      <p:bgPr>
        <a:solidFill>
          <a:schemeClr val="lt1"/>
        </a:solid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5"/>
          <p:cNvSpPr/>
          <p:nvPr/>
        </p:nvSpPr>
        <p:spPr>
          <a:xfrm>
            <a:off x="406950" y="352200"/>
            <a:ext cx="8330100" cy="4311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15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‹N°›</a:t>
            </a:fld>
            <a:endParaRPr/>
          </a:p>
        </p:txBody>
      </p:sp>
      <p:sp>
        <p:nvSpPr>
          <p:cNvPr id="120" name="Google Shape;120;p15"/>
          <p:cNvSpPr txBox="1">
            <a:spLocks noGrp="1"/>
          </p:cNvSpPr>
          <p:nvPr>
            <p:ph type="subTitle" idx="1"/>
          </p:nvPr>
        </p:nvSpPr>
        <p:spPr>
          <a:xfrm>
            <a:off x="2433300" y="3015325"/>
            <a:ext cx="4277400" cy="64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1" name="Google Shape;121;p15"/>
          <p:cNvSpPr txBox="1">
            <a:spLocks noGrp="1"/>
          </p:cNvSpPr>
          <p:nvPr>
            <p:ph type="title"/>
          </p:nvPr>
        </p:nvSpPr>
        <p:spPr>
          <a:xfrm>
            <a:off x="0" y="2466400"/>
            <a:ext cx="9144000" cy="482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 &amp; some text slide 2">
  <p:cSld name="BIG_NUMBER_2">
    <p:bg>
      <p:bgPr>
        <a:solidFill>
          <a:schemeClr val="lt1"/>
        </a:solidFill>
        <a:effectLst/>
      </p:bgPr>
    </p:bg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6"/>
          <p:cNvSpPr/>
          <p:nvPr/>
        </p:nvSpPr>
        <p:spPr>
          <a:xfrm>
            <a:off x="406950" y="352200"/>
            <a:ext cx="8330100" cy="4311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16"/>
          <p:cNvSpPr txBox="1">
            <a:spLocks noGrp="1"/>
          </p:cNvSpPr>
          <p:nvPr>
            <p:ph type="title" hasCustomPrompt="1"/>
          </p:nvPr>
        </p:nvSpPr>
        <p:spPr>
          <a:xfrm>
            <a:off x="742950" y="1238100"/>
            <a:ext cx="7729500" cy="19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125" name="Google Shape;125;p16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buNone/>
              <a:defRPr sz="1200">
                <a:solidFill>
                  <a:srgbClr val="D9D9D9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‹N°›</a:t>
            </a:fld>
            <a:endParaRPr/>
          </a:p>
        </p:txBody>
      </p:sp>
      <p:sp>
        <p:nvSpPr>
          <p:cNvPr id="126" name="Google Shape;126;p16"/>
          <p:cNvSpPr txBox="1">
            <a:spLocks noGrp="1"/>
          </p:cNvSpPr>
          <p:nvPr>
            <p:ph type="subTitle" idx="1"/>
          </p:nvPr>
        </p:nvSpPr>
        <p:spPr>
          <a:xfrm>
            <a:off x="2433300" y="3015325"/>
            <a:ext cx="4277400" cy="64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>
  <p:cSld name="BLANK">
    <p:bg>
      <p:bgPr>
        <a:solidFill>
          <a:schemeClr val="lt1"/>
        </a:solid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hite frame">
  <p:cSld name="BLANK_1_1">
    <p:bg>
      <p:bgPr>
        <a:solidFill>
          <a:schemeClr val="lt1"/>
        </a:solidFill>
        <a:effectLst/>
      </p:bgPr>
    </p:bg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9"/>
          <p:cNvSpPr/>
          <p:nvPr/>
        </p:nvSpPr>
        <p:spPr>
          <a:xfrm>
            <a:off x="406950" y="416250"/>
            <a:ext cx="8330100" cy="4311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yan with title and text ">
  <p:cSld name="CUSTOM_2"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3"/>
          <p:cNvSpPr/>
          <p:nvPr/>
        </p:nvSpPr>
        <p:spPr>
          <a:xfrm>
            <a:off x="0" y="1027350"/>
            <a:ext cx="9144000" cy="3088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p23"/>
          <p:cNvSpPr txBox="1">
            <a:spLocks noGrp="1"/>
          </p:cNvSpPr>
          <p:nvPr>
            <p:ph type="title"/>
          </p:nvPr>
        </p:nvSpPr>
        <p:spPr>
          <a:xfrm>
            <a:off x="4696275" y="1725450"/>
            <a:ext cx="3055500" cy="111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/>
            </a:lvl1pPr>
            <a:lvl2pPr lvl="1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158" name="Google Shape;158;p23"/>
          <p:cNvSpPr txBox="1">
            <a:spLocks noGrp="1"/>
          </p:cNvSpPr>
          <p:nvPr>
            <p:ph type="subTitle" idx="1"/>
          </p:nvPr>
        </p:nvSpPr>
        <p:spPr>
          <a:xfrm>
            <a:off x="4696275" y="2839950"/>
            <a:ext cx="2770200" cy="57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59" name="Google Shape;159;p23"/>
          <p:cNvSpPr txBox="1">
            <a:spLocks noGrp="1"/>
          </p:cNvSpPr>
          <p:nvPr>
            <p:ph type="sldNum" idx="12"/>
          </p:nvPr>
        </p:nvSpPr>
        <p:spPr>
          <a:xfrm>
            <a:off x="8364708" y="4269092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buNone/>
              <a:defRPr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‹N°›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068100" y="933450"/>
            <a:ext cx="7047300" cy="48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Ubuntu"/>
              <a:buNone/>
              <a:defRPr sz="2400" b="1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vo"/>
              <a:buNone/>
              <a:defRPr sz="2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vo"/>
              <a:buNone/>
              <a:defRPr sz="2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vo"/>
              <a:buNone/>
              <a:defRPr sz="2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vo"/>
              <a:buNone/>
              <a:defRPr sz="2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vo"/>
              <a:buNone/>
              <a:defRPr sz="2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vo"/>
              <a:buNone/>
              <a:defRPr sz="2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vo"/>
              <a:buNone/>
              <a:defRPr sz="2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vo"/>
              <a:buNone/>
              <a:defRPr sz="2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068100" y="1695450"/>
            <a:ext cx="7047300" cy="25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Ubuntu Light"/>
              <a:buChar char="●"/>
              <a:defRPr>
                <a:solidFill>
                  <a:schemeClr val="lt2"/>
                </a:solidFill>
                <a:latin typeface="Ubuntu Light"/>
                <a:ea typeface="Ubuntu Light"/>
                <a:cs typeface="Ubuntu Light"/>
                <a:sym typeface="Ubuntu Light"/>
              </a:defRPr>
            </a:lvl1pPr>
            <a:lvl2pPr marL="914400" lvl="1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Ubuntu Light"/>
              <a:buChar char="○"/>
              <a:defRPr>
                <a:solidFill>
                  <a:schemeClr val="lt2"/>
                </a:solidFill>
                <a:latin typeface="Ubuntu Light"/>
                <a:ea typeface="Ubuntu Light"/>
                <a:cs typeface="Ubuntu Light"/>
                <a:sym typeface="Ubuntu Light"/>
              </a:defRPr>
            </a:lvl2pPr>
            <a:lvl3pPr marL="1371600" lvl="2" indent="-3111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300"/>
              <a:buFont typeface="Ubuntu Light"/>
              <a:buChar char="■"/>
              <a:defRPr sz="1300">
                <a:solidFill>
                  <a:schemeClr val="lt2"/>
                </a:solidFill>
                <a:latin typeface="Ubuntu Light"/>
                <a:ea typeface="Ubuntu Light"/>
                <a:cs typeface="Ubuntu Light"/>
                <a:sym typeface="Ubuntu Light"/>
              </a:defRPr>
            </a:lvl3pPr>
            <a:lvl4pPr marL="1828800" lvl="3" indent="-3111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300"/>
              <a:buFont typeface="Ubuntu Light"/>
              <a:buChar char="●"/>
              <a:defRPr sz="1300">
                <a:solidFill>
                  <a:schemeClr val="lt2"/>
                </a:solidFill>
                <a:latin typeface="Ubuntu Light"/>
                <a:ea typeface="Ubuntu Light"/>
                <a:cs typeface="Ubuntu Light"/>
                <a:sym typeface="Ubuntu Light"/>
              </a:defRPr>
            </a:lvl4pPr>
            <a:lvl5pPr marL="2286000" lvl="4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Ubuntu Light"/>
              <a:buChar char="○"/>
              <a:defRPr sz="1200">
                <a:solidFill>
                  <a:schemeClr val="lt2"/>
                </a:solidFill>
                <a:latin typeface="Ubuntu Light"/>
                <a:ea typeface="Ubuntu Light"/>
                <a:cs typeface="Ubuntu Light"/>
                <a:sym typeface="Ubuntu Light"/>
              </a:defRPr>
            </a:lvl5pPr>
            <a:lvl6pPr marL="2743200" lvl="5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Ubuntu Light"/>
              <a:buChar char="■"/>
              <a:defRPr sz="1200">
                <a:solidFill>
                  <a:schemeClr val="lt2"/>
                </a:solidFill>
                <a:latin typeface="Ubuntu Light"/>
                <a:ea typeface="Ubuntu Light"/>
                <a:cs typeface="Ubuntu Light"/>
                <a:sym typeface="Ubuntu Light"/>
              </a:defRPr>
            </a:lvl6pPr>
            <a:lvl7pPr marL="3200400" lvl="6" indent="-2984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00"/>
              <a:buFont typeface="Ubuntu Light"/>
              <a:buChar char="●"/>
              <a:defRPr sz="1100">
                <a:solidFill>
                  <a:schemeClr val="lt2"/>
                </a:solidFill>
                <a:latin typeface="Ubuntu Light"/>
                <a:ea typeface="Ubuntu Light"/>
                <a:cs typeface="Ubuntu Light"/>
                <a:sym typeface="Ubuntu Light"/>
              </a:defRPr>
            </a:lvl7pPr>
            <a:lvl8pPr marL="3657600" lvl="7" indent="-2984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00"/>
              <a:buFont typeface="Ubuntu Light"/>
              <a:buChar char="○"/>
              <a:defRPr sz="1100">
                <a:solidFill>
                  <a:schemeClr val="lt2"/>
                </a:solidFill>
                <a:latin typeface="Ubuntu Light"/>
                <a:ea typeface="Ubuntu Light"/>
                <a:cs typeface="Ubuntu Light"/>
                <a:sym typeface="Ubuntu Light"/>
              </a:defRPr>
            </a:lvl8pPr>
            <a:lvl9pPr marL="4114800" lvl="8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000"/>
              <a:buFont typeface="Ubuntu Light"/>
              <a:buChar char="■"/>
              <a:defRPr sz="1000">
                <a:solidFill>
                  <a:schemeClr val="lt2"/>
                </a:solidFill>
                <a:latin typeface="Ubuntu Light"/>
                <a:ea typeface="Ubuntu Light"/>
                <a:cs typeface="Ubuntu Light"/>
                <a:sym typeface="Ubuntu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Arvo"/>
                <a:ea typeface="Arvo"/>
                <a:cs typeface="Arvo"/>
                <a:sym typeface="Arvo"/>
              </a:defRPr>
            </a:lvl1pPr>
            <a:lvl2pPr lvl="1" rtl="0">
              <a:buNone/>
              <a:defRPr sz="1200">
                <a:latin typeface="Arvo"/>
                <a:ea typeface="Arvo"/>
                <a:cs typeface="Arvo"/>
                <a:sym typeface="Arvo"/>
              </a:defRPr>
            </a:lvl2pPr>
            <a:lvl3pPr lvl="2" rtl="0">
              <a:buNone/>
              <a:defRPr sz="1200">
                <a:latin typeface="Arvo"/>
                <a:ea typeface="Arvo"/>
                <a:cs typeface="Arvo"/>
                <a:sym typeface="Arvo"/>
              </a:defRPr>
            </a:lvl3pPr>
            <a:lvl4pPr lvl="3" rtl="0">
              <a:buNone/>
              <a:defRPr sz="1200">
                <a:latin typeface="Arvo"/>
                <a:ea typeface="Arvo"/>
                <a:cs typeface="Arvo"/>
                <a:sym typeface="Arvo"/>
              </a:defRPr>
            </a:lvl4pPr>
            <a:lvl5pPr lvl="4" rtl="0">
              <a:buNone/>
              <a:defRPr sz="1200">
                <a:latin typeface="Arvo"/>
                <a:ea typeface="Arvo"/>
                <a:cs typeface="Arvo"/>
                <a:sym typeface="Arvo"/>
              </a:defRPr>
            </a:lvl5pPr>
            <a:lvl6pPr lvl="5" rtl="0">
              <a:buNone/>
              <a:defRPr sz="1200">
                <a:latin typeface="Arvo"/>
                <a:ea typeface="Arvo"/>
                <a:cs typeface="Arvo"/>
                <a:sym typeface="Arvo"/>
              </a:defRPr>
            </a:lvl6pPr>
            <a:lvl7pPr lvl="6" rtl="0">
              <a:buNone/>
              <a:defRPr sz="1200">
                <a:latin typeface="Arvo"/>
                <a:ea typeface="Arvo"/>
                <a:cs typeface="Arvo"/>
                <a:sym typeface="Arvo"/>
              </a:defRPr>
            </a:lvl7pPr>
            <a:lvl8pPr lvl="7" rtl="0">
              <a:buNone/>
              <a:defRPr sz="1200">
                <a:latin typeface="Arvo"/>
                <a:ea typeface="Arvo"/>
                <a:cs typeface="Arvo"/>
                <a:sym typeface="Arvo"/>
              </a:defRPr>
            </a:lvl8pPr>
            <a:lvl9pPr lvl="8" rtl="0">
              <a:buNone/>
              <a:defRPr sz="1200"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‹N°›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54" r:id="rId3"/>
    <p:sldLayoutId id="2147483657" r:id="rId4"/>
    <p:sldLayoutId id="2147483659" r:id="rId5"/>
    <p:sldLayoutId id="2147483661" r:id="rId6"/>
    <p:sldLayoutId id="2147483662" r:id="rId7"/>
    <p:sldLayoutId id="2147483664" r:id="rId8"/>
    <p:sldLayoutId id="2147483665" r:id="rId9"/>
    <p:sldLayoutId id="214748366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11" Type="http://schemas.openxmlformats.org/officeDocument/2006/relationships/image" Target="../media/image22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2"/>
          <p:cNvSpPr txBox="1">
            <a:spLocks noGrp="1"/>
          </p:cNvSpPr>
          <p:nvPr>
            <p:ph type="ctrTitle"/>
          </p:nvPr>
        </p:nvSpPr>
        <p:spPr>
          <a:xfrm>
            <a:off x="1849189" y="1878500"/>
            <a:ext cx="6157800" cy="8757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dirty="0"/>
              <a:t>Appareil Génital Féminin</a:t>
            </a:r>
            <a:endParaRPr i="1" dirty="0"/>
          </a:p>
        </p:txBody>
      </p:sp>
      <p:sp>
        <p:nvSpPr>
          <p:cNvPr id="194" name="Google Shape;194;p32"/>
          <p:cNvSpPr txBox="1"/>
          <p:nvPr/>
        </p:nvSpPr>
        <p:spPr>
          <a:xfrm>
            <a:off x="1610650" y="1220000"/>
            <a:ext cx="4004400" cy="65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800" dirty="0">
                <a:solidFill>
                  <a:schemeClr val="dk1"/>
                </a:solidFill>
                <a:latin typeface="Ubuntu Light"/>
                <a:ea typeface="Ubuntu Light"/>
                <a:cs typeface="Ubuntu Light"/>
                <a:sym typeface="Ubuntu Light"/>
              </a:rPr>
              <a:t>UE10</a:t>
            </a:r>
            <a:endParaRPr sz="1800" dirty="0">
              <a:solidFill>
                <a:schemeClr val="dk1"/>
              </a:solidFill>
              <a:latin typeface="Ubuntu Light"/>
              <a:ea typeface="Ubuntu Light"/>
              <a:cs typeface="Ubuntu Light"/>
              <a:sym typeface="Ubuntu Ligh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8"/>
          <p:cNvSpPr txBox="1">
            <a:spLocks noGrp="1"/>
          </p:cNvSpPr>
          <p:nvPr>
            <p:ph type="title"/>
          </p:nvPr>
        </p:nvSpPr>
        <p:spPr>
          <a:xfrm>
            <a:off x="0" y="216225"/>
            <a:ext cx="9144000" cy="91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Déroulement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5" name="Google Shape;245;p38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2</a:t>
            </a:fld>
            <a:endParaRPr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60143DB-2591-FC4E-88AD-4DEB7F00883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1319" y="1464476"/>
            <a:ext cx="507724" cy="498053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169938D-89AD-854B-BCA7-99F099F4EDB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1319" y="2205272"/>
            <a:ext cx="507724" cy="498053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181D8CB2-E2C1-AC49-BBF3-14F83034BC4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1319" y="2946068"/>
            <a:ext cx="507724" cy="498053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B74FFEF9-F5E8-6049-AF61-2FB4DDC88FF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1319" y="3686864"/>
            <a:ext cx="507724" cy="498053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EF16678-83E0-4E47-9430-A30559AFB3F3}"/>
              </a:ext>
            </a:extLst>
          </p:cNvPr>
          <p:cNvSpPr txBox="1"/>
          <p:nvPr/>
        </p:nvSpPr>
        <p:spPr>
          <a:xfrm>
            <a:off x="1281319" y="1482669"/>
            <a:ext cx="5077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/>
              <a:t>1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0CE0E83C-B8A1-A441-940B-54EA2326CE4C}"/>
              </a:ext>
            </a:extLst>
          </p:cNvPr>
          <p:cNvSpPr txBox="1"/>
          <p:nvPr/>
        </p:nvSpPr>
        <p:spPr>
          <a:xfrm>
            <a:off x="1281319" y="2223465"/>
            <a:ext cx="5077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/>
              <a:t>2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851FB146-7DB9-3749-B7C0-958AA38F97FA}"/>
              </a:ext>
            </a:extLst>
          </p:cNvPr>
          <p:cNvSpPr txBox="1"/>
          <p:nvPr/>
        </p:nvSpPr>
        <p:spPr>
          <a:xfrm>
            <a:off x="1281319" y="2964261"/>
            <a:ext cx="5077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/>
              <a:t>3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439B1A95-0C12-2A4F-A06D-52E52E1149A0}"/>
              </a:ext>
            </a:extLst>
          </p:cNvPr>
          <p:cNvSpPr txBox="1"/>
          <p:nvPr/>
        </p:nvSpPr>
        <p:spPr>
          <a:xfrm>
            <a:off x="1281319" y="3705057"/>
            <a:ext cx="5077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/>
              <a:t>4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2DF3C27-58DE-8E4E-BD75-28EC638B9D6D}"/>
              </a:ext>
            </a:extLst>
          </p:cNvPr>
          <p:cNvSpPr txBox="1"/>
          <p:nvPr/>
        </p:nvSpPr>
        <p:spPr>
          <a:xfrm>
            <a:off x="1979874" y="1528835"/>
            <a:ext cx="28306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/>
              <a:t>Généralités sur l’AGF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FA7E0D09-03B0-8E4E-8B6B-82A9148D2381}"/>
              </a:ext>
            </a:extLst>
          </p:cNvPr>
          <p:cNvSpPr txBox="1"/>
          <p:nvPr/>
        </p:nvSpPr>
        <p:spPr>
          <a:xfrm>
            <a:off x="1979874" y="2269631"/>
            <a:ext cx="28306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/>
              <a:t>L’utérus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BA41FA88-3DB9-0240-8DAD-B2A66B7D5D30}"/>
              </a:ext>
            </a:extLst>
          </p:cNvPr>
          <p:cNvSpPr txBox="1"/>
          <p:nvPr/>
        </p:nvSpPr>
        <p:spPr>
          <a:xfrm>
            <a:off x="1979873" y="3010427"/>
            <a:ext cx="28306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/>
              <a:t>Le cycle utérin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044948EE-9929-8D47-9C28-3A2FCBC432B8}"/>
              </a:ext>
            </a:extLst>
          </p:cNvPr>
          <p:cNvSpPr txBox="1"/>
          <p:nvPr/>
        </p:nvSpPr>
        <p:spPr>
          <a:xfrm>
            <a:off x="1979872" y="3751223"/>
            <a:ext cx="28306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/>
              <a:t>Le col utérin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" name="Google Shape;820;p57"/>
          <p:cNvSpPr txBox="1">
            <a:spLocks noGrp="1"/>
          </p:cNvSpPr>
          <p:nvPr>
            <p:ph type="title"/>
          </p:nvPr>
        </p:nvSpPr>
        <p:spPr>
          <a:xfrm>
            <a:off x="2302571" y="2172116"/>
            <a:ext cx="4538858" cy="799268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3200" dirty="0">
                <a:solidFill>
                  <a:schemeClr val="tx1">
                    <a:lumMod val="50000"/>
                  </a:schemeClr>
                </a:solidFill>
              </a:rPr>
              <a:t>Généralités </a:t>
            </a:r>
            <a:r>
              <a:rPr lang="es" sz="3600" dirty="0">
                <a:solidFill>
                  <a:schemeClr val="tx1">
                    <a:lumMod val="50000"/>
                  </a:schemeClr>
                </a:solidFill>
              </a:rPr>
              <a:t>sur</a:t>
            </a:r>
            <a:r>
              <a:rPr lang="es" sz="3200" dirty="0">
                <a:solidFill>
                  <a:schemeClr val="tx1">
                    <a:lumMod val="50000"/>
                  </a:schemeClr>
                </a:solidFill>
              </a:rPr>
              <a:t> l’AGF</a:t>
            </a:r>
            <a:endParaRPr sz="3200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35646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4"/>
          <p:cNvSpPr txBox="1">
            <a:spLocks noGrp="1"/>
          </p:cNvSpPr>
          <p:nvPr>
            <p:ph type="title"/>
          </p:nvPr>
        </p:nvSpPr>
        <p:spPr>
          <a:xfrm>
            <a:off x="570047" y="993900"/>
            <a:ext cx="3055500" cy="111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b="1" dirty="0">
                <a:solidFill>
                  <a:schemeClr val="tx1">
                    <a:lumMod val="50000"/>
                  </a:schemeClr>
                </a:solidFill>
              </a:rPr>
              <a:t>Fonctions de l’AGF</a:t>
            </a:r>
            <a:endParaRPr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5" name="Google Shape;215;p34"/>
          <p:cNvSpPr txBox="1">
            <a:spLocks noGrp="1"/>
          </p:cNvSpPr>
          <p:nvPr>
            <p:ph type="subTitle" idx="1"/>
          </p:nvPr>
        </p:nvSpPr>
        <p:spPr>
          <a:xfrm>
            <a:off x="595649" y="2435075"/>
            <a:ext cx="3674500" cy="199927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Ovaires: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production gamètes + sécrétions hormones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Trompes et utérus: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accueillir les gamètes pour la fécondation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Utérus: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implantation + croissance embryon, expulser le fœtus à l’accouchement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6" name="Google Shape;216;p34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4</a:t>
            </a:fld>
            <a:endParaRPr/>
          </a:p>
        </p:txBody>
      </p:sp>
      <p:cxnSp>
        <p:nvCxnSpPr>
          <p:cNvPr id="217" name="Google Shape;217;p34"/>
          <p:cNvCxnSpPr/>
          <p:nvPr/>
        </p:nvCxnSpPr>
        <p:spPr>
          <a:xfrm>
            <a:off x="678525" y="20605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026" name="Picture 2" descr="L'appareil génital féminin Paris : Groupe hospitalier Paris Saint Joseph,  Service chirurgie gynécologique - Chirurgie - Nos spécialités">
            <a:extLst>
              <a:ext uri="{FF2B5EF4-FFF2-40B4-BE49-F238E27FC236}">
                <a16:creationId xmlns:a16="http://schemas.microsoft.com/office/drawing/2014/main" id="{F557D1AE-0D40-234E-83C8-20FC081F72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53904" y="544376"/>
            <a:ext cx="4782341" cy="357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" name="Google Shape;820;p57"/>
          <p:cNvSpPr txBox="1">
            <a:spLocks noGrp="1"/>
          </p:cNvSpPr>
          <p:nvPr>
            <p:ph type="title"/>
          </p:nvPr>
        </p:nvSpPr>
        <p:spPr>
          <a:xfrm>
            <a:off x="2302571" y="2172116"/>
            <a:ext cx="4538858" cy="799268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3200" dirty="0">
                <a:solidFill>
                  <a:schemeClr val="tx1">
                    <a:lumMod val="50000"/>
                  </a:schemeClr>
                </a:solidFill>
              </a:rPr>
              <a:t>L’utérus</a:t>
            </a:r>
            <a:endParaRPr sz="3200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0703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4"/>
          <p:cNvSpPr txBox="1">
            <a:spLocks noGrp="1"/>
          </p:cNvSpPr>
          <p:nvPr>
            <p:ph type="title"/>
          </p:nvPr>
        </p:nvSpPr>
        <p:spPr>
          <a:xfrm>
            <a:off x="570047" y="993900"/>
            <a:ext cx="3055500" cy="111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Anatomie</a:t>
            </a:r>
            <a:endParaRPr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5" name="Google Shape;215;p34"/>
          <p:cNvSpPr txBox="1">
            <a:spLocks noGrp="1"/>
          </p:cNvSpPr>
          <p:nvPr>
            <p:ph type="subTitle" idx="1"/>
          </p:nvPr>
        </p:nvSpPr>
        <p:spPr>
          <a:xfrm>
            <a:off x="595649" y="2435075"/>
            <a:ext cx="3674500" cy="199927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Organe aplati dans le sens antéro-postérieur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Forme: poire à pointe inférieure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Son grand axe mesure 7cm (en dehors des grossesses)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6" name="Google Shape;216;p34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6</a:t>
            </a:fld>
            <a:endParaRPr/>
          </a:p>
        </p:txBody>
      </p:sp>
      <p:cxnSp>
        <p:nvCxnSpPr>
          <p:cNvPr id="217" name="Google Shape;217;p34"/>
          <p:cNvCxnSpPr/>
          <p:nvPr/>
        </p:nvCxnSpPr>
        <p:spPr>
          <a:xfrm>
            <a:off x="678525" y="20605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026" name="Picture 2" descr="L'appareil génital féminin Paris : Groupe hospitalier Paris Saint Joseph,  Service chirurgie gynécologique - Chirurgie - Nos spécialités">
            <a:extLst>
              <a:ext uri="{FF2B5EF4-FFF2-40B4-BE49-F238E27FC236}">
                <a16:creationId xmlns:a16="http://schemas.microsoft.com/office/drawing/2014/main" id="{F557D1AE-0D40-234E-83C8-20FC081F72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22915" y="252575"/>
            <a:ext cx="2631583" cy="196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0F688047-68A9-944C-BA3E-5DEE79D874E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2303" y="2358166"/>
            <a:ext cx="2552195" cy="2557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7476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9"/>
          <p:cNvSpPr txBox="1">
            <a:spLocks noGrp="1"/>
          </p:cNvSpPr>
          <p:nvPr>
            <p:ph type="title" idx="4"/>
          </p:nvPr>
        </p:nvSpPr>
        <p:spPr>
          <a:xfrm>
            <a:off x="-11850" y="927075"/>
            <a:ext cx="9144000" cy="4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Organisation tissulaire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1" name="Google Shape;251;p39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rPr>
              <a:t>7</a:t>
            </a:fld>
            <a:endParaRPr sz="1200">
              <a:solidFill>
                <a:srgbClr val="CCCCCC"/>
              </a:solidFill>
              <a:latin typeface="Arvo"/>
              <a:ea typeface="Arvo"/>
              <a:cs typeface="Arvo"/>
              <a:sym typeface="Arvo"/>
            </a:endParaRPr>
          </a:p>
        </p:txBody>
      </p:sp>
      <p:cxnSp>
        <p:nvCxnSpPr>
          <p:cNvPr id="252" name="Google Shape;252;p39"/>
          <p:cNvCxnSpPr/>
          <p:nvPr/>
        </p:nvCxnSpPr>
        <p:spPr>
          <a:xfrm>
            <a:off x="4550550" y="1941425"/>
            <a:ext cx="0" cy="1927500"/>
          </a:xfrm>
          <a:prstGeom prst="straightConnector1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53" name="Google Shape;253;p39"/>
          <p:cNvSpPr txBox="1">
            <a:spLocks noGrp="1"/>
          </p:cNvSpPr>
          <p:nvPr>
            <p:ph type="ctrTitle"/>
          </p:nvPr>
        </p:nvSpPr>
        <p:spPr>
          <a:xfrm>
            <a:off x="1113228" y="1571550"/>
            <a:ext cx="3169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  <a:latin typeface="Ubuntu Medium"/>
                <a:cs typeface="Ubuntu Medium"/>
                <a:sym typeface="Ubuntu Medium"/>
              </a:rPr>
              <a:t>Endomètre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4" name="Google Shape;254;p39"/>
          <p:cNvSpPr txBox="1">
            <a:spLocks noGrp="1"/>
          </p:cNvSpPr>
          <p:nvPr>
            <p:ph type="subTitle" idx="1"/>
          </p:nvPr>
        </p:nvSpPr>
        <p:spPr>
          <a:xfrm>
            <a:off x="1113225" y="2177000"/>
            <a:ext cx="3101400" cy="212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Au contact de la lumière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Possède une muqueuse de revêtement d’épaisseur variable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Composé en partie de glandes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5" name="Google Shape;255;p39"/>
          <p:cNvSpPr txBox="1">
            <a:spLocks noGrp="1"/>
          </p:cNvSpPr>
          <p:nvPr>
            <p:ph type="ctrTitle" idx="2"/>
          </p:nvPr>
        </p:nvSpPr>
        <p:spPr>
          <a:xfrm>
            <a:off x="4818378" y="1571550"/>
            <a:ext cx="3169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fr-FR" dirty="0">
                <a:solidFill>
                  <a:schemeClr val="tx1">
                    <a:lumMod val="50000"/>
                  </a:schemeClr>
                </a:solidFill>
                <a:latin typeface="Ubuntu Medium"/>
                <a:cs typeface="Ubuntu Medium"/>
                <a:sym typeface="Ubuntu Medium"/>
              </a:rPr>
              <a:t>Myomètre</a:t>
            </a:r>
            <a:endParaRPr lang="fr-FR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6" name="Google Shape;256;p39"/>
          <p:cNvSpPr txBox="1">
            <a:spLocks noGrp="1"/>
          </p:cNvSpPr>
          <p:nvPr>
            <p:ph type="subTitle" idx="3"/>
          </p:nvPr>
        </p:nvSpPr>
        <p:spPr>
          <a:xfrm>
            <a:off x="4818374" y="2177000"/>
            <a:ext cx="3665663" cy="212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À la partie externe de la paroi utérine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Composé de fibres musculaires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Epaisseur augmente pendant la grossesse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Protège le fœtus + expulse le nouveau-né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Épaisseur: 20 mm chez la F en période d’activité génitale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D325B71-FA3C-8440-81D8-68A997769B2C}"/>
              </a:ext>
            </a:extLst>
          </p:cNvPr>
          <p:cNvSpPr txBox="1"/>
          <p:nvPr/>
        </p:nvSpPr>
        <p:spPr>
          <a:xfrm>
            <a:off x="1478573" y="4194805"/>
            <a:ext cx="61439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→ L’endomètre et le myomètre sont en contact direct l’un avec l’autre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9"/>
          <p:cNvSpPr txBox="1">
            <a:spLocks noGrp="1"/>
          </p:cNvSpPr>
          <p:nvPr>
            <p:ph type="title" idx="4"/>
          </p:nvPr>
        </p:nvSpPr>
        <p:spPr>
          <a:xfrm>
            <a:off x="-11850" y="927075"/>
            <a:ext cx="9144000" cy="4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Le myomètre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1" name="Google Shape;251;p39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rPr>
              <a:t>8</a:t>
            </a:fld>
            <a:endParaRPr sz="1200">
              <a:solidFill>
                <a:srgbClr val="CCCCCC"/>
              </a:solidFill>
              <a:latin typeface="Arvo"/>
              <a:ea typeface="Arvo"/>
              <a:cs typeface="Arvo"/>
              <a:sym typeface="Arvo"/>
            </a:endParaRPr>
          </a:p>
        </p:txBody>
      </p:sp>
      <p:cxnSp>
        <p:nvCxnSpPr>
          <p:cNvPr id="252" name="Google Shape;252;p39"/>
          <p:cNvCxnSpPr/>
          <p:nvPr/>
        </p:nvCxnSpPr>
        <p:spPr>
          <a:xfrm>
            <a:off x="4550550" y="1941425"/>
            <a:ext cx="0" cy="1927500"/>
          </a:xfrm>
          <a:prstGeom prst="straightConnector1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53" name="Google Shape;253;p39"/>
          <p:cNvSpPr txBox="1">
            <a:spLocks noGrp="1"/>
          </p:cNvSpPr>
          <p:nvPr>
            <p:ph type="ctrTitle"/>
          </p:nvPr>
        </p:nvSpPr>
        <p:spPr>
          <a:xfrm>
            <a:off x="1113228" y="1571550"/>
            <a:ext cx="3169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  <a:latin typeface="Ubuntu Medium"/>
                <a:cs typeface="Ubuntu Medium"/>
                <a:sym typeface="Ubuntu Medium"/>
              </a:rPr>
              <a:t>Composition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4" name="Google Shape;254;p39"/>
          <p:cNvSpPr txBox="1">
            <a:spLocks noGrp="1"/>
          </p:cNvSpPr>
          <p:nvPr>
            <p:ph type="subTitle" idx="1"/>
          </p:nvPr>
        </p:nvSpPr>
        <p:spPr>
          <a:xfrm>
            <a:off x="1113225" y="2177000"/>
            <a:ext cx="3101400" cy="212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Clr>
                <a:schemeClr val="dk1"/>
              </a:buClr>
              <a:buSzPts val="1100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Fibres musculaires lisses (sous forme de faisceaux entrecroisés)</a:t>
            </a:r>
          </a:p>
          <a:p>
            <a:pPr marL="0" lvl="0" indent="0">
              <a:buClr>
                <a:schemeClr val="dk1"/>
              </a:buClr>
              <a:buSzPts val="1100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Vascularisation riche</a:t>
            </a:r>
          </a:p>
          <a:p>
            <a:pPr marL="0" lvl="0" indent="0">
              <a:buClr>
                <a:schemeClr val="dk1"/>
              </a:buClr>
              <a:buSzPts val="1100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Tissu de soutien en périphérie </a:t>
            </a:r>
          </a:p>
        </p:txBody>
      </p:sp>
      <p:sp>
        <p:nvSpPr>
          <p:cNvPr id="255" name="Google Shape;255;p39"/>
          <p:cNvSpPr txBox="1">
            <a:spLocks noGrp="1"/>
          </p:cNvSpPr>
          <p:nvPr>
            <p:ph type="ctrTitle" idx="2"/>
          </p:nvPr>
        </p:nvSpPr>
        <p:spPr>
          <a:xfrm>
            <a:off x="4818377" y="1571550"/>
            <a:ext cx="3458925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Pendant la grossesse</a:t>
            </a:r>
          </a:p>
        </p:txBody>
      </p:sp>
      <p:sp>
        <p:nvSpPr>
          <p:cNvPr id="256" name="Google Shape;256;p39"/>
          <p:cNvSpPr txBox="1">
            <a:spLocks noGrp="1"/>
          </p:cNvSpPr>
          <p:nvPr>
            <p:ph type="subTitle" idx="3"/>
          </p:nvPr>
        </p:nvSpPr>
        <p:spPr>
          <a:xfrm>
            <a:off x="4818374" y="2177000"/>
            <a:ext cx="3665663" cy="212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Les concentrations croissantes en œstrogènes permettent l’épaississement du myomètre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Augmentation du nombre de jonctions communicantes (permet bonne coordination de la contraction musculaire)</a:t>
            </a:r>
          </a:p>
        </p:txBody>
      </p:sp>
    </p:spTree>
    <p:extLst>
      <p:ext uri="{BB962C8B-B14F-4D97-AF65-F5344CB8AC3E}">
        <p14:creationId xmlns:p14="http://schemas.microsoft.com/office/powerpoint/2010/main" val="9026484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4"/>
          <p:cNvSpPr txBox="1">
            <a:spLocks noGrp="1"/>
          </p:cNvSpPr>
          <p:nvPr>
            <p:ph type="title"/>
          </p:nvPr>
        </p:nvSpPr>
        <p:spPr>
          <a:xfrm>
            <a:off x="570047" y="993900"/>
            <a:ext cx="3055500" cy="111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Epaississement du myomètre</a:t>
            </a:r>
          </a:p>
        </p:txBody>
      </p:sp>
      <p:sp>
        <p:nvSpPr>
          <p:cNvPr id="215" name="Google Shape;215;p34"/>
          <p:cNvSpPr txBox="1">
            <a:spLocks noGrp="1"/>
          </p:cNvSpPr>
          <p:nvPr>
            <p:ph type="subTitle" idx="1"/>
          </p:nvPr>
        </p:nvSpPr>
        <p:spPr>
          <a:xfrm>
            <a:off x="595649" y="2435075"/>
            <a:ext cx="3674500" cy="199927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>
              <a:buClr>
                <a:schemeClr val="dk1"/>
              </a:buClr>
              <a:buSzPts val="1100"/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Hypertrophie cellulaire (de 50 µm à 800 µm)</a:t>
            </a:r>
          </a:p>
          <a:p>
            <a:pPr marL="285750" lvl="0" indent="-285750">
              <a:buClr>
                <a:schemeClr val="dk1"/>
              </a:buClr>
              <a:buSzPts val="1100"/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Hyperplasie cellulaire (mécanisme accessoire)</a:t>
            </a:r>
          </a:p>
        </p:txBody>
      </p:sp>
      <p:sp>
        <p:nvSpPr>
          <p:cNvPr id="216" name="Google Shape;216;p34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9</a:t>
            </a:fld>
            <a:endParaRPr/>
          </a:p>
        </p:txBody>
      </p:sp>
      <p:cxnSp>
        <p:nvCxnSpPr>
          <p:cNvPr id="217" name="Google Shape;217;p34"/>
          <p:cNvCxnSpPr/>
          <p:nvPr/>
        </p:nvCxnSpPr>
        <p:spPr>
          <a:xfrm>
            <a:off x="678525" y="20605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8" name="Picture 2" descr="Hyperplasie Et Une Hypertrophie Des Cellules Normales Vecteurs libres de  droits et plus d'images vectorielles de Anatomie - iStock">
            <a:extLst>
              <a:ext uri="{FF2B5EF4-FFF2-40B4-BE49-F238E27FC236}">
                <a16:creationId xmlns:a16="http://schemas.microsoft.com/office/drawing/2014/main" id="{8119B976-E825-3D45-803B-049E1099C3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36245" y="907952"/>
            <a:ext cx="3674500" cy="3299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09491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4"/>
          <p:cNvSpPr txBox="1">
            <a:spLocks noGrp="1"/>
          </p:cNvSpPr>
          <p:nvPr>
            <p:ph type="title"/>
          </p:nvPr>
        </p:nvSpPr>
        <p:spPr>
          <a:xfrm>
            <a:off x="570047" y="993900"/>
            <a:ext cx="3055500" cy="111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Ocytocine</a:t>
            </a:r>
            <a:endParaRPr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5" name="Google Shape;215;p34"/>
          <p:cNvSpPr txBox="1">
            <a:spLocks noGrp="1"/>
          </p:cNvSpPr>
          <p:nvPr>
            <p:ph type="subTitle" idx="1"/>
          </p:nvPr>
        </p:nvSpPr>
        <p:spPr>
          <a:xfrm>
            <a:off x="595648" y="2435075"/>
            <a:ext cx="4103573" cy="230390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Hormone secrétée par l’hypophyse postérieure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Elle </a:t>
            </a: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renforce les contractions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pour expulser le fœtus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Elle permet une </a:t>
            </a: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vasoconstriction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 de l’irrigation sanguine du placenta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En fin de grossesse le nombre de récepteurs à l’ocytocine est multiplié par 200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6" name="Google Shape;216;p34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10</a:t>
            </a:fld>
            <a:endParaRPr/>
          </a:p>
        </p:txBody>
      </p:sp>
      <p:cxnSp>
        <p:nvCxnSpPr>
          <p:cNvPr id="217" name="Google Shape;217;p34"/>
          <p:cNvCxnSpPr/>
          <p:nvPr/>
        </p:nvCxnSpPr>
        <p:spPr>
          <a:xfrm>
            <a:off x="678525" y="20605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076" name="Picture 4" descr="Baby Boss - ☆Le Coin des Critiques Ciné☆">
            <a:extLst>
              <a:ext uri="{FF2B5EF4-FFF2-40B4-BE49-F238E27FC236}">
                <a16:creationId xmlns:a16="http://schemas.microsoft.com/office/drawing/2014/main" id="{C9E7FA96-FBEF-6940-BCA0-DA53759CC7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30167" y="1661819"/>
            <a:ext cx="3235308" cy="1819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67643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9"/>
          <p:cNvSpPr txBox="1">
            <a:spLocks noGrp="1"/>
          </p:cNvSpPr>
          <p:nvPr>
            <p:ph type="title" idx="4"/>
          </p:nvPr>
        </p:nvSpPr>
        <p:spPr>
          <a:xfrm>
            <a:off x="-11850" y="927075"/>
            <a:ext cx="9144000" cy="4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L’endomètre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1" name="Google Shape;251;p39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rPr>
              <a:t>11</a:t>
            </a:fld>
            <a:endParaRPr sz="1200">
              <a:solidFill>
                <a:srgbClr val="CCCCCC"/>
              </a:solidFill>
              <a:latin typeface="Arvo"/>
              <a:ea typeface="Arvo"/>
              <a:cs typeface="Arvo"/>
              <a:sym typeface="Arvo"/>
            </a:endParaRPr>
          </a:p>
        </p:txBody>
      </p:sp>
      <p:cxnSp>
        <p:nvCxnSpPr>
          <p:cNvPr id="252" name="Google Shape;252;p39"/>
          <p:cNvCxnSpPr/>
          <p:nvPr/>
        </p:nvCxnSpPr>
        <p:spPr>
          <a:xfrm>
            <a:off x="4550550" y="1941425"/>
            <a:ext cx="0" cy="1927500"/>
          </a:xfrm>
          <a:prstGeom prst="straightConnector1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53" name="Google Shape;253;p39"/>
          <p:cNvSpPr txBox="1">
            <a:spLocks noGrp="1"/>
          </p:cNvSpPr>
          <p:nvPr>
            <p:ph type="ctrTitle"/>
          </p:nvPr>
        </p:nvSpPr>
        <p:spPr>
          <a:xfrm>
            <a:off x="1113228" y="1571550"/>
            <a:ext cx="3169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  <a:latin typeface="Ubuntu Medium"/>
                <a:cs typeface="Ubuntu Medium"/>
                <a:sym typeface="Ubuntu Medium"/>
              </a:rPr>
              <a:t>Composition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4" name="Google Shape;254;p39"/>
          <p:cNvSpPr txBox="1">
            <a:spLocks noGrp="1"/>
          </p:cNvSpPr>
          <p:nvPr>
            <p:ph type="subTitle" idx="1"/>
          </p:nvPr>
        </p:nvSpPr>
        <p:spPr>
          <a:xfrm>
            <a:off x="1113225" y="2177000"/>
            <a:ext cx="3101400" cy="212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Clr>
                <a:schemeClr val="dk1"/>
              </a:buClr>
              <a:buSzPts val="1100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Epithélium cylindrique, cilié, pseudo-stratifié</a:t>
            </a:r>
          </a:p>
          <a:p>
            <a:pPr marL="0" lvl="0" indent="0">
              <a:buClr>
                <a:schemeClr val="dk1"/>
              </a:buClr>
              <a:buSzPts val="1100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Possède des glandes tubuleuses simples</a:t>
            </a:r>
          </a:p>
          <a:p>
            <a:pPr marL="0" lvl="0" indent="0">
              <a:buClr>
                <a:schemeClr val="dk1"/>
              </a:buClr>
              <a:buSzPts val="1100"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>
              <a:buClr>
                <a:schemeClr val="dk1"/>
              </a:buClr>
              <a:buSzPts val="1100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L’endomètre est sous l’influence de la progestérone et de l’œstrogène (modifications cycliques)</a:t>
            </a:r>
          </a:p>
        </p:txBody>
      </p:sp>
      <p:sp>
        <p:nvSpPr>
          <p:cNvPr id="255" name="Google Shape;255;p39"/>
          <p:cNvSpPr txBox="1">
            <a:spLocks noGrp="1"/>
          </p:cNvSpPr>
          <p:nvPr>
            <p:ph type="ctrTitle" idx="2"/>
          </p:nvPr>
        </p:nvSpPr>
        <p:spPr>
          <a:xfrm>
            <a:off x="4818377" y="1571550"/>
            <a:ext cx="3458925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Les 3 couches de l’endomètre</a:t>
            </a:r>
          </a:p>
        </p:txBody>
      </p:sp>
      <p:sp>
        <p:nvSpPr>
          <p:cNvPr id="256" name="Google Shape;256;p39"/>
          <p:cNvSpPr txBox="1">
            <a:spLocks noGrp="1"/>
          </p:cNvSpPr>
          <p:nvPr>
            <p:ph type="subTitle" idx="3"/>
          </p:nvPr>
        </p:nvSpPr>
        <p:spPr>
          <a:xfrm>
            <a:off x="4818374" y="2177000"/>
            <a:ext cx="3665663" cy="212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Couche compacte: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la + fine et superficielle, possède un stroma compact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Couche spongieuse: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épaisse, couche intermédiaire, stroma spongiforme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Couche basale: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la + profonde, adjacente au myomètre, n’est pas éliminée pendant les règles</a:t>
            </a:r>
          </a:p>
        </p:txBody>
      </p:sp>
    </p:spTree>
    <p:extLst>
      <p:ext uri="{BB962C8B-B14F-4D97-AF65-F5344CB8AC3E}">
        <p14:creationId xmlns:p14="http://schemas.microsoft.com/office/powerpoint/2010/main" val="16825615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9"/>
          <p:cNvSpPr txBox="1">
            <a:spLocks noGrp="1"/>
          </p:cNvSpPr>
          <p:nvPr>
            <p:ph type="title" idx="4"/>
          </p:nvPr>
        </p:nvSpPr>
        <p:spPr>
          <a:xfrm>
            <a:off x="-11850" y="927075"/>
            <a:ext cx="9144000" cy="4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L’endomètre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1" name="Google Shape;251;p39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rPr>
              <a:t>12</a:t>
            </a:fld>
            <a:endParaRPr sz="1200">
              <a:solidFill>
                <a:srgbClr val="CCCCCC"/>
              </a:solidFill>
              <a:latin typeface="Arvo"/>
              <a:ea typeface="Arvo"/>
              <a:cs typeface="Arvo"/>
              <a:sym typeface="Arvo"/>
            </a:endParaRPr>
          </a:p>
        </p:txBody>
      </p:sp>
      <p:cxnSp>
        <p:nvCxnSpPr>
          <p:cNvPr id="252" name="Google Shape;252;p39"/>
          <p:cNvCxnSpPr/>
          <p:nvPr/>
        </p:nvCxnSpPr>
        <p:spPr>
          <a:xfrm>
            <a:off x="4550550" y="1941425"/>
            <a:ext cx="0" cy="1927500"/>
          </a:xfrm>
          <a:prstGeom prst="straightConnector1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53" name="Google Shape;253;p39"/>
          <p:cNvSpPr txBox="1">
            <a:spLocks noGrp="1"/>
          </p:cNvSpPr>
          <p:nvPr>
            <p:ph type="ctrTitle"/>
          </p:nvPr>
        </p:nvSpPr>
        <p:spPr>
          <a:xfrm>
            <a:off x="823803" y="1571550"/>
            <a:ext cx="3458925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  <a:latin typeface="Ubuntu Medium"/>
                <a:cs typeface="Ubuntu Medium"/>
                <a:sym typeface="Ubuntu Medium"/>
              </a:rPr>
              <a:t>L</a:t>
            </a:r>
            <a:r>
              <a:rPr lang="es" dirty="0">
                <a:solidFill>
                  <a:schemeClr val="tx1">
                    <a:lumMod val="50000"/>
                  </a:schemeClr>
                </a:solidFill>
                <a:latin typeface="Ubuntu Medium"/>
                <a:cs typeface="Ubuntu Medium"/>
                <a:sym typeface="Ubuntu Medium"/>
              </a:rPr>
              <a:t>es 3 couches de l’endomètre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4" name="Google Shape;254;p39"/>
          <p:cNvSpPr txBox="1">
            <a:spLocks noGrp="1"/>
          </p:cNvSpPr>
          <p:nvPr>
            <p:ph type="subTitle" idx="1"/>
          </p:nvPr>
        </p:nvSpPr>
        <p:spPr>
          <a:xfrm>
            <a:off x="1113225" y="2177000"/>
            <a:ext cx="3101400" cy="212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Couche compacte</a:t>
            </a:r>
          </a:p>
          <a:p>
            <a:pPr marL="285750" lvl="0" indent="-285750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Couche spongieuse</a:t>
            </a:r>
          </a:p>
          <a:p>
            <a:pPr marL="285750" lvl="0" indent="-285750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Couche basale</a:t>
            </a:r>
          </a:p>
        </p:txBody>
      </p:sp>
      <p:sp>
        <p:nvSpPr>
          <p:cNvPr id="255" name="Google Shape;255;p39"/>
          <p:cNvSpPr txBox="1">
            <a:spLocks noGrp="1"/>
          </p:cNvSpPr>
          <p:nvPr>
            <p:ph type="ctrTitle" idx="2"/>
          </p:nvPr>
        </p:nvSpPr>
        <p:spPr>
          <a:xfrm>
            <a:off x="4818377" y="1571550"/>
            <a:ext cx="3458925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La couche fonctionnelle</a:t>
            </a:r>
          </a:p>
        </p:txBody>
      </p:sp>
      <p:sp>
        <p:nvSpPr>
          <p:cNvPr id="256" name="Google Shape;256;p39"/>
          <p:cNvSpPr txBox="1">
            <a:spLocks noGrp="1"/>
          </p:cNvSpPr>
          <p:nvPr>
            <p:ph type="subTitle" idx="3"/>
          </p:nvPr>
        </p:nvSpPr>
        <p:spPr>
          <a:xfrm>
            <a:off x="4818374" y="2177000"/>
            <a:ext cx="3665663" cy="212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Couche fonctionnelle = couche compacte + couche spongieuse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Elle subit des modifications importantes au cours du cycle menstruel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Elle est éliminée pendant les règles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1315B91-2260-EC40-A936-A5E6F31011BB}"/>
              </a:ext>
            </a:extLst>
          </p:cNvPr>
          <p:cNvSpPr txBox="1"/>
          <p:nvPr/>
        </p:nvSpPr>
        <p:spPr>
          <a:xfrm>
            <a:off x="1242828" y="4062536"/>
            <a:ext cx="66154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/>
              <a:t>→ La limite entre couche fonctionnelle et basale n’est pas nette</a:t>
            </a:r>
          </a:p>
        </p:txBody>
      </p:sp>
    </p:spTree>
    <p:extLst>
      <p:ext uri="{BB962C8B-B14F-4D97-AF65-F5344CB8AC3E}">
        <p14:creationId xmlns:p14="http://schemas.microsoft.com/office/powerpoint/2010/main" val="39336785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" name="Google Shape;820;p57"/>
          <p:cNvSpPr txBox="1">
            <a:spLocks noGrp="1"/>
          </p:cNvSpPr>
          <p:nvPr>
            <p:ph type="title"/>
          </p:nvPr>
        </p:nvSpPr>
        <p:spPr>
          <a:xfrm>
            <a:off x="2302571" y="2172116"/>
            <a:ext cx="4538858" cy="799268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3200" dirty="0">
                <a:solidFill>
                  <a:schemeClr val="tx1">
                    <a:lumMod val="50000"/>
                  </a:schemeClr>
                </a:solidFill>
              </a:rPr>
              <a:t>Le cycle utérin</a:t>
            </a:r>
            <a:endParaRPr sz="3200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5193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8"/>
          <p:cNvSpPr txBox="1">
            <a:spLocks noGrp="1"/>
          </p:cNvSpPr>
          <p:nvPr>
            <p:ph type="body" idx="1"/>
          </p:nvPr>
        </p:nvSpPr>
        <p:spPr>
          <a:xfrm>
            <a:off x="540689" y="1351722"/>
            <a:ext cx="8007969" cy="295183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Desquamation de la zone fonctionnelle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En absence de fécondation: chute brutale œstrogène et progestérone (élimination partielle de l’endomètre)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Menstruations: sang incoagulable + mucus + débris endométriaux + eau + prostaglandines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Aspect discohésif sur coupe </a:t>
            </a:r>
            <a:r>
              <a:rPr lang="fr-FR" dirty="0" err="1">
                <a:solidFill>
                  <a:schemeClr val="tx1">
                    <a:lumMod val="50000"/>
                  </a:schemeClr>
                </a:solidFill>
              </a:rPr>
              <a:t>histo</a:t>
            </a: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Baisse du niveau de progestérone: entraine production d’endothéline (vasoconstricteur puissant)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4" name="Google Shape;244;p38"/>
          <p:cNvSpPr txBox="1">
            <a:spLocks noGrp="1"/>
          </p:cNvSpPr>
          <p:nvPr>
            <p:ph type="title"/>
          </p:nvPr>
        </p:nvSpPr>
        <p:spPr>
          <a:xfrm>
            <a:off x="0" y="216225"/>
            <a:ext cx="9144000" cy="91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Phase menstruelle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5" name="Google Shape;245;p38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14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884207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63FC67-7EDC-C34F-85A4-E3B0EADA2B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Les phénomènes ischémiques induisent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E126C09-843B-5E47-81AD-D16FD916FB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59153" y="1912876"/>
            <a:ext cx="6425693" cy="2502000"/>
          </a:xfrm>
        </p:spPr>
        <p:txBody>
          <a:bodyPr/>
          <a:lstStyle/>
          <a:p>
            <a:pPr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Dégénérescence de la paroi</a:t>
            </a:r>
          </a:p>
          <a:p>
            <a:pPr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Hémorragie du stroma</a:t>
            </a:r>
          </a:p>
          <a:p>
            <a:pPr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Glandes endométriales se </a:t>
            </a:r>
            <a:r>
              <a:rPr lang="fr-FR" dirty="0" err="1">
                <a:solidFill>
                  <a:schemeClr val="tx1">
                    <a:lumMod val="50000"/>
                  </a:schemeClr>
                </a:solidFill>
              </a:rPr>
              <a:t>collabent</a:t>
            </a: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Débris de cellules endométriales</a:t>
            </a:r>
          </a:p>
          <a:p>
            <a:pPr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Processus de mort par apoptose</a:t>
            </a:r>
          </a:p>
          <a:p>
            <a:pPr algn="l">
              <a:buFontTx/>
              <a:buChar char="-"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13970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Dégénérescence de l’ensemble de la couche fonctionnelle</a:t>
            </a:r>
          </a:p>
          <a:p>
            <a:pPr marL="139700" indent="0" algn="l"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13970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Des contractions de la paroi utérine favorisent l’expulsion du sang menstruel</a:t>
            </a:r>
          </a:p>
        </p:txBody>
      </p:sp>
    </p:spTree>
    <p:extLst>
      <p:ext uri="{BB962C8B-B14F-4D97-AF65-F5344CB8AC3E}">
        <p14:creationId xmlns:p14="http://schemas.microsoft.com/office/powerpoint/2010/main" val="30054162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63FC67-7EDC-C34F-85A4-E3B0EADA2B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Phase pré-ovulatoire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E126C09-843B-5E47-81AD-D16FD916FB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59153" y="1912876"/>
            <a:ext cx="6528541" cy="2502000"/>
          </a:xfrm>
        </p:spPr>
        <p:txBody>
          <a:bodyPr/>
          <a:lstStyle/>
          <a:p>
            <a:pPr marL="13970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Pré-ovulatoire = proliférative = œstrogénique</a:t>
            </a:r>
          </a:p>
          <a:p>
            <a:pPr marL="139700" indent="0" algn="l"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13970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Sécrétions d’œstrogènes par le follicule en développement (origine thécale) </a:t>
            </a:r>
          </a:p>
          <a:p>
            <a:pPr marL="139700" indent="0" algn="l"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13970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Les taux d’œstrogènes croissants ont une action pro-mitotique sur l’épithélium, le chorion, les cellules vasculaires (régénération de la paroi)</a:t>
            </a:r>
          </a:p>
          <a:p>
            <a:pPr marL="139700" indent="0" algn="l"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13970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Développement glandulaire à partir de la couche basale</a:t>
            </a:r>
          </a:p>
          <a:p>
            <a:pPr marL="139700" indent="0" algn="l"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13970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Aspect cohésif sur coupe </a:t>
            </a:r>
            <a:r>
              <a:rPr lang="fr-FR" dirty="0" err="1">
                <a:solidFill>
                  <a:schemeClr val="tx1">
                    <a:lumMod val="50000"/>
                  </a:schemeClr>
                </a:solidFill>
              </a:rPr>
              <a:t>histo</a:t>
            </a: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139700" indent="0" algn="l"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8918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63FC67-7EDC-C34F-85A4-E3B0EADA2B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Phase ovulatoire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E126C09-843B-5E47-81AD-D16FD916FB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59153" y="1912876"/>
            <a:ext cx="6528541" cy="2502000"/>
          </a:xfrm>
        </p:spPr>
        <p:txBody>
          <a:bodyPr/>
          <a:lstStyle/>
          <a:p>
            <a:pPr marL="13970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Correspond au pic de LH</a:t>
            </a:r>
          </a:p>
          <a:p>
            <a:pPr marL="13970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 </a:t>
            </a:r>
          </a:p>
          <a:p>
            <a:pPr marL="13970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Les cellules glandulaires ont une vacuole à leur pôle basal</a:t>
            </a:r>
          </a:p>
          <a:p>
            <a:pPr marL="139700" indent="0" algn="l"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5323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63FC67-7EDC-C34F-85A4-E3B0EADA2B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Phase post-ovulatoire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E126C09-843B-5E47-81AD-D16FD916FB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59153" y="1912876"/>
            <a:ext cx="6528541" cy="2502000"/>
          </a:xfrm>
        </p:spPr>
        <p:txBody>
          <a:bodyPr/>
          <a:lstStyle/>
          <a:p>
            <a:pPr marL="13970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Post ovulatoire = sécrétoire = lutéale</a:t>
            </a:r>
          </a:p>
          <a:p>
            <a:pPr marL="139700" indent="0" algn="l"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13970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Se met en place sous la dépendance de la progestérone secrétée par le corps progestatif</a:t>
            </a:r>
          </a:p>
          <a:p>
            <a:pPr marL="139700" indent="0" algn="l"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13970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Effets de la progestérone:</a:t>
            </a:r>
          </a:p>
          <a:p>
            <a:pPr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Effet anti-mitotique</a:t>
            </a:r>
          </a:p>
          <a:p>
            <a:pPr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Induit la sécrétion de glycogène par les cellules glandulaires</a:t>
            </a:r>
          </a:p>
          <a:p>
            <a:pPr marL="139700" indent="0" algn="l"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13970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Remontée progressive de la vacuole de glycogène dans la cellule (finit par être libéré à l’extérieur de la cellule)</a:t>
            </a:r>
          </a:p>
        </p:txBody>
      </p:sp>
    </p:spTree>
    <p:extLst>
      <p:ext uri="{BB962C8B-B14F-4D97-AF65-F5344CB8AC3E}">
        <p14:creationId xmlns:p14="http://schemas.microsoft.com/office/powerpoint/2010/main" val="13136552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63FC67-7EDC-C34F-85A4-E3B0EADA2B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Phase pré-menstruelle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E126C09-843B-5E47-81AD-D16FD916FB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59153" y="1912876"/>
            <a:ext cx="6528541" cy="2502000"/>
          </a:xfrm>
        </p:spPr>
        <p:txBody>
          <a:bodyPr/>
          <a:lstStyle/>
          <a:p>
            <a:pPr marL="13970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Conditions optimales pour l’implantation d’un œuf fécondé dans l’endomètre:</a:t>
            </a:r>
          </a:p>
          <a:p>
            <a:pPr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Hauteur maximale </a:t>
            </a:r>
          </a:p>
          <a:p>
            <a:pPr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Majoration de l’œdème du chorion</a:t>
            </a:r>
          </a:p>
          <a:p>
            <a:pPr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Cellules pré-déciduales (cellules conjonctives remplies de glycogène)</a:t>
            </a:r>
          </a:p>
          <a:p>
            <a:pPr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Développement des artères spiralées jusqu’à la partie superficielle de l’endomètre</a:t>
            </a:r>
          </a:p>
        </p:txBody>
      </p:sp>
    </p:spTree>
    <p:extLst>
      <p:ext uri="{BB962C8B-B14F-4D97-AF65-F5344CB8AC3E}">
        <p14:creationId xmlns:p14="http://schemas.microsoft.com/office/powerpoint/2010/main" val="9039128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41"/>
          <p:cNvSpPr txBox="1">
            <a:spLocks noGrp="1"/>
          </p:cNvSpPr>
          <p:nvPr>
            <p:ph type="title"/>
          </p:nvPr>
        </p:nvSpPr>
        <p:spPr>
          <a:xfrm>
            <a:off x="-11850" y="927075"/>
            <a:ext cx="9144000" cy="4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Variations en fonction de l’âge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cxnSp>
        <p:nvCxnSpPr>
          <p:cNvPr id="270" name="Google Shape;270;p41"/>
          <p:cNvCxnSpPr/>
          <p:nvPr/>
        </p:nvCxnSpPr>
        <p:spPr>
          <a:xfrm>
            <a:off x="3406450" y="1926825"/>
            <a:ext cx="0" cy="1941300"/>
          </a:xfrm>
          <a:prstGeom prst="straightConnector1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71" name="Google Shape;271;p41"/>
          <p:cNvCxnSpPr/>
          <p:nvPr/>
        </p:nvCxnSpPr>
        <p:spPr>
          <a:xfrm>
            <a:off x="5737375" y="1926825"/>
            <a:ext cx="0" cy="1941300"/>
          </a:xfrm>
          <a:prstGeom prst="straightConnector1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72" name="Google Shape;272;p41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20</a:t>
            </a:fld>
            <a:endParaRPr/>
          </a:p>
        </p:txBody>
      </p:sp>
      <p:sp>
        <p:nvSpPr>
          <p:cNvPr id="273" name="Google Shape;273;p41"/>
          <p:cNvSpPr txBox="1">
            <a:spLocks noGrp="1"/>
          </p:cNvSpPr>
          <p:nvPr>
            <p:ph type="ctrTitle" idx="2"/>
          </p:nvPr>
        </p:nvSpPr>
        <p:spPr>
          <a:xfrm>
            <a:off x="1105351" y="2062425"/>
            <a:ext cx="2113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Avant la</a:t>
            </a:r>
            <a:br>
              <a:rPr lang="es" dirty="0">
                <a:solidFill>
                  <a:schemeClr val="tx1">
                    <a:lumMod val="50000"/>
                  </a:schemeClr>
                </a:solidFill>
              </a:rPr>
            </a:b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 puberté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74" name="Google Shape;274;p41"/>
          <p:cNvSpPr txBox="1">
            <a:spLocks noGrp="1"/>
          </p:cNvSpPr>
          <p:nvPr>
            <p:ph type="subTitle" idx="1"/>
          </p:nvPr>
        </p:nvSpPr>
        <p:spPr>
          <a:xfrm>
            <a:off x="1026600" y="2667875"/>
            <a:ext cx="2271000" cy="155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→ Muqueuse fine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P</a:t>
            </a: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as de développement glandulaire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75" name="Google Shape;275;p41"/>
          <p:cNvSpPr txBox="1">
            <a:spLocks noGrp="1"/>
          </p:cNvSpPr>
          <p:nvPr>
            <p:ph type="ctrTitle" idx="3"/>
          </p:nvPr>
        </p:nvSpPr>
        <p:spPr>
          <a:xfrm>
            <a:off x="3515251" y="2062425"/>
            <a:ext cx="2113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Puberté à la ménopause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76" name="Google Shape;276;p41"/>
          <p:cNvSpPr txBox="1">
            <a:spLocks noGrp="1"/>
          </p:cNvSpPr>
          <p:nvPr>
            <p:ph type="subTitle" idx="4"/>
          </p:nvPr>
        </p:nvSpPr>
        <p:spPr>
          <a:xfrm>
            <a:off x="3515252" y="2667875"/>
            <a:ext cx="2113500" cy="155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→ Variations cycliques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77" name="Google Shape;277;p41"/>
          <p:cNvSpPr txBox="1">
            <a:spLocks noGrp="1"/>
          </p:cNvSpPr>
          <p:nvPr>
            <p:ph type="ctrTitle" idx="5"/>
          </p:nvPr>
        </p:nvSpPr>
        <p:spPr>
          <a:xfrm>
            <a:off x="5925151" y="2062425"/>
            <a:ext cx="2113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Après la ménopause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78" name="Google Shape;278;p41"/>
          <p:cNvSpPr txBox="1">
            <a:spLocks noGrp="1"/>
          </p:cNvSpPr>
          <p:nvPr>
            <p:ph type="subTitle" idx="6"/>
          </p:nvPr>
        </p:nvSpPr>
        <p:spPr>
          <a:xfrm>
            <a:off x="5925150" y="2667875"/>
            <a:ext cx="2301273" cy="155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→ Endomètre amincit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→ La lumière des glandes s’occlut et forme des kystes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5122" name="Picture 2" descr="Little girl isolated icon design Royalty Free Vector Image">
            <a:extLst>
              <a:ext uri="{FF2B5EF4-FFF2-40B4-BE49-F238E27FC236}">
                <a16:creationId xmlns:a16="http://schemas.microsoft.com/office/drawing/2014/main" id="{53A46D37-104F-824D-88B7-C16E684307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31062" y="3760967"/>
            <a:ext cx="620636" cy="832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Slim girl making selfie Royalty Free Vector Image">
            <a:extLst>
              <a:ext uri="{FF2B5EF4-FFF2-40B4-BE49-F238E27FC236}">
                <a16:creationId xmlns:a16="http://schemas.microsoft.com/office/drawing/2014/main" id="{E47B22B4-50EF-C940-890C-5F9CA377AE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941831" y="3162402"/>
            <a:ext cx="1040684" cy="1455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Vector of Old woman with cane. Senior - ID:49964324 - Royalty Free Image -  Stocklib">
            <a:extLst>
              <a:ext uri="{FF2B5EF4-FFF2-40B4-BE49-F238E27FC236}">
                <a16:creationId xmlns:a16="http://schemas.microsoft.com/office/drawing/2014/main" id="{6BF5AF76-D212-EE45-8C87-E5BABF4850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93671" y="3443825"/>
            <a:ext cx="960441" cy="117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41531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" name="Google Shape;820;p57"/>
          <p:cNvSpPr txBox="1">
            <a:spLocks noGrp="1"/>
          </p:cNvSpPr>
          <p:nvPr>
            <p:ph type="title"/>
          </p:nvPr>
        </p:nvSpPr>
        <p:spPr>
          <a:xfrm>
            <a:off x="2302571" y="2172116"/>
            <a:ext cx="4538858" cy="799268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3200" dirty="0">
                <a:solidFill>
                  <a:schemeClr val="tx1">
                    <a:lumMod val="50000"/>
                  </a:schemeClr>
                </a:solidFill>
              </a:rPr>
              <a:t>Le col utérin</a:t>
            </a:r>
            <a:endParaRPr sz="3200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6393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4"/>
          <p:cNvSpPr txBox="1">
            <a:spLocks noGrp="1"/>
          </p:cNvSpPr>
          <p:nvPr>
            <p:ph type="title"/>
          </p:nvPr>
        </p:nvSpPr>
        <p:spPr>
          <a:xfrm>
            <a:off x="570047" y="993900"/>
            <a:ext cx="3055500" cy="111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Fonctions du col</a:t>
            </a:r>
            <a:endParaRPr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5" name="Google Shape;215;p34"/>
          <p:cNvSpPr txBox="1">
            <a:spLocks noGrp="1"/>
          </p:cNvSpPr>
          <p:nvPr>
            <p:ph type="subTitle" idx="1"/>
          </p:nvPr>
        </p:nvSpPr>
        <p:spPr>
          <a:xfrm>
            <a:off x="595648" y="2435075"/>
            <a:ext cx="4103573" cy="230390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Perméable selon la période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Protection de la cavité utérine et des voies génitales hautes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Dilatation au moment de l’accouchement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Char char="-"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Le canal endocervical fait partie intégrante du col utérin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Char char="-"/>
            </a:pP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6" name="Google Shape;216;p34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22</a:t>
            </a:fld>
            <a:endParaRPr/>
          </a:p>
        </p:txBody>
      </p:sp>
      <p:cxnSp>
        <p:nvCxnSpPr>
          <p:cNvPr id="217" name="Google Shape;217;p34"/>
          <p:cNvCxnSpPr/>
          <p:nvPr/>
        </p:nvCxnSpPr>
        <p:spPr>
          <a:xfrm>
            <a:off x="678525" y="20605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Image 2">
            <a:extLst>
              <a:ext uri="{FF2B5EF4-FFF2-40B4-BE49-F238E27FC236}">
                <a16:creationId xmlns:a16="http://schemas.microsoft.com/office/drawing/2014/main" id="{47172907-59A4-6A42-BAB4-4E345B712C4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9221" y="1224115"/>
            <a:ext cx="4200736" cy="2695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8822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4"/>
          <p:cNvSpPr txBox="1">
            <a:spLocks noGrp="1"/>
          </p:cNvSpPr>
          <p:nvPr>
            <p:ph type="title"/>
          </p:nvPr>
        </p:nvSpPr>
        <p:spPr>
          <a:xfrm>
            <a:off x="570047" y="993900"/>
            <a:ext cx="3055500" cy="111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Division du col</a:t>
            </a:r>
            <a:endParaRPr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5" name="Google Shape;215;p34"/>
          <p:cNvSpPr txBox="1">
            <a:spLocks noGrp="1"/>
          </p:cNvSpPr>
          <p:nvPr>
            <p:ph type="subTitle" idx="1"/>
          </p:nvPr>
        </p:nvSpPr>
        <p:spPr>
          <a:xfrm>
            <a:off x="595648" y="2435075"/>
            <a:ext cx="4103573" cy="230390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Endocol: borde le canal cervical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Exocol: se prolonge vers les culs de sacs vaginaux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La zone de jonction entre les deux est le lieu de développement des cancers du col de l’utérus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6" name="Google Shape;216;p34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23</a:t>
            </a:fld>
            <a:endParaRPr/>
          </a:p>
        </p:txBody>
      </p:sp>
      <p:cxnSp>
        <p:nvCxnSpPr>
          <p:cNvPr id="217" name="Google Shape;217;p34"/>
          <p:cNvCxnSpPr/>
          <p:nvPr/>
        </p:nvCxnSpPr>
        <p:spPr>
          <a:xfrm>
            <a:off x="678525" y="20605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4" name="Image 3">
            <a:extLst>
              <a:ext uri="{FF2B5EF4-FFF2-40B4-BE49-F238E27FC236}">
                <a16:creationId xmlns:a16="http://schemas.microsoft.com/office/drawing/2014/main" id="{D8BF7657-BB70-FB49-AF52-52E5051CBBF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2396" y="1317680"/>
            <a:ext cx="4050612" cy="2508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8078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63FC67-7EDC-C34F-85A4-E3B0EADA2B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Muqueuse endocervicale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E126C09-843B-5E47-81AD-D16FD916FB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59153" y="1912876"/>
            <a:ext cx="6528541" cy="2502000"/>
          </a:xfrm>
        </p:spPr>
        <p:txBody>
          <a:bodyPr/>
          <a:lstStyle/>
          <a:p>
            <a:pPr marL="139700" indent="0" algn="l">
              <a:buNone/>
            </a:pP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Epithélium cylindrique unistratifié müllerien</a:t>
            </a:r>
          </a:p>
          <a:p>
            <a:pPr marL="139700" indent="0" algn="l"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13970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2 types de cellules: c. ciliées et c. glandulaires (= mucipares)</a:t>
            </a:r>
          </a:p>
          <a:p>
            <a:pPr marL="139700" indent="0" algn="l"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13970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l’épithélium s’invagine dans le chorion et forme des glandes endocervicales tubuleuses, ramifiées, qui produisent du mucus</a:t>
            </a:r>
          </a:p>
          <a:p>
            <a:pPr marL="139700" indent="0" algn="l"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13970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Ce mucus se déverse dans le canal endocervical</a:t>
            </a:r>
          </a:p>
          <a:p>
            <a:pPr marL="139700" indent="0" algn="l"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13970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L’épithélium est hormonosensible mais ne subit pas de desquamation</a:t>
            </a:r>
          </a:p>
        </p:txBody>
      </p:sp>
    </p:spTree>
    <p:extLst>
      <p:ext uri="{BB962C8B-B14F-4D97-AF65-F5344CB8AC3E}">
        <p14:creationId xmlns:p14="http://schemas.microsoft.com/office/powerpoint/2010/main" val="18111579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9"/>
          <p:cNvSpPr txBox="1">
            <a:spLocks noGrp="1"/>
          </p:cNvSpPr>
          <p:nvPr>
            <p:ph type="title" idx="4"/>
          </p:nvPr>
        </p:nvSpPr>
        <p:spPr>
          <a:xfrm>
            <a:off x="-11850" y="927075"/>
            <a:ext cx="9144000" cy="4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Aspects du mucus en fonction du cycle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1" name="Google Shape;251;p39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rPr>
              <a:t>25</a:t>
            </a:fld>
            <a:endParaRPr sz="1200">
              <a:solidFill>
                <a:srgbClr val="CCCCCC"/>
              </a:solidFill>
              <a:latin typeface="Arvo"/>
              <a:ea typeface="Arvo"/>
              <a:cs typeface="Arvo"/>
              <a:sym typeface="Arvo"/>
            </a:endParaRPr>
          </a:p>
        </p:txBody>
      </p:sp>
      <p:cxnSp>
        <p:nvCxnSpPr>
          <p:cNvPr id="252" name="Google Shape;252;p39"/>
          <p:cNvCxnSpPr/>
          <p:nvPr/>
        </p:nvCxnSpPr>
        <p:spPr>
          <a:xfrm>
            <a:off x="4550550" y="1941425"/>
            <a:ext cx="0" cy="1927500"/>
          </a:xfrm>
          <a:prstGeom prst="straightConnector1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53" name="Google Shape;253;p39"/>
          <p:cNvSpPr txBox="1">
            <a:spLocks noGrp="1"/>
          </p:cNvSpPr>
          <p:nvPr>
            <p:ph type="ctrTitle"/>
          </p:nvPr>
        </p:nvSpPr>
        <p:spPr>
          <a:xfrm>
            <a:off x="823799" y="1722625"/>
            <a:ext cx="3458925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  <a:latin typeface="Ubuntu Medium"/>
                <a:cs typeface="Ubuntu Medium"/>
                <a:sym typeface="Ubuntu Medium"/>
              </a:rPr>
              <a:t>En dehors de la période d’ovulation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4" name="Google Shape;254;p39"/>
          <p:cNvSpPr txBox="1">
            <a:spLocks noGrp="1"/>
          </p:cNvSpPr>
          <p:nvPr>
            <p:ph type="subTitle" idx="1"/>
          </p:nvPr>
        </p:nvSpPr>
        <p:spPr>
          <a:xfrm>
            <a:off x="1105274" y="2367325"/>
            <a:ext cx="3101400" cy="153625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Peu abondant</a:t>
            </a:r>
          </a:p>
          <a:p>
            <a:pPr marL="285750" lvl="0" indent="-285750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Très visqueux</a:t>
            </a:r>
          </a:p>
          <a:p>
            <a:pPr marL="285750" lvl="0" indent="-285750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Mailles serrées</a:t>
            </a:r>
          </a:p>
          <a:p>
            <a:pPr marL="0" lvl="0" indent="0"/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/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Cela est dû à l’effet de la progestérone</a:t>
            </a:r>
          </a:p>
        </p:txBody>
      </p:sp>
      <p:sp>
        <p:nvSpPr>
          <p:cNvPr id="255" name="Google Shape;255;p39"/>
          <p:cNvSpPr txBox="1">
            <a:spLocks noGrp="1"/>
          </p:cNvSpPr>
          <p:nvPr>
            <p:ph type="ctrTitle" idx="2"/>
          </p:nvPr>
        </p:nvSpPr>
        <p:spPr>
          <a:xfrm>
            <a:off x="4818377" y="1571550"/>
            <a:ext cx="3458925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Au moment de l’ovulation</a:t>
            </a:r>
          </a:p>
        </p:txBody>
      </p:sp>
      <p:sp>
        <p:nvSpPr>
          <p:cNvPr id="256" name="Google Shape;256;p39"/>
          <p:cNvSpPr txBox="1">
            <a:spLocks noGrp="1"/>
          </p:cNvSpPr>
          <p:nvPr>
            <p:ph type="subTitle" idx="3"/>
          </p:nvPr>
        </p:nvSpPr>
        <p:spPr>
          <a:xfrm>
            <a:off x="4818377" y="2367325"/>
            <a:ext cx="3665663" cy="212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Filant (au max de son hydratation)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Glaire abondante, claire et fluide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La glaire permet une survie de 1 à 2 jours du spz</a:t>
            </a:r>
          </a:p>
        </p:txBody>
      </p:sp>
      <p:pic>
        <p:nvPicPr>
          <p:cNvPr id="7170" name="Picture 2" descr="CHAPITRE 1 – PRENDRE EN CHARGE DE FAÇON CONJOINTE ET RESPONSABLE SA VIE  SEXUELLE – SVT : FÉMININ / MASCULIN">
            <a:extLst>
              <a:ext uri="{FF2B5EF4-FFF2-40B4-BE49-F238E27FC236}">
                <a16:creationId xmlns:a16="http://schemas.microsoft.com/office/drawing/2014/main" id="{1343CA14-F8BA-DE43-BAE6-149FA535B3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6133111" y="3250201"/>
            <a:ext cx="1178494" cy="1535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HAPITRE 1 – PRENDRE EN CHARGE DE FAÇON CONJOINTE ET RESPONSABLE SA VIE  SEXUELLE – SVT : FÉMININ / MASCULIN">
            <a:extLst>
              <a:ext uri="{FF2B5EF4-FFF2-40B4-BE49-F238E27FC236}">
                <a16:creationId xmlns:a16="http://schemas.microsoft.com/office/drawing/2014/main" id="{F3523BCE-B777-7147-93E7-699A2629C9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2876677" y="3321236"/>
            <a:ext cx="1006345" cy="1447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8844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63FC67-7EDC-C34F-85A4-E3B0EADA2B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Muqueuse exocervicale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E126C09-843B-5E47-81AD-D16FD916FB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59153" y="1912876"/>
            <a:ext cx="6528541" cy="2502000"/>
          </a:xfrm>
        </p:spPr>
        <p:txBody>
          <a:bodyPr/>
          <a:lstStyle/>
          <a:p>
            <a:pPr marL="139700" indent="0" algn="l">
              <a:buNone/>
            </a:pP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Epithélium malpighien pavimenteux, simple non kératinisé</a:t>
            </a:r>
          </a:p>
          <a:p>
            <a:pPr marL="139700" indent="0" algn="l"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13970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Pas de glandes</a:t>
            </a:r>
          </a:p>
          <a:p>
            <a:pPr marL="139700" indent="0" algn="l"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13970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Un grand nombre d’assises cellulaires (pour protection mécanique de la muqueuse):</a:t>
            </a:r>
          </a:p>
          <a:p>
            <a:pPr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Cellules basales (renouvellement cellulaire)</a:t>
            </a:r>
          </a:p>
          <a:p>
            <a:pPr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Cellules parabasales (2 à 3 couches)</a:t>
            </a:r>
          </a:p>
          <a:p>
            <a:pPr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Cellules intermédiaires (polyédriques de grande taille)</a:t>
            </a:r>
          </a:p>
          <a:p>
            <a:pPr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Cellules superficielles (pavimenteuses à noyaux pycnotiques)</a:t>
            </a:r>
          </a:p>
        </p:txBody>
      </p:sp>
    </p:spTree>
    <p:extLst>
      <p:ext uri="{BB962C8B-B14F-4D97-AF65-F5344CB8AC3E}">
        <p14:creationId xmlns:p14="http://schemas.microsoft.com/office/powerpoint/2010/main" val="38934126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45"/>
          <p:cNvSpPr txBox="1">
            <a:spLocks noGrp="1"/>
          </p:cNvSpPr>
          <p:nvPr>
            <p:ph type="title"/>
          </p:nvPr>
        </p:nvSpPr>
        <p:spPr>
          <a:xfrm>
            <a:off x="3562184" y="580445"/>
            <a:ext cx="2019631" cy="946849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sz="4400" dirty="0">
                <a:solidFill>
                  <a:schemeClr val="tx1">
                    <a:lumMod val="50000"/>
                  </a:schemeClr>
                </a:solidFill>
              </a:rPr>
              <a:t>Finish!</a:t>
            </a:r>
            <a:endParaRPr sz="4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308" name="Google Shape;308;p45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rPr>
              <a:t>27</a:t>
            </a:fld>
            <a:endParaRPr sz="1200">
              <a:solidFill>
                <a:srgbClr val="CCCCCC"/>
              </a:solidFill>
              <a:latin typeface="Arvo"/>
              <a:ea typeface="Arvo"/>
              <a:cs typeface="Arvo"/>
              <a:sym typeface="Arvo"/>
            </a:endParaRPr>
          </a:p>
        </p:txBody>
      </p:sp>
      <p:sp>
        <p:nvSpPr>
          <p:cNvPr id="309" name="Google Shape;309;p45"/>
          <p:cNvSpPr txBox="1">
            <a:spLocks noGrp="1"/>
          </p:cNvSpPr>
          <p:nvPr>
            <p:ph type="subTitle" idx="1"/>
          </p:nvPr>
        </p:nvSpPr>
        <p:spPr>
          <a:xfrm>
            <a:off x="1705890" y="4215317"/>
            <a:ext cx="6051000" cy="64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900" dirty="0"/>
              <a:t>Dédi à mes partiels que je vais rater lundi parce que j’ai pas eu le temps de bosser mes cours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900" dirty="0"/>
              <a:t>E</a:t>
            </a:r>
            <a:r>
              <a:rPr lang="es" sz="900" dirty="0"/>
              <a:t>t dédi à toutes ces merveilleuses personnes que j’aime et que j’adore ❤️</a:t>
            </a:r>
            <a:endParaRPr sz="900" dirty="0"/>
          </a:p>
        </p:txBody>
      </p:sp>
      <p:pic>
        <p:nvPicPr>
          <p:cNvPr id="3" name="Image 2" descr="Une image contenant texte, intérieur, personne&#10;&#10;Description générée automatiquement">
            <a:extLst>
              <a:ext uri="{FF2B5EF4-FFF2-40B4-BE49-F238E27FC236}">
                <a16:creationId xmlns:a16="http://schemas.microsoft.com/office/drawing/2014/main" id="{45702AB4-6B3A-DB40-89CB-E7D0C18EDD0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07607" y="580445"/>
            <a:ext cx="1052756" cy="1176756"/>
          </a:xfrm>
          <a:prstGeom prst="rect">
            <a:avLst/>
          </a:prstGeom>
        </p:spPr>
      </p:pic>
      <p:pic>
        <p:nvPicPr>
          <p:cNvPr id="5" name="Image 4" descr="Une image contenant mur, intérieur, plancher&#10;&#10;Description générée automatiquement">
            <a:extLst>
              <a:ext uri="{FF2B5EF4-FFF2-40B4-BE49-F238E27FC236}">
                <a16:creationId xmlns:a16="http://schemas.microsoft.com/office/drawing/2014/main" id="{8CF524B8-AF74-9547-B11F-DD0A960AD21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59273" y="537247"/>
            <a:ext cx="964609" cy="1350904"/>
          </a:xfrm>
          <a:prstGeom prst="rect">
            <a:avLst/>
          </a:prstGeom>
        </p:spPr>
      </p:pic>
      <p:pic>
        <p:nvPicPr>
          <p:cNvPr id="7" name="Image 6" descr="Une image contenant texte, personne&#10;&#10;Description générée automatiquement">
            <a:extLst>
              <a:ext uri="{FF2B5EF4-FFF2-40B4-BE49-F238E27FC236}">
                <a16:creationId xmlns:a16="http://schemas.microsoft.com/office/drawing/2014/main" id="{1AB31AC2-AB5E-0542-A859-E0C83ADB357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48246" y="727541"/>
            <a:ext cx="1176757" cy="882568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89326D7-E9D4-6E46-88F3-42960106DD96}"/>
              </a:ext>
            </a:extLst>
          </p:cNvPr>
          <p:cNvSpPr txBox="1"/>
          <p:nvPr/>
        </p:nvSpPr>
        <p:spPr>
          <a:xfrm>
            <a:off x="697531" y="1816938"/>
            <a:ext cx="16608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700" dirty="0" err="1">
                <a:solidFill>
                  <a:schemeClr val="bg1"/>
                </a:solidFill>
              </a:rPr>
              <a:t>Dédi</a:t>
            </a:r>
            <a:r>
              <a:rPr lang="fr-FR" sz="700" dirty="0">
                <a:solidFill>
                  <a:schemeClr val="bg1"/>
                </a:solidFill>
              </a:rPr>
              <a:t> à mon Daddy et ma mamie qui veillent sur moi de là où ils sont</a:t>
            </a:r>
          </a:p>
        </p:txBody>
      </p:sp>
      <p:pic>
        <p:nvPicPr>
          <p:cNvPr id="10" name="Image 9" descr="Une image contenant plancher, intérieur, mur, debout&#10;&#10;Description générée automatiquement">
            <a:extLst>
              <a:ext uri="{FF2B5EF4-FFF2-40B4-BE49-F238E27FC236}">
                <a16:creationId xmlns:a16="http://schemas.microsoft.com/office/drawing/2014/main" id="{DC8C5126-0CE7-114D-8B31-41E93C56BC7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51431" y="537246"/>
            <a:ext cx="964609" cy="1350905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E68CF6E6-6D03-FC4C-BA2D-256D57F44A4A}"/>
              </a:ext>
            </a:extLst>
          </p:cNvPr>
          <p:cNvSpPr txBox="1"/>
          <p:nvPr/>
        </p:nvSpPr>
        <p:spPr>
          <a:xfrm>
            <a:off x="6826043" y="1924980"/>
            <a:ext cx="17226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700" dirty="0" err="1">
                <a:solidFill>
                  <a:schemeClr val="bg1"/>
                </a:solidFill>
              </a:rPr>
              <a:t>Dédi</a:t>
            </a:r>
            <a:r>
              <a:rPr lang="fr-FR" sz="700" dirty="0">
                <a:solidFill>
                  <a:schemeClr val="bg1"/>
                </a:solidFill>
              </a:rPr>
              <a:t> à mes 2 </a:t>
            </a:r>
            <a:r>
              <a:rPr lang="fr-FR" sz="700" dirty="0" err="1">
                <a:solidFill>
                  <a:schemeClr val="bg1"/>
                </a:solidFill>
              </a:rPr>
              <a:t>sistas</a:t>
            </a:r>
            <a:r>
              <a:rPr lang="fr-FR" sz="700" dirty="0">
                <a:solidFill>
                  <a:schemeClr val="bg1"/>
                </a:solidFill>
              </a:rPr>
              <a:t> et à nos supers fous rires permanents</a:t>
            </a:r>
          </a:p>
        </p:txBody>
      </p:sp>
      <p:pic>
        <p:nvPicPr>
          <p:cNvPr id="13" name="Image 12" descr="Une image contenant personne, posant, groupe, gens&#10;&#10;Description générée automatiquement">
            <a:extLst>
              <a:ext uri="{FF2B5EF4-FFF2-40B4-BE49-F238E27FC236}">
                <a16:creationId xmlns:a16="http://schemas.microsoft.com/office/drawing/2014/main" id="{44BCD6DB-9646-C649-BAF6-0F57C9D312BD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430" y="2508254"/>
            <a:ext cx="1789878" cy="1192961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31E66316-B510-6047-95DD-B0B1221FD9CA}"/>
              </a:ext>
            </a:extLst>
          </p:cNvPr>
          <p:cNvSpPr txBox="1"/>
          <p:nvPr/>
        </p:nvSpPr>
        <p:spPr>
          <a:xfrm>
            <a:off x="647480" y="3778438"/>
            <a:ext cx="1660857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700" dirty="0" err="1">
                <a:solidFill>
                  <a:schemeClr val="bg1"/>
                </a:solidFill>
              </a:rPr>
              <a:t>Dédi</a:t>
            </a:r>
            <a:r>
              <a:rPr lang="fr-FR" sz="700" dirty="0">
                <a:solidFill>
                  <a:schemeClr val="bg1"/>
                </a:solidFill>
              </a:rPr>
              <a:t> au tuto gang, mes fous préférés </a:t>
            </a:r>
          </a:p>
        </p:txBody>
      </p:sp>
      <p:pic>
        <p:nvPicPr>
          <p:cNvPr id="16" name="Image 15" descr="Une image contenant personne, intérieur&#10;&#10;Description générée automatiquement">
            <a:extLst>
              <a:ext uri="{FF2B5EF4-FFF2-40B4-BE49-F238E27FC236}">
                <a16:creationId xmlns:a16="http://schemas.microsoft.com/office/drawing/2014/main" id="{5DA0C2B8-6748-1D4D-906C-9E5F4481A392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7120328" y="2111802"/>
            <a:ext cx="1077890" cy="1917207"/>
          </a:xfrm>
          <a:prstGeom prst="rect">
            <a:avLst/>
          </a:prstGeom>
        </p:spPr>
      </p:pic>
      <p:sp>
        <p:nvSpPr>
          <p:cNvPr id="17" name="ZoneTexte 16">
            <a:extLst>
              <a:ext uri="{FF2B5EF4-FFF2-40B4-BE49-F238E27FC236}">
                <a16:creationId xmlns:a16="http://schemas.microsoft.com/office/drawing/2014/main" id="{D63777A3-394A-5C48-975A-CC62AFCD0B94}"/>
              </a:ext>
            </a:extLst>
          </p:cNvPr>
          <p:cNvSpPr txBox="1"/>
          <p:nvPr/>
        </p:nvSpPr>
        <p:spPr>
          <a:xfrm>
            <a:off x="6657964" y="3656186"/>
            <a:ext cx="18972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700" dirty="0" err="1">
                <a:solidFill>
                  <a:schemeClr val="bg1"/>
                </a:solidFill>
              </a:rPr>
              <a:t>Dédi</a:t>
            </a:r>
            <a:r>
              <a:rPr lang="fr-FR" sz="700" dirty="0">
                <a:solidFill>
                  <a:schemeClr val="bg1"/>
                </a:solidFill>
              </a:rPr>
              <a:t> à Marine et Anna (+ EP encore) vous avez embelli ma PACES</a:t>
            </a:r>
          </a:p>
        </p:txBody>
      </p:sp>
      <p:pic>
        <p:nvPicPr>
          <p:cNvPr id="19" name="Image 18" descr="Une image contenant extérieur, personne, aire de jeux&#10;&#10;Description générée automatiquement">
            <a:extLst>
              <a:ext uri="{FF2B5EF4-FFF2-40B4-BE49-F238E27FC236}">
                <a16:creationId xmlns:a16="http://schemas.microsoft.com/office/drawing/2014/main" id="{B649FDE4-49E6-934B-A3FC-82BCA375E667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7558" y="1508386"/>
            <a:ext cx="1310771" cy="1747695"/>
          </a:xfrm>
          <a:prstGeom prst="rect">
            <a:avLst/>
          </a:prstGeom>
        </p:spPr>
      </p:pic>
      <p:sp>
        <p:nvSpPr>
          <p:cNvPr id="20" name="ZoneTexte 19">
            <a:extLst>
              <a:ext uri="{FF2B5EF4-FFF2-40B4-BE49-F238E27FC236}">
                <a16:creationId xmlns:a16="http://schemas.microsoft.com/office/drawing/2014/main" id="{1BB2031C-879A-F242-AFF2-19F21FC0BB37}"/>
              </a:ext>
            </a:extLst>
          </p:cNvPr>
          <p:cNvSpPr txBox="1"/>
          <p:nvPr/>
        </p:nvSpPr>
        <p:spPr>
          <a:xfrm>
            <a:off x="2906798" y="3285717"/>
            <a:ext cx="131077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700" dirty="0" err="1">
                <a:solidFill>
                  <a:schemeClr val="bg1"/>
                </a:solidFill>
              </a:rPr>
              <a:t>Dédi</a:t>
            </a:r>
            <a:r>
              <a:rPr lang="fr-FR" sz="700" dirty="0">
                <a:solidFill>
                  <a:schemeClr val="bg1"/>
                </a:solidFill>
              </a:rPr>
              <a:t> à ma </a:t>
            </a:r>
            <a:r>
              <a:rPr lang="fr-FR" sz="700" dirty="0" err="1">
                <a:solidFill>
                  <a:schemeClr val="bg1"/>
                </a:solidFill>
              </a:rPr>
              <a:t>co</a:t>
            </a:r>
            <a:r>
              <a:rPr lang="fr-FR" sz="700" dirty="0">
                <a:solidFill>
                  <a:schemeClr val="bg1"/>
                </a:solidFill>
              </a:rPr>
              <a:t>-tut/meilleure rencontre de cette année je t’adore 🤍</a:t>
            </a:r>
          </a:p>
        </p:txBody>
      </p:sp>
      <p:pic>
        <p:nvPicPr>
          <p:cNvPr id="22" name="Image 21" descr="Une image contenant mur, personne, intérieur, plancher&#10;&#10;Description générée automatiquement">
            <a:extLst>
              <a:ext uri="{FF2B5EF4-FFF2-40B4-BE49-F238E27FC236}">
                <a16:creationId xmlns:a16="http://schemas.microsoft.com/office/drawing/2014/main" id="{F151F599-3ECA-3A4F-983D-28D00B51CF48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5217" y="960159"/>
            <a:ext cx="637633" cy="797042"/>
          </a:xfrm>
          <a:prstGeom prst="rect">
            <a:avLst/>
          </a:prstGeom>
        </p:spPr>
      </p:pic>
      <p:sp>
        <p:nvSpPr>
          <p:cNvPr id="23" name="ZoneTexte 22">
            <a:extLst>
              <a:ext uri="{FF2B5EF4-FFF2-40B4-BE49-F238E27FC236}">
                <a16:creationId xmlns:a16="http://schemas.microsoft.com/office/drawing/2014/main" id="{2494CBEE-C4C0-AB49-9082-E98A7D71CE82}"/>
              </a:ext>
            </a:extLst>
          </p:cNvPr>
          <p:cNvSpPr txBox="1"/>
          <p:nvPr/>
        </p:nvSpPr>
        <p:spPr>
          <a:xfrm>
            <a:off x="5504689" y="1778648"/>
            <a:ext cx="11870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700" dirty="0" err="1">
                <a:solidFill>
                  <a:schemeClr val="bg1"/>
                </a:solidFill>
              </a:rPr>
              <a:t>Dédi</a:t>
            </a:r>
            <a:r>
              <a:rPr lang="fr-FR" sz="700" dirty="0">
                <a:solidFill>
                  <a:schemeClr val="bg1"/>
                </a:solidFill>
              </a:rPr>
              <a:t> au tuteur d’UE16 (foncez les filles @</a:t>
            </a:r>
            <a:r>
              <a:rPr lang="fr-FR" sz="700" dirty="0" err="1">
                <a:solidFill>
                  <a:schemeClr val="bg1"/>
                </a:solidFill>
              </a:rPr>
              <a:t>camcam_lmg</a:t>
            </a:r>
            <a:r>
              <a:rPr lang="fr-FR" sz="700" dirty="0">
                <a:solidFill>
                  <a:schemeClr val="bg1"/>
                </a:solidFill>
              </a:rPr>
              <a:t> )</a:t>
            </a:r>
          </a:p>
        </p:txBody>
      </p:sp>
      <p:pic>
        <p:nvPicPr>
          <p:cNvPr id="28" name="Image 27" descr="Une image contenant ciel, extérieur, nature&#10;&#10;Description générée automatiquement">
            <a:extLst>
              <a:ext uri="{FF2B5EF4-FFF2-40B4-BE49-F238E27FC236}">
                <a16:creationId xmlns:a16="http://schemas.microsoft.com/office/drawing/2014/main" id="{7D1E226E-0F16-9E4D-B29F-795F15A45C20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6059" y="2382233"/>
            <a:ext cx="1579270" cy="1579270"/>
          </a:xfrm>
          <a:prstGeom prst="rect">
            <a:avLst/>
          </a:prstGeom>
        </p:spPr>
      </p:pic>
      <p:sp>
        <p:nvSpPr>
          <p:cNvPr id="29" name="ZoneTexte 28">
            <a:extLst>
              <a:ext uri="{FF2B5EF4-FFF2-40B4-BE49-F238E27FC236}">
                <a16:creationId xmlns:a16="http://schemas.microsoft.com/office/drawing/2014/main" id="{EF9A7017-BB4D-FD40-A8EA-84D70992705B}"/>
              </a:ext>
            </a:extLst>
          </p:cNvPr>
          <p:cNvSpPr txBox="1"/>
          <p:nvPr/>
        </p:nvSpPr>
        <p:spPr>
          <a:xfrm>
            <a:off x="4456651" y="3985410"/>
            <a:ext cx="18980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700" dirty="0" err="1">
                <a:solidFill>
                  <a:schemeClr val="bg1"/>
                </a:solidFill>
              </a:rPr>
              <a:t>Dédi</a:t>
            </a:r>
            <a:r>
              <a:rPr lang="fr-FR" sz="700" dirty="0">
                <a:solidFill>
                  <a:schemeClr val="bg1"/>
                </a:solidFill>
              </a:rPr>
              <a:t> à ma maman d’amour qui m’a tout apporté ❤️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inimal Charm">
  <a:themeElements>
    <a:clrScheme name="Simple Light">
      <a:dk1>
        <a:srgbClr val="434343"/>
      </a:dk1>
      <a:lt1>
        <a:srgbClr val="FFFFFF"/>
      </a:lt1>
      <a:dk2>
        <a:srgbClr val="666666"/>
      </a:dk2>
      <a:lt2>
        <a:srgbClr val="999999"/>
      </a:lt2>
      <a:accent1>
        <a:srgbClr val="C281F0"/>
      </a:accent1>
      <a:accent2>
        <a:srgbClr val="D7AEF5"/>
      </a:accent2>
      <a:accent3>
        <a:srgbClr val="6F0EB4"/>
      </a:accent3>
      <a:accent4>
        <a:srgbClr val="5B1F86"/>
      </a:accent4>
      <a:accent5>
        <a:srgbClr val="8B1CDA"/>
      </a:accent5>
      <a:accent6>
        <a:srgbClr val="D7B9E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4490</TotalTime>
  <Words>1081</Words>
  <Application>Microsoft Macintosh PowerPoint</Application>
  <PresentationFormat>Affichage à l'écran (16:9)</PresentationFormat>
  <Paragraphs>210</Paragraphs>
  <Slides>27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4" baseType="lpstr">
      <vt:lpstr>Arial</vt:lpstr>
      <vt:lpstr>Ubuntu Medium</vt:lpstr>
      <vt:lpstr>Arvo</vt:lpstr>
      <vt:lpstr>Ubuntu</vt:lpstr>
      <vt:lpstr>Ubuntu Light</vt:lpstr>
      <vt:lpstr>Bodoni</vt:lpstr>
      <vt:lpstr>Minimal Charm</vt:lpstr>
      <vt:lpstr>Appareil Génital Féminin</vt:lpstr>
      <vt:lpstr>Déroulement</vt:lpstr>
      <vt:lpstr>Généralités sur l’AGF</vt:lpstr>
      <vt:lpstr>Fonctions de l’AGF</vt:lpstr>
      <vt:lpstr>L’utérus</vt:lpstr>
      <vt:lpstr>Anatomie</vt:lpstr>
      <vt:lpstr>Organisation tissulaire</vt:lpstr>
      <vt:lpstr>Le myomètre</vt:lpstr>
      <vt:lpstr>Epaississement du myomètre</vt:lpstr>
      <vt:lpstr>Ocytocine</vt:lpstr>
      <vt:lpstr>L’endomètre</vt:lpstr>
      <vt:lpstr>L’endomètre</vt:lpstr>
      <vt:lpstr>Le cycle utérin</vt:lpstr>
      <vt:lpstr>Phase menstruelle</vt:lpstr>
      <vt:lpstr>Les phénomènes ischémiques induisent</vt:lpstr>
      <vt:lpstr>Phase pré-ovulatoire</vt:lpstr>
      <vt:lpstr>Phase ovulatoire</vt:lpstr>
      <vt:lpstr>Phase post-ovulatoire</vt:lpstr>
      <vt:lpstr>Phase pré-menstruelle</vt:lpstr>
      <vt:lpstr>Variations en fonction de l’âge</vt:lpstr>
      <vt:lpstr>Le col utérin</vt:lpstr>
      <vt:lpstr>Fonctions du col</vt:lpstr>
      <vt:lpstr>Division du col</vt:lpstr>
      <vt:lpstr>Muqueuse endocervicale</vt:lpstr>
      <vt:lpstr>Aspects du mucus en fonction du cycle</vt:lpstr>
      <vt:lpstr>Muqueuse exocervicale</vt:lpstr>
      <vt:lpstr>Finish!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Appareil Génital Féminin</dc:title>
  <cp:lastModifiedBy>Anahita Gandjizadeh</cp:lastModifiedBy>
  <cp:revision>28</cp:revision>
  <dcterms:modified xsi:type="dcterms:W3CDTF">2021-01-09T16:31:31Z</dcterms:modified>
</cp:coreProperties>
</file>