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40"/>
  </p:notesMasterIdLst>
  <p:sldIdLst>
    <p:sldId id="370" r:id="rId3"/>
    <p:sldId id="371" r:id="rId4"/>
    <p:sldId id="360" r:id="rId5"/>
    <p:sldId id="373" r:id="rId6"/>
    <p:sldId id="374" r:id="rId7"/>
    <p:sldId id="425" r:id="rId8"/>
    <p:sldId id="426" r:id="rId9"/>
    <p:sldId id="427" r:id="rId10"/>
    <p:sldId id="428" r:id="rId11"/>
    <p:sldId id="429" r:id="rId12"/>
    <p:sldId id="430" r:id="rId13"/>
    <p:sldId id="431" r:id="rId14"/>
    <p:sldId id="432" r:id="rId15"/>
    <p:sldId id="433" r:id="rId16"/>
    <p:sldId id="434" r:id="rId17"/>
    <p:sldId id="377" r:id="rId18"/>
    <p:sldId id="410" r:id="rId19"/>
    <p:sldId id="378" r:id="rId20"/>
    <p:sldId id="415" r:id="rId21"/>
    <p:sldId id="379" r:id="rId22"/>
    <p:sldId id="416" r:id="rId23"/>
    <p:sldId id="380" r:id="rId24"/>
    <p:sldId id="417" r:id="rId25"/>
    <p:sldId id="381" r:id="rId26"/>
    <p:sldId id="418" r:id="rId27"/>
    <p:sldId id="382" r:id="rId28"/>
    <p:sldId id="419" r:id="rId29"/>
    <p:sldId id="383" r:id="rId30"/>
    <p:sldId id="420" r:id="rId31"/>
    <p:sldId id="384" r:id="rId32"/>
    <p:sldId id="421" r:id="rId33"/>
    <p:sldId id="385" r:id="rId34"/>
    <p:sldId id="422" r:id="rId35"/>
    <p:sldId id="386" r:id="rId36"/>
    <p:sldId id="423" r:id="rId37"/>
    <p:sldId id="387" r:id="rId38"/>
    <p:sldId id="424" r:id="rId39"/>
  </p:sldIdLst>
  <p:sldSz cx="12192000" cy="6858000"/>
  <p:notesSz cx="6811963" cy="9942513"/>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51163" cy="498475"/>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fr-FR"/>
          </a:p>
        </p:txBody>
      </p:sp>
      <p:sp>
        <p:nvSpPr>
          <p:cNvPr id="3" name="Espace réservé de la date 2"/>
          <p:cNvSpPr>
            <a:spLocks noGrp="1"/>
          </p:cNvSpPr>
          <p:nvPr>
            <p:ph type="dt" idx="1"/>
          </p:nvPr>
        </p:nvSpPr>
        <p:spPr>
          <a:xfrm>
            <a:off x="3859213" y="0"/>
            <a:ext cx="2951162" cy="498475"/>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87F077D-0B3C-4FF3-9A2A-4E9B316043A4}" type="datetimeFigureOut">
              <a:rPr lang="fr-FR"/>
              <a:pPr>
                <a:defRPr/>
              </a:pPr>
              <a:t>23/09/2020</a:t>
            </a:fld>
            <a:endParaRPr lang="fr-FR"/>
          </a:p>
        </p:txBody>
      </p:sp>
      <p:sp>
        <p:nvSpPr>
          <p:cNvPr id="4" name="Espace réservé de l'image des diapositives 3"/>
          <p:cNvSpPr>
            <a:spLocks noGrp="1" noRot="1" noChangeAspect="1"/>
          </p:cNvSpPr>
          <p:nvPr>
            <p:ph type="sldImg" idx="2"/>
          </p:nvPr>
        </p:nvSpPr>
        <p:spPr>
          <a:xfrm>
            <a:off x="423863" y="1243013"/>
            <a:ext cx="5964237" cy="3355975"/>
          </a:xfrm>
          <a:prstGeom prst="rect">
            <a:avLst/>
          </a:prstGeom>
          <a:noFill/>
          <a:ln w="12700">
            <a:solidFill>
              <a:prstClr val="black"/>
            </a:solidFill>
          </a:ln>
        </p:spPr>
        <p:txBody>
          <a:bodyPr vert="horz" lIns="91440" tIns="45720" rIns="91440" bIns="45720" rtlCol="0" anchor="ctr"/>
          <a:lstStyle/>
          <a:p>
            <a:pPr lvl="0"/>
            <a:endParaRPr lang="fr-FR" noProof="0"/>
          </a:p>
        </p:txBody>
      </p:sp>
      <p:sp>
        <p:nvSpPr>
          <p:cNvPr id="5" name="Espace réservé des notes 4"/>
          <p:cNvSpPr>
            <a:spLocks noGrp="1"/>
          </p:cNvSpPr>
          <p:nvPr>
            <p:ph type="body" sz="quarter" idx="3"/>
          </p:nvPr>
        </p:nvSpPr>
        <p:spPr>
          <a:xfrm>
            <a:off x="681038" y="4784725"/>
            <a:ext cx="5449887" cy="3914775"/>
          </a:xfrm>
          <a:prstGeom prst="rect">
            <a:avLst/>
          </a:prstGeom>
        </p:spPr>
        <p:txBody>
          <a:bodyPr vert="horz" lIns="91440" tIns="45720" rIns="91440" bIns="45720" rtlCol="0"/>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6" name="Espace réservé du pied de page 5"/>
          <p:cNvSpPr>
            <a:spLocks noGrp="1"/>
          </p:cNvSpPr>
          <p:nvPr>
            <p:ph type="ftr" sz="quarter" idx="4"/>
          </p:nvPr>
        </p:nvSpPr>
        <p:spPr>
          <a:xfrm>
            <a:off x="0" y="9444038"/>
            <a:ext cx="2951163" cy="498475"/>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fr-FR"/>
          </a:p>
        </p:txBody>
      </p:sp>
      <p:sp>
        <p:nvSpPr>
          <p:cNvPr id="7" name="Espace réservé du numéro de diapositive 6"/>
          <p:cNvSpPr>
            <a:spLocks noGrp="1"/>
          </p:cNvSpPr>
          <p:nvPr>
            <p:ph type="sldNum" sz="quarter" idx="5"/>
          </p:nvPr>
        </p:nvSpPr>
        <p:spPr>
          <a:xfrm>
            <a:off x="3859213" y="9444038"/>
            <a:ext cx="2951162" cy="498475"/>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6717628B-0C31-4797-8F2C-8EBBCD7F3A0D}" type="slidenum">
              <a:rPr lang="fr-FR"/>
              <a:pPr>
                <a:defRPr/>
              </a:pPr>
              <a:t>‹N°›</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p:cNvSpPr>
            <a:spLocks noGrp="1"/>
          </p:cNvSpPr>
          <p:nvPr>
            <p:ph type="dt" sz="half" idx="10"/>
          </p:nvPr>
        </p:nvSpPr>
        <p:spPr/>
        <p:txBody>
          <a:bodyPr/>
          <a:lstStyle>
            <a:lvl1pPr>
              <a:defRPr/>
            </a:lvl1pPr>
          </a:lstStyle>
          <a:p>
            <a:pPr>
              <a:defRPr/>
            </a:pPr>
            <a:fld id="{C26AF076-702E-4040-8466-4D8A80A8D66B}" type="datetimeFigureOut">
              <a:rPr lang="fr-FR"/>
              <a:pPr>
                <a:defRPr/>
              </a:pPr>
              <a:t>23/09/2020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8380F43A-9074-4341-ADE3-067B645B12F9}"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82393103-CC71-4E11-A77A-74C6E6E4085C}" type="datetimeFigureOut">
              <a:rPr lang="fr-FR"/>
              <a:pPr>
                <a:defRPr/>
              </a:pPr>
              <a:t>23/09/2020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1E471F44-1B51-4612-867A-1345B33A65A3}"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EDB8F342-5CDB-4C5C-8C6B-D009EE6B188B}" type="datetimeFigureOut">
              <a:rPr lang="fr-FR"/>
              <a:pPr>
                <a:defRPr/>
              </a:pPr>
              <a:t>23/09/2020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30606DB-E885-4C5B-8A5D-DA75B53F359C}"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3"/>
          <p:cNvSpPr>
            <a:spLocks noGrp="1"/>
          </p:cNvSpPr>
          <p:nvPr>
            <p:ph type="dt" sz="half" idx="10"/>
          </p:nvPr>
        </p:nvSpPr>
        <p:spPr/>
        <p:txBody>
          <a:bodyPr/>
          <a:lstStyle>
            <a:lvl1pPr>
              <a:defRPr/>
            </a:lvl1pPr>
          </a:lstStyle>
          <a:p>
            <a:pPr>
              <a:defRPr/>
            </a:pPr>
            <a:fld id="{F098D712-30E9-4799-BE08-5B632E1C22E5}" type="datetimeFigureOut">
              <a:rPr lang="fr-FR"/>
              <a:pPr>
                <a:defRPr/>
              </a:pPr>
              <a:t>23/09/2020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FE6C643-37E4-46DF-B55B-213D094FD316}"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3"/>
          <p:cNvSpPr>
            <a:spLocks noGrp="1"/>
          </p:cNvSpPr>
          <p:nvPr>
            <p:ph type="dt" sz="half" idx="10"/>
          </p:nvPr>
        </p:nvSpPr>
        <p:spPr/>
        <p:txBody>
          <a:bodyPr/>
          <a:lstStyle>
            <a:lvl1pPr>
              <a:defRPr/>
            </a:lvl1pPr>
          </a:lstStyle>
          <a:p>
            <a:pPr>
              <a:defRPr/>
            </a:pPr>
            <a:fld id="{64918F94-5752-478F-A690-724D78308042}" type="datetimeFigureOut">
              <a:rPr lang="fr-FR"/>
              <a:pPr>
                <a:defRPr/>
              </a:pPr>
              <a:t>23/09/2020</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D61F77CC-15DA-4857-B1AF-4609DE39E06E}"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3"/>
          <p:cNvSpPr>
            <a:spLocks noGrp="1"/>
          </p:cNvSpPr>
          <p:nvPr>
            <p:ph type="dt" sz="half" idx="10"/>
          </p:nvPr>
        </p:nvSpPr>
        <p:spPr/>
        <p:txBody>
          <a:bodyPr/>
          <a:lstStyle>
            <a:lvl1pPr>
              <a:defRPr/>
            </a:lvl1pPr>
          </a:lstStyle>
          <a:p>
            <a:pPr>
              <a:defRPr/>
            </a:pPr>
            <a:fld id="{0975B8D7-E544-4113-BA39-1EE1259C0A17}" type="datetimeFigureOut">
              <a:rPr lang="fr-FR"/>
              <a:pPr>
                <a:defRPr/>
              </a:pPr>
              <a:t>23/09/2020</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C849C6C1-E8B9-4BEA-A33E-64F6913F584B}"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2B7E9B05-D125-4F22-9688-5A8C0AB2CDE5}" type="datetimeFigureOut">
              <a:rPr lang="fr-FR"/>
              <a:pPr>
                <a:defRPr/>
              </a:pPr>
              <a:t>23/09/2020</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5F116021-3DA6-4A6D-A0F6-4C690605987F}"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1FCF5999-A82F-4820-8BAB-B111E956FDEB}" type="datetimeFigureOut">
              <a:rPr lang="fr-FR"/>
              <a:pPr>
                <a:defRPr/>
              </a:pPr>
              <a:t>23/09/2020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E6BB00EA-3D9C-439D-9E45-C48EF9228543}"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68387614-5EFE-4E23-BB7E-1C7CC490BC73}" type="datetimeFigureOut">
              <a:rPr lang="fr-FR"/>
              <a:pPr>
                <a:defRPr/>
              </a:pPr>
              <a:t>23/09/2020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1A35AFC6-30B2-4233-B7BC-10CF92B6794D}"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8D150CA1-ECA4-4062-883A-0FE46F92E4F1}" type="datetimeFigureOut">
              <a:rPr lang="fr-FR"/>
              <a:pPr>
                <a:defRPr/>
              </a:pPr>
              <a:t>23/09/2020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59E6778-6653-4109-9696-8FF838BC8234}"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386BB5BD-4446-449C-B6AF-7C74B5145834}" type="datetimeFigureOut">
              <a:rPr lang="fr-FR"/>
              <a:pPr>
                <a:defRPr/>
              </a:pPr>
              <a:t>23/09/2020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5410FEDE-B6EC-4305-87EB-73145DFBB025}" type="slidenum">
              <a:rPr lang="fr-FR"/>
              <a:pPr>
                <a:defRPr/>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276999"/>
          </a:xfrm>
          <a:prstGeom prst="rect">
            <a:avLst/>
          </a:prstGeom>
        </p:spPr>
        <p:txBody>
          <a:bodyPr/>
          <a:lstStyle>
            <a:lvl1pPr>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a:lstStyle>
            <a:lvl1pPr>
              <a:defRPr/>
            </a:lvl1pPr>
          </a:lstStyle>
          <a:p>
            <a:endParaRPr/>
          </a:p>
        </p:txBody>
      </p:sp>
      <p:sp>
        <p:nvSpPr>
          <p:cNvPr id="4" name="Holder 4"/>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2018 -</a:t>
            </a:r>
            <a:r>
              <a:rPr lang="fr-FR" spc="-60"/>
              <a:t> </a:t>
            </a:r>
            <a:r>
              <a:rPr lang="fr-FR" spc="5"/>
              <a:t>2019</a:t>
            </a:r>
            <a:endParaRPr lang="fr-FR" spc="5" dirty="0"/>
          </a:p>
        </p:txBody>
      </p:sp>
      <p:sp>
        <p:nvSpPr>
          <p:cNvPr id="5" name="Holder 5"/>
          <p:cNvSpPr>
            <a:spLocks noGrp="1"/>
          </p:cNvSpPr>
          <p:nvPr>
            <p:ph type="dt" sz="half" idx="11"/>
          </p:nvPr>
        </p:nvSpPr>
        <p:spPr/>
        <p:txBody>
          <a:bodyPr/>
          <a:lstStyle>
            <a:lvl1pPr algn="l">
              <a:defRPr>
                <a:solidFill>
                  <a:schemeClr val="tx1">
                    <a:tint val="75000"/>
                  </a:schemeClr>
                </a:solidFill>
              </a:defRPr>
            </a:lvl1pPr>
          </a:lstStyle>
          <a:p>
            <a:pPr>
              <a:defRPr/>
            </a:pPr>
            <a:fld id="{2CABB97A-3312-4AD5-9D51-992C8798A25E}" type="datetimeFigureOut">
              <a:rPr lang="en-US"/>
              <a:pPr>
                <a:defRPr/>
              </a:pPr>
              <a:t>9/23/2020</a:t>
            </a:fld>
            <a:endParaRPr lang="en-US"/>
          </a:p>
        </p:txBody>
      </p:sp>
      <p:sp>
        <p:nvSpPr>
          <p:cNvPr id="6" name="Holder 6"/>
          <p:cNvSpPr>
            <a:spLocks noGrp="1"/>
          </p:cNvSpPr>
          <p:nvPr>
            <p:ph type="sldNum" sz="quarter" idx="12"/>
          </p:nvPr>
        </p:nvSpPr>
        <p:spPr/>
        <p:txBody>
          <a:bodyPr/>
          <a:lstStyle>
            <a:lvl1pPr algn="r">
              <a:defRPr>
                <a:solidFill>
                  <a:schemeClr val="tx1">
                    <a:tint val="75000"/>
                  </a:schemeClr>
                </a:solidFill>
              </a:defRPr>
            </a:lvl1pPr>
          </a:lstStyle>
          <a:p>
            <a:pPr>
              <a:defRPr/>
            </a:pPr>
            <a:fld id="{D69D3B31-E801-4AC9-9EB5-097EEED349D5}" type="slidenum">
              <a:rPr/>
              <a:pPr>
                <a:defRPr/>
              </a:pPr>
              <a:t>‹N°›</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1800" b="0" i="1">
                <a:solidFill>
                  <a:schemeClr val="tx1"/>
                </a:solidFill>
                <a:latin typeface="Arial"/>
                <a:cs typeface="Arial"/>
              </a:defRPr>
            </a:lvl1pPr>
          </a:lstStyle>
          <a:p>
            <a:endParaRPr/>
          </a:p>
        </p:txBody>
      </p:sp>
      <p:sp>
        <p:nvSpPr>
          <p:cNvPr id="3" name="Holder 3"/>
          <p:cNvSpPr>
            <a:spLocks noGrp="1"/>
          </p:cNvSpPr>
          <p:nvPr>
            <p:ph type="body" idx="1"/>
          </p:nvPr>
        </p:nvSpPr>
        <p:spPr/>
        <p:txBody>
          <a:bodyPr/>
          <a:lstStyle>
            <a:lvl1pPr>
              <a:defRPr sz="1800" b="0" i="1">
                <a:solidFill>
                  <a:schemeClr val="tx1"/>
                </a:solidFill>
                <a:latin typeface="Arial"/>
                <a:cs typeface="Arial"/>
              </a:defRPr>
            </a:lvl1pPr>
          </a:lstStyle>
          <a:p>
            <a:endParaRPr/>
          </a:p>
        </p:txBody>
      </p:sp>
      <p:sp>
        <p:nvSpPr>
          <p:cNvPr id="4" name="Holder 4"/>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PASS - UFR Médecine – </a:t>
            </a:r>
            <a:r>
              <a:rPr lang="fr-FR" spc="-5"/>
              <a:t>Université </a:t>
            </a:r>
            <a:r>
              <a:rPr lang="fr-FR"/>
              <a:t>Côte d’Azur</a:t>
            </a:r>
          </a:p>
          <a:p>
            <a:pPr>
              <a:defRPr/>
            </a:pPr>
            <a:r>
              <a:rPr lang="fr-FR"/>
              <a:t>Année </a:t>
            </a:r>
            <a:r>
              <a:rPr lang="fr-FR" spc="-5"/>
              <a:t>universitaire </a:t>
            </a:r>
            <a:r>
              <a:rPr lang="fr-FR"/>
              <a:t>2020 -</a:t>
            </a:r>
            <a:r>
              <a:rPr lang="fr-FR" spc="-60"/>
              <a:t> </a:t>
            </a:r>
            <a:r>
              <a:rPr lang="fr-FR" spc="5"/>
              <a:t>2021</a:t>
            </a:r>
            <a:endParaRPr lang="fr-FR" spc="5" dirty="0"/>
          </a:p>
        </p:txBody>
      </p:sp>
      <p:sp>
        <p:nvSpPr>
          <p:cNvPr id="5" name="Holder 5"/>
          <p:cNvSpPr>
            <a:spLocks noGrp="1"/>
          </p:cNvSpPr>
          <p:nvPr>
            <p:ph type="dt" sz="half" idx="11"/>
          </p:nvPr>
        </p:nvSpPr>
        <p:spPr/>
        <p:txBody>
          <a:bodyPr/>
          <a:lstStyle>
            <a:lvl1pPr algn="l">
              <a:defRPr>
                <a:solidFill>
                  <a:schemeClr val="tx1">
                    <a:tint val="75000"/>
                  </a:schemeClr>
                </a:solidFill>
              </a:defRPr>
            </a:lvl1pPr>
          </a:lstStyle>
          <a:p>
            <a:pPr>
              <a:defRPr/>
            </a:pPr>
            <a:fld id="{01C00880-9155-49C8-BC78-3A6A99BF9DA2}" type="datetimeFigureOut">
              <a:rPr lang="en-US"/>
              <a:pPr>
                <a:defRPr/>
              </a:pPr>
              <a:t>9/23/2020</a:t>
            </a:fld>
            <a:endParaRPr lang="en-US"/>
          </a:p>
        </p:txBody>
      </p:sp>
      <p:sp>
        <p:nvSpPr>
          <p:cNvPr id="6" name="Holder 6"/>
          <p:cNvSpPr>
            <a:spLocks noGrp="1"/>
          </p:cNvSpPr>
          <p:nvPr>
            <p:ph type="sldNum" sz="quarter" idx="12"/>
          </p:nvPr>
        </p:nvSpPr>
        <p:spPr/>
        <p:txBody>
          <a:bodyPr/>
          <a:lstStyle>
            <a:lvl1pPr algn="r">
              <a:defRPr>
                <a:solidFill>
                  <a:schemeClr val="tx1">
                    <a:tint val="75000"/>
                  </a:schemeClr>
                </a:solidFill>
              </a:defRPr>
            </a:lvl1pPr>
          </a:lstStyle>
          <a:p>
            <a:pPr>
              <a:defRPr/>
            </a:pPr>
            <a:fld id="{E3975F80-2B82-4CF0-89A1-27AAFAE8B141}" type="slidenum">
              <a:rPr/>
              <a:pPr>
                <a:defRPr/>
              </a:pPr>
              <a:t>‹N°›</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1800" b="0" i="1">
                <a:solidFill>
                  <a:schemeClr val="tx1"/>
                </a:solidFill>
                <a:latin typeface="Arial"/>
                <a:cs typeface="Arial"/>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a:lstStyle>
            <a:lvl1pPr>
              <a:defRPr/>
            </a:lvl1pPr>
          </a:lstStyle>
          <a:p>
            <a:endParaRPr/>
          </a:p>
        </p:txBody>
      </p:sp>
      <p:sp>
        <p:nvSpPr>
          <p:cNvPr id="5" name="Holder 5"/>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2019 -</a:t>
            </a:r>
            <a:r>
              <a:rPr lang="fr-FR" spc="-60"/>
              <a:t> </a:t>
            </a:r>
            <a:r>
              <a:rPr lang="fr-FR" spc="5"/>
              <a:t>2020</a:t>
            </a:r>
            <a:endParaRPr lang="fr-FR" spc="5" dirty="0"/>
          </a:p>
        </p:txBody>
      </p:sp>
      <p:sp>
        <p:nvSpPr>
          <p:cNvPr id="6" name="Holder 6"/>
          <p:cNvSpPr>
            <a:spLocks noGrp="1"/>
          </p:cNvSpPr>
          <p:nvPr>
            <p:ph type="dt" sz="half" idx="11"/>
          </p:nvPr>
        </p:nvSpPr>
        <p:spPr/>
        <p:txBody>
          <a:bodyPr/>
          <a:lstStyle>
            <a:lvl1pPr algn="l">
              <a:defRPr>
                <a:solidFill>
                  <a:schemeClr val="tx1">
                    <a:tint val="75000"/>
                  </a:schemeClr>
                </a:solidFill>
              </a:defRPr>
            </a:lvl1pPr>
          </a:lstStyle>
          <a:p>
            <a:pPr>
              <a:defRPr/>
            </a:pPr>
            <a:fld id="{48498E41-AD7E-4183-A94A-764EBA9F9415}" type="datetimeFigureOut">
              <a:rPr lang="en-US"/>
              <a:pPr>
                <a:defRPr/>
              </a:pPr>
              <a:t>9/23/2020</a:t>
            </a:fld>
            <a:endParaRPr lang="en-US"/>
          </a:p>
        </p:txBody>
      </p:sp>
      <p:sp>
        <p:nvSpPr>
          <p:cNvPr id="7" name="Holder 7"/>
          <p:cNvSpPr>
            <a:spLocks noGrp="1"/>
          </p:cNvSpPr>
          <p:nvPr>
            <p:ph type="sldNum" sz="quarter" idx="12"/>
          </p:nvPr>
        </p:nvSpPr>
        <p:spPr/>
        <p:txBody>
          <a:bodyPr/>
          <a:lstStyle>
            <a:lvl1pPr algn="r">
              <a:defRPr>
                <a:solidFill>
                  <a:schemeClr val="tx1">
                    <a:tint val="75000"/>
                  </a:schemeClr>
                </a:solidFill>
              </a:defRPr>
            </a:lvl1pPr>
          </a:lstStyle>
          <a:p>
            <a:pPr>
              <a:defRPr/>
            </a:pPr>
            <a:fld id="{14A4942E-5282-4F7A-83D1-EC4F7DF11A35}" type="slidenum">
              <a:rPr/>
              <a:pPr>
                <a:defRPr/>
              </a:pPr>
              <a:t>‹N°›</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1800" b="0" i="1">
                <a:solidFill>
                  <a:schemeClr val="tx1"/>
                </a:solidFill>
                <a:latin typeface="Arial"/>
                <a:cs typeface="Arial"/>
              </a:defRPr>
            </a:lvl1pPr>
          </a:lstStyle>
          <a:p>
            <a:endParaRPr/>
          </a:p>
        </p:txBody>
      </p:sp>
      <p:sp>
        <p:nvSpPr>
          <p:cNvPr id="3" name="Holder 3"/>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2018 -</a:t>
            </a:r>
            <a:r>
              <a:rPr lang="fr-FR" spc="-60"/>
              <a:t> </a:t>
            </a:r>
            <a:r>
              <a:rPr lang="fr-FR" spc="5"/>
              <a:t>2019</a:t>
            </a:r>
            <a:endParaRPr lang="fr-FR" spc="5" dirty="0"/>
          </a:p>
        </p:txBody>
      </p:sp>
      <p:sp>
        <p:nvSpPr>
          <p:cNvPr id="4" name="Holder 4"/>
          <p:cNvSpPr>
            <a:spLocks noGrp="1"/>
          </p:cNvSpPr>
          <p:nvPr>
            <p:ph type="dt" sz="half" idx="11"/>
          </p:nvPr>
        </p:nvSpPr>
        <p:spPr/>
        <p:txBody>
          <a:bodyPr/>
          <a:lstStyle>
            <a:lvl1pPr algn="l">
              <a:defRPr>
                <a:solidFill>
                  <a:schemeClr val="tx1">
                    <a:tint val="75000"/>
                  </a:schemeClr>
                </a:solidFill>
              </a:defRPr>
            </a:lvl1pPr>
          </a:lstStyle>
          <a:p>
            <a:pPr>
              <a:defRPr/>
            </a:pPr>
            <a:fld id="{28244F8E-F8F1-40DD-A39E-A4AAF328E461}" type="datetimeFigureOut">
              <a:rPr lang="en-US"/>
              <a:pPr>
                <a:defRPr/>
              </a:pPr>
              <a:t>9/23/2020</a:t>
            </a:fld>
            <a:endParaRPr lang="en-US"/>
          </a:p>
        </p:txBody>
      </p:sp>
      <p:sp>
        <p:nvSpPr>
          <p:cNvPr id="5" name="Holder 5"/>
          <p:cNvSpPr>
            <a:spLocks noGrp="1"/>
          </p:cNvSpPr>
          <p:nvPr>
            <p:ph type="sldNum" sz="quarter" idx="12"/>
          </p:nvPr>
        </p:nvSpPr>
        <p:spPr/>
        <p:txBody>
          <a:bodyPr/>
          <a:lstStyle>
            <a:lvl1pPr algn="r">
              <a:defRPr>
                <a:solidFill>
                  <a:schemeClr val="tx1">
                    <a:tint val="75000"/>
                  </a:schemeClr>
                </a:solidFill>
              </a:defRPr>
            </a:lvl1pPr>
          </a:lstStyle>
          <a:p>
            <a:pPr>
              <a:defRPr/>
            </a:pPr>
            <a:fld id="{59669BA3-ABAA-4AA3-BB1A-FDC30F195C26}" type="slidenum">
              <a:rPr/>
              <a:pPr>
                <a:defRPr/>
              </a:pPr>
              <a:t>‹N°›</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2018 -</a:t>
            </a:r>
            <a:r>
              <a:rPr lang="fr-FR" spc="-60"/>
              <a:t> </a:t>
            </a:r>
            <a:r>
              <a:rPr lang="fr-FR" spc="5"/>
              <a:t>2019</a:t>
            </a:r>
            <a:endParaRPr lang="fr-FR" spc="5" dirty="0"/>
          </a:p>
        </p:txBody>
      </p:sp>
      <p:sp>
        <p:nvSpPr>
          <p:cNvPr id="3" name="Holder 3"/>
          <p:cNvSpPr>
            <a:spLocks noGrp="1"/>
          </p:cNvSpPr>
          <p:nvPr>
            <p:ph type="dt" sz="half" idx="11"/>
          </p:nvPr>
        </p:nvSpPr>
        <p:spPr/>
        <p:txBody>
          <a:bodyPr/>
          <a:lstStyle>
            <a:lvl1pPr algn="l">
              <a:defRPr>
                <a:solidFill>
                  <a:schemeClr val="tx1">
                    <a:tint val="75000"/>
                  </a:schemeClr>
                </a:solidFill>
              </a:defRPr>
            </a:lvl1pPr>
          </a:lstStyle>
          <a:p>
            <a:pPr>
              <a:defRPr/>
            </a:pPr>
            <a:fld id="{CBFACB71-3FAD-4F63-9B95-BCFDE839CA77}" type="datetimeFigureOut">
              <a:rPr lang="en-US"/>
              <a:pPr>
                <a:defRPr/>
              </a:pPr>
              <a:t>9/23/2020</a:t>
            </a:fld>
            <a:endParaRPr lang="en-US"/>
          </a:p>
        </p:txBody>
      </p:sp>
      <p:sp>
        <p:nvSpPr>
          <p:cNvPr id="4" name="Holder 4"/>
          <p:cNvSpPr>
            <a:spLocks noGrp="1"/>
          </p:cNvSpPr>
          <p:nvPr>
            <p:ph type="sldNum" sz="quarter" idx="12"/>
          </p:nvPr>
        </p:nvSpPr>
        <p:spPr/>
        <p:txBody>
          <a:bodyPr/>
          <a:lstStyle>
            <a:lvl1pPr algn="r">
              <a:defRPr>
                <a:solidFill>
                  <a:schemeClr val="tx1">
                    <a:tint val="75000"/>
                  </a:schemeClr>
                </a:solidFill>
              </a:defRPr>
            </a:lvl1pPr>
          </a:lstStyle>
          <a:p>
            <a:pPr>
              <a:defRPr/>
            </a:pPr>
            <a:fld id="{00B782D7-4825-488F-B5EE-4CB6AA40CD99}" type="slidenum">
              <a:rPr/>
              <a:pPr>
                <a:defRPr/>
              </a:pPr>
              <a:t>‹N°›</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cSld name="Diapositive de titre">
    <p:bg>
      <p:bgPr>
        <a:solidFill>
          <a:schemeClr val="tx1"/>
        </a:solidFill>
        <a:effectLst/>
      </p:bgPr>
    </p:bg>
    <p:spTree>
      <p:nvGrpSpPr>
        <p:cNvPr id="1" name=""/>
        <p:cNvGrpSpPr/>
        <p:nvPr/>
      </p:nvGrpSpPr>
      <p:grpSpPr>
        <a:xfrm>
          <a:off x="0" y="0"/>
          <a:ext cx="0" cy="0"/>
          <a:chOff x="0" y="0"/>
          <a:chExt cx="0" cy="0"/>
        </a:xfrm>
      </p:grpSpPr>
      <p:sp>
        <p:nvSpPr>
          <p:cNvPr id="4" name="Rectangle 6"/>
          <p:cNvSpPr/>
          <p:nvPr/>
        </p:nvSpPr>
        <p:spPr bwMode="white">
          <a:xfrm>
            <a:off x="0" y="5970588"/>
            <a:ext cx="12192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9"/>
          <p:cNvSpPr/>
          <p:nvPr/>
        </p:nvSpPr>
        <p:spPr>
          <a:xfrm>
            <a:off x="-12700" y="6053138"/>
            <a:ext cx="3000375"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10"/>
          <p:cNvSpPr/>
          <p:nvPr/>
        </p:nvSpPr>
        <p:spPr>
          <a:xfrm>
            <a:off x="3144838" y="6043613"/>
            <a:ext cx="9047162"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7" name="Image 13" descr="ccbyncsa88x31.png"/>
          <p:cNvPicPr>
            <a:picLocks noChangeAspect="1"/>
          </p:cNvPicPr>
          <p:nvPr userDrawn="1"/>
        </p:nvPicPr>
        <p:blipFill>
          <a:blip r:embed="rId3"/>
          <a:srcRect/>
          <a:stretch>
            <a:fillRect/>
          </a:stretch>
        </p:blipFill>
        <p:spPr bwMode="auto">
          <a:xfrm>
            <a:off x="787400" y="6248400"/>
            <a:ext cx="1384300" cy="365125"/>
          </a:xfrm>
          <a:prstGeom prst="rect">
            <a:avLst/>
          </a:prstGeom>
          <a:noFill/>
          <a:ln w="9525">
            <a:noFill/>
            <a:miter lim="800000"/>
            <a:headEnd/>
            <a:tailEnd/>
          </a:ln>
        </p:spPr>
      </p:pic>
      <p:sp>
        <p:nvSpPr>
          <p:cNvPr id="8" name="Titre 7"/>
          <p:cNvSpPr>
            <a:spLocks noGrp="1"/>
          </p:cNvSpPr>
          <p:nvPr>
            <p:ph type="ctrTitle"/>
          </p:nvPr>
        </p:nvSpPr>
        <p:spPr>
          <a:xfrm>
            <a:off x="3149600" y="5590401"/>
            <a:ext cx="8636000" cy="276999"/>
          </a:xfrm>
        </p:spPr>
        <p:txBody>
          <a:bodyPr anchor="b"/>
          <a:lstStyle>
            <a:lvl1pPr>
              <a:defRPr cap="all" baseline="0">
                <a:solidFill>
                  <a:srgbClr val="775F55"/>
                </a:solidFill>
              </a:defRPr>
            </a:lvl1pPr>
          </a:lstStyle>
          <a:p>
            <a:r>
              <a:rPr lang="fr-FR"/>
              <a:t>Cliquez et modifiez le titre</a:t>
            </a:r>
            <a:endParaRPr lang="en-US"/>
          </a:p>
        </p:txBody>
      </p:sp>
      <p:sp>
        <p:nvSpPr>
          <p:cNvPr id="9" name="Sous-titre 8"/>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fr-FR"/>
              <a:t>Cliquez pour modifier le style des sous-titres du masque</a:t>
            </a:r>
            <a:endParaRPr lang="en-US"/>
          </a:p>
        </p:txBody>
      </p:sp>
      <p:sp>
        <p:nvSpPr>
          <p:cNvPr id="10" name="Espace réservé du pied de page 16"/>
          <p:cNvSpPr>
            <a:spLocks noGrp="1"/>
          </p:cNvSpPr>
          <p:nvPr>
            <p:ph type="ftr" sz="quarter" idx="10"/>
          </p:nvPr>
        </p:nvSpPr>
        <p:spPr>
          <a:xfrm>
            <a:off x="911225" y="236538"/>
            <a:ext cx="10369550" cy="215900"/>
          </a:xfrm>
        </p:spPr>
        <p:txBody>
          <a:bodyPr/>
          <a:lstStyle>
            <a:lvl1pPr marL="0" algn="ctr">
              <a:lnSpc>
                <a:spcPct val="100000"/>
              </a:lnSpc>
              <a:defRPr spc="0">
                <a:solidFill>
                  <a:srgbClr val="775F55"/>
                </a:solidFill>
              </a:defRPr>
            </a:lvl1pPr>
          </a:lstStyle>
          <a:p>
            <a:pPr>
              <a:defRPr/>
            </a:pPr>
            <a:r>
              <a:rPr lang="fr-FR"/>
              <a:t>ECUE7 - PASS - UFR Médecine, UFR d’Odontologie – Université Cote d'Azur - Année universitaire 2020-2021</a:t>
            </a:r>
            <a:endParaRPr lang="en-GB" dirty="0"/>
          </a:p>
        </p:txBody>
      </p: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a:t>Modifiez le style du titre</a:t>
            </a:r>
          </a:p>
        </p:txBody>
      </p:sp>
      <p:sp>
        <p:nvSpPr>
          <p:cNvPr id="1027" name="Espace réservé du texte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EA6E80ED-7582-4C2A-843D-F9D9EA26B10B}" type="datetimeFigureOut">
              <a:rPr lang="fr-FR"/>
              <a:pPr>
                <a:defRPr/>
              </a:pPr>
              <a:t>23/09/2020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D49EF322-073B-4E3C-86FC-1584ADFA5D22}"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78" r:id="rId1"/>
    <p:sldLayoutId id="2147483677" r:id="rId2"/>
    <p:sldLayoutId id="2147483676" r:id="rId3"/>
    <p:sldLayoutId id="2147483675" r:id="rId4"/>
    <p:sldLayoutId id="2147483674" r:id="rId5"/>
    <p:sldLayoutId id="2147483673" r:id="rId6"/>
    <p:sldLayoutId id="2147483672" r:id="rId7"/>
    <p:sldLayoutId id="2147483671" r:id="rId8"/>
    <p:sldLayoutId id="2147483670" r:id="rId9"/>
    <p:sldLayoutId id="2147483669" r:id="rId10"/>
    <p:sldLayoutId id="2147483668"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8000"/>
          </a:xfrm>
          <a:prstGeom prst="rect">
            <a:avLst/>
          </a:prstGeom>
          <a:blipFill>
            <a:blip r:embed="rId8" cstate="print"/>
            <a:stretch>
              <a:fillRect/>
            </a:stretch>
          </a:blipFill>
        </p:spPr>
        <p:txBody>
          <a:bodyPr lIns="0" tIns="0" rIns="0" bIns="0"/>
          <a:lstStyle/>
          <a:p>
            <a:pPr fontAlgn="auto">
              <a:spcBef>
                <a:spcPts val="0"/>
              </a:spcBef>
              <a:spcAft>
                <a:spcPts val="0"/>
              </a:spcAft>
              <a:defRPr/>
            </a:pPr>
            <a:endParaRPr>
              <a:latin typeface="+mn-lt"/>
              <a:cs typeface="+mn-cs"/>
            </a:endParaRPr>
          </a:p>
        </p:txBody>
      </p:sp>
      <p:sp>
        <p:nvSpPr>
          <p:cNvPr id="17" name="bk object 17"/>
          <p:cNvSpPr/>
          <p:nvPr/>
        </p:nvSpPr>
        <p:spPr>
          <a:xfrm>
            <a:off x="0" y="968375"/>
            <a:ext cx="1168400" cy="2559050"/>
          </a:xfrm>
          <a:custGeom>
            <a:avLst/>
            <a:gdLst/>
            <a:ahLst/>
            <a:cxnLst/>
            <a:rect l="l" t="t" r="r" b="b"/>
            <a:pathLst>
              <a:path w="876300" h="2558415">
                <a:moveTo>
                  <a:pt x="0" y="0"/>
                </a:moveTo>
                <a:lnTo>
                  <a:pt x="0" y="2557896"/>
                </a:lnTo>
                <a:lnTo>
                  <a:pt x="43344" y="2534251"/>
                </a:lnTo>
                <a:lnTo>
                  <a:pt x="90297" y="2507053"/>
                </a:lnTo>
                <a:lnTo>
                  <a:pt x="136061" y="2478933"/>
                </a:lnTo>
                <a:lnTo>
                  <a:pt x="180619" y="2449916"/>
                </a:lnTo>
                <a:lnTo>
                  <a:pt x="223955" y="2420024"/>
                </a:lnTo>
                <a:lnTo>
                  <a:pt x="266052" y="2389283"/>
                </a:lnTo>
                <a:lnTo>
                  <a:pt x="306895" y="2357714"/>
                </a:lnTo>
                <a:lnTo>
                  <a:pt x="346467" y="2325342"/>
                </a:lnTo>
                <a:lnTo>
                  <a:pt x="384753" y="2292190"/>
                </a:lnTo>
                <a:lnTo>
                  <a:pt x="421736" y="2258283"/>
                </a:lnTo>
                <a:lnTo>
                  <a:pt x="457399" y="2223642"/>
                </a:lnTo>
                <a:lnTo>
                  <a:pt x="491727" y="2188293"/>
                </a:lnTo>
                <a:lnTo>
                  <a:pt x="524703" y="2152258"/>
                </a:lnTo>
                <a:lnTo>
                  <a:pt x="556311" y="2115562"/>
                </a:lnTo>
                <a:lnTo>
                  <a:pt x="586536" y="2078227"/>
                </a:lnTo>
                <a:lnTo>
                  <a:pt x="615360" y="2040277"/>
                </a:lnTo>
                <a:lnTo>
                  <a:pt x="642768" y="2001737"/>
                </a:lnTo>
                <a:lnTo>
                  <a:pt x="668743" y="1962628"/>
                </a:lnTo>
                <a:lnTo>
                  <a:pt x="693270" y="1922976"/>
                </a:lnTo>
                <a:lnTo>
                  <a:pt x="716331" y="1882804"/>
                </a:lnTo>
                <a:lnTo>
                  <a:pt x="737911" y="1842134"/>
                </a:lnTo>
                <a:lnTo>
                  <a:pt x="757994" y="1800992"/>
                </a:lnTo>
                <a:lnTo>
                  <a:pt x="776564" y="1759399"/>
                </a:lnTo>
                <a:lnTo>
                  <a:pt x="793603" y="1717381"/>
                </a:lnTo>
                <a:lnTo>
                  <a:pt x="809097" y="1674960"/>
                </a:lnTo>
                <a:lnTo>
                  <a:pt x="823028" y="1632160"/>
                </a:lnTo>
                <a:lnTo>
                  <a:pt x="835382" y="1589005"/>
                </a:lnTo>
                <a:lnTo>
                  <a:pt x="846140" y="1545518"/>
                </a:lnTo>
                <a:lnTo>
                  <a:pt x="855288" y="1501722"/>
                </a:lnTo>
                <a:lnTo>
                  <a:pt x="862809" y="1457642"/>
                </a:lnTo>
                <a:lnTo>
                  <a:pt x="868687" y="1413301"/>
                </a:lnTo>
                <a:lnTo>
                  <a:pt x="872905" y="1368723"/>
                </a:lnTo>
                <a:lnTo>
                  <a:pt x="875448" y="1323931"/>
                </a:lnTo>
                <a:lnTo>
                  <a:pt x="876300" y="1278948"/>
                </a:lnTo>
                <a:lnTo>
                  <a:pt x="875448" y="1233955"/>
                </a:lnTo>
                <a:lnTo>
                  <a:pt x="872905" y="1189153"/>
                </a:lnTo>
                <a:lnTo>
                  <a:pt x="868687" y="1144566"/>
                </a:lnTo>
                <a:lnTo>
                  <a:pt x="862809" y="1100218"/>
                </a:lnTo>
                <a:lnTo>
                  <a:pt x="855288" y="1056133"/>
                </a:lnTo>
                <a:lnTo>
                  <a:pt x="846140" y="1012332"/>
                </a:lnTo>
                <a:lnTo>
                  <a:pt x="835382" y="968842"/>
                </a:lnTo>
                <a:lnTo>
                  <a:pt x="823028" y="925683"/>
                </a:lnTo>
                <a:lnTo>
                  <a:pt x="809097" y="882881"/>
                </a:lnTo>
                <a:lnTo>
                  <a:pt x="793603" y="840459"/>
                </a:lnTo>
                <a:lnTo>
                  <a:pt x="776564" y="798440"/>
                </a:lnTo>
                <a:lnTo>
                  <a:pt x="757994" y="756848"/>
                </a:lnTo>
                <a:lnTo>
                  <a:pt x="737911" y="715706"/>
                </a:lnTo>
                <a:lnTo>
                  <a:pt x="716331" y="675038"/>
                </a:lnTo>
                <a:lnTo>
                  <a:pt x="693270" y="634867"/>
                </a:lnTo>
                <a:lnTo>
                  <a:pt x="668743" y="595217"/>
                </a:lnTo>
                <a:lnTo>
                  <a:pt x="642768" y="556111"/>
                </a:lnTo>
                <a:lnTo>
                  <a:pt x="615360" y="517574"/>
                </a:lnTo>
                <a:lnTo>
                  <a:pt x="586536" y="479627"/>
                </a:lnTo>
                <a:lnTo>
                  <a:pt x="556311" y="442296"/>
                </a:lnTo>
                <a:lnTo>
                  <a:pt x="524703" y="405603"/>
                </a:lnTo>
                <a:lnTo>
                  <a:pt x="491727" y="369572"/>
                </a:lnTo>
                <a:lnTo>
                  <a:pt x="457399" y="334226"/>
                </a:lnTo>
                <a:lnTo>
                  <a:pt x="421736" y="299590"/>
                </a:lnTo>
                <a:lnTo>
                  <a:pt x="384753" y="265686"/>
                </a:lnTo>
                <a:lnTo>
                  <a:pt x="346467" y="232537"/>
                </a:lnTo>
                <a:lnTo>
                  <a:pt x="306895" y="200169"/>
                </a:lnTo>
                <a:lnTo>
                  <a:pt x="266052" y="168603"/>
                </a:lnTo>
                <a:lnTo>
                  <a:pt x="223955" y="137864"/>
                </a:lnTo>
                <a:lnTo>
                  <a:pt x="180619" y="107975"/>
                </a:lnTo>
                <a:lnTo>
                  <a:pt x="136061" y="78960"/>
                </a:lnTo>
                <a:lnTo>
                  <a:pt x="90297" y="50842"/>
                </a:lnTo>
                <a:lnTo>
                  <a:pt x="43344" y="23644"/>
                </a:lnTo>
                <a:lnTo>
                  <a:pt x="0" y="0"/>
                </a:lnTo>
                <a:close/>
              </a:path>
            </a:pathLst>
          </a:custGeom>
          <a:solidFill>
            <a:srgbClr val="99CCCC"/>
          </a:solidFill>
        </p:spPr>
        <p:txBody>
          <a:bodyPr lIns="0" tIns="0" rIns="0" bIns="0"/>
          <a:lstStyle/>
          <a:p>
            <a:pPr fontAlgn="auto">
              <a:spcBef>
                <a:spcPts val="0"/>
              </a:spcBef>
              <a:spcAft>
                <a:spcPts val="0"/>
              </a:spcAft>
              <a:defRPr/>
            </a:pPr>
            <a:endParaRPr>
              <a:latin typeface="+mn-lt"/>
              <a:cs typeface="+mn-cs"/>
            </a:endParaRPr>
          </a:p>
        </p:txBody>
      </p:sp>
      <p:sp>
        <p:nvSpPr>
          <p:cNvPr id="18" name="bk object 18"/>
          <p:cNvSpPr/>
          <p:nvPr/>
        </p:nvSpPr>
        <p:spPr>
          <a:xfrm>
            <a:off x="0" y="279400"/>
            <a:ext cx="892175" cy="2595563"/>
          </a:xfrm>
          <a:custGeom>
            <a:avLst/>
            <a:gdLst/>
            <a:ahLst/>
            <a:cxnLst/>
            <a:rect l="l" t="t" r="r" b="b"/>
            <a:pathLst>
              <a:path w="668655" h="2596515">
                <a:moveTo>
                  <a:pt x="0" y="0"/>
                </a:moveTo>
                <a:lnTo>
                  <a:pt x="0" y="2595990"/>
                </a:lnTo>
                <a:lnTo>
                  <a:pt x="35471" y="2570378"/>
                </a:lnTo>
                <a:lnTo>
                  <a:pt x="74629" y="2540157"/>
                </a:lnTo>
                <a:lnTo>
                  <a:pt x="112696" y="2508795"/>
                </a:lnTo>
                <a:lnTo>
                  <a:pt x="149656" y="2476326"/>
                </a:lnTo>
                <a:lnTo>
                  <a:pt x="185492" y="2442780"/>
                </a:lnTo>
                <a:lnTo>
                  <a:pt x="220188" y="2408190"/>
                </a:lnTo>
                <a:lnTo>
                  <a:pt x="253727" y="2372589"/>
                </a:lnTo>
                <a:lnTo>
                  <a:pt x="286093" y="2336007"/>
                </a:lnTo>
                <a:lnTo>
                  <a:pt x="317268" y="2298478"/>
                </a:lnTo>
                <a:lnTo>
                  <a:pt x="347236" y="2260034"/>
                </a:lnTo>
                <a:lnTo>
                  <a:pt x="375981" y="2220706"/>
                </a:lnTo>
                <a:lnTo>
                  <a:pt x="403485" y="2180527"/>
                </a:lnTo>
                <a:lnTo>
                  <a:pt x="429733" y="2139528"/>
                </a:lnTo>
                <a:lnTo>
                  <a:pt x="454707" y="2097742"/>
                </a:lnTo>
                <a:lnTo>
                  <a:pt x="478392" y="2055202"/>
                </a:lnTo>
                <a:lnTo>
                  <a:pt x="500770" y="2011938"/>
                </a:lnTo>
                <a:lnTo>
                  <a:pt x="521824" y="1967983"/>
                </a:lnTo>
                <a:lnTo>
                  <a:pt x="541539" y="1923370"/>
                </a:lnTo>
                <a:lnTo>
                  <a:pt x="559897" y="1878130"/>
                </a:lnTo>
                <a:lnTo>
                  <a:pt x="576882" y="1832296"/>
                </a:lnTo>
                <a:lnTo>
                  <a:pt x="592477" y="1785899"/>
                </a:lnTo>
                <a:lnTo>
                  <a:pt x="606666" y="1738972"/>
                </a:lnTo>
                <a:lnTo>
                  <a:pt x="619432" y="1691546"/>
                </a:lnTo>
                <a:lnTo>
                  <a:pt x="630758" y="1643655"/>
                </a:lnTo>
                <a:lnTo>
                  <a:pt x="640629" y="1595329"/>
                </a:lnTo>
                <a:lnTo>
                  <a:pt x="649026" y="1546601"/>
                </a:lnTo>
                <a:lnTo>
                  <a:pt x="655933" y="1497504"/>
                </a:lnTo>
                <a:lnTo>
                  <a:pt x="661335" y="1448069"/>
                </a:lnTo>
                <a:lnTo>
                  <a:pt x="665214" y="1398328"/>
                </a:lnTo>
                <a:lnTo>
                  <a:pt x="667553" y="1348314"/>
                </a:lnTo>
                <a:lnTo>
                  <a:pt x="668337" y="1298058"/>
                </a:lnTo>
                <a:lnTo>
                  <a:pt x="667553" y="1247802"/>
                </a:lnTo>
                <a:lnTo>
                  <a:pt x="665214" y="1197787"/>
                </a:lnTo>
                <a:lnTo>
                  <a:pt x="661335" y="1148044"/>
                </a:lnTo>
                <a:lnTo>
                  <a:pt x="655933" y="1098606"/>
                </a:lnTo>
                <a:lnTo>
                  <a:pt x="649026" y="1049506"/>
                </a:lnTo>
                <a:lnTo>
                  <a:pt x="640629" y="1000775"/>
                </a:lnTo>
                <a:lnTo>
                  <a:pt x="630758" y="952445"/>
                </a:lnTo>
                <a:lnTo>
                  <a:pt x="619432" y="904549"/>
                </a:lnTo>
                <a:lnTo>
                  <a:pt x="606666" y="857119"/>
                </a:lnTo>
                <a:lnTo>
                  <a:pt x="592477" y="810186"/>
                </a:lnTo>
                <a:lnTo>
                  <a:pt x="576882" y="763784"/>
                </a:lnTo>
                <a:lnTo>
                  <a:pt x="559897" y="717944"/>
                </a:lnTo>
                <a:lnTo>
                  <a:pt x="541539" y="672698"/>
                </a:lnTo>
                <a:lnTo>
                  <a:pt x="521824" y="628079"/>
                </a:lnTo>
                <a:lnTo>
                  <a:pt x="500770" y="584118"/>
                </a:lnTo>
                <a:lnTo>
                  <a:pt x="478392" y="540848"/>
                </a:lnTo>
                <a:lnTo>
                  <a:pt x="454707" y="498301"/>
                </a:lnTo>
                <a:lnTo>
                  <a:pt x="429733" y="456510"/>
                </a:lnTo>
                <a:lnTo>
                  <a:pt x="403485" y="415505"/>
                </a:lnTo>
                <a:lnTo>
                  <a:pt x="375981" y="375320"/>
                </a:lnTo>
                <a:lnTo>
                  <a:pt x="347236" y="335987"/>
                </a:lnTo>
                <a:lnTo>
                  <a:pt x="317268" y="297537"/>
                </a:lnTo>
                <a:lnTo>
                  <a:pt x="286093" y="260003"/>
                </a:lnTo>
                <a:lnTo>
                  <a:pt x="253727" y="223417"/>
                </a:lnTo>
                <a:lnTo>
                  <a:pt x="220188" y="187812"/>
                </a:lnTo>
                <a:lnTo>
                  <a:pt x="185492" y="153218"/>
                </a:lnTo>
                <a:lnTo>
                  <a:pt x="149656" y="119670"/>
                </a:lnTo>
                <a:lnTo>
                  <a:pt x="112696" y="87197"/>
                </a:lnTo>
                <a:lnTo>
                  <a:pt x="74629" y="55834"/>
                </a:lnTo>
                <a:lnTo>
                  <a:pt x="35471" y="25612"/>
                </a:lnTo>
                <a:lnTo>
                  <a:pt x="0" y="0"/>
                </a:lnTo>
                <a:close/>
              </a:path>
            </a:pathLst>
          </a:custGeom>
          <a:solidFill>
            <a:srgbClr val="006666"/>
          </a:solidFill>
        </p:spPr>
        <p:txBody>
          <a:bodyPr lIns="0" tIns="0" rIns="0" bIns="0"/>
          <a:lstStyle/>
          <a:p>
            <a:pPr fontAlgn="auto">
              <a:spcBef>
                <a:spcPts val="0"/>
              </a:spcBef>
              <a:spcAft>
                <a:spcPts val="0"/>
              </a:spcAft>
              <a:defRPr/>
            </a:pPr>
            <a:endParaRPr>
              <a:latin typeface="+mn-lt"/>
              <a:cs typeface="+mn-cs"/>
            </a:endParaRPr>
          </a:p>
        </p:txBody>
      </p:sp>
      <p:sp>
        <p:nvSpPr>
          <p:cNvPr id="13317" name="Holder 2"/>
          <p:cNvSpPr>
            <a:spLocks noGrp="1"/>
          </p:cNvSpPr>
          <p:nvPr>
            <p:ph type="title"/>
          </p:nvPr>
        </p:nvSpPr>
        <p:spPr bwMode="auto">
          <a:xfrm>
            <a:off x="1208088" y="1112838"/>
            <a:ext cx="10510837" cy="277812"/>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lvl="0"/>
            <a:endParaRPr lang="fr-FR"/>
          </a:p>
        </p:txBody>
      </p:sp>
      <p:sp>
        <p:nvSpPr>
          <p:cNvPr id="13318" name="Holder 3"/>
          <p:cNvSpPr>
            <a:spLocks noGrp="1"/>
          </p:cNvSpPr>
          <p:nvPr>
            <p:ph type="body" idx="1"/>
          </p:nvPr>
        </p:nvSpPr>
        <p:spPr bwMode="auto">
          <a:xfrm>
            <a:off x="1208088" y="1936750"/>
            <a:ext cx="10440987" cy="276225"/>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lvl="0"/>
            <a:endParaRPr lang="fr-FR"/>
          </a:p>
        </p:txBody>
      </p:sp>
      <p:sp>
        <p:nvSpPr>
          <p:cNvPr id="4" name="Holder 4"/>
          <p:cNvSpPr>
            <a:spLocks noGrp="1"/>
          </p:cNvSpPr>
          <p:nvPr>
            <p:ph type="ftr" sz="quarter" idx="5"/>
          </p:nvPr>
        </p:nvSpPr>
        <p:spPr>
          <a:xfrm>
            <a:off x="4078288" y="6321425"/>
            <a:ext cx="5440362" cy="433388"/>
          </a:xfrm>
          <a:prstGeom prst="rect">
            <a:avLst/>
          </a:prstGeom>
        </p:spPr>
        <p:txBody>
          <a:bodyPr wrap="square" lIns="0" tIns="0" rIns="0" bIns="0">
            <a:spAutoFit/>
          </a:bodyPr>
          <a:lstStyle>
            <a:lvl1pPr marL="1270" algn="ctr" fontAlgn="auto">
              <a:lnSpc>
                <a:spcPts val="1580"/>
              </a:lnSpc>
              <a:spcBef>
                <a:spcPts val="0"/>
              </a:spcBef>
              <a:spcAft>
                <a:spcPts val="0"/>
              </a:spcAft>
              <a:defRPr sz="1400" b="0" i="0" spc="-35">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2018 -</a:t>
            </a:r>
            <a:r>
              <a:rPr lang="fr-FR" spc="-60"/>
              <a:t> </a:t>
            </a:r>
            <a:r>
              <a:rPr lang="fr-FR" spc="5"/>
              <a:t>2019</a:t>
            </a:r>
            <a:endParaRPr lang="fr-FR" spc="5" dirty="0"/>
          </a:p>
        </p:txBody>
      </p:sp>
      <p:sp>
        <p:nvSpPr>
          <p:cNvPr id="5" name="Holder 5"/>
          <p:cNvSpPr>
            <a:spLocks noGrp="1"/>
          </p:cNvSpPr>
          <p:nvPr>
            <p:ph type="dt" sz="half" idx="6"/>
          </p:nvPr>
        </p:nvSpPr>
        <p:spPr>
          <a:xfrm>
            <a:off x="609600" y="6378575"/>
            <a:ext cx="2803525" cy="276225"/>
          </a:xfrm>
          <a:prstGeom prst="rect">
            <a:avLst/>
          </a:prstGeom>
        </p:spPr>
        <p:txBody>
          <a:bodyPr wrap="square" lIns="0" tIns="0" rIns="0" bIns="0">
            <a:spAutoFit/>
          </a:bodyPr>
          <a:lstStyle>
            <a:lvl1pPr algn="l" fontAlgn="auto">
              <a:spcBef>
                <a:spcPts val="0"/>
              </a:spcBef>
              <a:spcAft>
                <a:spcPts val="0"/>
              </a:spcAft>
              <a:defRPr>
                <a:solidFill>
                  <a:schemeClr val="tx1">
                    <a:tint val="75000"/>
                  </a:schemeClr>
                </a:solidFill>
                <a:latin typeface="+mn-lt"/>
                <a:cs typeface="+mn-cs"/>
              </a:defRPr>
            </a:lvl1pPr>
          </a:lstStyle>
          <a:p>
            <a:pPr>
              <a:defRPr/>
            </a:pPr>
            <a:fld id="{D621D122-FEA6-476C-8405-BCDA6FF0B5D4}" type="datetimeFigureOut">
              <a:rPr lang="en-US"/>
              <a:pPr>
                <a:defRPr/>
              </a:pPr>
              <a:t>9/23/2020</a:t>
            </a:fld>
            <a:endParaRPr lang="en-US"/>
          </a:p>
        </p:txBody>
      </p:sp>
      <p:sp>
        <p:nvSpPr>
          <p:cNvPr id="6" name="Holder 6"/>
          <p:cNvSpPr>
            <a:spLocks noGrp="1"/>
          </p:cNvSpPr>
          <p:nvPr>
            <p:ph type="sldNum" sz="quarter" idx="7"/>
          </p:nvPr>
        </p:nvSpPr>
        <p:spPr>
          <a:xfrm>
            <a:off x="8778875" y="6378575"/>
            <a:ext cx="2803525" cy="276225"/>
          </a:xfrm>
          <a:prstGeom prst="rect">
            <a:avLst/>
          </a:prstGeom>
        </p:spPr>
        <p:txBody>
          <a:bodyPr wrap="square" lIns="0" tIns="0" rIns="0" bIns="0">
            <a:spAutoFit/>
          </a:bodyPr>
          <a:lstStyle>
            <a:lvl1pPr algn="r" fontAlgn="auto">
              <a:spcBef>
                <a:spcPts val="0"/>
              </a:spcBef>
              <a:spcAft>
                <a:spcPts val="0"/>
              </a:spcAft>
              <a:defRPr>
                <a:solidFill>
                  <a:schemeClr val="tx1">
                    <a:tint val="75000"/>
                  </a:schemeClr>
                </a:solidFill>
                <a:latin typeface="+mn-lt"/>
                <a:cs typeface="+mn-cs"/>
              </a:defRPr>
            </a:lvl1pPr>
          </a:lstStyle>
          <a:p>
            <a:pPr>
              <a:defRPr/>
            </a:pPr>
            <a:fld id="{15175EE5-A8F4-4B33-9C38-6A2590864770}" type="slidenum">
              <a:rPr/>
              <a:pPr>
                <a:defRPr/>
              </a:pPr>
              <a:t>‹N°›</a:t>
            </a:fld>
            <a:endParaRPr/>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Lst>
  <p:txStyles>
    <p:titleStyle>
      <a:lvl1pPr algn="ctr" rtl="0" eaLnBrk="0" fontAlgn="base" hangingPunct="0">
        <a:spcBef>
          <a:spcPct val="0"/>
        </a:spcBef>
        <a:spcAft>
          <a:spcPct val="0"/>
        </a:spcAft>
        <a:defRPr>
          <a:solidFill>
            <a:schemeClr val="tx2"/>
          </a:solidFill>
          <a:latin typeface="+mj-lt"/>
          <a:ea typeface="+mj-ea"/>
          <a:cs typeface="+mj-cs"/>
        </a:defRPr>
      </a:lvl1pPr>
      <a:lvl2pPr algn="ctr" rtl="0" eaLnBrk="0" fontAlgn="base" hangingPunct="0">
        <a:spcBef>
          <a:spcPct val="0"/>
        </a:spcBef>
        <a:spcAft>
          <a:spcPct val="0"/>
        </a:spcAft>
        <a:defRPr>
          <a:solidFill>
            <a:schemeClr val="tx2"/>
          </a:solidFill>
          <a:latin typeface="Calibri" pitchFamily="34" charset="0"/>
        </a:defRPr>
      </a:lvl2pPr>
      <a:lvl3pPr algn="ctr" rtl="0" eaLnBrk="0" fontAlgn="base" hangingPunct="0">
        <a:spcBef>
          <a:spcPct val="0"/>
        </a:spcBef>
        <a:spcAft>
          <a:spcPct val="0"/>
        </a:spcAft>
        <a:defRPr>
          <a:solidFill>
            <a:schemeClr val="tx2"/>
          </a:solidFill>
          <a:latin typeface="Calibri" pitchFamily="34" charset="0"/>
        </a:defRPr>
      </a:lvl3pPr>
      <a:lvl4pPr algn="ctr" rtl="0" eaLnBrk="0" fontAlgn="base" hangingPunct="0">
        <a:spcBef>
          <a:spcPct val="0"/>
        </a:spcBef>
        <a:spcAft>
          <a:spcPct val="0"/>
        </a:spcAft>
        <a:defRPr>
          <a:solidFill>
            <a:schemeClr val="tx2"/>
          </a:solidFill>
          <a:latin typeface="Calibri" pitchFamily="34" charset="0"/>
        </a:defRPr>
      </a:lvl4pPr>
      <a:lvl5pPr algn="ctr" rtl="0" eaLnBrk="0" fontAlgn="base" hangingPunct="0">
        <a:spcBef>
          <a:spcPct val="0"/>
        </a:spcBef>
        <a:spcAft>
          <a:spcPct val="0"/>
        </a:spcAft>
        <a:defRPr>
          <a:solidFill>
            <a:schemeClr val="tx2"/>
          </a:solidFill>
          <a:latin typeface="Calibri" pitchFamily="34" charset="0"/>
        </a:defRPr>
      </a:lvl5pPr>
      <a:lvl6pPr marL="457200" algn="ctr" rtl="0" eaLnBrk="0" fontAlgn="base" hangingPunct="0">
        <a:spcBef>
          <a:spcPct val="0"/>
        </a:spcBef>
        <a:spcAft>
          <a:spcPct val="0"/>
        </a:spcAft>
        <a:defRPr>
          <a:solidFill>
            <a:schemeClr val="tx2"/>
          </a:solidFill>
          <a:latin typeface="Calibri" pitchFamily="34" charset="0"/>
        </a:defRPr>
      </a:lvl6pPr>
      <a:lvl7pPr marL="914400" algn="ctr" rtl="0" eaLnBrk="0" fontAlgn="base" hangingPunct="0">
        <a:spcBef>
          <a:spcPct val="0"/>
        </a:spcBef>
        <a:spcAft>
          <a:spcPct val="0"/>
        </a:spcAft>
        <a:defRPr>
          <a:solidFill>
            <a:schemeClr val="tx2"/>
          </a:solidFill>
          <a:latin typeface="Calibri" pitchFamily="34" charset="0"/>
        </a:defRPr>
      </a:lvl7pPr>
      <a:lvl8pPr marL="1371600" algn="ctr" rtl="0" eaLnBrk="0" fontAlgn="base" hangingPunct="0">
        <a:spcBef>
          <a:spcPct val="0"/>
        </a:spcBef>
        <a:spcAft>
          <a:spcPct val="0"/>
        </a:spcAft>
        <a:defRPr>
          <a:solidFill>
            <a:schemeClr val="tx2"/>
          </a:solidFill>
          <a:latin typeface="Calibri" pitchFamily="34" charset="0"/>
        </a:defRPr>
      </a:lvl8pPr>
      <a:lvl9pPr marL="1828800" algn="ctr" rtl="0" eaLnBrk="0" fontAlgn="base" hangingPunct="0">
        <a:spcBef>
          <a:spcPct val="0"/>
        </a:spcBef>
        <a:spcAft>
          <a:spcPct val="0"/>
        </a:spcAft>
        <a:defRPr>
          <a:solidFill>
            <a:schemeClr val="tx2"/>
          </a:solidFill>
          <a:latin typeface="Calibri" pitchFamily="34" charset="0"/>
        </a:defRPr>
      </a:lvl9pPr>
    </p:titleStyle>
    <p:bodyStyle>
      <a:lvl1pPr algn="l" rtl="0" eaLnBrk="0" fontAlgn="base" hangingPunct="0">
        <a:spcBef>
          <a:spcPct val="20000"/>
        </a:spcBef>
        <a:spcAft>
          <a:spcPct val="0"/>
        </a:spcAft>
        <a:defRPr>
          <a:solidFill>
            <a:schemeClr val="tx1"/>
          </a:solidFill>
          <a:latin typeface="+mn-lt"/>
          <a:ea typeface="+mn-ea"/>
          <a:cs typeface="+mn-cs"/>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7.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3.xml"/><Relationship Id="rId1" Type="http://schemas.openxmlformats.org/officeDocument/2006/relationships/vmlDrawing" Target="../drawings/vmlDrawing1.vml"/><Relationship Id="rId4" Type="http://schemas.openxmlformats.org/officeDocument/2006/relationships/image" Target="../media/image11.wmf"/></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3.xml"/><Relationship Id="rId1" Type="http://schemas.openxmlformats.org/officeDocument/2006/relationships/vmlDrawing" Target="../drawings/vmlDrawing2.v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3.xml"/><Relationship Id="rId1" Type="http://schemas.openxmlformats.org/officeDocument/2006/relationships/vmlDrawing" Target="../drawings/vmlDrawing3.vml"/><Relationship Id="rId5" Type="http://schemas.openxmlformats.org/officeDocument/2006/relationships/image" Target="../media/image22.png"/><Relationship Id="rId4" Type="http://schemas.openxmlformats.org/officeDocument/2006/relationships/image" Target="../media/image21.wmf"/></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149600" y="5591175"/>
            <a:ext cx="8636000" cy="276225"/>
          </a:xfrm>
        </p:spPr>
        <p:txBody>
          <a:bodyPr/>
          <a:lstStyle/>
          <a:p>
            <a:pPr eaLnBrk="1" fontAlgn="auto" hangingPunct="1">
              <a:spcBef>
                <a:spcPts val="0"/>
              </a:spcBef>
              <a:spcAft>
                <a:spcPts val="0"/>
              </a:spcAft>
              <a:defRPr/>
            </a:pPr>
            <a:r>
              <a:rPr lang="en-GB" i="1" dirty="0" err="1">
                <a:latin typeface="Arial"/>
                <a:cs typeface="Arial"/>
              </a:rPr>
              <a:t>Présentation</a:t>
            </a:r>
            <a:r>
              <a:rPr lang="en-GB" i="1" dirty="0">
                <a:latin typeface="Arial"/>
                <a:cs typeface="Arial"/>
              </a:rPr>
              <a:t> de </a:t>
            </a:r>
            <a:r>
              <a:rPr lang="en-GB" i="1" dirty="0" err="1">
                <a:latin typeface="Arial"/>
                <a:cs typeface="Arial"/>
              </a:rPr>
              <a:t>l’enseignement</a:t>
            </a:r>
            <a:endParaRPr lang="en-GB" i="1" dirty="0">
              <a:latin typeface="Arial"/>
              <a:cs typeface="Arial"/>
            </a:endParaRPr>
          </a:p>
        </p:txBody>
      </p:sp>
      <p:sp>
        <p:nvSpPr>
          <p:cNvPr id="21506" name="Sous-titre 2"/>
          <p:cNvSpPr>
            <a:spLocks noGrp="1"/>
          </p:cNvSpPr>
          <p:nvPr>
            <p:ph type="subTitle" idx="1"/>
          </p:nvPr>
        </p:nvSpPr>
        <p:spPr>
          <a:xfrm>
            <a:off x="3149600" y="6049963"/>
            <a:ext cx="8940800" cy="685800"/>
          </a:xfrm>
        </p:spPr>
        <p:txBody>
          <a:bodyPr>
            <a:spAutoFit/>
          </a:bodyPr>
          <a:lstStyle/>
          <a:p>
            <a:pPr eaLnBrk="1" hangingPunct="1">
              <a:spcBef>
                <a:spcPct val="0"/>
              </a:spcBef>
            </a:pPr>
            <a:r>
              <a:rPr lang="fr-FR" sz="2000" i="1">
                <a:latin typeface="Arial" charset="0"/>
                <a:cs typeface="Arial" charset="0"/>
              </a:rPr>
              <a:t>G Maignant, L Lupi, C Pradier, P Staccini (responsable ECUE)</a:t>
            </a:r>
          </a:p>
        </p:txBody>
      </p:sp>
      <p:sp>
        <p:nvSpPr>
          <p:cNvPr id="21507" name="Espace réservé du pied de page 12"/>
          <p:cNvSpPr txBox="1">
            <a:spLocks/>
          </p:cNvSpPr>
          <p:nvPr/>
        </p:nvSpPr>
        <p:spPr bwMode="auto">
          <a:xfrm>
            <a:off x="1524000" y="2320925"/>
            <a:ext cx="9144000" cy="1425575"/>
          </a:xfrm>
          <a:prstGeom prst="rect">
            <a:avLst/>
          </a:prstGeom>
          <a:noFill/>
          <a:ln w="9525">
            <a:noFill/>
            <a:miter lim="800000"/>
            <a:headEnd/>
            <a:tailEnd/>
          </a:ln>
        </p:spPr>
        <p:txBody>
          <a:bodyPr/>
          <a:lstStyle/>
          <a:p>
            <a:pPr algn="ctr"/>
            <a:r>
              <a:rPr lang="fr-FR" sz="3600">
                <a:solidFill>
                  <a:srgbClr val="1F497D"/>
                </a:solidFill>
                <a:latin typeface="Calibri" pitchFamily="34" charset="0"/>
              </a:rPr>
              <a:t>UE SPECIFIQUE PASS</a:t>
            </a:r>
          </a:p>
          <a:p>
            <a:pPr algn="ctr"/>
            <a:r>
              <a:rPr lang="fr-FR" sz="3600">
                <a:solidFill>
                  <a:srgbClr val="1F497D"/>
                </a:solidFill>
                <a:latin typeface="Calibri" pitchFamily="34" charset="0"/>
              </a:rPr>
              <a:t>ECUE 7 : BIOSTATISTIQUE</a:t>
            </a:r>
          </a:p>
          <a:p>
            <a:pPr algn="ctr"/>
            <a:r>
              <a:rPr lang="fr-FR" sz="3600">
                <a:solidFill>
                  <a:srgbClr val="1F497D"/>
                </a:solidFill>
                <a:latin typeface="Calibri" pitchFamily="34" charset="0"/>
              </a:rPr>
              <a:t>ET STATISTIQUES APPLIQUEES</a:t>
            </a:r>
          </a:p>
        </p:txBody>
      </p:sp>
      <p:pic>
        <p:nvPicPr>
          <p:cNvPr id="21508" name="Image 4" descr="Une image contenant alimentation&#10;&#10;Description générée automatiquement"/>
          <p:cNvPicPr>
            <a:picLocks noChangeAspect="1"/>
          </p:cNvPicPr>
          <p:nvPr/>
        </p:nvPicPr>
        <p:blipFill>
          <a:blip r:embed="rId2"/>
          <a:srcRect/>
          <a:stretch>
            <a:fillRect/>
          </a:stretch>
        </p:blipFill>
        <p:spPr bwMode="auto">
          <a:xfrm>
            <a:off x="5078413" y="19050"/>
            <a:ext cx="2035175" cy="1425575"/>
          </a:xfrm>
          <a:prstGeom prst="rect">
            <a:avLst/>
          </a:prstGeom>
          <a:noFill/>
          <a:ln w="9525">
            <a:noFill/>
            <a:miter lim="800000"/>
            <a:headEnd/>
            <a:tailEnd/>
          </a:ln>
        </p:spPr>
      </p:pic>
      <p:pic>
        <p:nvPicPr>
          <p:cNvPr id="21509" name="Image 6" descr="Une image contenant dessin&#10;&#10;Description générée automatiquement"/>
          <p:cNvPicPr>
            <a:picLocks noChangeAspect="1"/>
          </p:cNvPicPr>
          <p:nvPr/>
        </p:nvPicPr>
        <p:blipFill>
          <a:blip r:embed="rId3"/>
          <a:srcRect r="50752"/>
          <a:stretch>
            <a:fillRect/>
          </a:stretch>
        </p:blipFill>
        <p:spPr bwMode="auto">
          <a:xfrm>
            <a:off x="1524000" y="0"/>
            <a:ext cx="2014538" cy="1565275"/>
          </a:xfrm>
          <a:prstGeom prst="rect">
            <a:avLst/>
          </a:prstGeom>
          <a:noFill/>
          <a:ln w="9525">
            <a:noFill/>
            <a:miter lim="800000"/>
            <a:headEnd/>
            <a:tailEnd/>
          </a:ln>
        </p:spPr>
      </p:pic>
      <p:pic>
        <p:nvPicPr>
          <p:cNvPr id="21510" name="Image 8" descr="Une image contenant dessin&#10;&#10;Description générée automatiquement"/>
          <p:cNvPicPr>
            <a:picLocks noChangeAspect="1"/>
          </p:cNvPicPr>
          <p:nvPr/>
        </p:nvPicPr>
        <p:blipFill>
          <a:blip r:embed="rId4"/>
          <a:srcRect/>
          <a:stretch>
            <a:fillRect/>
          </a:stretch>
        </p:blipFill>
        <p:spPr bwMode="auto">
          <a:xfrm>
            <a:off x="9301163" y="0"/>
            <a:ext cx="1366837" cy="14255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re 1"/>
          <p:cNvSpPr>
            <a:spLocks noGrp="1"/>
          </p:cNvSpPr>
          <p:nvPr>
            <p:ph type="title"/>
          </p:nvPr>
        </p:nvSpPr>
        <p:spPr/>
        <p:txBody>
          <a:bodyPr/>
          <a:lstStyle/>
          <a:p>
            <a:pPr eaLnBrk="1" hangingPunct="1"/>
            <a:r>
              <a:rPr lang="en-GB">
                <a:latin typeface="Arial" charset="0"/>
                <a:cs typeface="Arial" charset="0"/>
              </a:rPr>
              <a:t>Programme</a:t>
            </a:r>
          </a:p>
        </p:txBody>
      </p:sp>
      <p:sp>
        <p:nvSpPr>
          <p:cNvPr id="22530" name="Espace réservé du pied de page 2"/>
          <p:cNvSpPr>
            <a:spLocks noGrp="1"/>
          </p:cNvSpPr>
          <p:nvPr>
            <p:ph type="ftr" sz="quarter" idx="10"/>
          </p:nvPr>
        </p:nvSpPr>
        <p:spPr bwMode="auto">
          <a:xfrm>
            <a:off x="2133600" y="6248400"/>
            <a:ext cx="8156575" cy="365125"/>
          </a:xfrm>
          <a:noFill/>
          <a:ln>
            <a:miter lim="800000"/>
            <a:headEnd/>
            <a:tailEnd/>
          </a:ln>
        </p:spPr>
        <p:txBody>
          <a:bodyPr vert="horz" lIns="91440" tIns="45720" rIns="91440" bIns="45720" numCol="1" anchor="ctr" anchorCtr="0" compatLnSpc="1">
            <a:prstTxWarp prst="textNoShape">
              <a:avLst/>
            </a:prstTxWarp>
          </a:bodyPr>
          <a:lstStyle/>
          <a:p>
            <a:pPr algn="r" defTabSz="457200" fontAlgn="base">
              <a:spcBef>
                <a:spcPct val="0"/>
              </a:spcBef>
              <a:spcAft>
                <a:spcPct val="0"/>
              </a:spcAft>
            </a:pPr>
            <a:r>
              <a:rPr lang="fr-FR" sz="1200">
                <a:solidFill>
                  <a:srgbClr val="1F497D"/>
                </a:solidFill>
                <a:latin typeface="Calibri" pitchFamily="34" charset="0"/>
                <a:cs typeface="Arial" charset="0"/>
              </a:rPr>
              <a:t>ECUE7 - PASS - UFR Médecine, UFR d’Odontologie – Université Cote d'Azur - Année universitaire 2020-2021</a:t>
            </a:r>
            <a:endParaRPr lang="en-GB" sz="1200">
              <a:solidFill>
                <a:srgbClr val="1F497D"/>
              </a:solidFill>
              <a:latin typeface="Calibri" pitchFamily="34" charset="0"/>
              <a:cs typeface="Arial" charset="0"/>
            </a:endParaRPr>
          </a:p>
        </p:txBody>
      </p:sp>
      <p:sp>
        <p:nvSpPr>
          <p:cNvPr id="5" name="Espace réservé du contenu 4"/>
          <p:cNvSpPr>
            <a:spLocks noGrp="1"/>
          </p:cNvSpPr>
          <p:nvPr>
            <p:ph sz="quarter" idx="1"/>
          </p:nvPr>
        </p:nvSpPr>
        <p:spPr>
          <a:xfrm>
            <a:off x="1752600" y="1676400"/>
            <a:ext cx="10294938" cy="3808413"/>
          </a:xfrm>
        </p:spPr>
        <p:txBody>
          <a:bodyPr>
            <a:normAutofit fontScale="77500" lnSpcReduction="20000"/>
          </a:bodyPr>
          <a:lstStyle/>
          <a:p>
            <a:pPr eaLnBrk="1" fontAlgn="auto" hangingPunct="1">
              <a:spcBef>
                <a:spcPts val="0"/>
              </a:spcBef>
              <a:spcAft>
                <a:spcPts val="0"/>
              </a:spcAft>
              <a:defRPr/>
            </a:pPr>
            <a:r>
              <a:rPr lang="fr-FR" dirty="0"/>
              <a:t>PARTIE 1 : PROBABILITES - STATISTIQUES</a:t>
            </a:r>
          </a:p>
          <a:p>
            <a:pPr lvl="1" eaLnBrk="1" fontAlgn="auto" hangingPunct="1">
              <a:spcBef>
                <a:spcPts val="0"/>
              </a:spcBef>
              <a:spcAft>
                <a:spcPts val="0"/>
              </a:spcAft>
              <a:defRPr/>
            </a:pPr>
            <a:r>
              <a:rPr lang="fr-FR" dirty="0">
                <a:solidFill>
                  <a:sysClr val="windowText" lastClr="000000"/>
                </a:solidFill>
              </a:rPr>
              <a:t>1. Mesure des phénomènes biologiques : types de données, unités, échelles, ordres de grandeur, précision (PS)</a:t>
            </a:r>
          </a:p>
          <a:p>
            <a:pPr lvl="1" eaLnBrk="1" fontAlgn="auto" hangingPunct="1">
              <a:spcBef>
                <a:spcPts val="0"/>
              </a:spcBef>
              <a:spcAft>
                <a:spcPts val="0"/>
              </a:spcAft>
              <a:defRPr/>
            </a:pPr>
            <a:r>
              <a:rPr lang="fr-FR" dirty="0">
                <a:solidFill>
                  <a:sysClr val="windowText" lastClr="000000"/>
                </a:solidFill>
              </a:rPr>
              <a:t>2. Evénements, probabilités élémentaires et probabilités conditionnelles (PS)</a:t>
            </a:r>
          </a:p>
          <a:p>
            <a:pPr lvl="1" eaLnBrk="1" fontAlgn="auto" hangingPunct="1">
              <a:spcBef>
                <a:spcPts val="0"/>
              </a:spcBef>
              <a:spcAft>
                <a:spcPts val="0"/>
              </a:spcAft>
              <a:defRPr/>
            </a:pPr>
            <a:r>
              <a:rPr lang="fr-FR" dirty="0">
                <a:solidFill>
                  <a:sysClr val="windowText" lastClr="000000"/>
                </a:solidFill>
              </a:rPr>
              <a:t>3. Indépendance en probabilité et théorème de Bayes (PS)</a:t>
            </a:r>
          </a:p>
          <a:p>
            <a:pPr lvl="1" eaLnBrk="1" fontAlgn="auto" hangingPunct="1">
              <a:spcBef>
                <a:spcPts val="0"/>
              </a:spcBef>
              <a:spcAft>
                <a:spcPts val="0"/>
              </a:spcAft>
              <a:defRPr/>
            </a:pPr>
            <a:r>
              <a:rPr lang="fr-FR" dirty="0">
                <a:solidFill>
                  <a:sysClr val="windowText" lastClr="000000"/>
                </a:solidFill>
              </a:rPr>
              <a:t>4. Variables aléatoires et lois de probabilité discrète et continue (PS)</a:t>
            </a:r>
          </a:p>
          <a:p>
            <a:pPr lvl="1" eaLnBrk="1" fontAlgn="auto" hangingPunct="1">
              <a:spcBef>
                <a:spcPts val="0"/>
              </a:spcBef>
              <a:spcAft>
                <a:spcPts val="0"/>
              </a:spcAft>
              <a:defRPr/>
            </a:pPr>
            <a:r>
              <a:rPr lang="fr-FR" dirty="0">
                <a:solidFill>
                  <a:sysClr val="windowText" lastClr="000000"/>
                </a:solidFill>
              </a:rPr>
              <a:t>5. Population, échantillon. Estimation ponctuelle d’un paramètre et estimation par intervalle (GM)</a:t>
            </a:r>
          </a:p>
          <a:p>
            <a:pPr lvl="1" eaLnBrk="1" fontAlgn="auto" hangingPunct="1">
              <a:spcBef>
                <a:spcPts val="0"/>
              </a:spcBef>
              <a:spcAft>
                <a:spcPts val="0"/>
              </a:spcAft>
              <a:defRPr/>
            </a:pPr>
            <a:r>
              <a:rPr lang="fr-FR" dirty="0">
                <a:solidFill>
                  <a:sysClr val="windowText" lastClr="000000"/>
                </a:solidFill>
              </a:rPr>
              <a:t>6. Les principes des tests d'hypothèse. Tests paramétriques et non paramétriques (GM)</a:t>
            </a:r>
          </a:p>
          <a:p>
            <a:pPr lvl="1" eaLnBrk="1" fontAlgn="auto" hangingPunct="1">
              <a:spcBef>
                <a:spcPts val="0"/>
              </a:spcBef>
              <a:spcAft>
                <a:spcPts val="0"/>
              </a:spcAft>
              <a:defRPr/>
            </a:pPr>
            <a:r>
              <a:rPr lang="fr-FR" dirty="0">
                <a:solidFill>
                  <a:sysClr val="windowText" lastClr="000000"/>
                </a:solidFill>
              </a:rPr>
              <a:t>7. Etude de la liaison entre variable quantitative et qualitative (comparaison de deux moyennes, échantillons </a:t>
            </a:r>
          </a:p>
          <a:p>
            <a:pPr lvl="1" eaLnBrk="1" fontAlgn="auto" hangingPunct="1">
              <a:spcBef>
                <a:spcPts val="0"/>
              </a:spcBef>
              <a:spcAft>
                <a:spcPts val="0"/>
              </a:spcAft>
              <a:defRPr/>
            </a:pPr>
            <a:r>
              <a:rPr lang="fr-FR" dirty="0">
                <a:solidFill>
                  <a:sysClr val="windowText" lastClr="000000"/>
                </a:solidFill>
              </a:rPr>
              <a:t>indépendants et appariés) (GM)</a:t>
            </a:r>
          </a:p>
          <a:p>
            <a:pPr lvl="1" eaLnBrk="1" fontAlgn="auto" hangingPunct="1">
              <a:spcBef>
                <a:spcPts val="0"/>
              </a:spcBef>
              <a:spcAft>
                <a:spcPts val="0"/>
              </a:spcAft>
              <a:defRPr/>
            </a:pPr>
            <a:r>
              <a:rPr lang="fr-FR" dirty="0">
                <a:solidFill>
                  <a:sysClr val="windowText" lastClr="000000"/>
                </a:solidFill>
              </a:rPr>
              <a:t>8. Etude de la liaison entre deux variables qualitatives (test du Chi2 : indépendance, homogénéité, adéquation </a:t>
            </a:r>
          </a:p>
          <a:p>
            <a:pPr lvl="1" eaLnBrk="1" fontAlgn="auto" hangingPunct="1">
              <a:spcBef>
                <a:spcPts val="0"/>
              </a:spcBef>
              <a:spcAft>
                <a:spcPts val="0"/>
              </a:spcAft>
              <a:defRPr/>
            </a:pPr>
            <a:r>
              <a:rPr lang="fr-FR" dirty="0">
                <a:solidFill>
                  <a:sysClr val="windowText" lastClr="000000"/>
                </a:solidFill>
              </a:rPr>
              <a:t>à un modèle théorique) (GM)</a:t>
            </a:r>
          </a:p>
          <a:p>
            <a:pPr lvl="1" eaLnBrk="1" fontAlgn="auto" hangingPunct="1">
              <a:spcBef>
                <a:spcPts val="0"/>
              </a:spcBef>
              <a:spcAft>
                <a:spcPts val="0"/>
              </a:spcAft>
              <a:defRPr/>
            </a:pPr>
            <a:r>
              <a:rPr lang="fr-FR" dirty="0">
                <a:solidFill>
                  <a:sysClr val="windowText" lastClr="000000"/>
                </a:solidFill>
              </a:rPr>
              <a:t>9. Etude de la liaison entre deux variables quantitatives (corrélation, régression) (GM)</a:t>
            </a:r>
          </a:p>
          <a:p>
            <a:pPr eaLnBrk="1" fontAlgn="auto" hangingPunct="1">
              <a:spcBef>
                <a:spcPts val="0"/>
              </a:spcBef>
              <a:spcAft>
                <a:spcPts val="0"/>
              </a:spcAft>
              <a:defRPr/>
            </a:pPr>
            <a:r>
              <a:rPr lang="fr-FR" dirty="0"/>
              <a:t>PARTIE 2 : MODELISATION ET PREDICTION</a:t>
            </a:r>
          </a:p>
          <a:p>
            <a:pPr lvl="1" eaLnBrk="1" fontAlgn="auto" hangingPunct="1">
              <a:spcBef>
                <a:spcPts val="0"/>
              </a:spcBef>
              <a:spcAft>
                <a:spcPts val="0"/>
              </a:spcAft>
              <a:defRPr/>
            </a:pPr>
            <a:r>
              <a:rPr lang="fr-FR" dirty="0">
                <a:solidFill>
                  <a:sysClr val="windowText" lastClr="000000"/>
                </a:solidFill>
              </a:rPr>
              <a:t>1. Bases d’algèbre linéaire pour la modélisation en santé (GM)</a:t>
            </a:r>
          </a:p>
          <a:p>
            <a:pPr lvl="1" eaLnBrk="1" fontAlgn="auto" hangingPunct="1">
              <a:spcBef>
                <a:spcPts val="0"/>
              </a:spcBef>
              <a:spcAft>
                <a:spcPts val="0"/>
              </a:spcAft>
              <a:defRPr/>
            </a:pPr>
            <a:r>
              <a:rPr lang="fr-FR" dirty="0">
                <a:solidFill>
                  <a:sysClr val="windowText" lastClr="000000"/>
                </a:solidFill>
              </a:rPr>
              <a:t>2. Equations différentielles pour la modélisation en santé (GM)</a:t>
            </a:r>
          </a:p>
          <a:p>
            <a:pPr lvl="1" eaLnBrk="1" fontAlgn="auto" hangingPunct="1">
              <a:spcBef>
                <a:spcPts val="0"/>
              </a:spcBef>
              <a:spcAft>
                <a:spcPts val="0"/>
              </a:spcAft>
              <a:defRPr/>
            </a:pPr>
            <a:r>
              <a:rPr lang="fr-FR" dirty="0">
                <a:solidFill>
                  <a:sysClr val="windowText" lastClr="000000"/>
                </a:solidFill>
              </a:rPr>
              <a:t>3. Modèles de prédiction : risque et épidémiologie (CP)</a:t>
            </a:r>
          </a:p>
          <a:p>
            <a:pPr lvl="1" eaLnBrk="1" fontAlgn="auto" hangingPunct="1">
              <a:spcBef>
                <a:spcPts val="0"/>
              </a:spcBef>
              <a:spcAft>
                <a:spcPts val="0"/>
              </a:spcAft>
              <a:defRPr/>
            </a:pPr>
            <a:r>
              <a:rPr lang="fr-FR" dirty="0">
                <a:solidFill>
                  <a:sysClr val="windowText" lastClr="000000"/>
                </a:solidFill>
              </a:rPr>
              <a:t>4. Modèles de prédiction : test diagnostique (LL)</a:t>
            </a:r>
          </a:p>
          <a:p>
            <a:pPr lvl="1" eaLnBrk="1" fontAlgn="auto" hangingPunct="1">
              <a:spcBef>
                <a:spcPts val="0"/>
              </a:spcBef>
              <a:spcAft>
                <a:spcPts val="0"/>
              </a:spcAft>
              <a:defRPr/>
            </a:pPr>
            <a:r>
              <a:rPr lang="fr-FR" dirty="0">
                <a:solidFill>
                  <a:sysClr val="windowText" lastClr="000000"/>
                </a:solidFill>
              </a:rPr>
              <a:t>5. Modèles de prédiction : essai thérapeutique (PS)</a:t>
            </a:r>
          </a:p>
          <a:p>
            <a:pPr lvl="1" eaLnBrk="1" fontAlgn="auto" hangingPunct="1">
              <a:spcBef>
                <a:spcPts val="0"/>
              </a:spcBef>
              <a:spcAft>
                <a:spcPts val="0"/>
              </a:spcAft>
              <a:defRPr/>
            </a:pPr>
            <a:r>
              <a:rPr lang="fr-FR" dirty="0">
                <a:solidFill>
                  <a:sysClr val="windowText" lastClr="000000"/>
                </a:solidFill>
              </a:rPr>
              <a:t>6. Modèles de prédiction : analyse de survie (PS)</a:t>
            </a:r>
          </a:p>
          <a:p>
            <a:pPr lvl="1" eaLnBrk="1" fontAlgn="auto" hangingPunct="1">
              <a:spcBef>
                <a:spcPts val="0"/>
              </a:spcBef>
              <a:spcAft>
                <a:spcPts val="0"/>
              </a:spcAft>
              <a:defRPr/>
            </a:pPr>
            <a:r>
              <a:rPr lang="fr-FR" dirty="0">
                <a:solidFill>
                  <a:sysClr val="windowText" lastClr="000000"/>
                </a:solidFill>
              </a:rPr>
              <a:t>7. Introduction au modèles multivariés (PS))</a:t>
            </a:r>
          </a:p>
          <a:p>
            <a:pPr eaLnBrk="1" fontAlgn="auto" hangingPunct="1">
              <a:spcBef>
                <a:spcPts val="0"/>
              </a:spcBef>
              <a:spcAft>
                <a:spcPts val="0"/>
              </a:spcAft>
              <a:defRPr/>
            </a:pPr>
            <a:endParaRPr lang="fr-FR" dirty="0"/>
          </a:p>
          <a:p>
            <a:pPr eaLnBrk="1" fontAlgn="auto" hangingPunct="1">
              <a:spcBef>
                <a:spcPts val="0"/>
              </a:spcBef>
              <a:spcAft>
                <a:spcPts val="0"/>
              </a:spcAft>
              <a:defRPr/>
            </a:pPr>
            <a:r>
              <a:rPr lang="fr-FR" dirty="0"/>
              <a:t>GM : Gilles </a:t>
            </a:r>
            <a:r>
              <a:rPr lang="fr-FR" dirty="0" err="1"/>
              <a:t>Maignant</a:t>
            </a:r>
            <a:r>
              <a:rPr lang="fr-FR" dirty="0"/>
              <a:t> - LL : Laurence </a:t>
            </a:r>
            <a:r>
              <a:rPr lang="fr-FR" dirty="0" err="1"/>
              <a:t>Lupi</a:t>
            </a:r>
            <a:r>
              <a:rPr lang="fr-FR" dirty="0"/>
              <a:t> - CP : Christian Pradier - PS : Pascal Staccini</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re 1"/>
          <p:cNvSpPr>
            <a:spLocks noGrp="1"/>
          </p:cNvSpPr>
          <p:nvPr>
            <p:ph type="title"/>
          </p:nvPr>
        </p:nvSpPr>
        <p:spPr/>
        <p:txBody>
          <a:bodyPr/>
          <a:lstStyle/>
          <a:p>
            <a:pPr eaLnBrk="1" hangingPunct="1"/>
            <a:r>
              <a:rPr lang="en-GB"/>
              <a:t>Mentions légales</a:t>
            </a:r>
          </a:p>
        </p:txBody>
      </p:sp>
      <p:sp>
        <p:nvSpPr>
          <p:cNvPr id="3" name="Espace réservé du contenu 2"/>
          <p:cNvSpPr>
            <a:spLocks noGrp="1"/>
          </p:cNvSpPr>
          <p:nvPr>
            <p:ph sz="quarter" idx="1"/>
          </p:nvPr>
        </p:nvSpPr>
        <p:spPr/>
        <p:txBody>
          <a:bodyPr rtlCol="0">
            <a:normAutofit fontScale="85000" lnSpcReduction="20000"/>
          </a:bodyPr>
          <a:lstStyle/>
          <a:p>
            <a:pPr eaLnBrk="1" fontAlgn="auto" hangingPunct="1">
              <a:spcAft>
                <a:spcPts val="0"/>
              </a:spcAft>
              <a:buFont typeface="Arial" panose="020B0604020202020204" pitchFamily="34" charset="0"/>
              <a:buChar char="•"/>
              <a:defRPr/>
            </a:pPr>
            <a:r>
              <a:rPr lang="fr-FR" dirty="0"/>
              <a:t>L'ensemble de ce document relève des législations française et internationale sur le droit d'auteur et la propriété intellectuelle.</a:t>
            </a:r>
          </a:p>
          <a:p>
            <a:pPr eaLnBrk="1" fontAlgn="auto" hangingPunct="1">
              <a:spcAft>
                <a:spcPts val="0"/>
              </a:spcAft>
              <a:buFont typeface="Arial" panose="020B0604020202020204" pitchFamily="34" charset="0"/>
              <a:buChar char="•"/>
              <a:defRPr/>
            </a:pPr>
            <a:r>
              <a:rPr lang="fr-FR" dirty="0"/>
              <a:t>Tous les droits de reproduction de tout ou partie sont réservés pour les textes ainsi que pour l'ensemble des documents iconographiques, photographiques, vidéos et sonores.</a:t>
            </a:r>
          </a:p>
          <a:p>
            <a:pPr eaLnBrk="1" fontAlgn="auto" hangingPunct="1">
              <a:spcAft>
                <a:spcPts val="0"/>
              </a:spcAft>
              <a:buFont typeface="Arial" panose="020B0604020202020204" pitchFamily="34" charset="0"/>
              <a:buChar char="•"/>
              <a:defRPr/>
            </a:pPr>
            <a:r>
              <a:rPr lang="fr-FR" dirty="0"/>
              <a:t>Ce document est interdit à la vente ou à la location par un tiers autre que l’Université Cote d’Azur.</a:t>
            </a:r>
          </a:p>
          <a:p>
            <a:pPr eaLnBrk="1" fontAlgn="auto" hangingPunct="1">
              <a:spcAft>
                <a:spcPts val="0"/>
              </a:spcAft>
              <a:buFont typeface="Arial" panose="020B0604020202020204" pitchFamily="34" charset="0"/>
              <a:buChar char="•"/>
              <a:defRPr/>
            </a:pPr>
            <a:r>
              <a:rPr lang="fr-FR" dirty="0"/>
              <a:t>La diffusion, la duplication, la mise à disposition du public (sous quelque forme ou support que ce soit), la mise en réseau, de tout ou partie de ce document, sont strictement réservées à l’Université Cote d’Azur.</a:t>
            </a:r>
          </a:p>
          <a:p>
            <a:pPr eaLnBrk="1" fontAlgn="auto" hangingPunct="1">
              <a:spcAft>
                <a:spcPts val="0"/>
              </a:spcAft>
              <a:buFont typeface="Arial" panose="020B0604020202020204" pitchFamily="34" charset="0"/>
              <a:buChar char="•"/>
              <a:defRPr/>
            </a:pPr>
            <a:r>
              <a:rPr lang="fr-FR" dirty="0"/>
              <a:t>L’utilisation de ce document est strictement réservée à l’usage privé des étudiants inscrits aux cours et au tutorat organisés par l’UFR de Médecine de l’Université Cote d’Azur, et non destinée à toute autre utilisation privée ou collective, gratuite ou payante.</a:t>
            </a:r>
          </a:p>
        </p:txBody>
      </p:sp>
      <p:sp>
        <p:nvSpPr>
          <p:cNvPr id="24579" name="Espace réservé du pied de page 6"/>
          <p:cNvSpPr>
            <a:spLocks noGrp="1"/>
          </p:cNvSpPr>
          <p:nvPr>
            <p:ph type="ftr" sz="quarter" idx="11"/>
          </p:nvPr>
        </p:nvSpPr>
        <p:spPr bwMode="auto">
          <a:xfrm>
            <a:off x="2133600" y="6248400"/>
            <a:ext cx="8156575" cy="365125"/>
          </a:xfrm>
          <a:ln>
            <a:miter lim="800000"/>
            <a:headEnd/>
            <a:tailEnd/>
          </a:ln>
        </p:spPr>
        <p:txBody>
          <a:bodyPr wrap="square" numCol="1" anchorCtr="0" compatLnSpc="1">
            <a:prstTxWarp prst="textNoShape">
              <a:avLst/>
            </a:prstTxWarp>
          </a:bodyPr>
          <a:lstStyle/>
          <a:p>
            <a:pPr algn="r" defTabSz="457200" fontAlgn="base">
              <a:spcBef>
                <a:spcPct val="0"/>
              </a:spcBef>
              <a:spcAft>
                <a:spcPct val="0"/>
              </a:spcAft>
              <a:defRPr/>
            </a:pPr>
            <a:r>
              <a:rPr lang="fr-FR" dirty="0">
                <a:solidFill>
                  <a:schemeClr val="tx2"/>
                </a:solidFill>
                <a:cs typeface="Arial" charset="0"/>
              </a:rPr>
              <a:t>ECUE7 - PASS - UFR Médecine, UFR d’Odontologie – Université Cote d'Azur - Année universitaire 2020-2021</a:t>
            </a:r>
            <a:endParaRPr lang="en-GB" dirty="0">
              <a:solidFill>
                <a:schemeClr val="tx2"/>
              </a:solidFill>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7" name="object 2"/>
          <p:cNvSpPr txBox="1">
            <a:spLocks noChangeArrowheads="1"/>
          </p:cNvSpPr>
          <p:nvPr/>
        </p:nvSpPr>
        <p:spPr bwMode="auto">
          <a:xfrm>
            <a:off x="1746250" y="1474788"/>
            <a:ext cx="166688" cy="330200"/>
          </a:xfrm>
          <a:prstGeom prst="rect">
            <a:avLst/>
          </a:prstGeom>
          <a:noFill/>
          <a:ln w="9525">
            <a:noFill/>
            <a:miter lim="800000"/>
            <a:headEnd/>
            <a:tailEnd/>
          </a:ln>
        </p:spPr>
        <p:txBody>
          <a:bodyPr lIns="0" tIns="13335" rIns="0" bIns="0">
            <a:spAutoFit/>
          </a:bodyPr>
          <a:lstStyle/>
          <a:p>
            <a:pPr marL="12700">
              <a:spcBef>
                <a:spcPts val="100"/>
              </a:spcBef>
            </a:pPr>
            <a:r>
              <a:rPr lang="fr-FR" sz="2000" b="1">
                <a:solidFill>
                  <a:srgbClr val="FFFFFF"/>
                </a:solidFill>
              </a:rPr>
              <a:t>1</a:t>
            </a:r>
            <a:endParaRPr lang="fr-FR" sz="2000">
              <a:solidFill>
                <a:srgbClr val="000000"/>
              </a:solidFill>
            </a:endParaRPr>
          </a:p>
        </p:txBody>
      </p:sp>
      <p:sp>
        <p:nvSpPr>
          <p:cNvPr id="24578" name="object 3"/>
          <p:cNvSpPr>
            <a:spLocks/>
          </p:cNvSpPr>
          <p:nvPr/>
        </p:nvSpPr>
        <p:spPr bwMode="auto">
          <a:xfrm>
            <a:off x="3789363" y="712788"/>
            <a:ext cx="8239125" cy="42862"/>
          </a:xfrm>
          <a:custGeom>
            <a:avLst/>
            <a:gdLst>
              <a:gd name="T0" fmla="*/ 0 w 7239000"/>
              <a:gd name="T1" fmla="*/ 0 h 42862"/>
              <a:gd name="T2" fmla="*/ 7239000 w 7239000"/>
              <a:gd name="T3" fmla="*/ 0 h 42862"/>
              <a:gd name="T4" fmla="*/ 0 60000 65536"/>
              <a:gd name="T5" fmla="*/ 0 60000 65536"/>
              <a:gd name="T6" fmla="*/ 0 w 7239000"/>
              <a:gd name="T7" fmla="*/ 0 h 42862"/>
              <a:gd name="T8" fmla="*/ 7239000 w 7239000"/>
              <a:gd name="T9" fmla="*/ 42862 h 42862"/>
            </a:gdLst>
            <a:ahLst/>
            <a:cxnLst>
              <a:cxn ang="T4">
                <a:pos x="T0" y="T1"/>
              </a:cxn>
              <a:cxn ang="T5">
                <a:pos x="T2" y="T3"/>
              </a:cxn>
            </a:cxnLst>
            <a:rect l="T6" t="T7" r="T8" b="T9"/>
            <a:pathLst>
              <a:path w="7239000" h="42862">
                <a:moveTo>
                  <a:pt x="0" y="0"/>
                </a:moveTo>
                <a:lnTo>
                  <a:pt x="7239000" y="0"/>
                </a:lnTo>
              </a:path>
            </a:pathLst>
          </a:custGeom>
          <a:noFill/>
          <a:ln w="9525">
            <a:solidFill>
              <a:srgbClr val="99CCCC"/>
            </a:solidFill>
            <a:round/>
            <a:headEnd/>
            <a:tailEnd/>
          </a:ln>
        </p:spPr>
        <p:txBody>
          <a:bodyPr lIns="0" tIns="0" rIns="0" bIns="0"/>
          <a:lstStyle/>
          <a:p>
            <a:endParaRPr lang="fr-FR"/>
          </a:p>
        </p:txBody>
      </p:sp>
      <p:sp>
        <p:nvSpPr>
          <p:cNvPr id="24579" name="object 8"/>
          <p:cNvSpPr>
            <a:spLocks noChangeArrowheads="1"/>
          </p:cNvSpPr>
          <p:nvPr/>
        </p:nvSpPr>
        <p:spPr bwMode="auto">
          <a:xfrm>
            <a:off x="8464550" y="2263775"/>
            <a:ext cx="714375" cy="1011238"/>
          </a:xfrm>
          <a:prstGeom prst="rect">
            <a:avLst/>
          </a:prstGeom>
          <a:blipFill dpi="0" rotWithShape="1">
            <a:blip r:embed="rId2"/>
            <a:srcRect/>
            <a:stretch>
              <a:fillRect/>
            </a:stretch>
          </a:blipFill>
          <a:ln w="9525">
            <a:noFill/>
            <a:miter lim="800000"/>
            <a:headEnd/>
            <a:tailEnd/>
          </a:ln>
        </p:spPr>
        <p:txBody>
          <a:bodyPr lIns="0" tIns="0" rIns="0" bIns="0"/>
          <a:lstStyle/>
          <a:p>
            <a:endParaRPr lang="fr-FR">
              <a:solidFill>
                <a:srgbClr val="000000"/>
              </a:solidFill>
              <a:latin typeface="Calibri" pitchFamily="34" charset="0"/>
            </a:endParaRPr>
          </a:p>
        </p:txBody>
      </p:sp>
      <p:sp>
        <p:nvSpPr>
          <p:cNvPr id="24580" name="object 9"/>
          <p:cNvSpPr>
            <a:spLocks noChangeArrowheads="1"/>
          </p:cNvSpPr>
          <p:nvPr/>
        </p:nvSpPr>
        <p:spPr bwMode="auto">
          <a:xfrm>
            <a:off x="6016625" y="2811463"/>
            <a:ext cx="714375" cy="1012825"/>
          </a:xfrm>
          <a:prstGeom prst="rect">
            <a:avLst/>
          </a:prstGeom>
          <a:blipFill dpi="0" rotWithShape="1">
            <a:blip r:embed="rId2"/>
            <a:srcRect/>
            <a:stretch>
              <a:fillRect/>
            </a:stretch>
          </a:blipFill>
          <a:ln w="9525">
            <a:noFill/>
            <a:miter lim="800000"/>
            <a:headEnd/>
            <a:tailEnd/>
          </a:ln>
        </p:spPr>
        <p:txBody>
          <a:bodyPr lIns="0" tIns="0" rIns="0" bIns="0"/>
          <a:lstStyle/>
          <a:p>
            <a:endParaRPr lang="fr-FR">
              <a:solidFill>
                <a:srgbClr val="000000"/>
              </a:solidFill>
              <a:latin typeface="Calibri" pitchFamily="34" charset="0"/>
            </a:endParaRPr>
          </a:p>
        </p:txBody>
      </p:sp>
      <p:sp>
        <p:nvSpPr>
          <p:cNvPr id="24581" name="object 11"/>
          <p:cNvSpPr>
            <a:spLocks noChangeArrowheads="1"/>
          </p:cNvSpPr>
          <p:nvPr/>
        </p:nvSpPr>
        <p:spPr bwMode="auto">
          <a:xfrm>
            <a:off x="7985125" y="3343275"/>
            <a:ext cx="715963" cy="1012825"/>
          </a:xfrm>
          <a:prstGeom prst="rect">
            <a:avLst/>
          </a:prstGeom>
          <a:blipFill dpi="0" rotWithShape="1">
            <a:blip r:embed="rId2"/>
            <a:srcRect/>
            <a:stretch>
              <a:fillRect/>
            </a:stretch>
          </a:blipFill>
          <a:ln w="9525">
            <a:noFill/>
            <a:miter lim="800000"/>
            <a:headEnd/>
            <a:tailEnd/>
          </a:ln>
        </p:spPr>
        <p:txBody>
          <a:bodyPr lIns="0" tIns="0" rIns="0" bIns="0"/>
          <a:lstStyle/>
          <a:p>
            <a:endParaRPr lang="fr-FR">
              <a:solidFill>
                <a:srgbClr val="000000"/>
              </a:solidFill>
              <a:latin typeface="Calibri" pitchFamily="34" charset="0"/>
            </a:endParaRPr>
          </a:p>
        </p:txBody>
      </p:sp>
      <p:sp>
        <p:nvSpPr>
          <p:cNvPr id="24582" name="object 12"/>
          <p:cNvSpPr>
            <a:spLocks noGrp="1"/>
          </p:cNvSpPr>
          <p:nvPr>
            <p:ph type="title"/>
          </p:nvPr>
        </p:nvSpPr>
        <p:spPr>
          <a:xfrm>
            <a:off x="2428875" y="1314450"/>
            <a:ext cx="7680325" cy="566738"/>
          </a:xfrm>
        </p:spPr>
        <p:txBody>
          <a:bodyPr tIns="12700"/>
          <a:lstStyle/>
          <a:p>
            <a:pPr marL="12700" indent="-1588" eaLnBrk="1" hangingPunct="1">
              <a:spcBef>
                <a:spcPts val="100"/>
              </a:spcBef>
            </a:pPr>
            <a:r>
              <a:rPr lang="fr-FR" sz="3600" i="0">
                <a:solidFill>
                  <a:srgbClr val="5F5F5F"/>
                </a:solidFill>
                <a:latin typeface="Arial Rounded MT Bold"/>
                <a:ea typeface="Arial Rounded MT Bold"/>
                <a:cs typeface="Arial Rounded MT Bold"/>
              </a:rPr>
              <a:t>ECUE 7</a:t>
            </a:r>
            <a:endParaRPr lang="fr-FR" sz="3600">
              <a:latin typeface="Arial Rounded MT Bold"/>
              <a:ea typeface="Arial Rounded MT Bold"/>
              <a:cs typeface="Arial Rounded MT Bold"/>
            </a:endParaRPr>
          </a:p>
        </p:txBody>
      </p:sp>
      <p:sp>
        <p:nvSpPr>
          <p:cNvPr id="24583" name="object 13"/>
          <p:cNvSpPr txBox="1">
            <a:spLocks noChangeArrowheads="1"/>
          </p:cNvSpPr>
          <p:nvPr/>
        </p:nvSpPr>
        <p:spPr bwMode="auto">
          <a:xfrm>
            <a:off x="2355850" y="2011363"/>
            <a:ext cx="7748588" cy="2625725"/>
          </a:xfrm>
          <a:prstGeom prst="rect">
            <a:avLst/>
          </a:prstGeom>
          <a:noFill/>
          <a:ln w="9525">
            <a:noFill/>
            <a:miter lim="800000"/>
            <a:headEnd/>
            <a:tailEnd/>
          </a:ln>
        </p:spPr>
        <p:txBody>
          <a:bodyPr lIns="0" tIns="12700" rIns="0" bIns="0">
            <a:spAutoFit/>
          </a:bodyPr>
          <a:lstStyle/>
          <a:p>
            <a:pPr marL="12700" algn="ctr">
              <a:spcBef>
                <a:spcPts val="100"/>
              </a:spcBef>
            </a:pPr>
            <a:r>
              <a:rPr lang="fr-FR" sz="3600" b="1" dirty="0">
                <a:solidFill>
                  <a:srgbClr val="5F5F5F"/>
                </a:solidFill>
                <a:latin typeface="Arial Rounded MT Bold"/>
                <a:ea typeface="Arial Rounded MT Bold"/>
                <a:cs typeface="Arial Rounded MT Bold"/>
              </a:rPr>
              <a:t>BIOSTATISTIQUES POUR L’ANALYSE D’ARTICLE </a:t>
            </a:r>
          </a:p>
          <a:p>
            <a:pPr marL="12700" algn="ctr">
              <a:spcBef>
                <a:spcPts val="100"/>
              </a:spcBef>
            </a:pPr>
            <a:r>
              <a:rPr lang="fr-FR" sz="2000" b="1">
                <a:solidFill>
                  <a:srgbClr val="5F5F5F"/>
                </a:solidFill>
                <a:latin typeface="Arial Rounded MT Bold"/>
                <a:ea typeface="Arial Rounded MT Bold"/>
                <a:cs typeface="Arial Rounded MT Bold"/>
              </a:rPr>
              <a:t>Lundi 28/09 </a:t>
            </a:r>
            <a:r>
              <a:rPr lang="fr-FR" sz="2000" b="1" dirty="0">
                <a:solidFill>
                  <a:srgbClr val="5F5F5F"/>
                </a:solidFill>
                <a:latin typeface="Arial Rounded MT Bold"/>
                <a:ea typeface="Arial Rounded MT Bold"/>
                <a:cs typeface="Arial Rounded MT Bold"/>
              </a:rPr>
              <a:t>8h-10h</a:t>
            </a:r>
          </a:p>
          <a:p>
            <a:pPr marL="12700" algn="ctr">
              <a:spcBef>
                <a:spcPts val="100"/>
              </a:spcBef>
            </a:pPr>
            <a:r>
              <a:rPr lang="fr-FR" sz="2000" b="1" dirty="0">
                <a:solidFill>
                  <a:srgbClr val="5F5F5F"/>
                </a:solidFill>
                <a:latin typeface="Arial Rounded MT Bold"/>
                <a:ea typeface="Arial Rounded MT Bold"/>
                <a:cs typeface="Arial Rounded MT Bold"/>
              </a:rPr>
              <a:t>Cours n°11</a:t>
            </a:r>
          </a:p>
          <a:p>
            <a:pPr marL="12700" algn="ctr">
              <a:spcBef>
                <a:spcPts val="100"/>
              </a:spcBef>
            </a:pPr>
            <a:r>
              <a:rPr lang="fr-FR" sz="2000" b="1" dirty="0">
                <a:solidFill>
                  <a:srgbClr val="5F5F5F"/>
                </a:solidFill>
                <a:latin typeface="Arial Rounded MT Bold"/>
                <a:ea typeface="Arial Rounded MT Bold"/>
                <a:cs typeface="Arial Rounded MT Bold"/>
              </a:rPr>
              <a:t>Equations différentielles pour la modélisation en santé </a:t>
            </a:r>
          </a:p>
          <a:p>
            <a:pPr marL="12700">
              <a:spcBef>
                <a:spcPts val="100"/>
              </a:spcBef>
            </a:pPr>
            <a:endParaRPr lang="fr-FR" sz="3600" dirty="0">
              <a:solidFill>
                <a:srgbClr val="000000"/>
              </a:solidFill>
              <a:latin typeface="Arial Rounded MT Bold"/>
              <a:ea typeface="Arial Rounded MT Bold"/>
              <a:cs typeface="Arial Rounded MT Bold"/>
            </a:endParaRPr>
          </a:p>
        </p:txBody>
      </p:sp>
      <p:sp>
        <p:nvSpPr>
          <p:cNvPr id="24584" name="object 16"/>
          <p:cNvSpPr>
            <a:spLocks noChangeArrowheads="1"/>
          </p:cNvSpPr>
          <p:nvPr/>
        </p:nvSpPr>
        <p:spPr bwMode="auto">
          <a:xfrm>
            <a:off x="1774825" y="6308725"/>
            <a:ext cx="1384300" cy="365125"/>
          </a:xfrm>
          <a:prstGeom prst="rect">
            <a:avLst/>
          </a:prstGeom>
          <a:blipFill dpi="0" rotWithShape="1">
            <a:blip r:embed="rId3"/>
            <a:srcRect/>
            <a:stretch>
              <a:fillRect/>
            </a:stretch>
          </a:blipFill>
          <a:ln w="9525">
            <a:noFill/>
            <a:miter lim="800000"/>
            <a:headEnd/>
            <a:tailEnd/>
          </a:ln>
        </p:spPr>
        <p:txBody>
          <a:bodyPr lIns="0" tIns="0" rIns="0" bIns="0"/>
          <a:lstStyle/>
          <a:p>
            <a:endParaRPr lang="fr-FR">
              <a:solidFill>
                <a:srgbClr val="000000"/>
              </a:solidFill>
              <a:latin typeface="Calibri" pitchFamily="34" charset="0"/>
            </a:endParaRPr>
          </a:p>
        </p:txBody>
      </p:sp>
      <p:sp>
        <p:nvSpPr>
          <p:cNvPr id="24585" name="object 17"/>
          <p:cNvSpPr txBox="1">
            <a:spLocks noChangeArrowheads="1"/>
          </p:cNvSpPr>
          <p:nvPr/>
        </p:nvSpPr>
        <p:spPr bwMode="auto">
          <a:xfrm>
            <a:off x="219075" y="4810125"/>
            <a:ext cx="9521825" cy="795338"/>
          </a:xfrm>
          <a:prstGeom prst="rect">
            <a:avLst/>
          </a:prstGeom>
          <a:noFill/>
          <a:ln w="9525">
            <a:noFill/>
            <a:miter lim="800000"/>
            <a:headEnd/>
            <a:tailEnd/>
          </a:ln>
        </p:spPr>
        <p:txBody>
          <a:bodyPr lIns="0" tIns="151765" rIns="0" bIns="0">
            <a:spAutoFit/>
          </a:bodyPr>
          <a:lstStyle/>
          <a:p>
            <a:pPr marL="2008188" algn="ctr">
              <a:spcBef>
                <a:spcPts val="1200"/>
              </a:spcBef>
            </a:pPr>
            <a:r>
              <a:rPr lang="fr-FR" b="1">
                <a:solidFill>
                  <a:srgbClr val="006666"/>
                </a:solidFill>
                <a:latin typeface="Tw Cen MT"/>
                <a:ea typeface="Tw Cen MT"/>
                <a:cs typeface="Tw Cen MT"/>
              </a:rPr>
              <a:t>G. MAIGNANT</a:t>
            </a:r>
            <a:endParaRPr lang="fr-FR">
              <a:solidFill>
                <a:srgbClr val="000000"/>
              </a:solidFill>
              <a:latin typeface="Tw Cen MT"/>
              <a:ea typeface="Tw Cen MT"/>
              <a:cs typeface="Tw Cen MT"/>
            </a:endParaRPr>
          </a:p>
          <a:p>
            <a:pPr marL="2008188" algn="ctr">
              <a:spcBef>
                <a:spcPts val="975"/>
              </a:spcBef>
            </a:pPr>
            <a:r>
              <a:rPr lang="fr-FR" sz="1600" b="1">
                <a:solidFill>
                  <a:srgbClr val="006666"/>
                </a:solidFill>
                <a:latin typeface="Tw Cen MT"/>
                <a:ea typeface="Tw Cen MT"/>
                <a:cs typeface="Tw Cen MT"/>
              </a:rPr>
              <a:t>Chercheur CNRS – Laboratoire RETINES – Faculté de Médecine de NICE </a:t>
            </a:r>
            <a:endParaRPr lang="fr-FR" sz="1600">
              <a:solidFill>
                <a:srgbClr val="000000"/>
              </a:solidFill>
              <a:latin typeface="Tw Cen MT"/>
              <a:ea typeface="Tw Cen MT"/>
              <a:cs typeface="Tw Cen MT"/>
            </a:endParaRPr>
          </a:p>
        </p:txBody>
      </p:sp>
      <p:pic>
        <p:nvPicPr>
          <p:cNvPr id="24586" name="Image 18" descr="Une image contenant horloge&#10;&#10;Description générée automatiquement"/>
          <p:cNvPicPr>
            <a:picLocks noChangeAspect="1"/>
          </p:cNvPicPr>
          <p:nvPr/>
        </p:nvPicPr>
        <p:blipFill>
          <a:blip r:embed="rId4"/>
          <a:srcRect/>
          <a:stretch>
            <a:fillRect/>
          </a:stretch>
        </p:blipFill>
        <p:spPr bwMode="auto">
          <a:xfrm>
            <a:off x="288925" y="328613"/>
            <a:ext cx="3190875" cy="814387"/>
          </a:xfrm>
          <a:prstGeom prst="rect">
            <a:avLst/>
          </a:prstGeom>
          <a:noFill/>
          <a:ln w="9525">
            <a:noFill/>
            <a:miter lim="800000"/>
            <a:headEnd/>
            <a:tailEnd/>
          </a:ln>
        </p:spPr>
      </p:pic>
      <p:sp>
        <p:nvSpPr>
          <p:cNvPr id="24587" name="Espace réservé du pied de page 6"/>
          <p:cNvSpPr txBox="1">
            <a:spLocks/>
          </p:cNvSpPr>
          <p:nvPr/>
        </p:nvSpPr>
        <p:spPr bwMode="auto">
          <a:xfrm>
            <a:off x="2133600" y="6248400"/>
            <a:ext cx="8156575" cy="184150"/>
          </a:xfrm>
          <a:prstGeom prst="rect">
            <a:avLst/>
          </a:prstGeom>
          <a:noFill/>
          <a:ln w="9525">
            <a:noFill/>
            <a:miter lim="800000"/>
            <a:headEnd/>
            <a:tailEnd/>
          </a:ln>
        </p:spPr>
        <p:txBody>
          <a:bodyPr lIns="0" tIns="0" rIns="0" bIns="0">
            <a:spAutoFit/>
          </a:bodyPr>
          <a:lstStyle/>
          <a:p>
            <a:pPr algn="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p:cNvSpPr>
          <p:nvPr>
            <p:ph type="title" idx="4294967295"/>
          </p:nvPr>
        </p:nvSpPr>
        <p:spPr>
          <a:xfrm>
            <a:off x="219075" y="315913"/>
            <a:ext cx="11415713" cy="609600"/>
          </a:xfrm>
        </p:spPr>
        <p:txBody>
          <a:bodyPr/>
          <a:lstStyle/>
          <a:p>
            <a:r>
              <a:rPr lang="fr-FR" sz="4000" b="1">
                <a:solidFill>
                  <a:srgbClr val="5F5F5F"/>
                </a:solidFill>
              </a:rPr>
              <a:t>Equations différentielles </a:t>
            </a:r>
          </a:p>
        </p:txBody>
      </p:sp>
      <p:sp>
        <p:nvSpPr>
          <p:cNvPr id="159748" name="Rectangle 4"/>
          <p:cNvSpPr>
            <a:spLocks noRot="1" noChangeAspect="1" noMove="1" noResize="1" noEditPoints="1" noAdjustHandles="1" noChangeArrowheads="1" noChangeShapeType="1" noTextEdit="1"/>
          </p:cNvSpPr>
          <p:nvPr/>
        </p:nvSpPr>
        <p:spPr bwMode="auto">
          <a:xfrm>
            <a:off x="219075" y="1395225"/>
            <a:ext cx="11480118" cy="3711016"/>
          </a:xfrm>
          <a:prstGeom prst="rect">
            <a:avLst/>
          </a:prstGeom>
          <a:blipFill>
            <a:blip r:embed="rId2"/>
            <a:stretch>
              <a:fillRect l="-1646" t="-2791"/>
            </a:stretch>
          </a:blipFill>
          <a:ln w="9525">
            <a:noFill/>
            <a:miter lim="800000"/>
            <a:headEnd/>
            <a:tailEnd/>
          </a:ln>
        </p:spPr>
        <p:txBody>
          <a:bodyPr/>
          <a:lstStyle/>
          <a:p>
            <a:pPr>
              <a:defRPr/>
            </a:pPr>
            <a:r>
              <a:rPr lang="fr-FR">
                <a:noFill/>
              </a:rPr>
              <a:t> </a:t>
            </a:r>
          </a:p>
        </p:txBody>
      </p:sp>
      <p:sp>
        <p:nvSpPr>
          <p:cNvPr id="25603"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4"/>
          <p:cNvSpPr>
            <a:spLocks/>
          </p:cNvSpPr>
          <p:nvPr/>
        </p:nvSpPr>
        <p:spPr bwMode="auto">
          <a:xfrm>
            <a:off x="287338" y="506413"/>
            <a:ext cx="11480800" cy="369887"/>
          </a:xfrm>
          <a:prstGeom prst="rect">
            <a:avLst/>
          </a:prstGeom>
          <a:noFill/>
          <a:ln w="9525">
            <a:noFill/>
            <a:miter lim="800000"/>
            <a:headEnd/>
            <a:tailEnd/>
          </a:ln>
        </p:spPr>
        <p:txBody>
          <a:bodyPr lIns="0" tIns="0" rIns="0" bIns="0">
            <a:spAutoFit/>
          </a:bodyPr>
          <a:lstStyle/>
          <a:p>
            <a:pPr eaLnBrk="0" hangingPunct="0">
              <a:spcBef>
                <a:spcPct val="20000"/>
              </a:spcBef>
            </a:pPr>
            <a:r>
              <a:rPr lang="fr-FR" sz="2400" b="1">
                <a:latin typeface="Calibri" pitchFamily="34" charset="0"/>
              </a:rPr>
              <a:t>Utilité des équations différentielles</a:t>
            </a:r>
            <a:endParaRPr lang="fr-FR">
              <a:latin typeface="Calibri" pitchFamily="34" charset="0"/>
            </a:endParaRPr>
          </a:p>
        </p:txBody>
      </p:sp>
      <p:sp>
        <p:nvSpPr>
          <p:cNvPr id="5" name="Rectangle 4"/>
          <p:cNvSpPr>
            <a:spLocks noChangeArrowheads="1"/>
          </p:cNvSpPr>
          <p:nvPr/>
        </p:nvSpPr>
        <p:spPr bwMode="auto">
          <a:xfrm>
            <a:off x="800100" y="1376363"/>
            <a:ext cx="10155238" cy="461962"/>
          </a:xfrm>
          <a:prstGeom prst="rect">
            <a:avLst/>
          </a:prstGeom>
          <a:noFill/>
          <a:ln w="9525">
            <a:noFill/>
            <a:miter lim="800000"/>
            <a:headEnd/>
            <a:tailEnd/>
          </a:ln>
        </p:spPr>
        <p:txBody>
          <a:bodyPr>
            <a:spAutoFit/>
          </a:bodyPr>
          <a:lstStyle/>
          <a:p>
            <a:pPr marL="342900" indent="-342900" eaLnBrk="0" hangingPunct="0">
              <a:spcBef>
                <a:spcPct val="20000"/>
              </a:spcBef>
              <a:buFont typeface="Wingdings" pitchFamily="2" charset="2"/>
              <a:buChar char="§"/>
            </a:pPr>
            <a:r>
              <a:rPr lang="fr-FR" sz="2400">
                <a:latin typeface="Calibri" pitchFamily="34" charset="0"/>
              </a:rPr>
              <a:t>Modéliser les oscillations d’un pendule, d’un ressort, d’une corde … </a:t>
            </a:r>
          </a:p>
        </p:txBody>
      </p:sp>
      <p:sp>
        <p:nvSpPr>
          <p:cNvPr id="6" name="Rectangle 5"/>
          <p:cNvSpPr>
            <a:spLocks noChangeArrowheads="1"/>
          </p:cNvSpPr>
          <p:nvPr/>
        </p:nvSpPr>
        <p:spPr bwMode="auto">
          <a:xfrm>
            <a:off x="800100" y="2214563"/>
            <a:ext cx="10155238" cy="461962"/>
          </a:xfrm>
          <a:prstGeom prst="rect">
            <a:avLst/>
          </a:prstGeom>
          <a:noFill/>
          <a:ln w="9525">
            <a:noFill/>
            <a:miter lim="800000"/>
            <a:headEnd/>
            <a:tailEnd/>
          </a:ln>
        </p:spPr>
        <p:txBody>
          <a:bodyPr>
            <a:spAutoFit/>
          </a:bodyPr>
          <a:lstStyle/>
          <a:p>
            <a:pPr marL="342900" indent="-342900" eaLnBrk="0" hangingPunct="0">
              <a:spcBef>
                <a:spcPct val="20000"/>
              </a:spcBef>
              <a:buFont typeface="Wingdings" pitchFamily="2" charset="2"/>
              <a:buChar char="§"/>
            </a:pPr>
            <a:r>
              <a:rPr lang="fr-FR" sz="2400">
                <a:latin typeface="Calibri" pitchFamily="34" charset="0"/>
              </a:rPr>
              <a:t>Modéliser les circuits électriques </a:t>
            </a:r>
          </a:p>
        </p:txBody>
      </p:sp>
      <p:sp>
        <p:nvSpPr>
          <p:cNvPr id="7" name="Rectangle 6"/>
          <p:cNvSpPr>
            <a:spLocks noChangeArrowheads="1"/>
          </p:cNvSpPr>
          <p:nvPr/>
        </p:nvSpPr>
        <p:spPr bwMode="auto">
          <a:xfrm>
            <a:off x="800100" y="3041650"/>
            <a:ext cx="10155238" cy="461963"/>
          </a:xfrm>
          <a:prstGeom prst="rect">
            <a:avLst/>
          </a:prstGeom>
          <a:noFill/>
          <a:ln w="9525">
            <a:noFill/>
            <a:miter lim="800000"/>
            <a:headEnd/>
            <a:tailEnd/>
          </a:ln>
        </p:spPr>
        <p:txBody>
          <a:bodyPr>
            <a:spAutoFit/>
          </a:bodyPr>
          <a:lstStyle/>
          <a:p>
            <a:pPr marL="342900" indent="-342900" eaLnBrk="0" hangingPunct="0">
              <a:spcBef>
                <a:spcPct val="20000"/>
              </a:spcBef>
              <a:buFont typeface="Wingdings" pitchFamily="2" charset="2"/>
              <a:buChar char="§"/>
            </a:pPr>
            <a:r>
              <a:rPr lang="fr-FR" sz="2400">
                <a:latin typeface="Calibri" pitchFamily="34" charset="0"/>
              </a:rPr>
              <a:t>Estimer un taux de radioactivité (demi-vie…)</a:t>
            </a:r>
          </a:p>
        </p:txBody>
      </p:sp>
      <p:sp>
        <p:nvSpPr>
          <p:cNvPr id="9" name="Rectangle 8"/>
          <p:cNvSpPr>
            <a:spLocks noChangeArrowheads="1"/>
          </p:cNvSpPr>
          <p:nvPr/>
        </p:nvSpPr>
        <p:spPr bwMode="auto">
          <a:xfrm>
            <a:off x="781050" y="5418138"/>
            <a:ext cx="10155238" cy="822325"/>
          </a:xfrm>
          <a:prstGeom prst="rect">
            <a:avLst/>
          </a:prstGeom>
          <a:noFill/>
          <a:ln w="9525">
            <a:noFill/>
            <a:miter lim="800000"/>
            <a:headEnd/>
            <a:tailEnd/>
          </a:ln>
        </p:spPr>
        <p:txBody>
          <a:bodyPr>
            <a:spAutoFit/>
          </a:bodyPr>
          <a:lstStyle/>
          <a:p>
            <a:pPr marL="342900" indent="-342900" eaLnBrk="0" hangingPunct="0">
              <a:spcBef>
                <a:spcPct val="20000"/>
              </a:spcBef>
              <a:buFont typeface="Wingdings" pitchFamily="2" charset="2"/>
              <a:buChar char="§"/>
            </a:pPr>
            <a:r>
              <a:rPr lang="fr-FR" sz="2400">
                <a:latin typeface="Calibri" pitchFamily="34" charset="0"/>
              </a:rPr>
              <a:t>Modéliser des systèmes complexes (comme par exemple le modèle proies – prédateurs)</a:t>
            </a:r>
          </a:p>
        </p:txBody>
      </p:sp>
      <p:sp>
        <p:nvSpPr>
          <p:cNvPr id="26631"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grpSp>
        <p:nvGrpSpPr>
          <p:cNvPr id="26634" name="Group 10"/>
          <p:cNvGrpSpPr>
            <a:grpSpLocks/>
          </p:cNvGrpSpPr>
          <p:nvPr/>
        </p:nvGrpSpPr>
        <p:grpSpPr bwMode="auto">
          <a:xfrm>
            <a:off x="744538" y="2887663"/>
            <a:ext cx="10155237" cy="2344737"/>
            <a:chOff x="469" y="1819"/>
            <a:chExt cx="6397" cy="1477"/>
          </a:xfrm>
        </p:grpSpPr>
        <p:sp>
          <p:nvSpPr>
            <p:cNvPr id="8" name="Rectangle 7"/>
            <p:cNvSpPr>
              <a:spLocks noChangeArrowheads="1"/>
            </p:cNvSpPr>
            <p:nvPr/>
          </p:nvSpPr>
          <p:spPr bwMode="auto">
            <a:xfrm>
              <a:off x="469" y="2550"/>
              <a:ext cx="6397" cy="288"/>
            </a:xfrm>
            <a:prstGeom prst="rect">
              <a:avLst/>
            </a:prstGeom>
            <a:noFill/>
            <a:ln w="9525">
              <a:noFill/>
              <a:miter lim="800000"/>
              <a:headEnd/>
              <a:tailEnd/>
            </a:ln>
          </p:spPr>
          <p:txBody>
            <a:bodyPr>
              <a:spAutoFit/>
            </a:bodyPr>
            <a:lstStyle/>
            <a:p>
              <a:pPr marL="342900" indent="-342900" eaLnBrk="0" hangingPunct="0">
                <a:spcBef>
                  <a:spcPct val="20000"/>
                </a:spcBef>
                <a:buFont typeface="Wingdings" pitchFamily="2" charset="2"/>
                <a:buChar char="§"/>
              </a:pPr>
              <a:r>
                <a:rPr lang="fr-FR" sz="2400">
                  <a:latin typeface="Calibri" pitchFamily="34" charset="0"/>
                </a:rPr>
                <a:t>Dater au carbone 14</a:t>
              </a:r>
            </a:p>
          </p:txBody>
        </p:sp>
        <p:pic>
          <p:nvPicPr>
            <p:cNvPr id="26633" name="Picture 9" descr="t_t103i03"/>
            <p:cNvPicPr>
              <a:picLocks noChangeAspect="1" noChangeArrowheads="1"/>
            </p:cNvPicPr>
            <p:nvPr/>
          </p:nvPicPr>
          <p:blipFill>
            <a:blip r:embed="rId2"/>
            <a:srcRect/>
            <a:stretch>
              <a:fillRect/>
            </a:stretch>
          </p:blipFill>
          <p:spPr bwMode="auto">
            <a:xfrm>
              <a:off x="5191" y="1819"/>
              <a:ext cx="1555" cy="1477"/>
            </a:xfrm>
            <a:prstGeom prst="rect">
              <a:avLst/>
            </a:prstGeom>
            <a:noFill/>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6634"/>
                                        </p:tgtEl>
                                        <p:attrNameLst>
                                          <p:attrName>style.visibility</p:attrName>
                                        </p:attrNameLst>
                                      </p:cBhvr>
                                      <p:to>
                                        <p:strVal val="visible"/>
                                      </p:to>
                                    </p:set>
                                    <p:anim calcmode="lin" valueType="num">
                                      <p:cBhvr additive="base">
                                        <p:cTn id="25" dur="500" fill="hold"/>
                                        <p:tgtEl>
                                          <p:spTgt spid="26634"/>
                                        </p:tgtEl>
                                        <p:attrNameLst>
                                          <p:attrName>ppt_x</p:attrName>
                                        </p:attrNameLst>
                                      </p:cBhvr>
                                      <p:tavLst>
                                        <p:tav tm="0">
                                          <p:val>
                                            <p:strVal val="#ppt_x"/>
                                          </p:val>
                                        </p:tav>
                                        <p:tav tm="100000">
                                          <p:val>
                                            <p:strVal val="#ppt_x"/>
                                          </p:val>
                                        </p:tav>
                                      </p:tavLst>
                                    </p:anim>
                                    <p:anim calcmode="lin" valueType="num">
                                      <p:cBhvr additive="base">
                                        <p:cTn id="26" dur="500" fill="hold"/>
                                        <p:tgtEl>
                                          <p:spTgt spid="266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4"/>
          <p:cNvSpPr>
            <a:spLocks/>
          </p:cNvSpPr>
          <p:nvPr/>
        </p:nvSpPr>
        <p:spPr bwMode="auto">
          <a:xfrm>
            <a:off x="287338" y="506413"/>
            <a:ext cx="11480800" cy="369887"/>
          </a:xfrm>
          <a:prstGeom prst="rect">
            <a:avLst/>
          </a:prstGeom>
          <a:noFill/>
          <a:ln w="9525">
            <a:noFill/>
            <a:miter lim="800000"/>
            <a:headEnd/>
            <a:tailEnd/>
          </a:ln>
        </p:spPr>
        <p:txBody>
          <a:bodyPr lIns="0" tIns="0" rIns="0" bIns="0">
            <a:spAutoFit/>
          </a:bodyPr>
          <a:lstStyle/>
          <a:p>
            <a:pPr eaLnBrk="0" hangingPunct="0">
              <a:spcBef>
                <a:spcPct val="20000"/>
              </a:spcBef>
            </a:pPr>
            <a:r>
              <a:rPr lang="fr-FR" sz="2400" b="1">
                <a:latin typeface="Calibri" pitchFamily="34" charset="0"/>
              </a:rPr>
              <a:t>Equations différentielles du premier ordre</a:t>
            </a:r>
            <a:endParaRPr lang="fr-FR">
              <a:latin typeface="Calibri" pitchFamily="34" charset="0"/>
            </a:endParaRPr>
          </a:p>
        </p:txBody>
      </p:sp>
      <p:sp>
        <p:nvSpPr>
          <p:cNvPr id="27650" name="Rectangle 4"/>
          <p:cNvSpPr>
            <a:spLocks/>
          </p:cNvSpPr>
          <p:nvPr/>
        </p:nvSpPr>
        <p:spPr bwMode="auto">
          <a:xfrm>
            <a:off x="188913" y="1254125"/>
            <a:ext cx="11479212" cy="1108075"/>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Soit E un espace vectoriel normé complet sur R. On appelle équation différentielle du premier ordre une équation de la forme y’=f(</a:t>
            </a:r>
            <a:r>
              <a:rPr lang="fr-FR" sz="2400" dirty="0" err="1">
                <a:latin typeface="Calibri" pitchFamily="34" charset="0"/>
              </a:rPr>
              <a:t>x,y</a:t>
            </a:r>
            <a:r>
              <a:rPr lang="fr-FR" sz="2400" dirty="0">
                <a:latin typeface="Calibri" pitchFamily="34" charset="0"/>
              </a:rPr>
              <a:t>),  où f est une application continue sur un ouvert U de R × E à valeurs dans E.</a:t>
            </a:r>
            <a:endParaRPr lang="fr-FR" dirty="0">
              <a:latin typeface="Calibri" pitchFamily="34" charset="0"/>
            </a:endParaRPr>
          </a:p>
        </p:txBody>
      </p:sp>
      <p:sp>
        <p:nvSpPr>
          <p:cNvPr id="27651" name="Rectangle 6"/>
          <p:cNvSpPr>
            <a:spLocks/>
          </p:cNvSpPr>
          <p:nvPr/>
        </p:nvSpPr>
        <p:spPr bwMode="auto">
          <a:xfrm>
            <a:off x="198438" y="2900363"/>
            <a:ext cx="11479212" cy="1993900"/>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On appelle solution de cette équation une application </a:t>
            </a:r>
            <a:r>
              <a:rPr lang="el-GR" sz="2400" dirty="0">
                <a:latin typeface="Calibri" pitchFamily="34" charset="0"/>
              </a:rPr>
              <a:t>ϕ</a:t>
            </a:r>
            <a:r>
              <a:rPr lang="fr-FR" sz="2400" dirty="0">
                <a:latin typeface="Calibri" pitchFamily="34" charset="0"/>
              </a:rPr>
              <a:t> dérivable sur un intervalle I de R à valeurs dans E telle que, pour tout point x de I, (x, </a:t>
            </a:r>
            <a:r>
              <a:rPr lang="el-GR" sz="2400" dirty="0">
                <a:latin typeface="Calibri" pitchFamily="34" charset="0"/>
              </a:rPr>
              <a:t>ϕ</a:t>
            </a:r>
            <a:r>
              <a:rPr lang="fr-FR" sz="2400" dirty="0">
                <a:latin typeface="Calibri" pitchFamily="34" charset="0"/>
              </a:rPr>
              <a:t>(x)) appartienne à U et que :              </a:t>
            </a:r>
            <a:r>
              <a:rPr lang="el-GR" sz="2400" dirty="0">
                <a:latin typeface="Calibri" pitchFamily="34" charset="0"/>
              </a:rPr>
              <a:t>ϕ</a:t>
            </a:r>
            <a:r>
              <a:rPr lang="fr-FR" sz="2400" dirty="0">
                <a:latin typeface="Calibri" pitchFamily="34" charset="0"/>
              </a:rPr>
              <a:t>’(x)=f(x, </a:t>
            </a:r>
            <a:r>
              <a:rPr lang="el-GR" sz="2400" dirty="0">
                <a:latin typeface="Calibri" pitchFamily="34" charset="0"/>
              </a:rPr>
              <a:t>ϕ</a:t>
            </a:r>
            <a:r>
              <a:rPr lang="fr-FR" sz="2400" dirty="0">
                <a:latin typeface="Calibri" pitchFamily="34" charset="0"/>
              </a:rPr>
              <a:t>(x))</a:t>
            </a:r>
          </a:p>
          <a:p>
            <a:pPr algn="just" eaLnBrk="0" hangingPunct="0">
              <a:spcBef>
                <a:spcPct val="20000"/>
              </a:spcBef>
            </a:pPr>
            <a:endParaRPr lang="fr-FR" sz="2400" dirty="0">
              <a:latin typeface="Calibri" pitchFamily="34" charset="0"/>
            </a:endParaRPr>
          </a:p>
          <a:p>
            <a:pPr algn="just" eaLnBrk="0" hangingPunct="0">
              <a:spcBef>
                <a:spcPct val="20000"/>
              </a:spcBef>
            </a:pPr>
            <a:endParaRPr lang="fr-FR" sz="2400" dirty="0">
              <a:latin typeface="Calibri" pitchFamily="34" charset="0"/>
            </a:endParaRPr>
          </a:p>
        </p:txBody>
      </p:sp>
      <p:sp>
        <p:nvSpPr>
          <p:cNvPr id="27652"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fill="hold"/>
                                        <p:tgtEl>
                                          <p:spTgt spid="27650"/>
                                        </p:tgtEl>
                                        <p:attrNameLst>
                                          <p:attrName>ppt_x</p:attrName>
                                        </p:attrNameLst>
                                      </p:cBhvr>
                                      <p:tavLst>
                                        <p:tav tm="0">
                                          <p:val>
                                            <p:strVal val="#ppt_x"/>
                                          </p:val>
                                        </p:tav>
                                        <p:tav tm="100000">
                                          <p:val>
                                            <p:strVal val="#ppt_x"/>
                                          </p:val>
                                        </p:tav>
                                      </p:tavLst>
                                    </p:anim>
                                    <p:anim calcmode="lin" valueType="num">
                                      <p:cBhvr additive="base">
                                        <p:cTn id="8" dur="500" fill="hold"/>
                                        <p:tgtEl>
                                          <p:spTgt spid="276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651"/>
                                        </p:tgtEl>
                                        <p:attrNameLst>
                                          <p:attrName>style.visibility</p:attrName>
                                        </p:attrNameLst>
                                      </p:cBhvr>
                                      <p:to>
                                        <p:strVal val="visible"/>
                                      </p:to>
                                    </p:set>
                                    <p:anim calcmode="lin" valueType="num">
                                      <p:cBhvr additive="base">
                                        <p:cTn id="13" dur="500" fill="hold"/>
                                        <p:tgtEl>
                                          <p:spTgt spid="27651"/>
                                        </p:tgtEl>
                                        <p:attrNameLst>
                                          <p:attrName>ppt_x</p:attrName>
                                        </p:attrNameLst>
                                      </p:cBhvr>
                                      <p:tavLst>
                                        <p:tav tm="0">
                                          <p:val>
                                            <p:strVal val="#ppt_x"/>
                                          </p:val>
                                        </p:tav>
                                        <p:tav tm="100000">
                                          <p:val>
                                            <p:strVal val="#ppt_x"/>
                                          </p:val>
                                        </p:tav>
                                      </p:tavLst>
                                    </p:anim>
                                    <p:anim calcmode="lin" valueType="num">
                                      <p:cBhvr additive="base">
                                        <p:cTn id="14" dur="500" fill="hold"/>
                                        <p:tgtEl>
                                          <p:spTgt spid="276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28675" name="Rectangle 4"/>
          <p:cNvSpPr>
            <a:spLocks/>
          </p:cNvSpPr>
          <p:nvPr/>
        </p:nvSpPr>
        <p:spPr bwMode="auto">
          <a:xfrm>
            <a:off x="287338" y="506413"/>
            <a:ext cx="11480800" cy="365125"/>
          </a:xfrm>
          <a:prstGeom prst="rect">
            <a:avLst/>
          </a:prstGeom>
          <a:noFill/>
          <a:ln w="9525">
            <a:noFill/>
            <a:miter lim="800000"/>
            <a:headEnd/>
            <a:tailEnd/>
          </a:ln>
        </p:spPr>
        <p:txBody>
          <a:bodyPr lIns="0" tIns="0" rIns="0" bIns="0">
            <a:spAutoFit/>
          </a:bodyPr>
          <a:lstStyle/>
          <a:p>
            <a:pPr eaLnBrk="0" hangingPunct="0">
              <a:spcBef>
                <a:spcPct val="20000"/>
              </a:spcBef>
            </a:pPr>
            <a:r>
              <a:rPr lang="fr-FR" sz="2400" b="1">
                <a:latin typeface="Calibri" pitchFamily="34" charset="0"/>
              </a:rPr>
              <a:t>Equations différentielles du premier ordre sans second membre</a:t>
            </a:r>
            <a:endParaRPr lang="fr-FR">
              <a:latin typeface="Calibri" pitchFamily="34" charset="0"/>
            </a:endParaRPr>
          </a:p>
        </p:txBody>
      </p:sp>
      <p:sp>
        <p:nvSpPr>
          <p:cNvPr id="28676" name="Rectangle 4"/>
          <p:cNvSpPr>
            <a:spLocks/>
          </p:cNvSpPr>
          <p:nvPr/>
        </p:nvSpPr>
        <p:spPr bwMode="auto">
          <a:xfrm>
            <a:off x="188913" y="1254125"/>
            <a:ext cx="11479212" cy="803275"/>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Toute équation différentielle du premier ordre sans second membre s’écrit de la forme :</a:t>
            </a:r>
          </a:p>
          <a:p>
            <a:pPr algn="just" eaLnBrk="0" hangingPunct="0">
              <a:spcBef>
                <a:spcPct val="20000"/>
              </a:spcBef>
            </a:pPr>
            <a:r>
              <a:rPr lang="fr-FR" sz="2400" dirty="0">
                <a:latin typeface="Calibri" pitchFamily="34" charset="0"/>
              </a:rPr>
              <a:t>Y’+</a:t>
            </a:r>
            <a:r>
              <a:rPr lang="fr-FR" sz="2400" dirty="0" err="1">
                <a:latin typeface="Calibri" pitchFamily="34" charset="0"/>
              </a:rPr>
              <a:t>aY</a:t>
            </a:r>
            <a:r>
              <a:rPr lang="fr-FR" sz="2400" dirty="0">
                <a:latin typeface="Calibri" pitchFamily="34" charset="0"/>
              </a:rPr>
              <a:t>=0 (E) où a est un réel quelconque.</a:t>
            </a:r>
            <a:endParaRPr lang="fr-FR" dirty="0">
              <a:latin typeface="Calibri" pitchFamily="34" charset="0"/>
            </a:endParaRPr>
          </a:p>
        </p:txBody>
      </p:sp>
      <p:sp>
        <p:nvSpPr>
          <p:cNvPr id="28677" name="Rectangle 4"/>
          <p:cNvSpPr>
            <a:spLocks/>
          </p:cNvSpPr>
          <p:nvPr/>
        </p:nvSpPr>
        <p:spPr bwMode="auto">
          <a:xfrm>
            <a:off x="149225" y="2481263"/>
            <a:ext cx="11479213" cy="1971675"/>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Remarquons que Y=0 est une solution dite évidente de (E). Cherchons maintenant les solutions non nulles. </a:t>
            </a:r>
          </a:p>
          <a:p>
            <a:pPr algn="just" eaLnBrk="0" hangingPunct="0">
              <a:spcBef>
                <a:spcPct val="20000"/>
              </a:spcBef>
            </a:pPr>
            <a:endParaRPr lang="fr-FR" sz="2400" dirty="0">
              <a:latin typeface="Calibri" pitchFamily="34" charset="0"/>
            </a:endParaRPr>
          </a:p>
          <a:p>
            <a:pPr algn="just" eaLnBrk="0" hangingPunct="0">
              <a:spcBef>
                <a:spcPct val="20000"/>
              </a:spcBef>
            </a:pPr>
            <a:r>
              <a:rPr lang="fr-FR" sz="2400" dirty="0">
                <a:latin typeface="Calibri" pitchFamily="34" charset="0"/>
              </a:rPr>
              <a:t>En utilisant la méthode dite de séparation de variables on obtient aisément Y=Ce</a:t>
            </a:r>
            <a:r>
              <a:rPr lang="fr-FR" sz="2400" baseline="30000" dirty="0">
                <a:latin typeface="Calibri" pitchFamily="34" charset="0"/>
              </a:rPr>
              <a:t>-</a:t>
            </a:r>
            <a:r>
              <a:rPr lang="fr-FR" sz="2400" baseline="30000" dirty="0" err="1">
                <a:latin typeface="Calibri" pitchFamily="34" charset="0"/>
              </a:rPr>
              <a:t>ax</a:t>
            </a:r>
            <a:r>
              <a:rPr lang="fr-FR" sz="2400" dirty="0">
                <a:latin typeface="Calibri" pitchFamily="34" charset="0"/>
              </a:rPr>
              <a:t>, avec C constante réelle. </a:t>
            </a:r>
            <a:endParaRPr lang="fr-FR" dirty="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676"/>
                                        </p:tgtEl>
                                        <p:attrNameLst>
                                          <p:attrName>style.visibility</p:attrName>
                                        </p:attrNameLst>
                                      </p:cBhvr>
                                      <p:to>
                                        <p:strVal val="visible"/>
                                      </p:to>
                                    </p:set>
                                    <p:anim calcmode="lin" valueType="num">
                                      <p:cBhvr additive="base">
                                        <p:cTn id="7" dur="500" fill="hold"/>
                                        <p:tgtEl>
                                          <p:spTgt spid="28676"/>
                                        </p:tgtEl>
                                        <p:attrNameLst>
                                          <p:attrName>ppt_x</p:attrName>
                                        </p:attrNameLst>
                                      </p:cBhvr>
                                      <p:tavLst>
                                        <p:tav tm="0">
                                          <p:val>
                                            <p:strVal val="#ppt_x"/>
                                          </p:val>
                                        </p:tav>
                                        <p:tav tm="100000">
                                          <p:val>
                                            <p:strVal val="#ppt_x"/>
                                          </p:val>
                                        </p:tav>
                                      </p:tavLst>
                                    </p:anim>
                                    <p:anim calcmode="lin" valueType="num">
                                      <p:cBhvr additive="base">
                                        <p:cTn id="8"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677"/>
                                        </p:tgtEl>
                                        <p:attrNameLst>
                                          <p:attrName>style.visibility</p:attrName>
                                        </p:attrNameLst>
                                      </p:cBhvr>
                                      <p:to>
                                        <p:strVal val="visible"/>
                                      </p:to>
                                    </p:set>
                                    <p:anim calcmode="lin" valueType="num">
                                      <p:cBhvr additive="base">
                                        <p:cTn id="13" dur="500" fill="hold"/>
                                        <p:tgtEl>
                                          <p:spTgt spid="28677"/>
                                        </p:tgtEl>
                                        <p:attrNameLst>
                                          <p:attrName>ppt_x</p:attrName>
                                        </p:attrNameLst>
                                      </p:cBhvr>
                                      <p:tavLst>
                                        <p:tav tm="0">
                                          <p:val>
                                            <p:strVal val="#ppt_x"/>
                                          </p:val>
                                        </p:tav>
                                        <p:tav tm="100000">
                                          <p:val>
                                            <p:strVal val="#ppt_x"/>
                                          </p:val>
                                        </p:tav>
                                      </p:tavLst>
                                    </p:anim>
                                    <p:anim calcmode="lin" valueType="num">
                                      <p:cBhvr additive="base">
                                        <p:cTn id="14"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P spid="2867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29699" name="Rectangle 4"/>
          <p:cNvSpPr>
            <a:spLocks/>
          </p:cNvSpPr>
          <p:nvPr/>
        </p:nvSpPr>
        <p:spPr bwMode="auto">
          <a:xfrm>
            <a:off x="287338" y="506413"/>
            <a:ext cx="11480800" cy="365125"/>
          </a:xfrm>
          <a:prstGeom prst="rect">
            <a:avLst/>
          </a:prstGeom>
          <a:noFill/>
          <a:ln w="9525">
            <a:noFill/>
            <a:miter lim="800000"/>
            <a:headEnd/>
            <a:tailEnd/>
          </a:ln>
        </p:spPr>
        <p:txBody>
          <a:bodyPr lIns="0" tIns="0" rIns="0" bIns="0">
            <a:spAutoFit/>
          </a:bodyPr>
          <a:lstStyle/>
          <a:p>
            <a:pPr eaLnBrk="0" hangingPunct="0">
              <a:spcBef>
                <a:spcPct val="20000"/>
              </a:spcBef>
            </a:pPr>
            <a:r>
              <a:rPr lang="fr-FR" sz="2400" b="1">
                <a:latin typeface="Calibri" pitchFamily="34" charset="0"/>
              </a:rPr>
              <a:t>Equations différentielles du premier ordre avec second membre réel</a:t>
            </a:r>
            <a:endParaRPr lang="fr-FR">
              <a:latin typeface="Calibri" pitchFamily="34" charset="0"/>
            </a:endParaRPr>
          </a:p>
        </p:txBody>
      </p:sp>
      <p:sp>
        <p:nvSpPr>
          <p:cNvPr id="29700" name="Rectangle 4"/>
          <p:cNvSpPr>
            <a:spLocks/>
          </p:cNvSpPr>
          <p:nvPr/>
        </p:nvSpPr>
        <p:spPr bwMode="auto">
          <a:xfrm>
            <a:off x="188913" y="1254125"/>
            <a:ext cx="11479212" cy="803275"/>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Toute équation différentielle du premier ordre avec second membre s’écrit de la forme :</a:t>
            </a:r>
          </a:p>
          <a:p>
            <a:pPr algn="just" eaLnBrk="0" hangingPunct="0">
              <a:spcBef>
                <a:spcPct val="20000"/>
              </a:spcBef>
            </a:pPr>
            <a:r>
              <a:rPr lang="fr-FR" sz="2400" dirty="0">
                <a:latin typeface="Calibri" pitchFamily="34" charset="0"/>
              </a:rPr>
              <a:t>Y’+</a:t>
            </a:r>
            <a:r>
              <a:rPr lang="fr-FR" sz="2400" dirty="0" err="1">
                <a:latin typeface="Calibri" pitchFamily="34" charset="0"/>
              </a:rPr>
              <a:t>aY</a:t>
            </a:r>
            <a:r>
              <a:rPr lang="fr-FR" sz="2400" dirty="0">
                <a:latin typeface="Calibri" pitchFamily="34" charset="0"/>
              </a:rPr>
              <a:t>=b (E’) où a et b sont des réels quelconques.</a:t>
            </a:r>
            <a:endParaRPr lang="fr-FR" dirty="0">
              <a:latin typeface="Calibri" pitchFamily="34" charset="0"/>
            </a:endParaRPr>
          </a:p>
        </p:txBody>
      </p:sp>
      <p:sp>
        <p:nvSpPr>
          <p:cNvPr id="29701" name="Rectangle 4"/>
          <p:cNvSpPr>
            <a:spLocks/>
          </p:cNvSpPr>
          <p:nvPr/>
        </p:nvSpPr>
        <p:spPr bwMode="auto">
          <a:xfrm>
            <a:off x="242888" y="5005388"/>
            <a:ext cx="11479212" cy="1498600"/>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Lorsque le second membre est une fonction, on procède par la </a:t>
            </a:r>
            <a:r>
              <a:rPr lang="fr-FR" sz="2400" b="1" dirty="0">
                <a:latin typeface="Calibri" pitchFamily="34" charset="0"/>
              </a:rPr>
              <a:t>méthode de la variation de la constante</a:t>
            </a:r>
            <a:r>
              <a:rPr lang="fr-FR" sz="2400" dirty="0">
                <a:latin typeface="Calibri" pitchFamily="34" charset="0"/>
              </a:rPr>
              <a:t> suivie d’une intégration (calcul intégral)</a:t>
            </a:r>
            <a:endParaRPr lang="fr-FR" dirty="0"/>
          </a:p>
          <a:p>
            <a:pPr algn="just" eaLnBrk="0" hangingPunct="0">
              <a:spcBef>
                <a:spcPct val="20000"/>
              </a:spcBef>
            </a:pPr>
            <a:endParaRPr lang="fr-FR" sz="2400" dirty="0">
              <a:latin typeface="Calibri" pitchFamily="34" charset="0"/>
            </a:endParaRPr>
          </a:p>
          <a:p>
            <a:pPr algn="just" eaLnBrk="0" hangingPunct="0">
              <a:spcBef>
                <a:spcPct val="20000"/>
              </a:spcBef>
            </a:pPr>
            <a:endParaRPr lang="fr-FR" dirty="0">
              <a:latin typeface="Calibri" pitchFamily="34" charset="0"/>
            </a:endParaRPr>
          </a:p>
        </p:txBody>
      </p:sp>
      <p:graphicFrame>
        <p:nvGraphicFramePr>
          <p:cNvPr id="29702" name="Object 6"/>
          <p:cNvGraphicFramePr>
            <a:graphicFrameLocks noChangeAspect="1"/>
          </p:cNvGraphicFramePr>
          <p:nvPr/>
        </p:nvGraphicFramePr>
        <p:xfrm>
          <a:off x="4557713" y="3636963"/>
          <a:ext cx="2057400" cy="938212"/>
        </p:xfrm>
        <a:graphic>
          <a:graphicData uri="http://schemas.openxmlformats.org/presentationml/2006/ole">
            <mc:AlternateContent xmlns:mc="http://schemas.openxmlformats.org/markup-compatibility/2006">
              <mc:Choice xmlns:v="urn:schemas-microsoft-com:vml" Requires="v">
                <p:oleObj spid="_x0000_s29707" name="Equation" r:id="rId3" imgW="863280" imgH="393480" progId="Equation.3">
                  <p:embed/>
                </p:oleObj>
              </mc:Choice>
              <mc:Fallback>
                <p:oleObj name="Equation" r:id="rId3" imgW="863280" imgH="393480" progId="Equation.3">
                  <p:embed/>
                  <p:pic>
                    <p:nvPicPr>
                      <p:cNvPr id="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57713" y="3636963"/>
                        <a:ext cx="2057400" cy="9382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9703" name="Rectangle 4"/>
          <p:cNvSpPr>
            <a:spLocks/>
          </p:cNvSpPr>
          <p:nvPr/>
        </p:nvSpPr>
        <p:spPr bwMode="auto">
          <a:xfrm>
            <a:off x="242887" y="2284413"/>
            <a:ext cx="11479213" cy="2705100"/>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La solution de cette équation (E’) est la somme de la solution de l’équation sans second membre et d’une solution particulière Y</a:t>
            </a:r>
            <a:r>
              <a:rPr lang="fr-FR" sz="2400" baseline="-25000" dirty="0">
                <a:latin typeface="Calibri" pitchFamily="34" charset="0"/>
              </a:rPr>
              <a:t>0</a:t>
            </a:r>
            <a:r>
              <a:rPr lang="fr-FR" sz="2400" dirty="0">
                <a:latin typeface="Calibri" pitchFamily="34" charset="0"/>
              </a:rPr>
              <a:t>.</a:t>
            </a:r>
          </a:p>
          <a:p>
            <a:pPr algn="just" eaLnBrk="0" hangingPunct="0">
              <a:spcBef>
                <a:spcPct val="20000"/>
              </a:spcBef>
            </a:pPr>
            <a:r>
              <a:rPr lang="fr-FR" sz="2400" dirty="0">
                <a:latin typeface="Calibri" pitchFamily="34" charset="0"/>
              </a:rPr>
              <a:t>En prenant Y</a:t>
            </a:r>
            <a:r>
              <a:rPr lang="fr-FR" sz="2400" baseline="-25000" dirty="0">
                <a:latin typeface="Calibri" pitchFamily="34" charset="0"/>
              </a:rPr>
              <a:t>0</a:t>
            </a:r>
            <a:r>
              <a:rPr lang="fr-FR" sz="2400" dirty="0">
                <a:latin typeface="Calibri" pitchFamily="34" charset="0"/>
              </a:rPr>
              <a:t>=b/a</a:t>
            </a:r>
            <a:r>
              <a:rPr lang="fr-FR" dirty="0"/>
              <a:t>, </a:t>
            </a:r>
            <a:r>
              <a:rPr lang="fr-FR" sz="2400" dirty="0">
                <a:latin typeface="Calibri" pitchFamily="34" charset="0"/>
              </a:rPr>
              <a:t>toute solution (E’) s’écrit comme suit :</a:t>
            </a:r>
          </a:p>
          <a:p>
            <a:pPr algn="just" eaLnBrk="0" hangingPunct="0">
              <a:spcBef>
                <a:spcPct val="20000"/>
              </a:spcBef>
            </a:pPr>
            <a:endParaRPr lang="fr-FR" sz="2400" dirty="0">
              <a:latin typeface="Calibri" pitchFamily="34" charset="0"/>
            </a:endParaRPr>
          </a:p>
          <a:p>
            <a:pPr algn="just" eaLnBrk="0" hangingPunct="0">
              <a:spcBef>
                <a:spcPct val="20000"/>
              </a:spcBef>
            </a:pPr>
            <a:endParaRPr lang="fr-FR" dirty="0"/>
          </a:p>
          <a:p>
            <a:pPr algn="just" eaLnBrk="0" hangingPunct="0">
              <a:spcBef>
                <a:spcPct val="20000"/>
              </a:spcBef>
            </a:pPr>
            <a:endParaRPr lang="fr-FR" sz="2400" dirty="0">
              <a:latin typeface="Calibri" pitchFamily="34" charset="0"/>
            </a:endParaRPr>
          </a:p>
          <a:p>
            <a:pPr algn="just" eaLnBrk="0" hangingPunct="0">
              <a:spcBef>
                <a:spcPct val="20000"/>
              </a:spcBef>
            </a:pPr>
            <a:endParaRPr lang="fr-FR" dirty="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700"/>
                                        </p:tgtEl>
                                        <p:attrNameLst>
                                          <p:attrName>style.visibility</p:attrName>
                                        </p:attrNameLst>
                                      </p:cBhvr>
                                      <p:to>
                                        <p:strVal val="visible"/>
                                      </p:to>
                                    </p:set>
                                    <p:anim calcmode="lin" valueType="num">
                                      <p:cBhvr additive="base">
                                        <p:cTn id="7" dur="500" fill="hold"/>
                                        <p:tgtEl>
                                          <p:spTgt spid="29700"/>
                                        </p:tgtEl>
                                        <p:attrNameLst>
                                          <p:attrName>ppt_x</p:attrName>
                                        </p:attrNameLst>
                                      </p:cBhvr>
                                      <p:tavLst>
                                        <p:tav tm="0">
                                          <p:val>
                                            <p:strVal val="#ppt_x"/>
                                          </p:val>
                                        </p:tav>
                                        <p:tav tm="100000">
                                          <p:val>
                                            <p:strVal val="#ppt_x"/>
                                          </p:val>
                                        </p:tav>
                                      </p:tavLst>
                                    </p:anim>
                                    <p:anim calcmode="lin" valueType="num">
                                      <p:cBhvr additive="base">
                                        <p:cTn id="8" dur="500" fill="hold"/>
                                        <p:tgtEl>
                                          <p:spTgt spid="297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703"/>
                                        </p:tgtEl>
                                        <p:attrNameLst>
                                          <p:attrName>style.visibility</p:attrName>
                                        </p:attrNameLst>
                                      </p:cBhvr>
                                      <p:to>
                                        <p:strVal val="visible"/>
                                      </p:to>
                                    </p:set>
                                    <p:anim calcmode="lin" valueType="num">
                                      <p:cBhvr additive="base">
                                        <p:cTn id="13" dur="500" fill="hold"/>
                                        <p:tgtEl>
                                          <p:spTgt spid="29703"/>
                                        </p:tgtEl>
                                        <p:attrNameLst>
                                          <p:attrName>ppt_x</p:attrName>
                                        </p:attrNameLst>
                                      </p:cBhvr>
                                      <p:tavLst>
                                        <p:tav tm="0">
                                          <p:val>
                                            <p:strVal val="#ppt_x"/>
                                          </p:val>
                                        </p:tav>
                                        <p:tav tm="100000">
                                          <p:val>
                                            <p:strVal val="#ppt_x"/>
                                          </p:val>
                                        </p:tav>
                                      </p:tavLst>
                                    </p:anim>
                                    <p:anim calcmode="lin" valueType="num">
                                      <p:cBhvr additive="base">
                                        <p:cTn id="14" dur="500" fill="hold"/>
                                        <p:tgtEl>
                                          <p:spTgt spid="2970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9702"/>
                                        </p:tgtEl>
                                        <p:attrNameLst>
                                          <p:attrName>style.visibility</p:attrName>
                                        </p:attrNameLst>
                                      </p:cBhvr>
                                      <p:to>
                                        <p:strVal val="visible"/>
                                      </p:to>
                                    </p:set>
                                    <p:anim calcmode="lin" valueType="num">
                                      <p:cBhvr additive="base">
                                        <p:cTn id="19" dur="500" fill="hold"/>
                                        <p:tgtEl>
                                          <p:spTgt spid="29702"/>
                                        </p:tgtEl>
                                        <p:attrNameLst>
                                          <p:attrName>ppt_x</p:attrName>
                                        </p:attrNameLst>
                                      </p:cBhvr>
                                      <p:tavLst>
                                        <p:tav tm="0">
                                          <p:val>
                                            <p:strVal val="#ppt_x"/>
                                          </p:val>
                                        </p:tav>
                                        <p:tav tm="100000">
                                          <p:val>
                                            <p:strVal val="#ppt_x"/>
                                          </p:val>
                                        </p:tav>
                                      </p:tavLst>
                                    </p:anim>
                                    <p:anim calcmode="lin" valueType="num">
                                      <p:cBhvr additive="base">
                                        <p:cTn id="20" dur="500" fill="hold"/>
                                        <p:tgtEl>
                                          <p:spTgt spid="2970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9701"/>
                                        </p:tgtEl>
                                        <p:attrNameLst>
                                          <p:attrName>style.visibility</p:attrName>
                                        </p:attrNameLst>
                                      </p:cBhvr>
                                      <p:to>
                                        <p:strVal val="visible"/>
                                      </p:to>
                                    </p:set>
                                    <p:anim calcmode="lin" valueType="num">
                                      <p:cBhvr additive="base">
                                        <p:cTn id="25" dur="500" fill="hold"/>
                                        <p:tgtEl>
                                          <p:spTgt spid="29701"/>
                                        </p:tgtEl>
                                        <p:attrNameLst>
                                          <p:attrName>ppt_x</p:attrName>
                                        </p:attrNameLst>
                                      </p:cBhvr>
                                      <p:tavLst>
                                        <p:tav tm="0">
                                          <p:val>
                                            <p:strVal val="#ppt_x"/>
                                          </p:val>
                                        </p:tav>
                                        <p:tav tm="100000">
                                          <p:val>
                                            <p:strVal val="#ppt_x"/>
                                          </p:val>
                                        </p:tav>
                                      </p:tavLst>
                                    </p:anim>
                                    <p:anim calcmode="lin" valueType="num">
                                      <p:cBhvr additive="base">
                                        <p:cTn id="26" dur="500" fill="hold"/>
                                        <p:tgtEl>
                                          <p:spTgt spid="297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P spid="29701" grpId="0"/>
      <p:bldP spid="2970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30723" name="Picture 3"/>
          <p:cNvPicPr>
            <a:picLocks noChangeAspect="1" noChangeArrowheads="1"/>
          </p:cNvPicPr>
          <p:nvPr/>
        </p:nvPicPr>
        <p:blipFill>
          <a:blip r:embed="rId2"/>
          <a:srcRect/>
          <a:stretch>
            <a:fillRect/>
          </a:stretch>
        </p:blipFill>
        <p:spPr bwMode="auto">
          <a:xfrm>
            <a:off x="388938" y="36513"/>
            <a:ext cx="11628437" cy="2403475"/>
          </a:xfrm>
          <a:prstGeom prst="rect">
            <a:avLst/>
          </a:prstGeom>
          <a:noFill/>
          <a:ln w="9525">
            <a:noFill/>
            <a:miter lim="800000"/>
            <a:headEnd/>
            <a:tailEnd/>
          </a:ln>
          <a:effectLst/>
        </p:spPr>
      </p:pic>
      <p:pic>
        <p:nvPicPr>
          <p:cNvPr id="30724" name="Picture 4"/>
          <p:cNvPicPr>
            <a:picLocks noChangeAspect="1" noChangeArrowheads="1"/>
          </p:cNvPicPr>
          <p:nvPr/>
        </p:nvPicPr>
        <p:blipFill>
          <a:blip r:embed="rId3"/>
          <a:srcRect/>
          <a:stretch>
            <a:fillRect/>
          </a:stretch>
        </p:blipFill>
        <p:spPr bwMode="auto">
          <a:xfrm>
            <a:off x="176213" y="2605088"/>
            <a:ext cx="11857037" cy="383857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23"/>
                                        </p:tgtEl>
                                        <p:attrNameLst>
                                          <p:attrName>style.visibility</p:attrName>
                                        </p:attrNameLst>
                                      </p:cBhvr>
                                      <p:to>
                                        <p:strVal val="visible"/>
                                      </p:to>
                                    </p:set>
                                    <p:anim calcmode="lin" valueType="num">
                                      <p:cBhvr additive="base">
                                        <p:cTn id="7" dur="500" fill="hold"/>
                                        <p:tgtEl>
                                          <p:spTgt spid="30723"/>
                                        </p:tgtEl>
                                        <p:attrNameLst>
                                          <p:attrName>ppt_x</p:attrName>
                                        </p:attrNameLst>
                                      </p:cBhvr>
                                      <p:tavLst>
                                        <p:tav tm="0">
                                          <p:val>
                                            <p:strVal val="#ppt_x"/>
                                          </p:val>
                                        </p:tav>
                                        <p:tav tm="100000">
                                          <p:val>
                                            <p:strVal val="#ppt_x"/>
                                          </p:val>
                                        </p:tav>
                                      </p:tavLst>
                                    </p:anim>
                                    <p:anim calcmode="lin" valueType="num">
                                      <p:cBhvr additive="base">
                                        <p:cTn id="8" dur="500" fill="hold"/>
                                        <p:tgtEl>
                                          <p:spTgt spid="3072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24"/>
                                        </p:tgtEl>
                                        <p:attrNameLst>
                                          <p:attrName>style.visibility</p:attrName>
                                        </p:attrNameLst>
                                      </p:cBhvr>
                                      <p:to>
                                        <p:strVal val="visible"/>
                                      </p:to>
                                    </p:set>
                                    <p:anim calcmode="lin" valueType="num">
                                      <p:cBhvr additive="base">
                                        <p:cTn id="13" dur="500" fill="hold"/>
                                        <p:tgtEl>
                                          <p:spTgt spid="30724"/>
                                        </p:tgtEl>
                                        <p:attrNameLst>
                                          <p:attrName>ppt_x</p:attrName>
                                        </p:attrNameLst>
                                      </p:cBhvr>
                                      <p:tavLst>
                                        <p:tav tm="0">
                                          <p:val>
                                            <p:strVal val="#ppt_x"/>
                                          </p:val>
                                        </p:tav>
                                        <p:tav tm="100000">
                                          <p:val>
                                            <p:strVal val="#ppt_x"/>
                                          </p:val>
                                        </p:tav>
                                      </p:tavLst>
                                    </p:anim>
                                    <p:anim calcmode="lin" valueType="num">
                                      <p:cBhvr additive="base">
                                        <p:cTn id="14"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31747" name="Rectangle 4"/>
          <p:cNvSpPr>
            <a:spLocks/>
          </p:cNvSpPr>
          <p:nvPr/>
        </p:nvSpPr>
        <p:spPr bwMode="auto">
          <a:xfrm>
            <a:off x="287338" y="506413"/>
            <a:ext cx="11480800" cy="365125"/>
          </a:xfrm>
          <a:prstGeom prst="rect">
            <a:avLst/>
          </a:prstGeom>
          <a:noFill/>
          <a:ln w="9525">
            <a:noFill/>
            <a:miter lim="800000"/>
            <a:headEnd/>
            <a:tailEnd/>
          </a:ln>
        </p:spPr>
        <p:txBody>
          <a:bodyPr lIns="0" tIns="0" rIns="0" bIns="0">
            <a:spAutoFit/>
          </a:bodyPr>
          <a:lstStyle/>
          <a:p>
            <a:pPr eaLnBrk="0" hangingPunct="0">
              <a:spcBef>
                <a:spcPct val="20000"/>
              </a:spcBef>
            </a:pPr>
            <a:r>
              <a:rPr lang="fr-FR" sz="2400" b="1">
                <a:latin typeface="Calibri" pitchFamily="34" charset="0"/>
              </a:rPr>
              <a:t>Equations différentielles du second ordre à coefficients constants </a:t>
            </a:r>
            <a:endParaRPr lang="fr-FR">
              <a:latin typeface="Calibri" pitchFamily="34" charset="0"/>
            </a:endParaRPr>
          </a:p>
        </p:txBody>
      </p:sp>
      <p:sp>
        <p:nvSpPr>
          <p:cNvPr id="31748" name="Rectangle 4"/>
          <p:cNvSpPr>
            <a:spLocks/>
          </p:cNvSpPr>
          <p:nvPr/>
        </p:nvSpPr>
        <p:spPr bwMode="auto">
          <a:xfrm>
            <a:off x="284163" y="931863"/>
            <a:ext cx="11480800" cy="365125"/>
          </a:xfrm>
          <a:prstGeom prst="rect">
            <a:avLst/>
          </a:prstGeom>
          <a:noFill/>
          <a:ln w="9525">
            <a:noFill/>
            <a:miter lim="800000"/>
            <a:headEnd/>
            <a:tailEnd/>
          </a:ln>
        </p:spPr>
        <p:txBody>
          <a:bodyPr lIns="0" tIns="0" rIns="0" bIns="0">
            <a:spAutoFit/>
          </a:bodyPr>
          <a:lstStyle/>
          <a:p>
            <a:pPr eaLnBrk="0" hangingPunct="0">
              <a:spcBef>
                <a:spcPct val="20000"/>
              </a:spcBef>
            </a:pPr>
            <a:r>
              <a:rPr lang="fr-FR" sz="2400">
                <a:latin typeface="Calibri" pitchFamily="34" charset="0"/>
              </a:rPr>
              <a:t>Equation homogène : </a:t>
            </a:r>
            <a:endParaRPr lang="fr-FR">
              <a:latin typeface="Calibri" pitchFamily="34" charset="0"/>
            </a:endParaRPr>
          </a:p>
        </p:txBody>
      </p:sp>
      <p:pic>
        <p:nvPicPr>
          <p:cNvPr id="31749" name="Picture 5"/>
          <p:cNvPicPr>
            <a:picLocks noChangeAspect="1" noChangeArrowheads="1"/>
          </p:cNvPicPr>
          <p:nvPr/>
        </p:nvPicPr>
        <p:blipFill>
          <a:blip r:embed="rId2"/>
          <a:srcRect/>
          <a:stretch>
            <a:fillRect/>
          </a:stretch>
        </p:blipFill>
        <p:spPr bwMode="auto">
          <a:xfrm>
            <a:off x="254000" y="1408113"/>
            <a:ext cx="11938000" cy="374332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749"/>
                                        </p:tgtEl>
                                        <p:attrNameLst>
                                          <p:attrName>style.visibility</p:attrName>
                                        </p:attrNameLst>
                                      </p:cBhvr>
                                      <p:to>
                                        <p:strVal val="visible"/>
                                      </p:to>
                                    </p:set>
                                    <p:anim calcmode="lin" valueType="num">
                                      <p:cBhvr additive="base">
                                        <p:cTn id="7" dur="500" fill="hold"/>
                                        <p:tgtEl>
                                          <p:spTgt spid="31749"/>
                                        </p:tgtEl>
                                        <p:attrNameLst>
                                          <p:attrName>ppt_x</p:attrName>
                                        </p:attrNameLst>
                                      </p:cBhvr>
                                      <p:tavLst>
                                        <p:tav tm="0">
                                          <p:val>
                                            <p:strVal val="#ppt_x"/>
                                          </p:val>
                                        </p:tav>
                                        <p:tav tm="100000">
                                          <p:val>
                                            <p:strVal val="#ppt_x"/>
                                          </p:val>
                                        </p:tav>
                                      </p:tavLst>
                                    </p:anim>
                                    <p:anim calcmode="lin" valueType="num">
                                      <p:cBhvr additive="base">
                                        <p:cTn id="8"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61445" name="Picture 5"/>
          <p:cNvPicPr>
            <a:picLocks noChangeAspect="1" noChangeArrowheads="1"/>
          </p:cNvPicPr>
          <p:nvPr/>
        </p:nvPicPr>
        <p:blipFill>
          <a:blip r:embed="rId2"/>
          <a:srcRect/>
          <a:stretch>
            <a:fillRect/>
          </a:stretch>
        </p:blipFill>
        <p:spPr bwMode="auto">
          <a:xfrm>
            <a:off x="185738" y="592138"/>
            <a:ext cx="12006262" cy="460216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1445"/>
                                        </p:tgtEl>
                                        <p:attrNameLst>
                                          <p:attrName>style.visibility</p:attrName>
                                        </p:attrNameLst>
                                      </p:cBhvr>
                                      <p:to>
                                        <p:strVal val="visible"/>
                                      </p:to>
                                    </p:set>
                                    <p:anim calcmode="lin" valueType="num">
                                      <p:cBhvr additive="base">
                                        <p:cTn id="7" dur="500" fill="hold"/>
                                        <p:tgtEl>
                                          <p:spTgt spid="61445"/>
                                        </p:tgtEl>
                                        <p:attrNameLst>
                                          <p:attrName>ppt_x</p:attrName>
                                        </p:attrNameLst>
                                      </p:cBhvr>
                                      <p:tavLst>
                                        <p:tav tm="0">
                                          <p:val>
                                            <p:strVal val="#ppt_x"/>
                                          </p:val>
                                        </p:tav>
                                        <p:tav tm="100000">
                                          <p:val>
                                            <p:strVal val="#ppt_x"/>
                                          </p:val>
                                        </p:tav>
                                      </p:tavLst>
                                    </p:anim>
                                    <p:anim calcmode="lin" valueType="num">
                                      <p:cBhvr additive="base">
                                        <p:cTn id="8" dur="500" fill="hold"/>
                                        <p:tgtEl>
                                          <p:spTgt spid="614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62469" name="Rectangle 4"/>
          <p:cNvSpPr>
            <a:spLocks/>
          </p:cNvSpPr>
          <p:nvPr/>
        </p:nvSpPr>
        <p:spPr bwMode="auto">
          <a:xfrm>
            <a:off x="209550" y="241300"/>
            <a:ext cx="11480800" cy="365125"/>
          </a:xfrm>
          <a:prstGeom prst="rect">
            <a:avLst/>
          </a:prstGeom>
          <a:noFill/>
          <a:ln w="9525">
            <a:noFill/>
            <a:miter lim="800000"/>
            <a:headEnd/>
            <a:tailEnd/>
          </a:ln>
        </p:spPr>
        <p:txBody>
          <a:bodyPr lIns="0" tIns="0" rIns="0" bIns="0">
            <a:spAutoFit/>
          </a:bodyPr>
          <a:lstStyle/>
          <a:p>
            <a:pPr eaLnBrk="0" hangingPunct="0">
              <a:spcBef>
                <a:spcPct val="20000"/>
              </a:spcBef>
            </a:pPr>
            <a:r>
              <a:rPr lang="fr-FR" sz="2400">
                <a:latin typeface="Calibri" pitchFamily="34" charset="0"/>
              </a:rPr>
              <a:t>Equation avec second membre :  </a:t>
            </a:r>
            <a:endParaRPr lang="fr-FR">
              <a:latin typeface="Calibri" pitchFamily="34" charset="0"/>
            </a:endParaRPr>
          </a:p>
        </p:txBody>
      </p:sp>
      <p:pic>
        <p:nvPicPr>
          <p:cNvPr id="62470" name="Picture 6"/>
          <p:cNvPicPr>
            <a:picLocks noChangeAspect="1" noChangeArrowheads="1"/>
          </p:cNvPicPr>
          <p:nvPr/>
        </p:nvPicPr>
        <p:blipFill>
          <a:blip r:embed="rId2"/>
          <a:srcRect/>
          <a:stretch>
            <a:fillRect/>
          </a:stretch>
        </p:blipFill>
        <p:spPr bwMode="auto">
          <a:xfrm>
            <a:off x="166688" y="766763"/>
            <a:ext cx="11880850" cy="1355725"/>
          </a:xfrm>
          <a:prstGeom prst="rect">
            <a:avLst/>
          </a:prstGeom>
          <a:noFill/>
          <a:ln w="9525">
            <a:noFill/>
            <a:miter lim="800000"/>
            <a:headEnd/>
            <a:tailEnd/>
          </a:ln>
          <a:effectLst/>
        </p:spPr>
      </p:pic>
      <p:pic>
        <p:nvPicPr>
          <p:cNvPr id="62471" name="Picture 7"/>
          <p:cNvPicPr>
            <a:picLocks noChangeAspect="1" noChangeArrowheads="1"/>
          </p:cNvPicPr>
          <p:nvPr/>
        </p:nvPicPr>
        <p:blipFill>
          <a:blip r:embed="rId3"/>
          <a:srcRect/>
          <a:stretch>
            <a:fillRect/>
          </a:stretch>
        </p:blipFill>
        <p:spPr bwMode="auto">
          <a:xfrm>
            <a:off x="152400" y="2103438"/>
            <a:ext cx="11895138" cy="417036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2470"/>
                                        </p:tgtEl>
                                        <p:attrNameLst>
                                          <p:attrName>style.visibility</p:attrName>
                                        </p:attrNameLst>
                                      </p:cBhvr>
                                      <p:to>
                                        <p:strVal val="visible"/>
                                      </p:to>
                                    </p:set>
                                    <p:anim calcmode="lin" valueType="num">
                                      <p:cBhvr additive="base">
                                        <p:cTn id="7" dur="500" fill="hold"/>
                                        <p:tgtEl>
                                          <p:spTgt spid="62470"/>
                                        </p:tgtEl>
                                        <p:attrNameLst>
                                          <p:attrName>ppt_x</p:attrName>
                                        </p:attrNameLst>
                                      </p:cBhvr>
                                      <p:tavLst>
                                        <p:tav tm="0">
                                          <p:val>
                                            <p:strVal val="#ppt_x"/>
                                          </p:val>
                                        </p:tav>
                                        <p:tav tm="100000">
                                          <p:val>
                                            <p:strVal val="#ppt_x"/>
                                          </p:val>
                                        </p:tav>
                                      </p:tavLst>
                                    </p:anim>
                                    <p:anim calcmode="lin" valueType="num">
                                      <p:cBhvr additive="base">
                                        <p:cTn id="8" dur="500" fill="hold"/>
                                        <p:tgtEl>
                                          <p:spTgt spid="6247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2471"/>
                                        </p:tgtEl>
                                        <p:attrNameLst>
                                          <p:attrName>style.visibility</p:attrName>
                                        </p:attrNameLst>
                                      </p:cBhvr>
                                      <p:to>
                                        <p:strVal val="visible"/>
                                      </p:to>
                                    </p:set>
                                    <p:anim calcmode="lin" valueType="num">
                                      <p:cBhvr additive="base">
                                        <p:cTn id="13" dur="500" fill="hold"/>
                                        <p:tgtEl>
                                          <p:spTgt spid="62471"/>
                                        </p:tgtEl>
                                        <p:attrNameLst>
                                          <p:attrName>ppt_x</p:attrName>
                                        </p:attrNameLst>
                                      </p:cBhvr>
                                      <p:tavLst>
                                        <p:tav tm="0">
                                          <p:val>
                                            <p:strVal val="#ppt_x"/>
                                          </p:val>
                                        </p:tav>
                                        <p:tav tm="100000">
                                          <p:val>
                                            <p:strVal val="#ppt_x"/>
                                          </p:val>
                                        </p:tav>
                                      </p:tavLst>
                                    </p:anim>
                                    <p:anim calcmode="lin" valueType="num">
                                      <p:cBhvr additive="base">
                                        <p:cTn id="14" dur="500" fill="hold"/>
                                        <p:tgtEl>
                                          <p:spTgt spid="624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63493" name="Rectangle 4"/>
          <p:cNvSpPr>
            <a:spLocks/>
          </p:cNvSpPr>
          <p:nvPr/>
        </p:nvSpPr>
        <p:spPr bwMode="auto">
          <a:xfrm>
            <a:off x="139700" y="176213"/>
            <a:ext cx="11480800" cy="1957387"/>
          </a:xfrm>
          <a:prstGeom prst="rect">
            <a:avLst/>
          </a:prstGeom>
          <a:noFill/>
          <a:ln w="9525">
            <a:noFill/>
            <a:miter lim="800000"/>
            <a:headEnd/>
            <a:tailEnd/>
          </a:ln>
        </p:spPr>
        <p:txBody>
          <a:bodyPr lIns="0" tIns="0" rIns="0" bIns="0">
            <a:spAutoFit/>
          </a:bodyPr>
          <a:lstStyle/>
          <a:p>
            <a:pPr eaLnBrk="0" hangingPunct="0">
              <a:spcBef>
                <a:spcPct val="20000"/>
              </a:spcBef>
            </a:pPr>
            <a:r>
              <a:rPr lang="fr-FR" sz="2400" b="1" dirty="0">
                <a:latin typeface="Calibri" pitchFamily="34" charset="0"/>
              </a:rPr>
              <a:t>Equations différentielles : modèle de </a:t>
            </a:r>
            <a:r>
              <a:rPr lang="fr-FR" sz="2400" b="1" dirty="0" err="1">
                <a:latin typeface="Calibri" pitchFamily="34" charset="0"/>
              </a:rPr>
              <a:t>Lotka</a:t>
            </a:r>
            <a:r>
              <a:rPr lang="fr-FR" sz="2400" b="1" dirty="0">
                <a:latin typeface="Calibri" pitchFamily="34" charset="0"/>
              </a:rPr>
              <a:t> – Volterra</a:t>
            </a:r>
          </a:p>
          <a:p>
            <a:pPr eaLnBrk="0" hangingPunct="0">
              <a:spcBef>
                <a:spcPct val="20000"/>
              </a:spcBef>
            </a:pPr>
            <a:endParaRPr lang="fr-FR" sz="2400" b="1" dirty="0">
              <a:latin typeface="Calibri" pitchFamily="34" charset="0"/>
            </a:endParaRPr>
          </a:p>
          <a:p>
            <a:pPr eaLnBrk="0" hangingPunct="0">
              <a:spcBef>
                <a:spcPct val="20000"/>
              </a:spcBef>
            </a:pPr>
            <a:r>
              <a:rPr lang="fr-FR" dirty="0"/>
              <a:t>En mathématiques, les </a:t>
            </a:r>
            <a:r>
              <a:rPr lang="fr-FR" b="1" dirty="0"/>
              <a:t>équations de prédation de </a:t>
            </a:r>
            <a:r>
              <a:rPr lang="fr-FR" b="1" dirty="0" err="1"/>
              <a:t>Lotka</a:t>
            </a:r>
            <a:r>
              <a:rPr lang="fr-FR" b="1" dirty="0"/>
              <a:t>-Volterra</a:t>
            </a:r>
            <a:r>
              <a:rPr lang="fr-FR" dirty="0"/>
              <a:t>, que l'on désigne aussi sous le terme de « modèle proie-prédateur », sont un couple d'équations différentielles non-linéaires du premier ordre, et sont couramment utilisées pour décrire la dynamique de systèmes biologiques dans lesquels un prédateur et sa proie interagissent. </a:t>
            </a:r>
          </a:p>
        </p:txBody>
      </p:sp>
      <p:sp>
        <p:nvSpPr>
          <p:cNvPr id="63495" name="AutoShape 7" descr="{\displaystyle \left\{{\begin{array}{ccc}{\dfrac {\mathrm {d} x(t)}{\mathrm {d} t}}&amp;=&amp;x(t)\ {\Big (}\alpha -\beta y(t){\Big )}\\{\dfrac {\mathrm {d} y(t)}{\mathrm {d} t}}&amp;=&amp;y(t)\ {\Big (}\delta x(t)-\gamma {\Big )}\end{array}}\right.}"/>
          <p:cNvSpPr>
            <a:spLocks noChangeAspect="1" noChangeArrowheads="1"/>
          </p:cNvSpPr>
          <p:nvPr/>
        </p:nvSpPr>
        <p:spPr bwMode="auto">
          <a:xfrm>
            <a:off x="5943600" y="3276600"/>
            <a:ext cx="304800" cy="304800"/>
          </a:xfrm>
          <a:prstGeom prst="rect">
            <a:avLst/>
          </a:prstGeom>
          <a:noFill/>
        </p:spPr>
        <p:txBody>
          <a:bodyPr/>
          <a:lstStyle/>
          <a:p>
            <a:endParaRPr lang="fr-FR"/>
          </a:p>
        </p:txBody>
      </p:sp>
      <p:sp>
        <p:nvSpPr>
          <p:cNvPr id="63497" name="AutoShape 9" descr="{\displaystyle \left\{{\begin{array}{ccc}{\dfrac {\mathrm {d} x(t)}{\mathrm {d} t}}&amp;=&amp;x(t)\ {\Big (}\alpha -\beta y(t){\Big )}\\{\dfrac {\mathrm {d} y(t)}{\mathrm {d} t}}&amp;=&amp;y(t)\ {\Big (}\delta x(t)-\gamma {\Big )}\end{array}}\right.}"/>
          <p:cNvSpPr>
            <a:spLocks noChangeAspect="1" noChangeArrowheads="1"/>
          </p:cNvSpPr>
          <p:nvPr/>
        </p:nvSpPr>
        <p:spPr bwMode="auto">
          <a:xfrm>
            <a:off x="5943600" y="3276600"/>
            <a:ext cx="304800" cy="304800"/>
          </a:xfrm>
          <a:prstGeom prst="rect">
            <a:avLst/>
          </a:prstGeom>
          <a:noFill/>
        </p:spPr>
        <p:txBody>
          <a:bodyPr/>
          <a:lstStyle/>
          <a:p>
            <a:endParaRPr lang="fr-FR"/>
          </a:p>
        </p:txBody>
      </p:sp>
      <p:sp>
        <p:nvSpPr>
          <p:cNvPr id="63498" name="Rectangle 4"/>
          <p:cNvSpPr>
            <a:spLocks/>
          </p:cNvSpPr>
          <p:nvPr/>
        </p:nvSpPr>
        <p:spPr bwMode="auto">
          <a:xfrm>
            <a:off x="166688" y="2349500"/>
            <a:ext cx="11480800" cy="823913"/>
          </a:xfrm>
          <a:prstGeom prst="rect">
            <a:avLst/>
          </a:prstGeom>
          <a:noFill/>
          <a:ln w="9525">
            <a:noFill/>
            <a:miter lim="800000"/>
            <a:headEnd/>
            <a:tailEnd/>
          </a:ln>
        </p:spPr>
        <p:txBody>
          <a:bodyPr lIns="0" tIns="0" rIns="0" bIns="0">
            <a:spAutoFit/>
          </a:bodyPr>
          <a:lstStyle/>
          <a:p>
            <a:pPr eaLnBrk="0" hangingPunct="0">
              <a:spcBef>
                <a:spcPct val="20000"/>
              </a:spcBef>
            </a:pPr>
            <a:r>
              <a:rPr lang="fr-FR" dirty="0"/>
              <a:t>Dans ce système, t désigne le temps, x(t) l’effectif des proies, y(t) l’effectif des prédateurs, x’(t) et y’(t) les variations des populations au cours du temps, </a:t>
            </a:r>
            <a:r>
              <a:rPr lang="el-GR" dirty="0"/>
              <a:t>α</a:t>
            </a:r>
            <a:r>
              <a:rPr lang="fr-FR" dirty="0"/>
              <a:t> le taux de reproduction des proies, </a:t>
            </a:r>
            <a:r>
              <a:rPr lang="el-GR" dirty="0"/>
              <a:t>β</a:t>
            </a:r>
            <a:r>
              <a:rPr lang="fr-FR" dirty="0"/>
              <a:t> le taux de mortalité des proies, </a:t>
            </a:r>
            <a:r>
              <a:rPr lang="el-GR" dirty="0"/>
              <a:t>δ</a:t>
            </a:r>
            <a:r>
              <a:rPr lang="fr-FR" dirty="0"/>
              <a:t> le taux de reproduction des prédateurs et </a:t>
            </a:r>
            <a:r>
              <a:rPr lang="el-GR" dirty="0"/>
              <a:t>γ</a:t>
            </a:r>
            <a:r>
              <a:rPr lang="fr-FR" dirty="0"/>
              <a:t> le taux de mortalité des prédateurs.</a:t>
            </a:r>
            <a:endParaRPr lang="el-GR" dirty="0"/>
          </a:p>
        </p:txBody>
      </p:sp>
      <p:sp>
        <p:nvSpPr>
          <p:cNvPr id="63499" name="Rectangle 4"/>
          <p:cNvSpPr>
            <a:spLocks/>
          </p:cNvSpPr>
          <p:nvPr/>
        </p:nvSpPr>
        <p:spPr bwMode="auto">
          <a:xfrm>
            <a:off x="169863" y="3940175"/>
            <a:ext cx="11480800" cy="274638"/>
          </a:xfrm>
          <a:prstGeom prst="rect">
            <a:avLst/>
          </a:prstGeom>
          <a:noFill/>
          <a:ln w="9525">
            <a:noFill/>
            <a:miter lim="800000"/>
            <a:headEnd/>
            <a:tailEnd/>
          </a:ln>
        </p:spPr>
        <p:txBody>
          <a:bodyPr lIns="0" tIns="0" rIns="0" bIns="0">
            <a:spAutoFit/>
          </a:bodyPr>
          <a:lstStyle/>
          <a:p>
            <a:pPr eaLnBrk="0" hangingPunct="0">
              <a:spcBef>
                <a:spcPct val="20000"/>
              </a:spcBef>
            </a:pPr>
            <a:r>
              <a:rPr lang="fr-FR" dirty="0"/>
              <a:t>Le système s’écrit sous la forme suivante : </a:t>
            </a:r>
            <a:endParaRPr lang="el-GR" dirty="0"/>
          </a:p>
        </p:txBody>
      </p:sp>
      <p:graphicFrame>
        <p:nvGraphicFramePr>
          <p:cNvPr id="63500" name="Object 12"/>
          <p:cNvGraphicFramePr>
            <a:graphicFrameLocks noGrp="1" noChangeAspect="1"/>
          </p:cNvGraphicFramePr>
          <p:nvPr>
            <p:ph idx="4294967295"/>
          </p:nvPr>
        </p:nvGraphicFramePr>
        <p:xfrm>
          <a:off x="169863" y="4432300"/>
          <a:ext cx="3322637" cy="1057275"/>
        </p:xfrm>
        <a:graphic>
          <a:graphicData uri="http://schemas.openxmlformats.org/presentationml/2006/ole">
            <mc:AlternateContent xmlns:mc="http://schemas.openxmlformats.org/markup-compatibility/2006">
              <mc:Choice xmlns:v="urn:schemas-microsoft-com:vml" Requires="v">
                <p:oleObj spid="_x0000_s63505" name="Equation" r:id="rId3" imgW="1434960" imgH="457200" progId="Equation.3">
                  <p:embed/>
                </p:oleObj>
              </mc:Choice>
              <mc:Fallback>
                <p:oleObj name="Equation" r:id="rId3" imgW="1434960" imgH="457200" progId="Equation.3">
                  <p:embed/>
                  <p:pic>
                    <p:nvPicPr>
                      <p:cNvPr id="0"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863" y="4432300"/>
                        <a:ext cx="3322637" cy="1057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63502" name="Picture 14" descr="images"/>
          <p:cNvPicPr>
            <a:picLocks noChangeAspect="1" noChangeArrowheads="1"/>
          </p:cNvPicPr>
          <p:nvPr/>
        </p:nvPicPr>
        <p:blipFill>
          <a:blip r:embed="rId5"/>
          <a:srcRect/>
          <a:stretch>
            <a:fillRect/>
          </a:stretch>
        </p:blipFill>
        <p:spPr bwMode="auto">
          <a:xfrm>
            <a:off x="4416425" y="3568700"/>
            <a:ext cx="3897313" cy="2451100"/>
          </a:xfrm>
          <a:prstGeom prst="rect">
            <a:avLst/>
          </a:prstGeom>
          <a:noFill/>
        </p:spPr>
      </p:pic>
      <p:pic>
        <p:nvPicPr>
          <p:cNvPr id="63504" name="Picture 16" descr="images (1)"/>
          <p:cNvPicPr>
            <a:picLocks noChangeAspect="1" noChangeArrowheads="1"/>
          </p:cNvPicPr>
          <p:nvPr/>
        </p:nvPicPr>
        <p:blipFill>
          <a:blip r:embed="rId6"/>
          <a:srcRect/>
          <a:stretch>
            <a:fillRect/>
          </a:stretch>
        </p:blipFill>
        <p:spPr bwMode="auto">
          <a:xfrm>
            <a:off x="8334375" y="3297238"/>
            <a:ext cx="3300413" cy="2887662"/>
          </a:xfrm>
          <a:prstGeom prst="rect">
            <a:avLst/>
          </a:prstGeom>
          <a:noFill/>
        </p:spPr>
      </p:pic>
      <p:sp>
        <p:nvSpPr>
          <p:cNvPr id="63505" name="Text Box 17"/>
          <p:cNvSpPr txBox="1">
            <a:spLocks noChangeArrowheads="1"/>
          </p:cNvSpPr>
          <p:nvPr/>
        </p:nvSpPr>
        <p:spPr bwMode="auto">
          <a:xfrm>
            <a:off x="211138" y="6073775"/>
            <a:ext cx="7016750" cy="366713"/>
          </a:xfrm>
          <a:prstGeom prst="rect">
            <a:avLst/>
          </a:prstGeom>
          <a:noFill/>
          <a:ln w="9525">
            <a:noFill/>
            <a:miter lim="800000"/>
            <a:headEnd/>
            <a:tailEnd/>
          </a:ln>
          <a:effectLst/>
        </p:spPr>
        <p:txBody>
          <a:bodyPr>
            <a:spAutoFit/>
          </a:bodyPr>
          <a:lstStyle/>
          <a:p>
            <a:pPr>
              <a:spcBef>
                <a:spcPct val="50000"/>
              </a:spcBef>
            </a:pPr>
            <a:r>
              <a:rPr lang="fr-FR" dirty="0"/>
              <a:t>Pas de solutions analytiques, d’où dessin des solutions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3493"/>
                                        </p:tgtEl>
                                        <p:attrNameLst>
                                          <p:attrName>style.visibility</p:attrName>
                                        </p:attrNameLst>
                                      </p:cBhvr>
                                      <p:to>
                                        <p:strVal val="visible"/>
                                      </p:to>
                                    </p:set>
                                    <p:anim calcmode="lin" valueType="num">
                                      <p:cBhvr additive="base">
                                        <p:cTn id="7" dur="500" fill="hold"/>
                                        <p:tgtEl>
                                          <p:spTgt spid="63493"/>
                                        </p:tgtEl>
                                        <p:attrNameLst>
                                          <p:attrName>ppt_x</p:attrName>
                                        </p:attrNameLst>
                                      </p:cBhvr>
                                      <p:tavLst>
                                        <p:tav tm="0">
                                          <p:val>
                                            <p:strVal val="#ppt_x"/>
                                          </p:val>
                                        </p:tav>
                                        <p:tav tm="100000">
                                          <p:val>
                                            <p:strVal val="#ppt_x"/>
                                          </p:val>
                                        </p:tav>
                                      </p:tavLst>
                                    </p:anim>
                                    <p:anim calcmode="lin" valueType="num">
                                      <p:cBhvr additive="base">
                                        <p:cTn id="8" dur="500" fill="hold"/>
                                        <p:tgtEl>
                                          <p:spTgt spid="6349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3498"/>
                                        </p:tgtEl>
                                        <p:attrNameLst>
                                          <p:attrName>style.visibility</p:attrName>
                                        </p:attrNameLst>
                                      </p:cBhvr>
                                      <p:to>
                                        <p:strVal val="visible"/>
                                      </p:to>
                                    </p:set>
                                    <p:anim calcmode="lin" valueType="num">
                                      <p:cBhvr additive="base">
                                        <p:cTn id="13" dur="500" fill="hold"/>
                                        <p:tgtEl>
                                          <p:spTgt spid="63498"/>
                                        </p:tgtEl>
                                        <p:attrNameLst>
                                          <p:attrName>ppt_x</p:attrName>
                                        </p:attrNameLst>
                                      </p:cBhvr>
                                      <p:tavLst>
                                        <p:tav tm="0">
                                          <p:val>
                                            <p:strVal val="#ppt_x"/>
                                          </p:val>
                                        </p:tav>
                                        <p:tav tm="100000">
                                          <p:val>
                                            <p:strVal val="#ppt_x"/>
                                          </p:val>
                                        </p:tav>
                                      </p:tavLst>
                                    </p:anim>
                                    <p:anim calcmode="lin" valueType="num">
                                      <p:cBhvr additive="base">
                                        <p:cTn id="14" dur="500" fill="hold"/>
                                        <p:tgtEl>
                                          <p:spTgt spid="6349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3499"/>
                                        </p:tgtEl>
                                        <p:attrNameLst>
                                          <p:attrName>style.visibility</p:attrName>
                                        </p:attrNameLst>
                                      </p:cBhvr>
                                      <p:to>
                                        <p:strVal val="visible"/>
                                      </p:to>
                                    </p:set>
                                    <p:anim calcmode="lin" valueType="num">
                                      <p:cBhvr additive="base">
                                        <p:cTn id="19" dur="500" fill="hold"/>
                                        <p:tgtEl>
                                          <p:spTgt spid="63499"/>
                                        </p:tgtEl>
                                        <p:attrNameLst>
                                          <p:attrName>ppt_x</p:attrName>
                                        </p:attrNameLst>
                                      </p:cBhvr>
                                      <p:tavLst>
                                        <p:tav tm="0">
                                          <p:val>
                                            <p:strVal val="#ppt_x"/>
                                          </p:val>
                                        </p:tav>
                                        <p:tav tm="100000">
                                          <p:val>
                                            <p:strVal val="#ppt_x"/>
                                          </p:val>
                                        </p:tav>
                                      </p:tavLst>
                                    </p:anim>
                                    <p:anim calcmode="lin" valueType="num">
                                      <p:cBhvr additive="base">
                                        <p:cTn id="20" dur="500" fill="hold"/>
                                        <p:tgtEl>
                                          <p:spTgt spid="6349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3500"/>
                                        </p:tgtEl>
                                        <p:attrNameLst>
                                          <p:attrName>style.visibility</p:attrName>
                                        </p:attrNameLst>
                                      </p:cBhvr>
                                      <p:to>
                                        <p:strVal val="visible"/>
                                      </p:to>
                                    </p:set>
                                    <p:anim calcmode="lin" valueType="num">
                                      <p:cBhvr additive="base">
                                        <p:cTn id="23" dur="500" fill="hold"/>
                                        <p:tgtEl>
                                          <p:spTgt spid="63500"/>
                                        </p:tgtEl>
                                        <p:attrNameLst>
                                          <p:attrName>ppt_x</p:attrName>
                                        </p:attrNameLst>
                                      </p:cBhvr>
                                      <p:tavLst>
                                        <p:tav tm="0">
                                          <p:val>
                                            <p:strVal val="#ppt_x"/>
                                          </p:val>
                                        </p:tav>
                                        <p:tav tm="100000">
                                          <p:val>
                                            <p:strVal val="#ppt_x"/>
                                          </p:val>
                                        </p:tav>
                                      </p:tavLst>
                                    </p:anim>
                                    <p:anim calcmode="lin" valueType="num">
                                      <p:cBhvr additive="base">
                                        <p:cTn id="24" dur="500" fill="hold"/>
                                        <p:tgtEl>
                                          <p:spTgt spid="6350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3502"/>
                                        </p:tgtEl>
                                        <p:attrNameLst>
                                          <p:attrName>style.visibility</p:attrName>
                                        </p:attrNameLst>
                                      </p:cBhvr>
                                      <p:to>
                                        <p:strVal val="visible"/>
                                      </p:to>
                                    </p:set>
                                    <p:anim calcmode="lin" valueType="num">
                                      <p:cBhvr additive="base">
                                        <p:cTn id="27" dur="500" fill="hold"/>
                                        <p:tgtEl>
                                          <p:spTgt spid="63502"/>
                                        </p:tgtEl>
                                        <p:attrNameLst>
                                          <p:attrName>ppt_x</p:attrName>
                                        </p:attrNameLst>
                                      </p:cBhvr>
                                      <p:tavLst>
                                        <p:tav tm="0">
                                          <p:val>
                                            <p:strVal val="#ppt_x"/>
                                          </p:val>
                                        </p:tav>
                                        <p:tav tm="100000">
                                          <p:val>
                                            <p:strVal val="#ppt_x"/>
                                          </p:val>
                                        </p:tav>
                                      </p:tavLst>
                                    </p:anim>
                                    <p:anim calcmode="lin" valueType="num">
                                      <p:cBhvr additive="base">
                                        <p:cTn id="28" dur="500" fill="hold"/>
                                        <p:tgtEl>
                                          <p:spTgt spid="6350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63504"/>
                                        </p:tgtEl>
                                        <p:attrNameLst>
                                          <p:attrName>style.visibility</p:attrName>
                                        </p:attrNameLst>
                                      </p:cBhvr>
                                      <p:to>
                                        <p:strVal val="visible"/>
                                      </p:to>
                                    </p:set>
                                    <p:anim calcmode="lin" valueType="num">
                                      <p:cBhvr additive="base">
                                        <p:cTn id="31" dur="500" fill="hold"/>
                                        <p:tgtEl>
                                          <p:spTgt spid="63504"/>
                                        </p:tgtEl>
                                        <p:attrNameLst>
                                          <p:attrName>ppt_x</p:attrName>
                                        </p:attrNameLst>
                                      </p:cBhvr>
                                      <p:tavLst>
                                        <p:tav tm="0">
                                          <p:val>
                                            <p:strVal val="#ppt_x"/>
                                          </p:val>
                                        </p:tav>
                                        <p:tav tm="100000">
                                          <p:val>
                                            <p:strVal val="#ppt_x"/>
                                          </p:val>
                                        </p:tav>
                                      </p:tavLst>
                                    </p:anim>
                                    <p:anim calcmode="lin" valueType="num">
                                      <p:cBhvr additive="base">
                                        <p:cTn id="32" dur="500" fill="hold"/>
                                        <p:tgtEl>
                                          <p:spTgt spid="6350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3505"/>
                                        </p:tgtEl>
                                        <p:attrNameLst>
                                          <p:attrName>style.visibility</p:attrName>
                                        </p:attrNameLst>
                                      </p:cBhvr>
                                      <p:to>
                                        <p:strVal val="visible"/>
                                      </p:to>
                                    </p:set>
                                    <p:anim calcmode="lin" valueType="num">
                                      <p:cBhvr additive="base">
                                        <p:cTn id="37" dur="500" fill="hold"/>
                                        <p:tgtEl>
                                          <p:spTgt spid="63505"/>
                                        </p:tgtEl>
                                        <p:attrNameLst>
                                          <p:attrName>ppt_x</p:attrName>
                                        </p:attrNameLst>
                                      </p:cBhvr>
                                      <p:tavLst>
                                        <p:tav tm="0">
                                          <p:val>
                                            <p:strVal val="#ppt_x"/>
                                          </p:val>
                                        </p:tav>
                                        <p:tav tm="100000">
                                          <p:val>
                                            <p:strVal val="#ppt_x"/>
                                          </p:val>
                                        </p:tav>
                                      </p:tavLst>
                                    </p:anim>
                                    <p:anim calcmode="lin" valueType="num">
                                      <p:cBhvr additive="base">
                                        <p:cTn id="38" dur="500" fill="hold"/>
                                        <p:tgtEl>
                                          <p:spTgt spid="635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3" grpId="0"/>
      <p:bldP spid="63498" grpId="0"/>
      <p:bldP spid="63499" grpId="0"/>
      <p:bldP spid="6350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67587" name="Rectangle 4"/>
          <p:cNvSpPr>
            <a:spLocks/>
          </p:cNvSpPr>
          <p:nvPr/>
        </p:nvSpPr>
        <p:spPr bwMode="auto">
          <a:xfrm>
            <a:off x="139700" y="176213"/>
            <a:ext cx="11480800" cy="803275"/>
          </a:xfrm>
          <a:prstGeom prst="rect">
            <a:avLst/>
          </a:prstGeom>
          <a:noFill/>
          <a:ln w="9525">
            <a:noFill/>
            <a:miter lim="800000"/>
            <a:headEnd/>
            <a:tailEnd/>
          </a:ln>
        </p:spPr>
        <p:txBody>
          <a:bodyPr lIns="0" tIns="0" rIns="0" bIns="0">
            <a:spAutoFit/>
          </a:bodyPr>
          <a:lstStyle/>
          <a:p>
            <a:pPr eaLnBrk="0" hangingPunct="0">
              <a:spcBef>
                <a:spcPct val="20000"/>
              </a:spcBef>
            </a:pPr>
            <a:r>
              <a:rPr lang="fr-FR" sz="2400" b="1" dirty="0">
                <a:latin typeface="Calibri" pitchFamily="34" charset="0"/>
              </a:rPr>
              <a:t>Equations différentielles : modèle de </a:t>
            </a:r>
            <a:r>
              <a:rPr lang="fr-FR" sz="2400" b="1" dirty="0" err="1">
                <a:latin typeface="Calibri" pitchFamily="34" charset="0"/>
              </a:rPr>
              <a:t>Verhulst</a:t>
            </a:r>
            <a:endParaRPr lang="fr-FR" sz="2400" b="1" dirty="0">
              <a:latin typeface="Calibri" pitchFamily="34" charset="0"/>
            </a:endParaRPr>
          </a:p>
          <a:p>
            <a:pPr eaLnBrk="0" hangingPunct="0">
              <a:spcBef>
                <a:spcPct val="20000"/>
              </a:spcBef>
            </a:pPr>
            <a:endParaRPr lang="fr-FR" sz="2400" b="1" dirty="0">
              <a:latin typeface="Calibri" pitchFamily="34" charset="0"/>
            </a:endParaRPr>
          </a:p>
        </p:txBody>
      </p:sp>
      <p:sp>
        <p:nvSpPr>
          <p:cNvPr id="67588" name="AutoShape 4" descr="{\displaystyle \left\{{\begin{array}{ccc}{\dfrac {\mathrm {d} x(t)}{\mathrm {d} t}}&amp;=&amp;x(t)\ {\Big (}\alpha -\beta y(t){\Big )}\\{\dfrac {\mathrm {d} y(t)}{\mathrm {d} t}}&amp;=&amp;y(t)\ {\Big (}\delta x(t)-\gamma {\Big )}\end{array}}\right.}"/>
          <p:cNvSpPr>
            <a:spLocks noChangeAspect="1" noChangeArrowheads="1"/>
          </p:cNvSpPr>
          <p:nvPr/>
        </p:nvSpPr>
        <p:spPr bwMode="auto">
          <a:xfrm>
            <a:off x="5943600" y="3276600"/>
            <a:ext cx="304800" cy="304800"/>
          </a:xfrm>
          <a:prstGeom prst="rect">
            <a:avLst/>
          </a:prstGeom>
          <a:noFill/>
        </p:spPr>
        <p:txBody>
          <a:bodyPr/>
          <a:lstStyle/>
          <a:p>
            <a:endParaRPr lang="fr-FR"/>
          </a:p>
        </p:txBody>
      </p:sp>
      <p:sp>
        <p:nvSpPr>
          <p:cNvPr id="67589" name="AutoShape 5" descr="{\displaystyle \left\{{\begin{array}{ccc}{\dfrac {\mathrm {d} x(t)}{\mathrm {d} t}}&amp;=&amp;x(t)\ {\Big (}\alpha -\beta y(t){\Big )}\\{\dfrac {\mathrm {d} y(t)}{\mathrm {d} t}}&amp;=&amp;y(t)\ {\Big (}\delta x(t)-\gamma {\Big )}\end{array}}\right.}"/>
          <p:cNvSpPr>
            <a:spLocks noChangeAspect="1" noChangeArrowheads="1"/>
          </p:cNvSpPr>
          <p:nvPr/>
        </p:nvSpPr>
        <p:spPr bwMode="auto">
          <a:xfrm>
            <a:off x="5943600" y="3276600"/>
            <a:ext cx="304800" cy="304800"/>
          </a:xfrm>
          <a:prstGeom prst="rect">
            <a:avLst/>
          </a:prstGeom>
          <a:noFill/>
        </p:spPr>
        <p:txBody>
          <a:bodyPr/>
          <a:lstStyle/>
          <a:p>
            <a:endParaRPr lang="fr-FR"/>
          </a:p>
        </p:txBody>
      </p:sp>
      <p:sp>
        <p:nvSpPr>
          <p:cNvPr id="67591" name="Rectangle 4"/>
          <p:cNvSpPr>
            <a:spLocks/>
          </p:cNvSpPr>
          <p:nvPr/>
        </p:nvSpPr>
        <p:spPr bwMode="auto">
          <a:xfrm>
            <a:off x="171450" y="792163"/>
            <a:ext cx="11480800" cy="274637"/>
          </a:xfrm>
          <a:prstGeom prst="rect">
            <a:avLst/>
          </a:prstGeom>
          <a:noFill/>
          <a:ln w="9525">
            <a:noFill/>
            <a:miter lim="800000"/>
            <a:headEnd/>
            <a:tailEnd/>
          </a:ln>
        </p:spPr>
        <p:txBody>
          <a:bodyPr lIns="0" tIns="0" rIns="0" bIns="0">
            <a:spAutoFit/>
          </a:bodyPr>
          <a:lstStyle/>
          <a:p>
            <a:pPr eaLnBrk="0" hangingPunct="0">
              <a:spcBef>
                <a:spcPct val="20000"/>
              </a:spcBef>
            </a:pPr>
            <a:r>
              <a:rPr lang="fr-FR" dirty="0" err="1"/>
              <a:t>Verhulst</a:t>
            </a:r>
            <a:r>
              <a:rPr lang="fr-FR" dirty="0"/>
              <a:t> a proposé de modéliser la dynamique de population, le cycle de vie d’une innovation etc.  </a:t>
            </a:r>
            <a:endParaRPr lang="el-GR" dirty="0"/>
          </a:p>
        </p:txBody>
      </p:sp>
      <p:sp>
        <p:nvSpPr>
          <p:cNvPr id="67597" name="Rectangle 4"/>
          <p:cNvSpPr>
            <a:spLocks/>
          </p:cNvSpPr>
          <p:nvPr/>
        </p:nvSpPr>
        <p:spPr bwMode="auto">
          <a:xfrm>
            <a:off x="165100" y="1408113"/>
            <a:ext cx="11480800" cy="1925637"/>
          </a:xfrm>
          <a:prstGeom prst="rect">
            <a:avLst/>
          </a:prstGeom>
          <a:noFill/>
          <a:ln w="9525">
            <a:noFill/>
            <a:miter lim="800000"/>
            <a:headEnd/>
            <a:tailEnd/>
          </a:ln>
        </p:spPr>
        <p:txBody>
          <a:bodyPr lIns="0" tIns="0" rIns="0" bIns="0">
            <a:spAutoFit/>
          </a:bodyPr>
          <a:lstStyle/>
          <a:p>
            <a:pPr eaLnBrk="0" hangingPunct="0">
              <a:spcBef>
                <a:spcPct val="20000"/>
              </a:spcBef>
            </a:pPr>
            <a:r>
              <a:rPr lang="fr-FR" dirty="0"/>
              <a:t>Ce problème se modélise par une équation différentielle de la forme : </a:t>
            </a:r>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r>
              <a:rPr lang="fr-FR" dirty="0"/>
              <a:t>  </a:t>
            </a:r>
            <a:endParaRPr lang="el-GR" dirty="0"/>
          </a:p>
        </p:txBody>
      </p:sp>
      <p:graphicFrame>
        <p:nvGraphicFramePr>
          <p:cNvPr id="67598" name="Object 14"/>
          <p:cNvGraphicFramePr>
            <a:graphicFrameLocks noGrp="1" noChangeAspect="1"/>
          </p:cNvGraphicFramePr>
          <p:nvPr>
            <p:ph idx="4294967295"/>
          </p:nvPr>
        </p:nvGraphicFramePr>
        <p:xfrm>
          <a:off x="7502525" y="1201738"/>
          <a:ext cx="1735138" cy="1219200"/>
        </p:xfrm>
        <a:graphic>
          <a:graphicData uri="http://schemas.openxmlformats.org/presentationml/2006/ole">
            <mc:AlternateContent xmlns:mc="http://schemas.openxmlformats.org/markup-compatibility/2006">
              <mc:Choice xmlns:v="urn:schemas-microsoft-com:vml" Requires="v">
                <p:oleObj spid="_x0000_s67603" name="Equation" r:id="rId3" imgW="939600" imgH="660240" progId="Equation.3">
                  <p:embed/>
                </p:oleObj>
              </mc:Choice>
              <mc:Fallback>
                <p:oleObj name="Equation" r:id="rId3" imgW="939600" imgH="660240" progId="Equation.3">
                  <p:embed/>
                  <p:pic>
                    <p:nvPicPr>
                      <p:cNvPr id="0"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2525" y="1201738"/>
                        <a:ext cx="1735138" cy="1219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7600" name="Rectangle 4"/>
          <p:cNvSpPr>
            <a:spLocks/>
          </p:cNvSpPr>
          <p:nvPr/>
        </p:nvSpPr>
        <p:spPr bwMode="auto">
          <a:xfrm>
            <a:off x="157163" y="2544763"/>
            <a:ext cx="11480800" cy="2271391"/>
          </a:xfrm>
          <a:prstGeom prst="rect">
            <a:avLst/>
          </a:prstGeom>
          <a:noFill/>
          <a:ln w="9525">
            <a:noFill/>
            <a:miter lim="800000"/>
            <a:headEnd/>
            <a:tailEnd/>
          </a:ln>
        </p:spPr>
        <p:txBody>
          <a:bodyPr lIns="0" tIns="0" rIns="0" bIns="0">
            <a:spAutoFit/>
          </a:bodyPr>
          <a:lstStyle/>
          <a:p>
            <a:pPr eaLnBrk="0" hangingPunct="0">
              <a:spcBef>
                <a:spcPct val="20000"/>
              </a:spcBef>
            </a:pPr>
            <a:r>
              <a:rPr lang="fr-FR" dirty="0"/>
              <a:t>Autrement dit l’évolution de la population est une fonction de la population et de la population au carré. </a:t>
            </a:r>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r>
              <a:rPr lang="fr-FR" dirty="0"/>
              <a:t>  </a:t>
            </a:r>
            <a:endParaRPr lang="el-GR" dirty="0"/>
          </a:p>
        </p:txBody>
      </p:sp>
      <mc:AlternateContent xmlns:mc="http://schemas.openxmlformats.org/markup-compatibility/2006" xmlns:a14="http://schemas.microsoft.com/office/drawing/2010/main">
        <mc:Choice Requires="a14">
          <p:sp>
            <p:nvSpPr>
              <p:cNvPr id="67601" name="Rectangle 4"/>
              <p:cNvSpPr>
                <a:spLocks/>
              </p:cNvSpPr>
              <p:nvPr/>
            </p:nvSpPr>
            <p:spPr bwMode="auto">
              <a:xfrm>
                <a:off x="203200" y="3195364"/>
                <a:ext cx="11480800" cy="3186065"/>
              </a:xfrm>
              <a:prstGeom prst="rect">
                <a:avLst/>
              </a:prstGeom>
              <a:noFill/>
              <a:ln w="9525">
                <a:noFill/>
                <a:miter lim="800000"/>
                <a:headEnd/>
                <a:tailEnd/>
              </a:ln>
            </p:spPr>
            <p:txBody>
              <a:bodyPr lIns="0" tIns="0" rIns="0" bIns="0">
                <a:spAutoFit/>
              </a:bodyPr>
              <a:lstStyle/>
              <a:p>
                <a:pPr eaLnBrk="0" hangingPunct="0">
                  <a:spcBef>
                    <a:spcPct val="20000"/>
                  </a:spcBef>
                </a:pPr>
                <a:r>
                  <a:rPr lang="fr-FR" dirty="0"/>
                  <a:t>En faisant un changement de variable z=1/y, on obtient : </a:t>
                </a:r>
                <a14:m>
                  <m:oMath xmlns:m="http://schemas.openxmlformats.org/officeDocument/2006/math">
                    <m:sSup>
                      <m:sSupPr>
                        <m:ctrlPr>
                          <a:rPr lang="fr-FR" b="0" i="1" smtClean="0">
                            <a:latin typeface="Cambria Math" panose="02040503050406030204" pitchFamily="18" charset="0"/>
                          </a:rPr>
                        </m:ctrlPr>
                      </m:sSupPr>
                      <m:e>
                        <m:r>
                          <a:rPr lang="fr-FR" b="0" i="1" smtClean="0">
                            <a:latin typeface="Cambria Math" panose="02040503050406030204" pitchFamily="18" charset="0"/>
                          </a:rPr>
                          <m:t>𝑧</m:t>
                        </m:r>
                      </m:e>
                      <m:sup>
                        <m:r>
                          <a:rPr lang="fr-FR" b="0" i="1" smtClean="0">
                            <a:latin typeface="Cambria Math" panose="02040503050406030204" pitchFamily="18" charset="0"/>
                          </a:rPr>
                          <m:t>′</m:t>
                        </m:r>
                      </m:sup>
                    </m:sSup>
                    <m:r>
                      <a:rPr lang="fr-FR" b="0" i="1" smtClean="0">
                        <a:latin typeface="Cambria Math" panose="02040503050406030204" pitchFamily="18" charset="0"/>
                      </a:rPr>
                      <m:t>=</m:t>
                    </m:r>
                    <m:r>
                      <a:rPr lang="fr-FR" b="0" i="1" smtClean="0">
                        <a:latin typeface="Cambria Math" panose="02040503050406030204" pitchFamily="18" charset="0"/>
                      </a:rPr>
                      <m:t>𝑟𝑧</m:t>
                    </m:r>
                    <m:d>
                      <m:dPr>
                        <m:ctrlPr>
                          <a:rPr lang="fr-FR" b="0" i="1" smtClean="0">
                            <a:latin typeface="Cambria Math" panose="02040503050406030204" pitchFamily="18" charset="0"/>
                          </a:rPr>
                        </m:ctrlPr>
                      </m:dPr>
                      <m:e>
                        <m:r>
                          <a:rPr lang="fr-FR" b="0" i="1" smtClean="0">
                            <a:latin typeface="Cambria Math" panose="02040503050406030204" pitchFamily="18" charset="0"/>
                          </a:rPr>
                          <m:t>1−</m:t>
                        </m:r>
                        <m:f>
                          <m:fPr>
                            <m:ctrlPr>
                              <a:rPr lang="fr-FR" b="0" i="1" smtClean="0">
                                <a:latin typeface="Cambria Math" panose="02040503050406030204" pitchFamily="18" charset="0"/>
                              </a:rPr>
                            </m:ctrlPr>
                          </m:fPr>
                          <m:num>
                            <m:r>
                              <a:rPr lang="fr-FR" b="0" i="1" smtClean="0">
                                <a:latin typeface="Cambria Math" panose="02040503050406030204" pitchFamily="18" charset="0"/>
                              </a:rPr>
                              <m:t>1</m:t>
                            </m:r>
                          </m:num>
                          <m:den>
                            <m:r>
                              <a:rPr lang="fr-FR" b="0" i="1" smtClean="0">
                                <a:latin typeface="Cambria Math" panose="02040503050406030204" pitchFamily="18" charset="0"/>
                              </a:rPr>
                              <m:t>𝑘𝑧</m:t>
                            </m:r>
                          </m:den>
                        </m:f>
                      </m:e>
                    </m:d>
                  </m:oMath>
                </a14:m>
                <a:endParaRPr lang="fr-FR" b="0"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r>
                  <a:rPr lang="fr-FR" dirty="0"/>
                  <a:t>Soit : </a:t>
                </a:r>
                <a14:m>
                  <m:oMath xmlns:m="http://schemas.openxmlformats.org/officeDocument/2006/math">
                    <m:sSup>
                      <m:sSupPr>
                        <m:ctrlPr>
                          <a:rPr lang="fr-FR" b="0" i="1" smtClean="0">
                            <a:latin typeface="Cambria Math" panose="02040503050406030204" pitchFamily="18" charset="0"/>
                          </a:rPr>
                        </m:ctrlPr>
                      </m:sSupPr>
                      <m:e>
                        <m:r>
                          <a:rPr lang="fr-FR" b="0" i="1" smtClean="0">
                            <a:latin typeface="Cambria Math" panose="02040503050406030204" pitchFamily="18" charset="0"/>
                          </a:rPr>
                          <m:t>𝑧</m:t>
                        </m:r>
                      </m:e>
                      <m:sup>
                        <m:r>
                          <a:rPr lang="fr-FR" b="0" i="1" smtClean="0">
                            <a:latin typeface="Cambria Math" panose="02040503050406030204" pitchFamily="18" charset="0"/>
                          </a:rPr>
                          <m:t>′</m:t>
                        </m:r>
                      </m:sup>
                    </m:sSup>
                    <m:r>
                      <a:rPr lang="fr-FR" b="0" i="1" smtClean="0">
                        <a:latin typeface="Cambria Math" panose="02040503050406030204" pitchFamily="18" charset="0"/>
                      </a:rPr>
                      <m:t>=</m:t>
                    </m:r>
                    <m:r>
                      <a:rPr lang="fr-FR" b="0" i="1" smtClean="0">
                        <a:latin typeface="Cambria Math" panose="02040503050406030204" pitchFamily="18" charset="0"/>
                      </a:rPr>
                      <m:t>𝑟𝑧</m:t>
                    </m:r>
                    <m:r>
                      <a:rPr lang="fr-FR" b="0" i="1" smtClean="0">
                        <a:latin typeface="Cambria Math" panose="02040503050406030204" pitchFamily="18" charset="0"/>
                      </a:rPr>
                      <m:t>−</m:t>
                    </m:r>
                    <m:f>
                      <m:fPr>
                        <m:ctrlPr>
                          <a:rPr lang="fr-FR" b="0" i="1" smtClean="0">
                            <a:latin typeface="Cambria Math" panose="02040503050406030204" pitchFamily="18" charset="0"/>
                          </a:rPr>
                        </m:ctrlPr>
                      </m:fPr>
                      <m:num>
                        <m:r>
                          <a:rPr lang="fr-FR" b="0" i="1" smtClean="0">
                            <a:latin typeface="Cambria Math" panose="02040503050406030204" pitchFamily="18" charset="0"/>
                          </a:rPr>
                          <m:t>𝑟</m:t>
                        </m:r>
                      </m:num>
                      <m:den>
                        <m:r>
                          <a:rPr lang="fr-FR" b="0" i="1" smtClean="0">
                            <a:latin typeface="Cambria Math" panose="02040503050406030204" pitchFamily="18" charset="0"/>
                          </a:rPr>
                          <m:t>𝑘</m:t>
                        </m:r>
                      </m:den>
                    </m:f>
                  </m:oMath>
                </a14:m>
                <a:r>
                  <a:rPr lang="fr-FR" dirty="0"/>
                  <a:t> c’est-à-dire une équation du premier ordre avec second membre (cas vu auparavant).</a:t>
                </a:r>
              </a:p>
              <a:p>
                <a:pPr eaLnBrk="0" hangingPunct="0">
                  <a:spcBef>
                    <a:spcPct val="20000"/>
                  </a:spcBef>
                </a:pPr>
                <a:endParaRPr lang="fr-FR" dirty="0"/>
              </a:p>
              <a:p>
                <a:pPr eaLnBrk="0" hangingPunct="0">
                  <a:spcBef>
                    <a:spcPct val="20000"/>
                  </a:spcBef>
                </a:pPr>
                <a:endParaRPr lang="fr-FR" dirty="0"/>
              </a:p>
              <a:p>
                <a:pPr eaLnBrk="0" hangingPunct="0">
                  <a:spcBef>
                    <a:spcPct val="20000"/>
                  </a:spcBef>
                </a:pPr>
                <a:r>
                  <a:rPr lang="fr-FR" dirty="0"/>
                  <a:t>  </a:t>
                </a:r>
                <a:endParaRPr lang="el-GR" dirty="0"/>
              </a:p>
            </p:txBody>
          </p:sp>
        </mc:Choice>
        <mc:Fallback xmlns="">
          <p:sp>
            <p:nvSpPr>
              <p:cNvPr id="67601" name="Rectangle 4"/>
              <p:cNvSpPr>
                <a:spLocks noRot="1" noChangeAspect="1" noMove="1" noResize="1" noEditPoints="1" noAdjustHandles="1" noChangeArrowheads="1" noChangeShapeType="1" noTextEdit="1"/>
              </p:cNvSpPr>
              <p:nvPr/>
            </p:nvSpPr>
            <p:spPr bwMode="auto">
              <a:xfrm>
                <a:off x="203200" y="3195364"/>
                <a:ext cx="11480800" cy="3186065"/>
              </a:xfrm>
              <a:prstGeom prst="rect">
                <a:avLst/>
              </a:prstGeom>
              <a:blipFill>
                <a:blip r:embed="rId5"/>
                <a:stretch>
                  <a:fillRect l="-1221" t="-382"/>
                </a:stretch>
              </a:blipFill>
              <a:ln w="9525">
                <a:noFill/>
                <a:miter lim="800000"/>
                <a:headEnd/>
                <a:tailEnd/>
              </a:ln>
            </p:spPr>
            <p:txBody>
              <a:bodyPr/>
              <a:lstStyle/>
              <a:p>
                <a:r>
                  <a:rPr lang="fr-FR">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7587"/>
                                        </p:tgtEl>
                                        <p:attrNameLst>
                                          <p:attrName>style.visibility</p:attrName>
                                        </p:attrNameLst>
                                      </p:cBhvr>
                                      <p:to>
                                        <p:strVal val="visible"/>
                                      </p:to>
                                    </p:set>
                                    <p:anim calcmode="lin" valueType="num">
                                      <p:cBhvr additive="base">
                                        <p:cTn id="7" dur="500" fill="hold"/>
                                        <p:tgtEl>
                                          <p:spTgt spid="67587"/>
                                        </p:tgtEl>
                                        <p:attrNameLst>
                                          <p:attrName>ppt_x</p:attrName>
                                        </p:attrNameLst>
                                      </p:cBhvr>
                                      <p:tavLst>
                                        <p:tav tm="0">
                                          <p:val>
                                            <p:strVal val="#ppt_x"/>
                                          </p:val>
                                        </p:tav>
                                        <p:tav tm="100000">
                                          <p:val>
                                            <p:strVal val="#ppt_x"/>
                                          </p:val>
                                        </p:tav>
                                      </p:tavLst>
                                    </p:anim>
                                    <p:anim calcmode="lin" valueType="num">
                                      <p:cBhvr additive="base">
                                        <p:cTn id="8" dur="500" fill="hold"/>
                                        <p:tgtEl>
                                          <p:spTgt spid="6758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7591"/>
                                        </p:tgtEl>
                                        <p:attrNameLst>
                                          <p:attrName>style.visibility</p:attrName>
                                        </p:attrNameLst>
                                      </p:cBhvr>
                                      <p:to>
                                        <p:strVal val="visible"/>
                                      </p:to>
                                    </p:set>
                                    <p:anim calcmode="lin" valueType="num">
                                      <p:cBhvr additive="base">
                                        <p:cTn id="13" dur="500" fill="hold"/>
                                        <p:tgtEl>
                                          <p:spTgt spid="67591"/>
                                        </p:tgtEl>
                                        <p:attrNameLst>
                                          <p:attrName>ppt_x</p:attrName>
                                        </p:attrNameLst>
                                      </p:cBhvr>
                                      <p:tavLst>
                                        <p:tav tm="0">
                                          <p:val>
                                            <p:strVal val="#ppt_x"/>
                                          </p:val>
                                        </p:tav>
                                        <p:tav tm="100000">
                                          <p:val>
                                            <p:strVal val="#ppt_x"/>
                                          </p:val>
                                        </p:tav>
                                      </p:tavLst>
                                    </p:anim>
                                    <p:anim calcmode="lin" valueType="num">
                                      <p:cBhvr additive="base">
                                        <p:cTn id="14" dur="500" fill="hold"/>
                                        <p:tgtEl>
                                          <p:spTgt spid="6759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7597"/>
                                        </p:tgtEl>
                                        <p:attrNameLst>
                                          <p:attrName>style.visibility</p:attrName>
                                        </p:attrNameLst>
                                      </p:cBhvr>
                                      <p:to>
                                        <p:strVal val="visible"/>
                                      </p:to>
                                    </p:set>
                                    <p:anim calcmode="lin" valueType="num">
                                      <p:cBhvr additive="base">
                                        <p:cTn id="19" dur="500" fill="hold"/>
                                        <p:tgtEl>
                                          <p:spTgt spid="67597"/>
                                        </p:tgtEl>
                                        <p:attrNameLst>
                                          <p:attrName>ppt_x</p:attrName>
                                        </p:attrNameLst>
                                      </p:cBhvr>
                                      <p:tavLst>
                                        <p:tav tm="0">
                                          <p:val>
                                            <p:strVal val="#ppt_x"/>
                                          </p:val>
                                        </p:tav>
                                        <p:tav tm="100000">
                                          <p:val>
                                            <p:strVal val="#ppt_x"/>
                                          </p:val>
                                        </p:tav>
                                      </p:tavLst>
                                    </p:anim>
                                    <p:anim calcmode="lin" valueType="num">
                                      <p:cBhvr additive="base">
                                        <p:cTn id="20" dur="500" fill="hold"/>
                                        <p:tgtEl>
                                          <p:spTgt spid="6759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7598"/>
                                        </p:tgtEl>
                                        <p:attrNameLst>
                                          <p:attrName>style.visibility</p:attrName>
                                        </p:attrNameLst>
                                      </p:cBhvr>
                                      <p:to>
                                        <p:strVal val="visible"/>
                                      </p:to>
                                    </p:set>
                                    <p:anim calcmode="lin" valueType="num">
                                      <p:cBhvr additive="base">
                                        <p:cTn id="25" dur="500" fill="hold"/>
                                        <p:tgtEl>
                                          <p:spTgt spid="67598"/>
                                        </p:tgtEl>
                                        <p:attrNameLst>
                                          <p:attrName>ppt_x</p:attrName>
                                        </p:attrNameLst>
                                      </p:cBhvr>
                                      <p:tavLst>
                                        <p:tav tm="0">
                                          <p:val>
                                            <p:strVal val="#ppt_x"/>
                                          </p:val>
                                        </p:tav>
                                        <p:tav tm="100000">
                                          <p:val>
                                            <p:strVal val="#ppt_x"/>
                                          </p:val>
                                        </p:tav>
                                      </p:tavLst>
                                    </p:anim>
                                    <p:anim calcmode="lin" valueType="num">
                                      <p:cBhvr additive="base">
                                        <p:cTn id="26" dur="500" fill="hold"/>
                                        <p:tgtEl>
                                          <p:spTgt spid="6759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7600"/>
                                        </p:tgtEl>
                                        <p:attrNameLst>
                                          <p:attrName>style.visibility</p:attrName>
                                        </p:attrNameLst>
                                      </p:cBhvr>
                                      <p:to>
                                        <p:strVal val="visible"/>
                                      </p:to>
                                    </p:set>
                                    <p:anim calcmode="lin" valueType="num">
                                      <p:cBhvr additive="base">
                                        <p:cTn id="31" dur="500" fill="hold"/>
                                        <p:tgtEl>
                                          <p:spTgt spid="67600"/>
                                        </p:tgtEl>
                                        <p:attrNameLst>
                                          <p:attrName>ppt_x</p:attrName>
                                        </p:attrNameLst>
                                      </p:cBhvr>
                                      <p:tavLst>
                                        <p:tav tm="0">
                                          <p:val>
                                            <p:strVal val="#ppt_x"/>
                                          </p:val>
                                        </p:tav>
                                        <p:tav tm="100000">
                                          <p:val>
                                            <p:strVal val="#ppt_x"/>
                                          </p:val>
                                        </p:tav>
                                      </p:tavLst>
                                    </p:anim>
                                    <p:anim calcmode="lin" valueType="num">
                                      <p:cBhvr additive="base">
                                        <p:cTn id="32" dur="500" fill="hold"/>
                                        <p:tgtEl>
                                          <p:spTgt spid="6760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7601"/>
                                        </p:tgtEl>
                                        <p:attrNameLst>
                                          <p:attrName>style.visibility</p:attrName>
                                        </p:attrNameLst>
                                      </p:cBhvr>
                                      <p:to>
                                        <p:strVal val="visible"/>
                                      </p:to>
                                    </p:set>
                                    <p:anim calcmode="lin" valueType="num">
                                      <p:cBhvr additive="base">
                                        <p:cTn id="37" dur="500" fill="hold"/>
                                        <p:tgtEl>
                                          <p:spTgt spid="67601"/>
                                        </p:tgtEl>
                                        <p:attrNameLst>
                                          <p:attrName>ppt_x</p:attrName>
                                        </p:attrNameLst>
                                      </p:cBhvr>
                                      <p:tavLst>
                                        <p:tav tm="0">
                                          <p:val>
                                            <p:strVal val="#ppt_x"/>
                                          </p:val>
                                        </p:tav>
                                        <p:tav tm="100000">
                                          <p:val>
                                            <p:strVal val="#ppt_x"/>
                                          </p:val>
                                        </p:tav>
                                      </p:tavLst>
                                    </p:anim>
                                    <p:anim calcmode="lin" valueType="num">
                                      <p:cBhvr additive="base">
                                        <p:cTn id="38" dur="500" fill="hold"/>
                                        <p:tgtEl>
                                          <p:spTgt spid="676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p:bldP spid="67591" grpId="0"/>
      <p:bldP spid="67597" grpId="0"/>
      <p:bldP spid="67600" grpId="0"/>
      <p:bldP spid="6760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4"/>
          <p:cNvSpPr>
            <a:spLocks/>
          </p:cNvSpPr>
          <p:nvPr/>
        </p:nvSpPr>
        <p:spPr bwMode="auto">
          <a:xfrm>
            <a:off x="274638" y="268288"/>
            <a:ext cx="11663362" cy="1354137"/>
          </a:xfrm>
          <a:prstGeom prst="rect">
            <a:avLst/>
          </a:prstGeom>
          <a:noFill/>
          <a:ln w="9525">
            <a:noFill/>
            <a:miter lim="800000"/>
            <a:headEnd/>
            <a:tailEnd/>
          </a:ln>
        </p:spPr>
        <p:txBody>
          <a:bodyPr lIns="0" tIns="0" rIns="0" bIns="0">
            <a:spAutoFit/>
          </a:bodyPr>
          <a:lstStyle/>
          <a:p>
            <a:pPr eaLnBrk="0" hangingPunct="0">
              <a:spcBef>
                <a:spcPct val="20000"/>
              </a:spcBef>
            </a:pPr>
            <a:r>
              <a:rPr lang="fr-FR" sz="4000" b="1">
                <a:latin typeface="Calibri" pitchFamily="34" charset="0"/>
              </a:rPr>
              <a:t>Exercices :</a:t>
            </a:r>
          </a:p>
          <a:p>
            <a:pPr eaLnBrk="0" hangingPunct="0">
              <a:spcBef>
                <a:spcPct val="20000"/>
              </a:spcBef>
            </a:pPr>
            <a:endParaRPr lang="fr-FR" sz="4000" b="1">
              <a:latin typeface="Calibri" pitchFamily="34" charset="0"/>
            </a:endParaRPr>
          </a:p>
        </p:txBody>
      </p:sp>
      <p:sp>
        <p:nvSpPr>
          <p:cNvPr id="32770"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32771" name="Image 1"/>
          <p:cNvPicPr>
            <a:picLocks noChangeAspect="1"/>
          </p:cNvPicPr>
          <p:nvPr/>
        </p:nvPicPr>
        <p:blipFill>
          <a:blip r:embed="rId2"/>
          <a:srcRect/>
          <a:stretch>
            <a:fillRect/>
          </a:stretch>
        </p:blipFill>
        <p:spPr bwMode="auto">
          <a:xfrm>
            <a:off x="107950" y="1158875"/>
            <a:ext cx="12192000" cy="3014663"/>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n°1</a:t>
            </a:r>
          </a:p>
        </p:txBody>
      </p:sp>
      <p:sp>
        <p:nvSpPr>
          <p:cNvPr id="33794"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3" name="ZoneTexte 2"/>
          <p:cNvSpPr txBox="1">
            <a:spLocks noRot="1" noChangeAspect="1" noMove="1" noResize="1" noEditPoints="1" noAdjustHandles="1" noChangeArrowheads="1" noChangeShapeType="1" noTextEdit="1"/>
          </p:cNvSpPr>
          <p:nvPr/>
        </p:nvSpPr>
        <p:spPr>
          <a:xfrm>
            <a:off x="511728" y="1048624"/>
            <a:ext cx="10510837" cy="2308324"/>
          </a:xfrm>
          <a:prstGeom prst="rect">
            <a:avLst/>
          </a:prstGeom>
          <a:blipFill>
            <a:blip r:embed="rId2"/>
            <a:stretch>
              <a:fillRect l="-522" t="-1319"/>
            </a:stretch>
          </a:blipFill>
        </p:spPr>
        <p:txBody>
          <a:bodyPr/>
          <a:lstStyle/>
          <a:p>
            <a:pPr>
              <a:defRPr/>
            </a:pPr>
            <a:r>
              <a:rPr lang="fr-FR">
                <a:noFill/>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34818" name="Image 1"/>
          <p:cNvPicPr>
            <a:picLocks noChangeAspect="1"/>
          </p:cNvPicPr>
          <p:nvPr/>
        </p:nvPicPr>
        <p:blipFill>
          <a:blip r:embed="rId2"/>
          <a:srcRect/>
          <a:stretch>
            <a:fillRect/>
          </a:stretch>
        </p:blipFill>
        <p:spPr bwMode="auto">
          <a:xfrm>
            <a:off x="0" y="879475"/>
            <a:ext cx="12192000" cy="2868613"/>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n°2</a:t>
            </a:r>
          </a:p>
        </p:txBody>
      </p:sp>
      <p:sp>
        <p:nvSpPr>
          <p:cNvPr id="35842"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35843" name="ZoneTexte 4"/>
          <p:cNvSpPr txBox="1">
            <a:spLocks noChangeArrowheads="1"/>
          </p:cNvSpPr>
          <p:nvPr/>
        </p:nvSpPr>
        <p:spPr bwMode="auto">
          <a:xfrm>
            <a:off x="511175" y="1049338"/>
            <a:ext cx="10510838" cy="1476375"/>
          </a:xfrm>
          <a:prstGeom prst="rect">
            <a:avLst/>
          </a:prstGeom>
          <a:noFill/>
          <a:ln w="9525">
            <a:noFill/>
            <a:miter lim="800000"/>
            <a:headEnd/>
            <a:tailEnd/>
          </a:ln>
        </p:spPr>
        <p:txBody>
          <a:bodyPr>
            <a:spAutoFit/>
          </a:bodyPr>
          <a:lstStyle/>
          <a:p>
            <a:r>
              <a:rPr lang="fr-FR" b="1"/>
              <a:t>Réponse : A, B et C</a:t>
            </a:r>
          </a:p>
          <a:p>
            <a:endParaRPr lang="fr-FR" b="1"/>
          </a:p>
          <a:p>
            <a:r>
              <a:rPr lang="fr-FR"/>
              <a:t>(E) est une équation différentielle linéaire du premier ordre, ce qui signifie que les réponses A, B et C sont correctes. Dans tous les cas, l’équation a une solution (même celle nulle)</a:t>
            </a:r>
          </a:p>
          <a:p>
            <a:endParaRPr lang="fr-F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36866" name="Image 1"/>
          <p:cNvPicPr>
            <a:picLocks noChangeAspect="1"/>
          </p:cNvPicPr>
          <p:nvPr/>
        </p:nvPicPr>
        <p:blipFill>
          <a:blip r:embed="rId2"/>
          <a:srcRect/>
          <a:stretch>
            <a:fillRect/>
          </a:stretch>
        </p:blipFill>
        <p:spPr bwMode="auto">
          <a:xfrm>
            <a:off x="107950" y="754063"/>
            <a:ext cx="12192000" cy="291782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n°3</a:t>
            </a:r>
          </a:p>
        </p:txBody>
      </p:sp>
      <p:sp>
        <p:nvSpPr>
          <p:cNvPr id="37890"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37891" name="ZoneTexte 4"/>
          <p:cNvSpPr txBox="1">
            <a:spLocks noChangeArrowheads="1"/>
          </p:cNvSpPr>
          <p:nvPr/>
        </p:nvSpPr>
        <p:spPr bwMode="auto">
          <a:xfrm>
            <a:off x="511175" y="1049338"/>
            <a:ext cx="10510838" cy="1754187"/>
          </a:xfrm>
          <a:prstGeom prst="rect">
            <a:avLst/>
          </a:prstGeom>
          <a:noFill/>
          <a:ln w="9525">
            <a:noFill/>
            <a:miter lim="800000"/>
            <a:headEnd/>
            <a:tailEnd/>
          </a:ln>
        </p:spPr>
        <p:txBody>
          <a:bodyPr>
            <a:spAutoFit/>
          </a:bodyPr>
          <a:lstStyle/>
          <a:p>
            <a:r>
              <a:rPr lang="fr-FR" b="1"/>
              <a:t>Réponse : A, B et C</a:t>
            </a:r>
          </a:p>
          <a:p>
            <a:endParaRPr lang="fr-FR" b="1"/>
          </a:p>
          <a:p>
            <a:pPr algn="just"/>
            <a:r>
              <a:rPr lang="fr-FR"/>
              <a:t>Toute équation différentielle linéaire du premier ordre a une solution qui s’écrit sous la forme Ae</a:t>
            </a:r>
            <a:r>
              <a:rPr lang="fr-FR" baseline="30000"/>
              <a:t>-Bx</a:t>
            </a:r>
            <a:r>
              <a:rPr lang="fr-FR"/>
              <a:t>, ce qui signifie qu’il existe également une infinité de solutions (une infinité de constantes A). Si on souhaite que la solution passe par le point de coordonnées (3,0), cela implique que l’on fixe les valeurs des constantes A et B, et la solution devient alors unique.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38914" name="Image 1"/>
          <p:cNvPicPr>
            <a:picLocks noChangeAspect="1"/>
          </p:cNvPicPr>
          <p:nvPr/>
        </p:nvPicPr>
        <p:blipFill>
          <a:blip r:embed="rId2"/>
          <a:srcRect/>
          <a:stretch>
            <a:fillRect/>
          </a:stretch>
        </p:blipFill>
        <p:spPr bwMode="auto">
          <a:xfrm>
            <a:off x="0" y="758825"/>
            <a:ext cx="12192000" cy="2890838"/>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n°4</a:t>
            </a:r>
          </a:p>
        </p:txBody>
      </p:sp>
      <p:sp>
        <p:nvSpPr>
          <p:cNvPr id="39938"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39939" name="ZoneTexte 4"/>
          <p:cNvSpPr txBox="1">
            <a:spLocks noChangeArrowheads="1"/>
          </p:cNvSpPr>
          <p:nvPr/>
        </p:nvSpPr>
        <p:spPr bwMode="auto">
          <a:xfrm>
            <a:off x="511175" y="1266825"/>
            <a:ext cx="10510838" cy="1477963"/>
          </a:xfrm>
          <a:prstGeom prst="rect">
            <a:avLst/>
          </a:prstGeom>
          <a:noFill/>
          <a:ln w="9525">
            <a:noFill/>
            <a:miter lim="800000"/>
            <a:headEnd/>
            <a:tailEnd/>
          </a:ln>
        </p:spPr>
        <p:txBody>
          <a:bodyPr>
            <a:spAutoFit/>
          </a:bodyPr>
          <a:lstStyle/>
          <a:p>
            <a:r>
              <a:rPr lang="fr-FR" b="1"/>
              <a:t>Réponse : B et D</a:t>
            </a:r>
          </a:p>
          <a:p>
            <a:endParaRPr lang="fr-FR" b="1"/>
          </a:p>
          <a:p>
            <a:r>
              <a:rPr lang="fr-FR"/>
              <a:t>Soit (E) une équation différentielle quelconque, la solution n’a pas forcément d’écriture analytique simple. L’ensemble des solutions d’une équation différentielle s’appelle un flot. L’équation différentielle n’a pas forcément de solutions (Réponses B et 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40962" name="Image 1"/>
          <p:cNvPicPr>
            <a:picLocks noChangeAspect="1"/>
          </p:cNvPicPr>
          <p:nvPr/>
        </p:nvPicPr>
        <p:blipFill>
          <a:blip r:embed="rId2"/>
          <a:srcRect/>
          <a:stretch>
            <a:fillRect/>
          </a:stretch>
        </p:blipFill>
        <p:spPr bwMode="auto">
          <a:xfrm>
            <a:off x="0" y="1255713"/>
            <a:ext cx="12192000" cy="4346575"/>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n°5</a:t>
            </a:r>
          </a:p>
        </p:txBody>
      </p:sp>
      <p:sp>
        <p:nvSpPr>
          <p:cNvPr id="41986"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41987" name="ZoneTexte 4"/>
          <p:cNvSpPr txBox="1">
            <a:spLocks noChangeArrowheads="1"/>
          </p:cNvSpPr>
          <p:nvPr/>
        </p:nvSpPr>
        <p:spPr bwMode="auto">
          <a:xfrm>
            <a:off x="385763" y="955675"/>
            <a:ext cx="10510837" cy="1755775"/>
          </a:xfrm>
          <a:prstGeom prst="rect">
            <a:avLst/>
          </a:prstGeom>
          <a:noFill/>
          <a:ln w="9525">
            <a:noFill/>
            <a:miter lim="800000"/>
            <a:headEnd/>
            <a:tailEnd/>
          </a:ln>
        </p:spPr>
        <p:txBody>
          <a:bodyPr>
            <a:spAutoFit/>
          </a:bodyPr>
          <a:lstStyle/>
          <a:p>
            <a:pPr algn="just"/>
            <a:r>
              <a:rPr lang="fr-FR" b="1"/>
              <a:t>Réponse : A, B et D</a:t>
            </a:r>
          </a:p>
          <a:p>
            <a:pPr algn="just"/>
            <a:endParaRPr lang="fr-FR" b="1"/>
          </a:p>
          <a:p>
            <a:pPr algn="just"/>
            <a:r>
              <a:rPr lang="fr-FR"/>
              <a:t>Traditionnellement dans les équations différentielles, t désigne le temps. Les équations différentielles dites de Lotka-Volterra sont aussi appelées modèle « proies-prédateurs ». Les solutions sont périodiques mais ne peuvent pas s’écrire sous forme analytique simple c’est pourquoi on dessine les cycles de phases par ordinateur.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43010" name="Image 1"/>
          <p:cNvPicPr>
            <a:picLocks noChangeAspect="1"/>
          </p:cNvPicPr>
          <p:nvPr/>
        </p:nvPicPr>
        <p:blipFill>
          <a:blip r:embed="rId2"/>
          <a:srcRect/>
          <a:stretch>
            <a:fillRect/>
          </a:stretch>
        </p:blipFill>
        <p:spPr bwMode="auto">
          <a:xfrm>
            <a:off x="107950" y="668338"/>
            <a:ext cx="12192000" cy="3709987"/>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n°6</a:t>
            </a:r>
          </a:p>
        </p:txBody>
      </p:sp>
      <p:sp>
        <p:nvSpPr>
          <p:cNvPr id="44034"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44035" name="ZoneTexte 4"/>
          <p:cNvSpPr txBox="1">
            <a:spLocks noChangeArrowheads="1"/>
          </p:cNvSpPr>
          <p:nvPr/>
        </p:nvSpPr>
        <p:spPr bwMode="auto">
          <a:xfrm>
            <a:off x="385763" y="955675"/>
            <a:ext cx="10510837" cy="1477963"/>
          </a:xfrm>
          <a:prstGeom prst="rect">
            <a:avLst/>
          </a:prstGeom>
          <a:noFill/>
          <a:ln w="9525">
            <a:noFill/>
            <a:miter lim="800000"/>
            <a:headEnd/>
            <a:tailEnd/>
          </a:ln>
        </p:spPr>
        <p:txBody>
          <a:bodyPr>
            <a:spAutoFit/>
          </a:bodyPr>
          <a:lstStyle/>
          <a:p>
            <a:r>
              <a:rPr lang="fr-FR" b="1"/>
              <a:t>Réponse : B et C</a:t>
            </a:r>
          </a:p>
          <a:p>
            <a:endParaRPr lang="fr-FR" b="1"/>
          </a:p>
          <a:p>
            <a:r>
              <a:rPr lang="fr-FR"/>
              <a:t>L’équation différentielle proposée est du premier ordre, elle admet une solution analytique simple qui s’écrit sous la forme N(t)=N</a:t>
            </a:r>
            <a:r>
              <a:rPr lang="fr-FR" baseline="-25000"/>
              <a:t>0</a:t>
            </a:r>
            <a:r>
              <a:rPr lang="fr-FR"/>
              <a:t>e</a:t>
            </a:r>
            <a:r>
              <a:rPr lang="fr-FR" baseline="30000"/>
              <a:t>-</a:t>
            </a:r>
            <a:r>
              <a:rPr lang="el-GR" baseline="30000"/>
              <a:t>λ</a:t>
            </a:r>
            <a:r>
              <a:rPr lang="fr-FR" baseline="30000"/>
              <a:t>t </a:t>
            </a:r>
            <a:r>
              <a:rPr lang="fr-FR"/>
              <a:t>avec N</a:t>
            </a:r>
            <a:r>
              <a:rPr lang="fr-FR" baseline="-25000"/>
              <a:t>0</a:t>
            </a:r>
            <a:r>
              <a:rPr lang="fr-FR"/>
              <a:t> le nombre de noyaux radioactifs avant désintégration (état initial), </a:t>
            </a:r>
            <a:r>
              <a:rPr lang="el-GR"/>
              <a:t>λ</a:t>
            </a:r>
            <a:r>
              <a:rPr lang="fr-FR"/>
              <a:t> désigne la vitesse de décroissance.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45058" name="Image 1"/>
          <p:cNvPicPr>
            <a:picLocks noChangeAspect="1"/>
          </p:cNvPicPr>
          <p:nvPr/>
        </p:nvPicPr>
        <p:blipFill>
          <a:blip r:embed="rId2"/>
          <a:srcRect/>
          <a:stretch>
            <a:fillRect/>
          </a:stretch>
        </p:blipFill>
        <p:spPr bwMode="auto">
          <a:xfrm>
            <a:off x="0" y="835025"/>
            <a:ext cx="12192000" cy="31242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n°7</a:t>
            </a:r>
          </a:p>
        </p:txBody>
      </p:sp>
      <p:sp>
        <p:nvSpPr>
          <p:cNvPr id="46082"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46083" name="ZoneTexte 4"/>
          <p:cNvSpPr txBox="1">
            <a:spLocks noChangeArrowheads="1"/>
          </p:cNvSpPr>
          <p:nvPr/>
        </p:nvSpPr>
        <p:spPr bwMode="auto">
          <a:xfrm>
            <a:off x="319088" y="947738"/>
            <a:ext cx="10510837" cy="1754187"/>
          </a:xfrm>
          <a:prstGeom prst="rect">
            <a:avLst/>
          </a:prstGeom>
          <a:noFill/>
          <a:ln w="9525">
            <a:noFill/>
            <a:miter lim="800000"/>
            <a:headEnd/>
            <a:tailEnd/>
          </a:ln>
        </p:spPr>
        <p:txBody>
          <a:bodyPr>
            <a:spAutoFit/>
          </a:bodyPr>
          <a:lstStyle/>
          <a:p>
            <a:r>
              <a:rPr lang="fr-FR" b="1"/>
              <a:t>Réponse : A, C et D</a:t>
            </a:r>
          </a:p>
          <a:p>
            <a:endParaRPr lang="fr-FR" b="1"/>
          </a:p>
          <a:p>
            <a:pPr algn="just"/>
            <a:r>
              <a:rPr lang="fr-FR"/>
              <a:t>On cherche la période de demi-vie, c’est-à-dire T tel que N(T)=N</a:t>
            </a:r>
            <a:r>
              <a:rPr lang="fr-FR" baseline="-25000"/>
              <a:t>0</a:t>
            </a:r>
            <a:r>
              <a:rPr lang="fr-FR"/>
              <a:t>/2, ce qui donne T=ln(2)/</a:t>
            </a:r>
            <a:r>
              <a:rPr lang="el-GR"/>
              <a:t>λ</a:t>
            </a:r>
            <a:r>
              <a:rPr lang="fr-FR"/>
              <a:t> (Réponse A). Pour deux constantes de temps, on obtient une désintégration de 75%. </a:t>
            </a:r>
            <a:r>
              <a:rPr lang="el-GR"/>
              <a:t>λ</a:t>
            </a:r>
            <a:r>
              <a:rPr lang="fr-FR"/>
              <a:t> s’exprime comme du 1/T donc comme l’inverse d’une temps (réponse C). Pour 7 constantes de temps, 99% des noyaux sont désintégrés, il suffit de calculer 1-e</a:t>
            </a:r>
            <a:r>
              <a:rPr lang="fr-FR" baseline="30000"/>
              <a:t>-7ln(2)=</a:t>
            </a:r>
            <a:r>
              <a:rPr lang="fr-FR"/>
              <a:t>0,99212875.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47106" name="Image 1"/>
          <p:cNvPicPr>
            <a:picLocks noChangeAspect="1"/>
          </p:cNvPicPr>
          <p:nvPr/>
        </p:nvPicPr>
        <p:blipFill>
          <a:blip r:embed="rId2"/>
          <a:srcRect/>
          <a:stretch>
            <a:fillRect/>
          </a:stretch>
        </p:blipFill>
        <p:spPr bwMode="auto">
          <a:xfrm>
            <a:off x="0" y="842963"/>
            <a:ext cx="12192000" cy="4132262"/>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n°8</a:t>
            </a:r>
          </a:p>
        </p:txBody>
      </p:sp>
      <p:sp>
        <p:nvSpPr>
          <p:cNvPr id="48130"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5" name="ZoneTexte 4"/>
          <p:cNvSpPr txBox="1">
            <a:spLocks noRot="1" noChangeAspect="1" noMove="1" noResize="1" noEditPoints="1" noAdjustHandles="1" noChangeArrowheads="1" noChangeShapeType="1" noTextEdit="1"/>
          </p:cNvSpPr>
          <p:nvPr/>
        </p:nvSpPr>
        <p:spPr>
          <a:xfrm>
            <a:off x="385893" y="956345"/>
            <a:ext cx="10510837" cy="1916037"/>
          </a:xfrm>
          <a:prstGeom prst="rect">
            <a:avLst/>
          </a:prstGeom>
          <a:blipFill>
            <a:blip r:embed="rId2"/>
            <a:stretch>
              <a:fillRect l="-464" t="-1911" r="-464" b="-4459"/>
            </a:stretch>
          </a:blipFill>
        </p:spPr>
        <p:txBody>
          <a:bodyPr/>
          <a:lstStyle/>
          <a:p>
            <a:pPr>
              <a:defRPr/>
            </a:pPr>
            <a:r>
              <a:rPr lang="fr-FR">
                <a:noFill/>
              </a:rPr>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49154" name="Image 1"/>
          <p:cNvPicPr>
            <a:picLocks noChangeAspect="1"/>
          </p:cNvPicPr>
          <p:nvPr/>
        </p:nvPicPr>
        <p:blipFill>
          <a:blip r:embed="rId2"/>
          <a:srcRect/>
          <a:stretch>
            <a:fillRect/>
          </a:stretch>
        </p:blipFill>
        <p:spPr bwMode="auto">
          <a:xfrm>
            <a:off x="0" y="714375"/>
            <a:ext cx="12192000" cy="4505325"/>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n°9</a:t>
            </a:r>
          </a:p>
        </p:txBody>
      </p:sp>
      <p:sp>
        <p:nvSpPr>
          <p:cNvPr id="50178"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5" name="ZoneTexte 4"/>
          <p:cNvSpPr txBox="1">
            <a:spLocks noRot="1" noChangeAspect="1" noMove="1" noResize="1" noEditPoints="1" noAdjustHandles="1" noChangeArrowheads="1" noChangeShapeType="1" noTextEdit="1"/>
          </p:cNvSpPr>
          <p:nvPr/>
        </p:nvSpPr>
        <p:spPr>
          <a:xfrm>
            <a:off x="176242" y="1132514"/>
            <a:ext cx="10510837" cy="1754326"/>
          </a:xfrm>
          <a:prstGeom prst="rect">
            <a:avLst/>
          </a:prstGeom>
          <a:blipFill>
            <a:blip r:embed="rId2"/>
            <a:stretch>
              <a:fillRect l="-522" t="-2083" r="-464" b="-4514"/>
            </a:stretch>
          </a:blipFill>
        </p:spPr>
        <p:txBody>
          <a:bodyPr/>
          <a:lstStyle/>
          <a:p>
            <a:pPr>
              <a:defRPr/>
            </a:pPr>
            <a:r>
              <a:rPr lang="fr-FR">
                <a:noFill/>
              </a:rPr>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51202" name="Image 1"/>
          <p:cNvPicPr>
            <a:picLocks noChangeAspect="1"/>
          </p:cNvPicPr>
          <p:nvPr/>
        </p:nvPicPr>
        <p:blipFill>
          <a:blip r:embed="rId2"/>
          <a:srcRect/>
          <a:stretch>
            <a:fillRect/>
          </a:stretch>
        </p:blipFill>
        <p:spPr bwMode="auto">
          <a:xfrm>
            <a:off x="0" y="742950"/>
            <a:ext cx="12192000" cy="4884738"/>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n°10</a:t>
            </a:r>
          </a:p>
        </p:txBody>
      </p:sp>
      <p:sp>
        <p:nvSpPr>
          <p:cNvPr id="52226"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5" name="ZoneTexte 4"/>
          <p:cNvSpPr txBox="1">
            <a:spLocks noRot="1" noChangeAspect="1" noMove="1" noResize="1" noEditPoints="1" noAdjustHandles="1" noChangeArrowheads="1" noChangeShapeType="1" noTextEdit="1"/>
          </p:cNvSpPr>
          <p:nvPr/>
        </p:nvSpPr>
        <p:spPr>
          <a:xfrm>
            <a:off x="385893" y="956345"/>
            <a:ext cx="10510837" cy="1713418"/>
          </a:xfrm>
          <a:prstGeom prst="rect">
            <a:avLst/>
          </a:prstGeom>
          <a:blipFill>
            <a:blip r:embed="rId2"/>
            <a:stretch>
              <a:fillRect l="-464" t="-2135" r="-464" b="-1068"/>
            </a:stretch>
          </a:blipFill>
        </p:spPr>
        <p:txBody>
          <a:bodyPr/>
          <a:lstStyle/>
          <a:p>
            <a:pPr>
              <a:defRPr/>
            </a:pPr>
            <a:r>
              <a:rPr lang="fr-FR">
                <a:noFill/>
              </a:rPr>
              <a:t>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53250" name="Image 1"/>
          <p:cNvPicPr>
            <a:picLocks noChangeAspect="1"/>
          </p:cNvPicPr>
          <p:nvPr/>
        </p:nvPicPr>
        <p:blipFill>
          <a:blip r:embed="rId2"/>
          <a:srcRect/>
          <a:stretch>
            <a:fillRect/>
          </a:stretch>
        </p:blipFill>
        <p:spPr bwMode="auto">
          <a:xfrm>
            <a:off x="107950" y="555625"/>
            <a:ext cx="12192000" cy="4437063"/>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n°11</a:t>
            </a:r>
          </a:p>
        </p:txBody>
      </p:sp>
      <p:sp>
        <p:nvSpPr>
          <p:cNvPr id="54274"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54275" name="ZoneTexte 4"/>
          <p:cNvSpPr txBox="1">
            <a:spLocks noChangeArrowheads="1"/>
          </p:cNvSpPr>
          <p:nvPr/>
        </p:nvSpPr>
        <p:spPr bwMode="auto">
          <a:xfrm>
            <a:off x="352425" y="955675"/>
            <a:ext cx="10510838" cy="2308225"/>
          </a:xfrm>
          <a:prstGeom prst="rect">
            <a:avLst/>
          </a:prstGeom>
          <a:noFill/>
          <a:ln w="9525">
            <a:noFill/>
            <a:miter lim="800000"/>
            <a:headEnd/>
            <a:tailEnd/>
          </a:ln>
        </p:spPr>
        <p:txBody>
          <a:bodyPr>
            <a:spAutoFit/>
          </a:bodyPr>
          <a:lstStyle/>
          <a:p>
            <a:pPr algn="just"/>
            <a:r>
              <a:rPr lang="fr-FR" b="1"/>
              <a:t>Réponse : A, B et C</a:t>
            </a:r>
          </a:p>
          <a:p>
            <a:pPr algn="just"/>
            <a:endParaRPr lang="fr-FR" b="1"/>
          </a:p>
          <a:p>
            <a:pPr algn="just"/>
            <a:r>
              <a:rPr lang="fr-FR"/>
              <a:t>Le modèle de Verhulst  ou équation logistique de la croissance d’une population, possède une expression analytique donnée en B (il suffit de dériver une solution proposée en B pour retomber sur l’équation du modèle).</a:t>
            </a:r>
          </a:p>
          <a:p>
            <a:pPr algn="just"/>
            <a:endParaRPr lang="fr-FR"/>
          </a:p>
          <a:p>
            <a:pPr algn="just"/>
            <a:r>
              <a:rPr lang="fr-FR"/>
              <a:t>Lorsque t devient grand, l’exponentielle l’emporte sur les autres termes et obtient une saturation à k (Réponse C). Si r ≥0 alors il y a croissance de population.  </a:t>
            </a: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2942</TotalTime>
  <Words>2232</Words>
  <Application>Microsoft Office PowerPoint</Application>
  <PresentationFormat>Grand écran</PresentationFormat>
  <Paragraphs>175</Paragraphs>
  <Slides>37</Slides>
  <Notes>0</Notes>
  <HiddenSlides>0</HiddenSlides>
  <MMClips>0</MMClips>
  <ScaleCrop>false</ScaleCrop>
  <HeadingPairs>
    <vt:vector size="8" baseType="variant">
      <vt:variant>
        <vt:lpstr>Polices utilisées</vt:lpstr>
      </vt:variant>
      <vt:variant>
        <vt:i4>7</vt:i4>
      </vt:variant>
      <vt:variant>
        <vt:lpstr>Thème</vt:lpstr>
      </vt:variant>
      <vt:variant>
        <vt:i4>2</vt:i4>
      </vt:variant>
      <vt:variant>
        <vt:lpstr>Serveurs OLE incorporés</vt:lpstr>
      </vt:variant>
      <vt:variant>
        <vt:i4>1</vt:i4>
      </vt:variant>
      <vt:variant>
        <vt:lpstr>Titres des diapositives</vt:lpstr>
      </vt:variant>
      <vt:variant>
        <vt:i4>37</vt:i4>
      </vt:variant>
    </vt:vector>
  </HeadingPairs>
  <TitlesOfParts>
    <vt:vector size="47" baseType="lpstr">
      <vt:lpstr>Arial</vt:lpstr>
      <vt:lpstr>Arial Rounded MT Bold</vt:lpstr>
      <vt:lpstr>Calibri</vt:lpstr>
      <vt:lpstr>Calibri Light</vt:lpstr>
      <vt:lpstr>Cambria Math</vt:lpstr>
      <vt:lpstr>Tw Cen MT</vt:lpstr>
      <vt:lpstr>Wingdings</vt:lpstr>
      <vt:lpstr>Thème Office</vt:lpstr>
      <vt:lpstr>Office Theme</vt:lpstr>
      <vt:lpstr>Equation</vt:lpstr>
      <vt:lpstr>Présentation de l’enseignement</vt:lpstr>
      <vt:lpstr>Programme</vt:lpstr>
      <vt:lpstr>Mentions légales</vt:lpstr>
      <vt:lpstr>ECUE 7</vt:lpstr>
      <vt:lpstr>Equations différentielles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Correction de l’exercice n°1</vt:lpstr>
      <vt:lpstr>Présentation PowerPoint</vt:lpstr>
      <vt:lpstr>Correction de l’exercice n°2</vt:lpstr>
      <vt:lpstr>Présentation PowerPoint</vt:lpstr>
      <vt:lpstr>Correction de l’exercice n°3</vt:lpstr>
      <vt:lpstr>Présentation PowerPoint</vt:lpstr>
      <vt:lpstr>Correction de l’exercice n°4</vt:lpstr>
      <vt:lpstr>Présentation PowerPoint</vt:lpstr>
      <vt:lpstr>Correction de l’exercice n°5</vt:lpstr>
      <vt:lpstr>Présentation PowerPoint</vt:lpstr>
      <vt:lpstr>Correction de l’exercice n°6</vt:lpstr>
      <vt:lpstr>Présentation PowerPoint</vt:lpstr>
      <vt:lpstr>Correction de l’exercice n°7</vt:lpstr>
      <vt:lpstr>Présentation PowerPoint</vt:lpstr>
      <vt:lpstr>Correction de l’exercice n°8</vt:lpstr>
      <vt:lpstr>Présentation PowerPoint</vt:lpstr>
      <vt:lpstr>Correction de l’exercice n°9</vt:lpstr>
      <vt:lpstr>Présentation PowerPoint</vt:lpstr>
      <vt:lpstr>Correction de l’exercice n°10</vt:lpstr>
      <vt:lpstr>Présentation PowerPoint</vt:lpstr>
      <vt:lpstr>Correction de l’exercice n°11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ECUE 7</dc:title>
  <dc:creator>Gilles MAIGNANT</dc:creator>
  <cp:lastModifiedBy>Gilles MAIGNANT</cp:lastModifiedBy>
  <cp:revision>139</cp:revision>
  <cp:lastPrinted>2020-09-16T09:55:39Z</cp:lastPrinted>
  <dcterms:created xsi:type="dcterms:W3CDTF">2020-09-03T12:24:30Z</dcterms:created>
  <dcterms:modified xsi:type="dcterms:W3CDTF">2020-09-23T08:05:16Z</dcterms:modified>
</cp:coreProperties>
</file>