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0" r:id="rId1"/>
  </p:sldMasterIdLst>
  <p:notesMasterIdLst>
    <p:notesMasterId r:id="rId6"/>
  </p:notesMasterIdLst>
  <p:handoutMasterIdLst>
    <p:handoutMasterId r:id="rId7"/>
  </p:handoutMasterIdLst>
  <p:sldIdLst>
    <p:sldId id="256" r:id="rId2"/>
    <p:sldId id="258" r:id="rId3"/>
    <p:sldId id="264" r:id="rId4"/>
    <p:sldId id="263" r:id="rId5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14" autoAdjust="0"/>
    <p:restoredTop sz="94694"/>
  </p:normalViewPr>
  <p:slideViewPr>
    <p:cSldViewPr snapToGrid="0" snapToObjects="1" showGuides="1">
      <p:cViewPr varScale="1">
        <p:scale>
          <a:sx n="117" d="100"/>
          <a:sy n="117" d="100"/>
        </p:scale>
        <p:origin x="2128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 showGuides="1">
      <p:cViewPr varScale="1">
        <p:scale>
          <a:sx n="97" d="100"/>
          <a:sy n="97" d="100"/>
        </p:scale>
        <p:origin x="3560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050D07-B51C-4D4B-A1D8-46D12F6A4AB5}" type="datetimeFigureOut">
              <a:rPr lang="fr-FR" smtClean="0"/>
              <a:pPr/>
              <a:t>04/09/2020</a:t>
            </a:fld>
            <a:endParaRPr lang="en-GB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A6BF7B-658F-0345-81BF-0C08527A3DAA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3457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B03C7F-34D2-F249-92F8-BD078E6C1DFF}" type="datetimeFigureOut">
              <a:rPr lang="fr-FR" smtClean="0"/>
              <a:pPr/>
              <a:t>04/09/2020</a:t>
            </a:fld>
            <a:endParaRPr lang="en-GB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F0E401-430E-E54A-A7C8-4D84EB5078B9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42269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>
                <a:solidFill>
                  <a:srgbClr val="775F55"/>
                </a:solidFill>
              </a:defRPr>
            </a:lvl1pPr>
          </a:lstStyle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/>
              <a:t>Cliquez pour modifier le style des sous-titres du masque</a:t>
            </a:r>
            <a:endParaRPr kumimoji="0" lang="en-US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683693" y="236538"/>
            <a:ext cx="7776613" cy="365125"/>
          </a:xfrm>
        </p:spPr>
        <p:txBody>
          <a:bodyPr/>
          <a:lstStyle>
            <a:lvl1pPr algn="ctr">
              <a:defRPr>
                <a:solidFill>
                  <a:srgbClr val="775F55"/>
                </a:solidFill>
              </a:defRPr>
            </a:lvl1pPr>
          </a:lstStyle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pic>
        <p:nvPicPr>
          <p:cNvPr id="14" name="Image 13" descr="ccbyncsa88x31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0550" y="6248206"/>
            <a:ext cx="1038286" cy="365760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Diapositive de titr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/>
              <a:t>Cliquez pour modifier le style des sous-titres du masque</a:t>
            </a:r>
            <a:endParaRPr kumimoji="0" lang="en-US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683693" y="236538"/>
            <a:ext cx="7776613" cy="365125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pic>
        <p:nvPicPr>
          <p:cNvPr id="12" name="Image 11" descr="ccbyncsa88x31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6425" y="6227064"/>
            <a:ext cx="1038286" cy="365760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fr-FR"/>
              <a:t>ECUE7 - PASS - UFR Médecine, UFR d’Odontologie – Université Cote d'Azur - Année universitaire 2020-2021</a:t>
            </a:r>
            <a:endParaRPr kumimoji="0"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/>
              <a:t>‹N°›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  <a:prstGeom prst="rect">
            <a:avLst/>
          </a:prstGeom>
        </p:spPr>
        <p:txBody>
          <a:bodyPr rtlCol="0"/>
          <a:lstStyle/>
          <a:p>
            <a:endParaRPr lang="en-US"/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/>
              <a:t>Cliquez sur l'icône pour ajouter une image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dirty="0"/>
              <a:t>Cliquez pour modifier les styles du texte du masque</a:t>
            </a:r>
          </a:p>
          <a:p>
            <a:pPr lvl="1" eaLnBrk="1" latinLnBrk="0" hangingPunct="1"/>
            <a:r>
              <a:rPr kumimoji="0" lang="fr-FR" dirty="0"/>
              <a:t>Deuxième niveau</a:t>
            </a:r>
          </a:p>
          <a:p>
            <a:pPr lvl="2" eaLnBrk="1" latinLnBrk="0" hangingPunct="1"/>
            <a:r>
              <a:rPr kumimoji="0" lang="fr-FR" dirty="0"/>
              <a:t>Troisième niveau</a:t>
            </a:r>
          </a:p>
          <a:p>
            <a:pPr lvl="3" eaLnBrk="1" latinLnBrk="0" hangingPunct="1"/>
            <a:r>
              <a:rPr kumimoji="0" lang="fr-FR" dirty="0"/>
              <a:t>Quatrième niveau</a:t>
            </a:r>
          </a:p>
          <a:p>
            <a:pPr lvl="4" eaLnBrk="1" latinLnBrk="0" hangingPunct="1"/>
            <a:r>
              <a:rPr kumimoji="0" lang="fr-FR" dirty="0"/>
              <a:t>Cinquième niveau</a:t>
            </a:r>
            <a:endParaRPr kumimoji="0"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8156448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  <p:pic>
        <p:nvPicPr>
          <p:cNvPr id="10" name="Image 9" descr="ccbyncsa88x31.png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590550" y="6248206"/>
            <a:ext cx="1038286" cy="3657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92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Présentation</a:t>
            </a:r>
            <a:r>
              <a:rPr lang="en-GB" dirty="0"/>
              <a:t> de </a:t>
            </a:r>
            <a:r>
              <a:rPr lang="en-GB" dirty="0" err="1"/>
              <a:t>l’enseignement</a:t>
            </a:r>
            <a:endParaRPr lang="en-GB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2000" dirty="0"/>
              <a:t>G </a:t>
            </a:r>
            <a:r>
              <a:rPr lang="fr-FR" sz="2000" dirty="0" err="1"/>
              <a:t>Maignant</a:t>
            </a:r>
            <a:r>
              <a:rPr lang="fr-FR" sz="2000" dirty="0"/>
              <a:t>, L </a:t>
            </a:r>
            <a:r>
              <a:rPr lang="fr-FR" sz="2000" dirty="0" err="1"/>
              <a:t>Lupi</a:t>
            </a:r>
            <a:r>
              <a:rPr lang="fr-FR" sz="2000" dirty="0"/>
              <a:t>, C Pradier, P Staccini (</a:t>
            </a:r>
            <a:r>
              <a:rPr lang="fr-FR" sz="2000"/>
              <a:t>responsable ECUE 7)</a:t>
            </a:r>
            <a:endParaRPr lang="fr-FR" sz="2000" dirty="0"/>
          </a:p>
        </p:txBody>
      </p:sp>
      <p:sp>
        <p:nvSpPr>
          <p:cNvPr id="14" name="Espace réservé du pied de page 12"/>
          <p:cNvSpPr txBox="1">
            <a:spLocks/>
          </p:cNvSpPr>
          <p:nvPr/>
        </p:nvSpPr>
        <p:spPr>
          <a:xfrm>
            <a:off x="0" y="2321507"/>
            <a:ext cx="9144000" cy="1425661"/>
          </a:xfrm>
          <a:prstGeom prst="rect">
            <a:avLst/>
          </a:prstGeom>
        </p:spPr>
        <p:txBody>
          <a:bodyPr vert="horz"/>
          <a:lstStyle/>
          <a:p>
            <a:pPr lvl="0" algn="ctr"/>
            <a:r>
              <a:rPr lang="fr-FR" sz="3600" dirty="0">
                <a:solidFill>
                  <a:schemeClr val="bg2"/>
                </a:solidFill>
              </a:rPr>
              <a:t>UE SPECIFIQUE PASS</a:t>
            </a:r>
          </a:p>
          <a:p>
            <a:pPr lvl="0" algn="ctr"/>
            <a:r>
              <a:rPr lang="fr-FR" sz="3600" dirty="0">
                <a:solidFill>
                  <a:schemeClr val="bg2"/>
                </a:solidFill>
              </a:rPr>
              <a:t>ECUE 7 : BIOSTATISTIQUE</a:t>
            </a:r>
          </a:p>
          <a:p>
            <a:pPr lvl="0" algn="ctr"/>
            <a:r>
              <a:rPr lang="fr-FR" sz="3600" dirty="0">
                <a:solidFill>
                  <a:schemeClr val="bg2"/>
                </a:solidFill>
              </a:rPr>
              <a:t>ET STATISTIQUES APPLIQUEES</a:t>
            </a:r>
          </a:p>
        </p:txBody>
      </p:sp>
      <p:pic>
        <p:nvPicPr>
          <p:cNvPr id="5" name="Image 4" descr="Une image contenant alimentation&#10;&#10;Description générée automatiquement">
            <a:extLst>
              <a:ext uri="{FF2B5EF4-FFF2-40B4-BE49-F238E27FC236}">
                <a16:creationId xmlns:a16="http://schemas.microsoft.com/office/drawing/2014/main" id="{27AE5585-0A4A-C34F-AD7E-E945AF2CFF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4340" y="18638"/>
            <a:ext cx="2035319" cy="1425661"/>
          </a:xfrm>
          <a:prstGeom prst="rect">
            <a:avLst/>
          </a:prstGeom>
        </p:spPr>
      </p:pic>
      <p:pic>
        <p:nvPicPr>
          <p:cNvPr id="7" name="Image 6" descr="Une image contenant dessin&#10;&#10;Description générée automatiquement">
            <a:extLst>
              <a:ext uri="{FF2B5EF4-FFF2-40B4-BE49-F238E27FC236}">
                <a16:creationId xmlns:a16="http://schemas.microsoft.com/office/drawing/2014/main" id="{8110D8FC-D579-0142-B28E-E5BE9AEBBC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0752"/>
          <a:stretch/>
        </p:blipFill>
        <p:spPr>
          <a:xfrm>
            <a:off x="0" y="0"/>
            <a:ext cx="2013857" cy="1565418"/>
          </a:xfrm>
          <a:prstGeom prst="rect">
            <a:avLst/>
          </a:prstGeom>
        </p:spPr>
      </p:pic>
      <p:pic>
        <p:nvPicPr>
          <p:cNvPr id="9" name="Image 8" descr="Une image contenant dessin&#10;&#10;Description générée automatiquement">
            <a:extLst>
              <a:ext uri="{FF2B5EF4-FFF2-40B4-BE49-F238E27FC236}">
                <a16:creationId xmlns:a16="http://schemas.microsoft.com/office/drawing/2014/main" id="{44FE596F-14E1-A445-AE15-17C6B4C82D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7475" y="1"/>
            <a:ext cx="1366524" cy="14256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Programme</a:t>
            </a: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fr-FR" dirty="0"/>
              <a:t>PARTIE 1 : PROBABILITES - STATISTIQUES</a:t>
            </a:r>
          </a:p>
          <a:p>
            <a:pPr lvl="1"/>
            <a:r>
              <a:rPr lang="fr-FR" dirty="0"/>
              <a:t>1. Mesure des phénomènes biologiques : types de données, unités, échelles, ordres de grandeur, précision (PS)</a:t>
            </a:r>
          </a:p>
          <a:p>
            <a:pPr lvl="1"/>
            <a:r>
              <a:rPr lang="fr-FR" dirty="0"/>
              <a:t>2. Evénements, probabilités élémentaires et probabilités conditionnelles (PS)</a:t>
            </a:r>
          </a:p>
          <a:p>
            <a:pPr lvl="1"/>
            <a:r>
              <a:rPr lang="fr-FR" dirty="0"/>
              <a:t>3. Indépendance en probabilité et théorème de Bayes (PS)</a:t>
            </a:r>
          </a:p>
          <a:p>
            <a:pPr lvl="1"/>
            <a:r>
              <a:rPr lang="fr-FR" dirty="0"/>
              <a:t>4. Variables aléatoires et lois de probabilité discrète et continue (PS)</a:t>
            </a:r>
          </a:p>
          <a:p>
            <a:pPr lvl="1"/>
            <a:r>
              <a:rPr lang="fr-FR" dirty="0"/>
              <a:t>5. Population, échantillon. Estimation ponctuelle d’un paramètre et estimation par intervalle (GM)</a:t>
            </a:r>
          </a:p>
          <a:p>
            <a:pPr lvl="1"/>
            <a:r>
              <a:rPr lang="fr-FR" dirty="0"/>
              <a:t>6. Les principes des tests d'hypothèse. Tests paramétriques et non paramétriques (GM)</a:t>
            </a:r>
          </a:p>
          <a:p>
            <a:pPr lvl="1"/>
            <a:r>
              <a:rPr lang="fr-FR" dirty="0"/>
              <a:t>7. Etude de la liaison entre variable quantitative et qualitative (comparaison de deux moyennes, échantillons indépendants et appariés) (GM)</a:t>
            </a:r>
          </a:p>
          <a:p>
            <a:pPr lvl="1"/>
            <a:r>
              <a:rPr lang="fr-FR" dirty="0"/>
              <a:t>8. Etude de la liaison entre deux variables qualitatives (test du Chi2 : indépendance, homogénéité, adéquation à un modèle théorique) (GM)</a:t>
            </a:r>
          </a:p>
          <a:p>
            <a:pPr lvl="1"/>
            <a:r>
              <a:rPr lang="fr-FR" dirty="0"/>
              <a:t>9. Etude de la liaison entre deux variables quantitatives (corrélation, régression) (GM)</a:t>
            </a:r>
          </a:p>
          <a:p>
            <a:r>
              <a:rPr lang="fr-FR" dirty="0"/>
              <a:t>PARTIE 3 : MODELISATION ET PREDICTION</a:t>
            </a:r>
          </a:p>
          <a:p>
            <a:pPr lvl="1"/>
            <a:r>
              <a:rPr lang="fr-FR" dirty="0"/>
              <a:t>1. Bases d’algèbre linéaire pour la modélisation en santé (GM)</a:t>
            </a:r>
          </a:p>
          <a:p>
            <a:pPr lvl="1"/>
            <a:r>
              <a:rPr lang="fr-FR" dirty="0"/>
              <a:t>2. Equations différentielles pour la modélisation en santé (GM)</a:t>
            </a:r>
          </a:p>
          <a:p>
            <a:pPr lvl="1"/>
            <a:r>
              <a:rPr lang="fr-FR" dirty="0"/>
              <a:t>3. Modèles de prédiction : risque et épidémiologie (CP)</a:t>
            </a:r>
          </a:p>
          <a:p>
            <a:pPr lvl="1"/>
            <a:r>
              <a:rPr lang="fr-FR" dirty="0"/>
              <a:t>4. Modèles de prédiction : test diagnostique (LL)</a:t>
            </a:r>
          </a:p>
          <a:p>
            <a:pPr lvl="1"/>
            <a:r>
              <a:rPr lang="fr-FR" dirty="0"/>
              <a:t>5. Modèles de prédiction : essai thérapeutique (PS)</a:t>
            </a:r>
          </a:p>
          <a:p>
            <a:pPr lvl="1"/>
            <a:r>
              <a:rPr lang="fr-FR" dirty="0"/>
              <a:t>6. Modèles de prédiction : analyse de survie (PS)</a:t>
            </a:r>
          </a:p>
          <a:p>
            <a:pPr lvl="1"/>
            <a:r>
              <a:rPr lang="fr-FR"/>
              <a:t>7. </a:t>
            </a:r>
            <a:r>
              <a:rPr lang="fr-FR" dirty="0"/>
              <a:t>Introduction au modèles multivariés (PS))</a:t>
            </a:r>
          </a:p>
          <a:p>
            <a:endParaRPr lang="fr-FR" dirty="0"/>
          </a:p>
          <a:p>
            <a:r>
              <a:rPr lang="fr-FR" dirty="0"/>
              <a:t>GM : Gilles </a:t>
            </a:r>
            <a:r>
              <a:rPr lang="fr-FR" dirty="0" err="1"/>
              <a:t>Maignant</a:t>
            </a:r>
            <a:r>
              <a:rPr lang="fr-FR" dirty="0"/>
              <a:t> - LL : Laurence </a:t>
            </a:r>
            <a:r>
              <a:rPr lang="fr-FR" dirty="0" err="1"/>
              <a:t>Lupi</a:t>
            </a:r>
            <a:r>
              <a:rPr lang="fr-FR" dirty="0"/>
              <a:t> - CP : Christian Pradier - PS : Pascal Staccini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Ouvrages</a:t>
            </a:r>
            <a:r>
              <a:rPr lang="en-GB" dirty="0"/>
              <a:t> </a:t>
            </a:r>
            <a:r>
              <a:rPr lang="en-GB" dirty="0" err="1"/>
              <a:t>conseillés</a:t>
            </a:r>
            <a:endParaRPr lang="en-GB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/>
          </a:p>
        </p:txBody>
      </p:sp>
      <p:pic>
        <p:nvPicPr>
          <p:cNvPr id="12" name="Espace réservé du contenu 8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 t="-8824" b="-8824"/>
          <a:stretch>
            <a:fillRect/>
          </a:stretch>
        </p:blipFill>
        <p:spPr>
          <a:xfrm>
            <a:off x="4876800" y="1589567"/>
            <a:ext cx="3886200" cy="4572000"/>
          </a:xfrm>
          <a:prstGeom prst="rect">
            <a:avLst/>
          </a:prstGeom>
        </p:spPr>
      </p:pic>
      <p:pic>
        <p:nvPicPr>
          <p:cNvPr id="1028" name="Picture 4" descr="PACES Total UE4 en QCM Mathématiques Biostatistiques 700 QCM Corrigés Commentés">
            <a:extLst>
              <a:ext uri="{FF2B5EF4-FFF2-40B4-BE49-F238E27FC236}">
                <a16:creationId xmlns:a16="http://schemas.microsoft.com/office/drawing/2014/main" id="{30DEED77-9AFE-9C4B-9253-AA292B214925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980" y="1936916"/>
            <a:ext cx="2599392" cy="388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1802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Mentions </a:t>
            </a:r>
            <a:r>
              <a:rPr lang="en-GB" dirty="0" err="1"/>
              <a:t>légales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FR" dirty="0"/>
              <a:t>L'ensemble de ce document relève des législations française et internationale sur le droit d'auteur et la propriété intellectuelle.</a:t>
            </a:r>
          </a:p>
          <a:p>
            <a:r>
              <a:rPr lang="fr-FR" dirty="0"/>
              <a:t>Tous les droits de reproduction de tout ou partie sont réservés pour les textes ainsi que pour l'ensemble des documents iconographiques, photographiques, vidéos et sonores.</a:t>
            </a:r>
          </a:p>
          <a:p>
            <a:r>
              <a:rPr lang="fr-FR" dirty="0"/>
              <a:t>Ce document est interdit à la vente ou à la location par un tiers autre que l’Université Cote d’Azur.</a:t>
            </a:r>
          </a:p>
          <a:p>
            <a:r>
              <a:rPr lang="fr-FR" dirty="0"/>
              <a:t>La diffusion, la duplication, la mise à disposition du public (sous quelque forme ou support que ce soit), la mise en réseau, de tout ou partie de ce document, sont strictement réservées à l’Université Cote d’Azur.</a:t>
            </a:r>
          </a:p>
          <a:p>
            <a:r>
              <a:rPr lang="fr-FR" dirty="0"/>
              <a:t>L’utilisation de ce document est strictement réservée à l’usage privé des étudiants inscrits aux cours et au tutorat organisés par l’UFR de Médecine de l’Université Cote d’Azur, et non destinée à toute autre utilisation privée ou collective, gratuite ou payante.</a:t>
            </a: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dian">
  <a:themeElements>
    <a:clrScheme name="Mé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édian">
      <a:maj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Médian.thmx</Template>
  <TotalTime>729</TotalTime>
  <Words>514</Words>
  <Application>Microsoft Macintosh PowerPoint</Application>
  <PresentationFormat>Affichage à l'écran (4:3)</PresentationFormat>
  <Paragraphs>36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9" baseType="lpstr">
      <vt:lpstr>Calibri</vt:lpstr>
      <vt:lpstr>Tw Cen MT</vt:lpstr>
      <vt:lpstr>Wingdings</vt:lpstr>
      <vt:lpstr>Wingdings 2</vt:lpstr>
      <vt:lpstr>Médian</vt:lpstr>
      <vt:lpstr>Présentation de l’enseignement</vt:lpstr>
      <vt:lpstr>Programme</vt:lpstr>
      <vt:lpstr>Ouvrages conseillés</vt:lpstr>
      <vt:lpstr>Mentions légales</vt:lpstr>
    </vt:vector>
  </TitlesOfParts>
  <Company>UFR Médecine de Nice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Pascal STACCINI</dc:creator>
  <cp:lastModifiedBy>Pascal Staccini</cp:lastModifiedBy>
  <cp:revision>72</cp:revision>
  <cp:lastPrinted>2012-09-13T06:18:53Z</cp:lastPrinted>
  <dcterms:created xsi:type="dcterms:W3CDTF">2012-09-13T06:13:33Z</dcterms:created>
  <dcterms:modified xsi:type="dcterms:W3CDTF">2020-09-04T10:55:46Z</dcterms:modified>
</cp:coreProperties>
</file>