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6" r:id="rId1"/>
  </p:sldMasterIdLst>
  <p:notesMasterIdLst>
    <p:notesMasterId r:id="rId27"/>
  </p:notesMasterIdLst>
  <p:sldIdLst>
    <p:sldId id="256" r:id="rId2"/>
    <p:sldId id="262" r:id="rId3"/>
    <p:sldId id="304" r:id="rId4"/>
    <p:sldId id="258" r:id="rId5"/>
    <p:sldId id="306" r:id="rId6"/>
    <p:sldId id="307" r:id="rId7"/>
    <p:sldId id="308" r:id="rId8"/>
    <p:sldId id="305" r:id="rId9"/>
    <p:sldId id="311" r:id="rId10"/>
    <p:sldId id="310" r:id="rId11"/>
    <p:sldId id="312" r:id="rId12"/>
    <p:sldId id="313" r:id="rId13"/>
    <p:sldId id="261" r:id="rId14"/>
    <p:sldId id="266" r:id="rId15"/>
    <p:sldId id="314" r:id="rId16"/>
    <p:sldId id="315" r:id="rId17"/>
    <p:sldId id="309" r:id="rId18"/>
    <p:sldId id="316" r:id="rId19"/>
    <p:sldId id="317" r:id="rId20"/>
    <p:sldId id="318" r:id="rId21"/>
    <p:sldId id="319" r:id="rId22"/>
    <p:sldId id="320" r:id="rId23"/>
    <p:sldId id="321" r:id="rId24"/>
    <p:sldId id="322" r:id="rId25"/>
    <p:sldId id="273" r:id="rId26"/>
  </p:sldIdLst>
  <p:sldSz cx="9144000" cy="5143500" type="screen16x9"/>
  <p:notesSz cx="6858000" cy="9144000"/>
  <p:embeddedFontLst>
    <p:embeddedFont>
      <p:font typeface="Arvo" panose="02000000000000000000" pitchFamily="2" charset="77"/>
      <p:regular r:id="rId28"/>
      <p:bold r:id="rId29"/>
      <p:italic r:id="rId30"/>
      <p:boldItalic r:id="rId31"/>
    </p:embeddedFont>
    <p:embeddedFont>
      <p:font typeface="Bodoni" pitchFamily="2" charset="0"/>
      <p:regular r:id="rId32"/>
      <p:bold r:id="rId33"/>
      <p:italic r:id="rId34"/>
      <p:boldItalic r:id="rId35"/>
    </p:embeddedFont>
    <p:embeddedFont>
      <p:font typeface="Ubuntu" panose="020B0504030602030204" pitchFamily="34" charset="0"/>
      <p:regular r:id="rId36"/>
      <p:bold r:id="rId37"/>
      <p:italic r:id="rId38"/>
      <p:boldItalic r:id="rId39"/>
    </p:embeddedFont>
    <p:embeddedFont>
      <p:font typeface="Ubuntu Light" panose="020B0304030602030204" pitchFamily="34" charset="0"/>
      <p:regular r:id="rId40"/>
      <p:bold r:id="rId41"/>
      <p:italic r:id="rId42"/>
      <p:boldItalic r:id="rId4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>
          <p15:clr>
            <a:srgbClr val="A4A3A4"/>
          </p15:clr>
        </p15:guide>
        <p15:guide id="2" orient="horz" pos="3053">
          <p15:clr>
            <a:srgbClr val="A4A3A4"/>
          </p15:clr>
        </p15:guide>
        <p15:guide id="3" orient="horz" pos="2871">
          <p15:clr>
            <a:srgbClr val="A4A3A4"/>
          </p15:clr>
        </p15:guide>
        <p15:guide id="4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1F98B0C7-3E4D-469F-A9AA-04EFF4D52A8E}">
  <a:tblStyle styleId="{1F98B0C7-3E4D-469F-A9AA-04EFF4D52A8E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3A7F9F23-A300-48EA-969C-BABD1C058879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729"/>
  </p:normalViewPr>
  <p:slideViewPr>
    <p:cSldViewPr snapToGrid="0">
      <p:cViewPr varScale="1">
        <p:scale>
          <a:sx n="145" d="100"/>
          <a:sy n="145" d="100"/>
        </p:scale>
        <p:origin x="680" y="176"/>
      </p:cViewPr>
      <p:guideLst>
        <p:guide orient="horz"/>
        <p:guide orient="horz" pos="3053"/>
        <p:guide orient="horz" pos="2871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2.fntdata"/><Relationship Id="rId21" Type="http://schemas.openxmlformats.org/officeDocument/2006/relationships/slide" Target="slides/slide20.xml"/><Relationship Id="rId34" Type="http://schemas.openxmlformats.org/officeDocument/2006/relationships/font" Target="fonts/font7.fntdata"/><Relationship Id="rId42" Type="http://schemas.openxmlformats.org/officeDocument/2006/relationships/font" Target="fonts/font15.fntdata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5.fntdata"/><Relationship Id="rId37" Type="http://schemas.openxmlformats.org/officeDocument/2006/relationships/font" Target="fonts/font10.fntdata"/><Relationship Id="rId40" Type="http://schemas.openxmlformats.org/officeDocument/2006/relationships/font" Target="fonts/font13.fntdata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36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font" Target="fonts/font3.fntdata"/><Relationship Id="rId35" Type="http://schemas.openxmlformats.org/officeDocument/2006/relationships/font" Target="fonts/font8.fntdata"/><Relationship Id="rId43" Type="http://schemas.openxmlformats.org/officeDocument/2006/relationships/font" Target="fonts/font16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6.fntdata"/><Relationship Id="rId38" Type="http://schemas.openxmlformats.org/officeDocument/2006/relationships/font" Target="fonts/font11.fntdata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font" Target="fonts/font1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g442eb61d9d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1" name="Google Shape;191;g442eb61d9d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442eb61d9d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1" name="Google Shape;241;g442eb61d9d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442eb61d9d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1" name="Google Shape;241;g442eb61d9d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098978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442eb61d9d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2" name="Google Shape;212;g442eb61d9d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442eb61d9d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2" name="Google Shape;212;g442eb61d9d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073607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0" name="Google Shape;790;g442eb61d9d_0_5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1" name="Google Shape;791;g442eb61d9d_0_5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897894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442eb61d9d_0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442eb61d9d_0_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813255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442eb61d9d_0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442eb61d9d_0_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011341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0" name="Google Shape;790;g442eb61d9d_0_5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1" name="Google Shape;791;g442eb61d9d_0_5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290151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442eb61d9d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2" name="Google Shape;212;g442eb61d9d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27353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442eb61d9d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1" name="Google Shape;241;g442eb61d9d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601419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0" name="Google Shape;790;g442eb61d9d_0_5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1" name="Google Shape;791;g442eb61d9d_0_5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925139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g442eb61d9d_0_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5" name="Google Shape;235;g442eb61d9d_0_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g442eb61d9d_0_6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1" name="Google Shape;281;g442eb61d9d_0_6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442eb61d9d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2" name="Google Shape;212;g442eb61d9d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4728471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442eb61d9d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2" name="Google Shape;212;g442eb61d9d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6532008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442eb61d9d_0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442eb61d9d_0_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1040364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0" name="Google Shape;790;g442eb61d9d_0_5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1" name="Google Shape;791;g442eb61d9d_0_5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480069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442eb61d9d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2" name="Google Shape;212;g442eb61d9d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901159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442eb61d9d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2" name="Google Shape;212;g442eb61d9d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4876537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442eb61d9d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2" name="Google Shape;212;g442eb61d9d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7005672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442eb61d9d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2" name="Google Shape;212;g442eb61d9d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8738951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442eb61d9d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1" name="Google Shape;241;g442eb61d9d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7867734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442eb61d9d_0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442eb61d9d_0_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9922061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g4c48d0495d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3" name="Google Shape;353;g4c48d0495d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Title slide" type="title">
  <p:cSld name="TITLE"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676300" y="321200"/>
            <a:ext cx="4885500" cy="4431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434343"/>
              </a:solidFill>
            </a:endParaRPr>
          </a:p>
        </p:txBody>
      </p:sp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1610650" y="1856275"/>
            <a:ext cx="6157800" cy="875700"/>
          </a:xfrm>
          <a:prstGeom prst="rect">
            <a:avLst/>
          </a:prstGeom>
          <a:ln w="38100" cap="flat" cmpd="sng">
            <a:solidFill>
              <a:srgbClr val="53535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ubtitle">
  <p:cSld name="SECTION_HEADER_1">
    <p:bg>
      <p:bgPr>
        <a:solidFill>
          <a:schemeClr val="lt1"/>
        </a:solidFill>
        <a:effectLst/>
      </p:bgPr>
    </p:bg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6"/>
          <p:cNvSpPr txBox="1">
            <a:spLocks noGrp="1"/>
          </p:cNvSpPr>
          <p:nvPr>
            <p:ph type="title"/>
          </p:nvPr>
        </p:nvSpPr>
        <p:spPr>
          <a:xfrm>
            <a:off x="570047" y="993900"/>
            <a:ext cx="3055500" cy="1114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None/>
              <a:defRPr sz="40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None/>
              <a:defRPr sz="40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None/>
              <a:defRPr sz="40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None/>
              <a:defRPr sz="40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None/>
              <a:defRPr sz="40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None/>
              <a:defRPr sz="40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None/>
              <a:defRPr sz="40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None/>
              <a:defRPr sz="40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subTitle" idx="1"/>
          </p:nvPr>
        </p:nvSpPr>
        <p:spPr>
          <a:xfrm>
            <a:off x="614775" y="2564775"/>
            <a:ext cx="2920800" cy="578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1pPr>
            <a:lvl2pPr lvl="1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2pPr>
            <a:lvl3pPr lvl="2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3pPr>
            <a:lvl4pPr lvl="3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4pPr>
            <a:lvl5pPr lvl="4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5pPr>
            <a:lvl6pPr lvl="5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6pPr>
            <a:lvl7pPr lvl="6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7pPr>
            <a:lvl8pPr lvl="7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8pPr>
            <a:lvl9pPr lvl="8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‹N°›</a:t>
            </a:fld>
            <a:endParaRPr/>
          </a:p>
        </p:txBody>
      </p:sp>
      <p:cxnSp>
        <p:nvCxnSpPr>
          <p:cNvPr id="44" name="Google Shape;44;p6"/>
          <p:cNvCxnSpPr/>
          <p:nvPr/>
        </p:nvCxnSpPr>
        <p:spPr>
          <a:xfrm>
            <a:off x="678525" y="2060575"/>
            <a:ext cx="676200" cy="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&amp; body slide" type="tx">
  <p:cSld name="TITLE_AND_BODY">
    <p:bg>
      <p:bgPr>
        <a:solidFill>
          <a:schemeClr val="lt1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/>
          <p:nvPr/>
        </p:nvSpPr>
        <p:spPr>
          <a:xfrm>
            <a:off x="406950" y="352200"/>
            <a:ext cx="8330100" cy="4311000"/>
          </a:xfrm>
          <a:prstGeom prst="rect">
            <a:avLst/>
          </a:prstGeom>
          <a:noFill/>
          <a:ln w="381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title"/>
          </p:nvPr>
        </p:nvSpPr>
        <p:spPr>
          <a:xfrm>
            <a:off x="0" y="216225"/>
            <a:ext cx="9144000" cy="913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200"/>
              <a:buNone/>
              <a:defRPr sz="2200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400"/>
              <a:buFont typeface="Bodoni"/>
              <a:buNone/>
              <a:defRPr b="1">
                <a:latin typeface="Bodoni"/>
                <a:ea typeface="Bodoni"/>
                <a:cs typeface="Bodoni"/>
                <a:sym typeface="Bodoni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400"/>
              <a:buFont typeface="Bodoni"/>
              <a:buNone/>
              <a:defRPr b="1">
                <a:latin typeface="Bodoni"/>
                <a:ea typeface="Bodoni"/>
                <a:cs typeface="Bodoni"/>
                <a:sym typeface="Bodoni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400"/>
              <a:buFont typeface="Bodoni"/>
              <a:buNone/>
              <a:defRPr b="1">
                <a:latin typeface="Bodoni"/>
                <a:ea typeface="Bodoni"/>
                <a:cs typeface="Bodoni"/>
                <a:sym typeface="Bodoni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400"/>
              <a:buFont typeface="Bodoni"/>
              <a:buNone/>
              <a:defRPr b="1">
                <a:latin typeface="Bodoni"/>
                <a:ea typeface="Bodoni"/>
                <a:cs typeface="Bodoni"/>
                <a:sym typeface="Bodoni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400"/>
              <a:buFont typeface="Bodoni"/>
              <a:buNone/>
              <a:defRPr b="1">
                <a:latin typeface="Bodoni"/>
                <a:ea typeface="Bodoni"/>
                <a:cs typeface="Bodoni"/>
                <a:sym typeface="Bodoni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400"/>
              <a:buFont typeface="Bodoni"/>
              <a:buNone/>
              <a:defRPr b="1">
                <a:latin typeface="Bodoni"/>
                <a:ea typeface="Bodoni"/>
                <a:cs typeface="Bodoni"/>
                <a:sym typeface="Bodoni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400"/>
              <a:buFont typeface="Bodoni"/>
              <a:buNone/>
              <a:defRPr b="1">
                <a:latin typeface="Bodoni"/>
                <a:ea typeface="Bodoni"/>
                <a:cs typeface="Bodoni"/>
                <a:sym typeface="Bodoni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400"/>
              <a:buFont typeface="Bodoni"/>
              <a:buNone/>
              <a:defRPr b="1">
                <a:latin typeface="Bodoni"/>
                <a:ea typeface="Bodoni"/>
                <a:cs typeface="Bodoni"/>
                <a:sym typeface="Bodoni"/>
              </a:defRPr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body" idx="1"/>
          </p:nvPr>
        </p:nvSpPr>
        <p:spPr>
          <a:xfrm>
            <a:off x="1454050" y="1904925"/>
            <a:ext cx="5877000" cy="250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400"/>
            </a:lvl2pPr>
            <a:lvl3pPr marL="1371600" lvl="2" indent="-31115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Char char="■"/>
              <a:defRPr sz="1300"/>
            </a:lvl3pPr>
            <a:lvl4pPr marL="1828800" lvl="3" indent="-31115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 sz="1300"/>
            </a:lvl4pPr>
            <a:lvl5pPr marL="2286000" lvl="4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29845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21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Char char="■"/>
              <a:defRPr sz="1000"/>
            </a:lvl9pPr>
          </a:lstStyle>
          <a:p>
            <a:endParaRPr/>
          </a:p>
        </p:txBody>
      </p:sp>
      <p:sp>
        <p:nvSpPr>
          <p:cNvPr id="54" name="Google Shape;54;p8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1pPr>
            <a:lvl2pPr lvl="1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2pPr>
            <a:lvl3pPr lvl="2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3pPr>
            <a:lvl4pPr lvl="3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4pPr>
            <a:lvl5pPr lvl="4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5pPr>
            <a:lvl6pPr lvl="5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6pPr>
            <a:lvl7pPr lvl="6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7pPr>
            <a:lvl8pPr lvl="7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8pPr>
            <a:lvl9pPr lvl="8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‹N°›</a:t>
            </a:fld>
            <a:endParaRPr/>
          </a:p>
        </p:txBody>
      </p:sp>
      <p:cxnSp>
        <p:nvCxnSpPr>
          <p:cNvPr id="55" name="Google Shape;55;p8"/>
          <p:cNvCxnSpPr/>
          <p:nvPr/>
        </p:nvCxnSpPr>
        <p:spPr>
          <a:xfrm>
            <a:off x="4233900" y="1223600"/>
            <a:ext cx="676200" cy="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design 1">
  <p:cSld name="TITLE_AND_BODY_2">
    <p:bg>
      <p:bgPr>
        <a:solidFill>
          <a:schemeClr val="lt1"/>
        </a:solidFill>
        <a:effectLst/>
      </p:bgPr>
    </p:bg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9"/>
          <p:cNvSpPr/>
          <p:nvPr/>
        </p:nvSpPr>
        <p:spPr>
          <a:xfrm>
            <a:off x="406950" y="352200"/>
            <a:ext cx="8330100" cy="4311000"/>
          </a:xfrm>
          <a:prstGeom prst="rect">
            <a:avLst/>
          </a:prstGeom>
          <a:noFill/>
          <a:ln w="381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title"/>
          </p:nvPr>
        </p:nvSpPr>
        <p:spPr>
          <a:xfrm>
            <a:off x="0" y="216225"/>
            <a:ext cx="9144000" cy="913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200"/>
              <a:buNone/>
              <a:defRPr sz="2200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400"/>
              <a:buFont typeface="Bodoni"/>
              <a:buNone/>
              <a:defRPr b="1">
                <a:latin typeface="Bodoni"/>
                <a:ea typeface="Bodoni"/>
                <a:cs typeface="Bodoni"/>
                <a:sym typeface="Bodoni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400"/>
              <a:buFont typeface="Bodoni"/>
              <a:buNone/>
              <a:defRPr b="1">
                <a:latin typeface="Bodoni"/>
                <a:ea typeface="Bodoni"/>
                <a:cs typeface="Bodoni"/>
                <a:sym typeface="Bodoni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400"/>
              <a:buFont typeface="Bodoni"/>
              <a:buNone/>
              <a:defRPr b="1">
                <a:latin typeface="Bodoni"/>
                <a:ea typeface="Bodoni"/>
                <a:cs typeface="Bodoni"/>
                <a:sym typeface="Bodoni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400"/>
              <a:buFont typeface="Bodoni"/>
              <a:buNone/>
              <a:defRPr b="1">
                <a:latin typeface="Bodoni"/>
                <a:ea typeface="Bodoni"/>
                <a:cs typeface="Bodoni"/>
                <a:sym typeface="Bodoni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400"/>
              <a:buFont typeface="Bodoni"/>
              <a:buNone/>
              <a:defRPr b="1">
                <a:latin typeface="Bodoni"/>
                <a:ea typeface="Bodoni"/>
                <a:cs typeface="Bodoni"/>
                <a:sym typeface="Bodoni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400"/>
              <a:buFont typeface="Bodoni"/>
              <a:buNone/>
              <a:defRPr b="1">
                <a:latin typeface="Bodoni"/>
                <a:ea typeface="Bodoni"/>
                <a:cs typeface="Bodoni"/>
                <a:sym typeface="Bodoni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400"/>
              <a:buFont typeface="Bodoni"/>
              <a:buNone/>
              <a:defRPr b="1">
                <a:latin typeface="Bodoni"/>
                <a:ea typeface="Bodoni"/>
                <a:cs typeface="Bodoni"/>
                <a:sym typeface="Bodoni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400"/>
              <a:buFont typeface="Bodoni"/>
              <a:buNone/>
              <a:defRPr b="1">
                <a:latin typeface="Bodoni"/>
                <a:ea typeface="Bodoni"/>
                <a:cs typeface="Bodoni"/>
                <a:sym typeface="Bodoni"/>
              </a:defRPr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1pPr>
            <a:lvl2pPr lvl="1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2pPr>
            <a:lvl3pPr lvl="2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3pPr>
            <a:lvl4pPr lvl="3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4pPr>
            <a:lvl5pPr lvl="4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5pPr>
            <a:lvl6pPr lvl="5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6pPr>
            <a:lvl7pPr lvl="6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7pPr>
            <a:lvl8pPr lvl="7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8pPr>
            <a:lvl9pPr lvl="8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‹N°›</a:t>
            </a:fld>
            <a:endParaRPr/>
          </a:p>
        </p:txBody>
      </p:sp>
      <p:cxnSp>
        <p:nvCxnSpPr>
          <p:cNvPr id="60" name="Google Shape;60;p9"/>
          <p:cNvCxnSpPr/>
          <p:nvPr/>
        </p:nvCxnSpPr>
        <p:spPr>
          <a:xfrm>
            <a:off x="4233900" y="1223600"/>
            <a:ext cx="676200" cy="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ubtitle">
  <p:cSld name="TITLE_AND_BODY_1">
    <p:bg>
      <p:bgPr>
        <a:solidFill>
          <a:schemeClr val="lt1"/>
        </a:solidFill>
        <a:effectLst/>
      </p:bgPr>
    </p:bg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4598900" y="773100"/>
            <a:ext cx="3888000" cy="1206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b="1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1pPr>
            <a:lvl2pPr lvl="1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2pPr>
            <a:lvl3pPr lvl="2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3pPr>
            <a:lvl4pPr lvl="3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4pPr>
            <a:lvl5pPr lvl="4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5pPr>
            <a:lvl6pPr lvl="5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6pPr>
            <a:lvl7pPr lvl="6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7pPr>
            <a:lvl8pPr lvl="7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8pPr>
            <a:lvl9pPr lvl="8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‹N°›</a:t>
            </a:fld>
            <a:endParaRPr/>
          </a:p>
        </p:txBody>
      </p:sp>
      <p:sp>
        <p:nvSpPr>
          <p:cNvPr id="64" name="Google Shape;64;p10"/>
          <p:cNvSpPr/>
          <p:nvPr/>
        </p:nvSpPr>
        <p:spPr>
          <a:xfrm>
            <a:off x="0" y="0"/>
            <a:ext cx="4259700" cy="5143500"/>
          </a:xfrm>
          <a:prstGeom prst="snip2DiagRect">
            <a:avLst>
              <a:gd name="adj1" fmla="val 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subTitle" idx="1"/>
          </p:nvPr>
        </p:nvSpPr>
        <p:spPr>
          <a:xfrm>
            <a:off x="4598900" y="2968204"/>
            <a:ext cx="2920800" cy="578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cxnSp>
        <p:nvCxnSpPr>
          <p:cNvPr id="66" name="Google Shape;66;p10"/>
          <p:cNvCxnSpPr/>
          <p:nvPr/>
        </p:nvCxnSpPr>
        <p:spPr>
          <a:xfrm>
            <a:off x="4778200" y="2780625"/>
            <a:ext cx="676200" cy="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&amp; 2 columns slide" type="twoColTx">
  <p:cSld name="TITLE_AND_TWO_COLUMNS">
    <p:bg>
      <p:bgPr>
        <a:solidFill>
          <a:schemeClr val="lt1"/>
        </a:solidFill>
        <a:effectLst/>
      </p:bgPr>
    </p:bg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1"/>
          <p:cNvSpPr/>
          <p:nvPr/>
        </p:nvSpPr>
        <p:spPr>
          <a:xfrm>
            <a:off x="406950" y="352200"/>
            <a:ext cx="8330100" cy="4311000"/>
          </a:xfrm>
          <a:prstGeom prst="rect">
            <a:avLst/>
          </a:prstGeom>
          <a:noFill/>
          <a:ln w="381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69" name="Google Shape;69;p11"/>
          <p:cNvCxnSpPr/>
          <p:nvPr/>
        </p:nvCxnSpPr>
        <p:spPr>
          <a:xfrm>
            <a:off x="4550550" y="1941425"/>
            <a:ext cx="0" cy="1927500"/>
          </a:xfrm>
          <a:prstGeom prst="straightConnector1">
            <a:avLst/>
          </a:prstGeom>
          <a:noFill/>
          <a:ln w="381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0" name="Google Shape;70;p11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1pPr>
            <a:lvl2pPr lvl="1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2pPr>
            <a:lvl3pPr lvl="2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3pPr>
            <a:lvl4pPr lvl="3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4pPr>
            <a:lvl5pPr lvl="4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5pPr>
            <a:lvl6pPr lvl="5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6pPr>
            <a:lvl7pPr lvl="6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7pPr>
            <a:lvl8pPr lvl="7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8pPr>
            <a:lvl9pPr lvl="8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‹N°›</a:t>
            </a:fld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ctrTitle"/>
          </p:nvPr>
        </p:nvSpPr>
        <p:spPr>
          <a:xfrm>
            <a:off x="1113228" y="1571550"/>
            <a:ext cx="3169500" cy="64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subTitle" idx="1"/>
          </p:nvPr>
        </p:nvSpPr>
        <p:spPr>
          <a:xfrm>
            <a:off x="1113229" y="2177000"/>
            <a:ext cx="3101400" cy="111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ctrTitle" idx="2"/>
          </p:nvPr>
        </p:nvSpPr>
        <p:spPr>
          <a:xfrm>
            <a:off x="4818378" y="1571550"/>
            <a:ext cx="3169500" cy="64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74" name="Google Shape;74;p11"/>
          <p:cNvSpPr txBox="1">
            <a:spLocks noGrp="1"/>
          </p:cNvSpPr>
          <p:nvPr>
            <p:ph type="subTitle" idx="3"/>
          </p:nvPr>
        </p:nvSpPr>
        <p:spPr>
          <a:xfrm>
            <a:off x="4818379" y="2177000"/>
            <a:ext cx="3101400" cy="111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9pPr>
          </a:lstStyle>
          <a:p>
            <a:endParaRPr/>
          </a:p>
        </p:txBody>
      </p:sp>
      <p:sp>
        <p:nvSpPr>
          <p:cNvPr id="75" name="Google Shape;75;p11"/>
          <p:cNvSpPr txBox="1">
            <a:spLocks noGrp="1"/>
          </p:cNvSpPr>
          <p:nvPr>
            <p:ph type="title" idx="4"/>
          </p:nvPr>
        </p:nvSpPr>
        <p:spPr>
          <a:xfrm>
            <a:off x="-11850" y="927075"/>
            <a:ext cx="9144000" cy="48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200"/>
              <a:buNone/>
              <a:defRPr sz="2200" b="1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 &amp; some text slide 2">
  <p:cSld name="BIG_NUMBER_2">
    <p:bg>
      <p:bgPr>
        <a:solidFill>
          <a:schemeClr val="lt1"/>
        </a:solidFill>
        <a:effectLst/>
      </p:bgPr>
    </p:bg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6"/>
          <p:cNvSpPr/>
          <p:nvPr/>
        </p:nvSpPr>
        <p:spPr>
          <a:xfrm>
            <a:off x="406950" y="352200"/>
            <a:ext cx="8330100" cy="4311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" name="Google Shape;124;p16"/>
          <p:cNvSpPr txBox="1">
            <a:spLocks noGrp="1"/>
          </p:cNvSpPr>
          <p:nvPr>
            <p:ph type="title" hasCustomPrompt="1"/>
          </p:nvPr>
        </p:nvSpPr>
        <p:spPr>
          <a:xfrm>
            <a:off x="742950" y="1238100"/>
            <a:ext cx="7729500" cy="1963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125" name="Google Shape;125;p16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1pPr>
            <a:lvl2pPr lvl="1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2pPr>
            <a:lvl3pPr lvl="2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3pPr>
            <a:lvl4pPr lvl="3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4pPr>
            <a:lvl5pPr lvl="4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5pPr>
            <a:lvl6pPr lvl="5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6pPr>
            <a:lvl7pPr lvl="6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7pPr>
            <a:lvl8pPr lvl="7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8pPr>
            <a:lvl9pPr lvl="8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‹N°›</a:t>
            </a:fld>
            <a:endParaRPr/>
          </a:p>
        </p:txBody>
      </p:sp>
      <p:sp>
        <p:nvSpPr>
          <p:cNvPr id="126" name="Google Shape;126;p16"/>
          <p:cNvSpPr txBox="1">
            <a:spLocks noGrp="1"/>
          </p:cNvSpPr>
          <p:nvPr>
            <p:ph type="subTitle" idx="1"/>
          </p:nvPr>
        </p:nvSpPr>
        <p:spPr>
          <a:xfrm>
            <a:off x="2433300" y="3015325"/>
            <a:ext cx="4277400" cy="644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slide" type="blank">
  <p:cSld name="BLANK">
    <p:bg>
      <p:bgPr>
        <a:solidFill>
          <a:schemeClr val="lt1"/>
        </a:solidFill>
        <a:effectLst/>
      </p:bgPr>
    </p:bg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White frame">
  <p:cSld name="BLANK_1_1">
    <p:bg>
      <p:bgPr>
        <a:solidFill>
          <a:schemeClr val="lt1"/>
        </a:solidFill>
        <a:effectLst/>
      </p:bgPr>
    </p:bg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9"/>
          <p:cNvSpPr/>
          <p:nvPr/>
        </p:nvSpPr>
        <p:spPr>
          <a:xfrm>
            <a:off x="406950" y="416250"/>
            <a:ext cx="8330100" cy="4311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quare with title and text">
  <p:cSld name="CUSTOM_1">
    <p:bg>
      <p:bgPr>
        <a:solidFill>
          <a:schemeClr val="lt1"/>
        </a:solidFill>
        <a:effectLst/>
      </p:bgPr>
    </p:bg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20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1pPr>
            <a:lvl2pPr lvl="1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2pPr>
            <a:lvl3pPr lvl="2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3pPr>
            <a:lvl4pPr lvl="3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4pPr>
            <a:lvl5pPr lvl="4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5pPr>
            <a:lvl6pPr lvl="5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6pPr>
            <a:lvl7pPr lvl="6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7pPr>
            <a:lvl8pPr lvl="7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8pPr>
            <a:lvl9pPr lvl="8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‹N°›</a:t>
            </a:fld>
            <a:endParaRPr/>
          </a:p>
        </p:txBody>
      </p:sp>
      <p:sp>
        <p:nvSpPr>
          <p:cNvPr id="141" name="Google Shape;141;p20"/>
          <p:cNvSpPr/>
          <p:nvPr/>
        </p:nvSpPr>
        <p:spPr>
          <a:xfrm>
            <a:off x="406950" y="352200"/>
            <a:ext cx="4287900" cy="4311000"/>
          </a:xfrm>
          <a:prstGeom prst="rect">
            <a:avLst/>
          </a:prstGeom>
          <a:noFill/>
          <a:ln w="381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2" name="Google Shape;142;p20"/>
          <p:cNvSpPr txBox="1">
            <a:spLocks noGrp="1"/>
          </p:cNvSpPr>
          <p:nvPr>
            <p:ph type="title"/>
          </p:nvPr>
        </p:nvSpPr>
        <p:spPr>
          <a:xfrm>
            <a:off x="737850" y="980260"/>
            <a:ext cx="3571500" cy="578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>
            <a:endParaRPr/>
          </a:p>
        </p:txBody>
      </p:sp>
      <p:sp>
        <p:nvSpPr>
          <p:cNvPr id="143" name="Google Shape;143;p20"/>
          <p:cNvSpPr txBox="1">
            <a:spLocks noGrp="1"/>
          </p:cNvSpPr>
          <p:nvPr>
            <p:ph type="subTitle" idx="1"/>
          </p:nvPr>
        </p:nvSpPr>
        <p:spPr>
          <a:xfrm>
            <a:off x="737850" y="2261500"/>
            <a:ext cx="3606600" cy="194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cxnSp>
        <p:nvCxnSpPr>
          <p:cNvPr id="144" name="Google Shape;144;p20"/>
          <p:cNvCxnSpPr/>
          <p:nvPr/>
        </p:nvCxnSpPr>
        <p:spPr>
          <a:xfrm>
            <a:off x="2203050" y="1597475"/>
            <a:ext cx="676200" cy="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yan with title and text ">
  <p:cSld name="CUSTOM_2"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23"/>
          <p:cNvSpPr/>
          <p:nvPr/>
        </p:nvSpPr>
        <p:spPr>
          <a:xfrm>
            <a:off x="0" y="1027350"/>
            <a:ext cx="9144000" cy="3088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7" name="Google Shape;157;p23"/>
          <p:cNvSpPr txBox="1">
            <a:spLocks noGrp="1"/>
          </p:cNvSpPr>
          <p:nvPr>
            <p:ph type="title"/>
          </p:nvPr>
        </p:nvSpPr>
        <p:spPr>
          <a:xfrm>
            <a:off x="4696275" y="1725450"/>
            <a:ext cx="3055500" cy="1114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b="1"/>
            </a:lvl1pPr>
            <a:lvl2pPr lvl="1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>
            <a:endParaRPr/>
          </a:p>
        </p:txBody>
      </p:sp>
      <p:sp>
        <p:nvSpPr>
          <p:cNvPr id="158" name="Google Shape;158;p23"/>
          <p:cNvSpPr txBox="1">
            <a:spLocks noGrp="1"/>
          </p:cNvSpPr>
          <p:nvPr>
            <p:ph type="subTitle" idx="1"/>
          </p:nvPr>
        </p:nvSpPr>
        <p:spPr>
          <a:xfrm>
            <a:off x="4696275" y="2839950"/>
            <a:ext cx="2770200" cy="578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dk2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dk2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dk2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dk2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dk2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dk2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dk2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59" name="Google Shape;159;p23"/>
          <p:cNvSpPr txBox="1">
            <a:spLocks noGrp="1"/>
          </p:cNvSpPr>
          <p:nvPr>
            <p:ph type="sldNum" idx="12"/>
          </p:nvPr>
        </p:nvSpPr>
        <p:spPr>
          <a:xfrm>
            <a:off x="8364708" y="4269092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1pPr>
            <a:lvl2pPr lvl="1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2pPr>
            <a:lvl3pPr lvl="2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3pPr>
            <a:lvl4pPr lvl="3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4pPr>
            <a:lvl5pPr lvl="4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5pPr>
            <a:lvl6pPr lvl="5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6pPr>
            <a:lvl7pPr lvl="6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7pPr>
            <a:lvl8pPr lvl="7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8pPr>
            <a:lvl9pPr lvl="8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‹N°›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068100" y="933450"/>
            <a:ext cx="7047300" cy="48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Ubuntu"/>
              <a:buNone/>
              <a:defRPr sz="2400" b="1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vo"/>
              <a:buNone/>
              <a:defRPr sz="240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vo"/>
              <a:buNone/>
              <a:defRPr sz="240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vo"/>
              <a:buNone/>
              <a:defRPr sz="240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vo"/>
              <a:buNone/>
              <a:defRPr sz="240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vo"/>
              <a:buNone/>
              <a:defRPr sz="240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vo"/>
              <a:buNone/>
              <a:defRPr sz="240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vo"/>
              <a:buNone/>
              <a:defRPr sz="240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vo"/>
              <a:buNone/>
              <a:defRPr sz="240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068100" y="1695450"/>
            <a:ext cx="7047300" cy="250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Ubuntu Light"/>
              <a:buChar char="●"/>
              <a:defRPr>
                <a:solidFill>
                  <a:schemeClr val="lt2"/>
                </a:solidFill>
                <a:latin typeface="Ubuntu Light"/>
                <a:ea typeface="Ubuntu Light"/>
                <a:cs typeface="Ubuntu Light"/>
                <a:sym typeface="Ubuntu Light"/>
              </a:defRPr>
            </a:lvl1pPr>
            <a:lvl2pPr marL="914400" lvl="1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Ubuntu Light"/>
              <a:buChar char="○"/>
              <a:defRPr>
                <a:solidFill>
                  <a:schemeClr val="lt2"/>
                </a:solidFill>
                <a:latin typeface="Ubuntu Light"/>
                <a:ea typeface="Ubuntu Light"/>
                <a:cs typeface="Ubuntu Light"/>
                <a:sym typeface="Ubuntu Light"/>
              </a:defRPr>
            </a:lvl2pPr>
            <a:lvl3pPr marL="1371600" lvl="2" indent="-3111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300"/>
              <a:buFont typeface="Ubuntu Light"/>
              <a:buChar char="■"/>
              <a:defRPr sz="1300">
                <a:solidFill>
                  <a:schemeClr val="lt2"/>
                </a:solidFill>
                <a:latin typeface="Ubuntu Light"/>
                <a:ea typeface="Ubuntu Light"/>
                <a:cs typeface="Ubuntu Light"/>
                <a:sym typeface="Ubuntu Light"/>
              </a:defRPr>
            </a:lvl3pPr>
            <a:lvl4pPr marL="1828800" lvl="3" indent="-3111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300"/>
              <a:buFont typeface="Ubuntu Light"/>
              <a:buChar char="●"/>
              <a:defRPr sz="1300">
                <a:solidFill>
                  <a:schemeClr val="lt2"/>
                </a:solidFill>
                <a:latin typeface="Ubuntu Light"/>
                <a:ea typeface="Ubuntu Light"/>
                <a:cs typeface="Ubuntu Light"/>
                <a:sym typeface="Ubuntu Light"/>
              </a:defRPr>
            </a:lvl4pPr>
            <a:lvl5pPr marL="2286000" lvl="4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Ubuntu Light"/>
              <a:buChar char="○"/>
              <a:defRPr sz="1200">
                <a:solidFill>
                  <a:schemeClr val="lt2"/>
                </a:solidFill>
                <a:latin typeface="Ubuntu Light"/>
                <a:ea typeface="Ubuntu Light"/>
                <a:cs typeface="Ubuntu Light"/>
                <a:sym typeface="Ubuntu Light"/>
              </a:defRPr>
            </a:lvl5pPr>
            <a:lvl6pPr marL="2743200" lvl="5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Ubuntu Light"/>
              <a:buChar char="■"/>
              <a:defRPr sz="1200">
                <a:solidFill>
                  <a:schemeClr val="lt2"/>
                </a:solidFill>
                <a:latin typeface="Ubuntu Light"/>
                <a:ea typeface="Ubuntu Light"/>
                <a:cs typeface="Ubuntu Light"/>
                <a:sym typeface="Ubuntu Light"/>
              </a:defRPr>
            </a:lvl6pPr>
            <a:lvl7pPr marL="3200400" lvl="6" indent="-2984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00"/>
              <a:buFont typeface="Ubuntu Light"/>
              <a:buChar char="●"/>
              <a:defRPr sz="1100">
                <a:solidFill>
                  <a:schemeClr val="lt2"/>
                </a:solidFill>
                <a:latin typeface="Ubuntu Light"/>
                <a:ea typeface="Ubuntu Light"/>
                <a:cs typeface="Ubuntu Light"/>
                <a:sym typeface="Ubuntu Light"/>
              </a:defRPr>
            </a:lvl7pPr>
            <a:lvl8pPr marL="3657600" lvl="7" indent="-2984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00"/>
              <a:buFont typeface="Ubuntu Light"/>
              <a:buChar char="○"/>
              <a:defRPr sz="1100">
                <a:solidFill>
                  <a:schemeClr val="lt2"/>
                </a:solidFill>
                <a:latin typeface="Ubuntu Light"/>
                <a:ea typeface="Ubuntu Light"/>
                <a:cs typeface="Ubuntu Light"/>
                <a:sym typeface="Ubuntu Light"/>
              </a:defRPr>
            </a:lvl8pPr>
            <a:lvl9pPr marL="4114800" lvl="8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000"/>
              <a:buFont typeface="Ubuntu Light"/>
              <a:buChar char="■"/>
              <a:defRPr sz="1000">
                <a:solidFill>
                  <a:schemeClr val="lt2"/>
                </a:solidFill>
                <a:latin typeface="Ubuntu Light"/>
                <a:ea typeface="Ubuntu Light"/>
                <a:cs typeface="Ubuntu Light"/>
                <a:sym typeface="Ubuntu Ligh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Arvo"/>
                <a:ea typeface="Arvo"/>
                <a:cs typeface="Arvo"/>
                <a:sym typeface="Arvo"/>
              </a:defRPr>
            </a:lvl1pPr>
            <a:lvl2pPr lvl="1" rtl="0">
              <a:buNone/>
              <a:defRPr sz="1200">
                <a:latin typeface="Arvo"/>
                <a:ea typeface="Arvo"/>
                <a:cs typeface="Arvo"/>
                <a:sym typeface="Arvo"/>
              </a:defRPr>
            </a:lvl2pPr>
            <a:lvl3pPr lvl="2" rtl="0">
              <a:buNone/>
              <a:defRPr sz="1200">
                <a:latin typeface="Arvo"/>
                <a:ea typeface="Arvo"/>
                <a:cs typeface="Arvo"/>
                <a:sym typeface="Arvo"/>
              </a:defRPr>
            </a:lvl3pPr>
            <a:lvl4pPr lvl="3" rtl="0">
              <a:buNone/>
              <a:defRPr sz="1200">
                <a:latin typeface="Arvo"/>
                <a:ea typeface="Arvo"/>
                <a:cs typeface="Arvo"/>
                <a:sym typeface="Arvo"/>
              </a:defRPr>
            </a:lvl4pPr>
            <a:lvl5pPr lvl="4" rtl="0">
              <a:buNone/>
              <a:defRPr sz="1200">
                <a:latin typeface="Arvo"/>
                <a:ea typeface="Arvo"/>
                <a:cs typeface="Arvo"/>
                <a:sym typeface="Arvo"/>
              </a:defRPr>
            </a:lvl5pPr>
            <a:lvl6pPr lvl="5" rtl="0">
              <a:buNone/>
              <a:defRPr sz="1200">
                <a:latin typeface="Arvo"/>
                <a:ea typeface="Arvo"/>
                <a:cs typeface="Arvo"/>
                <a:sym typeface="Arvo"/>
              </a:defRPr>
            </a:lvl6pPr>
            <a:lvl7pPr lvl="6" rtl="0">
              <a:buNone/>
              <a:defRPr sz="1200">
                <a:latin typeface="Arvo"/>
                <a:ea typeface="Arvo"/>
                <a:cs typeface="Arvo"/>
                <a:sym typeface="Arvo"/>
              </a:defRPr>
            </a:lvl7pPr>
            <a:lvl8pPr lvl="7" rtl="0">
              <a:buNone/>
              <a:defRPr sz="1200">
                <a:latin typeface="Arvo"/>
                <a:ea typeface="Arvo"/>
                <a:cs typeface="Arvo"/>
                <a:sym typeface="Arvo"/>
              </a:defRPr>
            </a:lvl8pPr>
            <a:lvl9pPr lvl="8" rtl="0">
              <a:buNone/>
              <a:defRPr sz="1200">
                <a:latin typeface="Arvo"/>
                <a:ea typeface="Arvo"/>
                <a:cs typeface="Arvo"/>
                <a:sym typeface="Arvo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‹N°›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2" r:id="rId2"/>
    <p:sldLayoutId id="2147483654" r:id="rId3"/>
    <p:sldLayoutId id="2147483655" r:id="rId4"/>
    <p:sldLayoutId id="2147483656" r:id="rId5"/>
    <p:sldLayoutId id="2147483657" r:id="rId6"/>
    <p:sldLayoutId id="2147483662" r:id="rId7"/>
    <p:sldLayoutId id="2147483664" r:id="rId8"/>
    <p:sldLayoutId id="2147483665" r:id="rId9"/>
    <p:sldLayoutId id="2147483666" r:id="rId10"/>
    <p:sldLayoutId id="214748366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32"/>
          <p:cNvSpPr txBox="1">
            <a:spLocks noGrp="1"/>
          </p:cNvSpPr>
          <p:nvPr>
            <p:ph type="ctrTitle"/>
          </p:nvPr>
        </p:nvSpPr>
        <p:spPr>
          <a:xfrm>
            <a:off x="1610650" y="1856275"/>
            <a:ext cx="6157800" cy="875700"/>
          </a:xfrm>
          <a:prstGeom prst="rect">
            <a:avLst/>
          </a:prstGeom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r-FR" dirty="0"/>
              <a:t>Anatomie du Sein</a:t>
            </a:r>
          </a:p>
        </p:txBody>
      </p:sp>
      <p:sp>
        <p:nvSpPr>
          <p:cNvPr id="194" name="Google Shape;194;p32"/>
          <p:cNvSpPr txBox="1"/>
          <p:nvPr/>
        </p:nvSpPr>
        <p:spPr>
          <a:xfrm>
            <a:off x="1610650" y="1220000"/>
            <a:ext cx="4004400" cy="65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1800" dirty="0">
                <a:solidFill>
                  <a:schemeClr val="dk1"/>
                </a:solidFill>
                <a:latin typeface="Ubuntu Light"/>
                <a:ea typeface="Ubuntu Light"/>
                <a:cs typeface="Ubuntu Light"/>
                <a:sym typeface="Ubuntu Light"/>
              </a:rPr>
              <a:t>UE10</a:t>
            </a:r>
            <a:endParaRPr sz="1800" dirty="0">
              <a:solidFill>
                <a:schemeClr val="dk1"/>
              </a:solidFill>
              <a:latin typeface="Ubuntu Light"/>
              <a:ea typeface="Ubuntu Light"/>
              <a:cs typeface="Ubuntu Light"/>
              <a:sym typeface="Ubuntu Ligh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38"/>
          <p:cNvSpPr txBox="1">
            <a:spLocks noGrp="1"/>
          </p:cNvSpPr>
          <p:nvPr>
            <p:ph type="title"/>
          </p:nvPr>
        </p:nvSpPr>
        <p:spPr>
          <a:xfrm>
            <a:off x="0" y="216225"/>
            <a:ext cx="9144000" cy="913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2400" dirty="0">
                <a:solidFill>
                  <a:schemeClr val="tx1">
                    <a:lumMod val="50000"/>
                  </a:schemeClr>
                </a:solidFill>
              </a:rPr>
              <a:t>Petit plan du jour bonjour</a:t>
            </a:r>
            <a:endParaRPr sz="24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45" name="Google Shape;245;p38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s"/>
              <a:t>2</a:t>
            </a:fld>
            <a:endParaRPr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EA5D6698-D3BD-AC46-BA36-A59B9D1AB57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7992" y="1327702"/>
            <a:ext cx="617441" cy="594141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7019B13C-C02E-9C41-BEB7-4D5F2250F53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7992" y="2119520"/>
            <a:ext cx="617441" cy="594141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75276673-86C4-2A44-8B59-734E6EBCC02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7992" y="2911338"/>
            <a:ext cx="617441" cy="594141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457E9EF2-3801-AA4C-863A-2F6772E3348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7992" y="3703156"/>
            <a:ext cx="617441" cy="594141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EE01CBD-E4A1-6F4F-8C68-CE2E7DEAF708}"/>
              </a:ext>
            </a:extLst>
          </p:cNvPr>
          <p:cNvSpPr txBox="1"/>
          <p:nvPr/>
        </p:nvSpPr>
        <p:spPr>
          <a:xfrm>
            <a:off x="1107992" y="1393940"/>
            <a:ext cx="6174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/>
              <a:t>1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054B862E-38B9-C444-9560-8BCEB51805A8}"/>
              </a:ext>
            </a:extLst>
          </p:cNvPr>
          <p:cNvSpPr txBox="1"/>
          <p:nvPr/>
        </p:nvSpPr>
        <p:spPr>
          <a:xfrm>
            <a:off x="1107991" y="2185757"/>
            <a:ext cx="6174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/>
              <a:t>2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C177256A-6B3D-284B-A144-42F3BE23766F}"/>
              </a:ext>
            </a:extLst>
          </p:cNvPr>
          <p:cNvSpPr txBox="1"/>
          <p:nvPr/>
        </p:nvSpPr>
        <p:spPr>
          <a:xfrm>
            <a:off x="1107991" y="2977575"/>
            <a:ext cx="6174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/>
              <a:t>3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9CBAD493-03AD-A349-AF9B-72D8FAEE9A8E}"/>
              </a:ext>
            </a:extLst>
          </p:cNvPr>
          <p:cNvSpPr txBox="1"/>
          <p:nvPr/>
        </p:nvSpPr>
        <p:spPr>
          <a:xfrm>
            <a:off x="1107990" y="3769393"/>
            <a:ext cx="6174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/>
              <a:t>4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4023CD8A-C32F-4D48-9D23-F044D769FF31}"/>
              </a:ext>
            </a:extLst>
          </p:cNvPr>
          <p:cNvSpPr txBox="1"/>
          <p:nvPr/>
        </p:nvSpPr>
        <p:spPr>
          <a:xfrm>
            <a:off x="1916264" y="1440106"/>
            <a:ext cx="24092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dirty="0"/>
              <a:t>Anatomie de surface</a:t>
            </a:r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F229AEA8-DEAB-E64C-AC0E-643188C1804D}"/>
              </a:ext>
            </a:extLst>
          </p:cNvPr>
          <p:cNvSpPr txBox="1"/>
          <p:nvPr/>
        </p:nvSpPr>
        <p:spPr>
          <a:xfrm>
            <a:off x="1916264" y="2231923"/>
            <a:ext cx="24092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dirty="0"/>
              <a:t>Contenu du sein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785456D9-5F13-9045-84A7-120BD8CC1986}"/>
              </a:ext>
            </a:extLst>
          </p:cNvPr>
          <p:cNvSpPr txBox="1"/>
          <p:nvPr/>
        </p:nvSpPr>
        <p:spPr>
          <a:xfrm>
            <a:off x="1916263" y="3027779"/>
            <a:ext cx="24092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dirty="0"/>
              <a:t>Etude des rapports</a:t>
            </a:r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22816B97-4ACD-4448-BE5B-167BD191B533}"/>
              </a:ext>
            </a:extLst>
          </p:cNvPr>
          <p:cNvSpPr txBox="1"/>
          <p:nvPr/>
        </p:nvSpPr>
        <p:spPr>
          <a:xfrm>
            <a:off x="1916262" y="3819596"/>
            <a:ext cx="28783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dirty="0"/>
              <a:t>Vascularisation du sein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38"/>
          <p:cNvSpPr txBox="1">
            <a:spLocks noGrp="1"/>
          </p:cNvSpPr>
          <p:nvPr>
            <p:ph type="body" idx="1"/>
          </p:nvPr>
        </p:nvSpPr>
        <p:spPr>
          <a:xfrm>
            <a:off x="1454050" y="1494845"/>
            <a:ext cx="5877000" cy="29120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600" b="1" dirty="0">
                <a:solidFill>
                  <a:schemeClr val="tx1">
                    <a:lumMod val="50000"/>
                  </a:schemeClr>
                </a:solidFill>
              </a:rPr>
              <a:t>Quelques petites généralités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Localisation: </a:t>
            </a: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région thoracique antérieure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Fonction: </a:t>
            </a: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organe de la lactation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Pathologies: </a:t>
            </a: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cancer, infections, seins surnuméraires, abcès …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→ Le sein est une glande, c’est un caractère sexuel secondaire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→ À la ménopause on observe une involution graisseuse du sein</a:t>
            </a:r>
            <a:endParaRPr b="1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45" name="Google Shape;245;p38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s"/>
              <a:t>3</a:t>
            </a:fld>
            <a:endParaRPr/>
          </a:p>
        </p:txBody>
      </p:sp>
      <p:pic>
        <p:nvPicPr>
          <p:cNvPr id="5" name="Picture 2" descr="The Mask&quot; de retour avec Jim Carrey ? - TopMusic.fr">
            <a:extLst>
              <a:ext uri="{FF2B5EF4-FFF2-40B4-BE49-F238E27FC236}">
                <a16:creationId xmlns:a16="http://schemas.microsoft.com/office/drawing/2014/main" id="{C284986A-C7D5-1F49-AA9A-CE50887F05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51105" y="473703"/>
            <a:ext cx="1597553" cy="91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Partager le territoire avec les loups – Mondes Sociaux">
            <a:extLst>
              <a:ext uri="{FF2B5EF4-FFF2-40B4-BE49-F238E27FC236}">
                <a16:creationId xmlns:a16="http://schemas.microsoft.com/office/drawing/2014/main" id="{758975D7-E110-9047-AC64-3FE3A443CC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3537" y="479815"/>
            <a:ext cx="1195155" cy="913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Vecteurs pour Gros seins, Illustrations libres de droits pour Gros seins |  Depositphotos®">
            <a:extLst>
              <a:ext uri="{FF2B5EF4-FFF2-40B4-BE49-F238E27FC236}">
                <a16:creationId xmlns:a16="http://schemas.microsoft.com/office/drawing/2014/main" id="{289D4617-0429-4344-AE60-0517666C770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851495" y="380962"/>
            <a:ext cx="1441009" cy="749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44813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34"/>
          <p:cNvSpPr txBox="1">
            <a:spLocks noGrp="1"/>
          </p:cNvSpPr>
          <p:nvPr>
            <p:ph type="title"/>
          </p:nvPr>
        </p:nvSpPr>
        <p:spPr>
          <a:xfrm>
            <a:off x="570047" y="993900"/>
            <a:ext cx="3469216" cy="1114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b="1" dirty="0">
                <a:solidFill>
                  <a:schemeClr val="tx1">
                    <a:lumMod val="50000"/>
                  </a:schemeClr>
                </a:solidFill>
              </a:rPr>
              <a:t>Le cancer du sein</a:t>
            </a:r>
            <a:endParaRPr b="1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15" name="Google Shape;215;p34"/>
          <p:cNvSpPr txBox="1">
            <a:spLocks noGrp="1"/>
          </p:cNvSpPr>
          <p:nvPr>
            <p:ph type="subTitle" idx="1"/>
          </p:nvPr>
        </p:nvSpPr>
        <p:spPr>
          <a:xfrm>
            <a:off x="614774" y="2564775"/>
            <a:ext cx="3957226" cy="231732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Tx/>
              <a:buChar char="-"/>
            </a:pPr>
            <a:r>
              <a:rPr lang="fr-FR" sz="1600" dirty="0">
                <a:solidFill>
                  <a:schemeClr val="tx1">
                    <a:lumMod val="50000"/>
                  </a:schemeClr>
                </a:solidFill>
              </a:rPr>
              <a:t>Touche 1 femme sur 20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Tx/>
              <a:buChar char="-"/>
            </a:pPr>
            <a:r>
              <a:rPr lang="fr-FR" sz="1600" dirty="0">
                <a:solidFill>
                  <a:schemeClr val="tx1">
                    <a:lumMod val="50000"/>
                  </a:schemeClr>
                </a:solidFill>
              </a:rPr>
              <a:t>Se développe à partir de la glande mammaire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Tx/>
              <a:buChar char="-"/>
            </a:pPr>
            <a:endParaRPr lang="fr-FR" sz="1600" dirty="0">
              <a:solidFill>
                <a:schemeClr val="tx1">
                  <a:lumMod val="50000"/>
                </a:schemeClr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</a:pPr>
            <a:r>
              <a:rPr lang="fr-FR" sz="1600" b="1" dirty="0">
                <a:solidFill>
                  <a:schemeClr val="tx1">
                    <a:lumMod val="50000"/>
                  </a:schemeClr>
                </a:solidFill>
              </a:rPr>
              <a:t>→ C’est un cancer ostéophile et lymphophile +++</a:t>
            </a:r>
          </a:p>
        </p:txBody>
      </p:sp>
      <p:sp>
        <p:nvSpPr>
          <p:cNvPr id="216" name="Google Shape;216;p34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s"/>
              <a:t>4</a:t>
            </a:fld>
            <a:endParaRPr/>
          </a:p>
        </p:txBody>
      </p:sp>
      <p:cxnSp>
        <p:nvCxnSpPr>
          <p:cNvPr id="217" name="Google Shape;217;p34"/>
          <p:cNvCxnSpPr/>
          <p:nvPr/>
        </p:nvCxnSpPr>
        <p:spPr>
          <a:xfrm>
            <a:off x="678525" y="2060575"/>
            <a:ext cx="676200" cy="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076" name="Picture 4" descr="Lutte contre le cancer du sein : qu'ont préparé les marques de mode pour  octobre rose ? - Elle">
            <a:extLst>
              <a:ext uri="{FF2B5EF4-FFF2-40B4-BE49-F238E27FC236}">
                <a16:creationId xmlns:a16="http://schemas.microsoft.com/office/drawing/2014/main" id="{0ED2A513-6A94-5F4C-9907-08BCD1EA27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05644" y="793460"/>
            <a:ext cx="3317364" cy="3317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34"/>
          <p:cNvSpPr txBox="1">
            <a:spLocks noGrp="1"/>
          </p:cNvSpPr>
          <p:nvPr>
            <p:ph type="title"/>
          </p:nvPr>
        </p:nvSpPr>
        <p:spPr>
          <a:xfrm>
            <a:off x="570047" y="993900"/>
            <a:ext cx="3000090" cy="1066653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s" dirty="0">
                <a:solidFill>
                  <a:schemeClr val="tx1">
                    <a:lumMod val="50000"/>
                  </a:schemeClr>
                </a:solidFill>
              </a:rPr>
              <a:t>Origine de la glande mammaire</a:t>
            </a:r>
            <a:endParaRPr b="1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15" name="Google Shape;215;p34"/>
          <p:cNvSpPr txBox="1">
            <a:spLocks noGrp="1"/>
          </p:cNvSpPr>
          <p:nvPr>
            <p:ph type="subTitle" idx="1"/>
          </p:nvPr>
        </p:nvSpPr>
        <p:spPr>
          <a:xfrm>
            <a:off x="614774" y="2564775"/>
            <a:ext cx="3957226" cy="231732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/>
            <a:r>
              <a:rPr lang="fr-FR" sz="1600" b="1" dirty="0">
                <a:solidFill>
                  <a:schemeClr val="tx1">
                    <a:lumMod val="50000"/>
                  </a:schemeClr>
                </a:solidFill>
              </a:rPr>
              <a:t>→ La glande est d’origine ectodermique +++</a:t>
            </a:r>
          </a:p>
          <a:p>
            <a:pPr marL="0" lvl="0" indent="0"/>
            <a:endParaRPr lang="fr-FR" sz="1600" b="1" dirty="0">
              <a:solidFill>
                <a:schemeClr val="tx1">
                  <a:lumMod val="50000"/>
                </a:schemeClr>
              </a:solidFill>
            </a:endParaRPr>
          </a:p>
          <a:p>
            <a:pPr marL="0" lvl="0" indent="0"/>
            <a:r>
              <a:rPr lang="fr-FR" sz="1600" dirty="0">
                <a:solidFill>
                  <a:schemeClr val="tx1">
                    <a:lumMod val="50000"/>
                  </a:schemeClr>
                </a:solidFill>
              </a:rPr>
              <a:t>- Provient de la ligne de lait (entre creux axillaire et région inguinale)</a:t>
            </a:r>
          </a:p>
        </p:txBody>
      </p:sp>
      <p:sp>
        <p:nvSpPr>
          <p:cNvPr id="216" name="Google Shape;216;p34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s"/>
              <a:t>5</a:t>
            </a:fld>
            <a:endParaRPr/>
          </a:p>
        </p:txBody>
      </p:sp>
      <p:cxnSp>
        <p:nvCxnSpPr>
          <p:cNvPr id="217" name="Google Shape;217;p34"/>
          <p:cNvCxnSpPr/>
          <p:nvPr/>
        </p:nvCxnSpPr>
        <p:spPr>
          <a:xfrm>
            <a:off x="678525" y="2060575"/>
            <a:ext cx="676200" cy="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7" name="Image 6">
            <a:extLst>
              <a:ext uri="{FF2B5EF4-FFF2-40B4-BE49-F238E27FC236}">
                <a16:creationId xmlns:a16="http://schemas.microsoft.com/office/drawing/2014/main" id="{AD39663F-4DD7-1848-B9BC-55FD2ACC357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15770" y="494071"/>
            <a:ext cx="2549705" cy="3976589"/>
          </a:xfrm>
          <a:prstGeom prst="rect">
            <a:avLst/>
          </a:prstGeom>
          <a:ln w="28575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8989805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" name="Google Shape;820;p57"/>
          <p:cNvSpPr txBox="1">
            <a:spLocks noGrp="1"/>
          </p:cNvSpPr>
          <p:nvPr>
            <p:ph type="title"/>
          </p:nvPr>
        </p:nvSpPr>
        <p:spPr>
          <a:xfrm>
            <a:off x="1745311" y="2014500"/>
            <a:ext cx="5653378" cy="1114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4000" dirty="0">
                <a:solidFill>
                  <a:schemeClr val="tx1">
                    <a:lumMod val="50000"/>
                  </a:schemeClr>
                </a:solidFill>
              </a:rPr>
              <a:t>Anatomie de surface</a:t>
            </a:r>
            <a:endParaRPr sz="4000" dirty="0">
              <a:solidFill>
                <a:schemeClr val="tx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47428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39"/>
          <p:cNvSpPr txBox="1">
            <a:spLocks noGrp="1"/>
          </p:cNvSpPr>
          <p:nvPr>
            <p:ph type="title" idx="4"/>
          </p:nvPr>
        </p:nvSpPr>
        <p:spPr>
          <a:xfrm>
            <a:off x="-11850" y="927075"/>
            <a:ext cx="9144000" cy="48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2400" dirty="0">
                <a:solidFill>
                  <a:schemeClr val="tx1">
                    <a:lumMod val="50000"/>
                  </a:schemeClr>
                </a:solidFill>
              </a:rPr>
              <a:t>Anatomie génerale du sein</a:t>
            </a:r>
            <a:endParaRPr sz="24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51" name="Google Shape;251;p39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rPr>
              <a:t>7</a:t>
            </a:fld>
            <a:endParaRPr sz="1200">
              <a:solidFill>
                <a:srgbClr val="CCCCCC"/>
              </a:solidFill>
              <a:latin typeface="Arvo"/>
              <a:ea typeface="Arvo"/>
              <a:cs typeface="Arvo"/>
              <a:sym typeface="Arvo"/>
            </a:endParaRPr>
          </a:p>
        </p:txBody>
      </p:sp>
      <p:cxnSp>
        <p:nvCxnSpPr>
          <p:cNvPr id="252" name="Google Shape;252;p39"/>
          <p:cNvCxnSpPr/>
          <p:nvPr/>
        </p:nvCxnSpPr>
        <p:spPr>
          <a:xfrm>
            <a:off x="4550550" y="1941425"/>
            <a:ext cx="0" cy="1927500"/>
          </a:xfrm>
          <a:prstGeom prst="straightConnector1">
            <a:avLst/>
          </a:prstGeom>
          <a:noFill/>
          <a:ln w="381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54" name="Google Shape;254;p39"/>
          <p:cNvSpPr txBox="1">
            <a:spLocks noGrp="1"/>
          </p:cNvSpPr>
          <p:nvPr>
            <p:ph type="subTitle" idx="1"/>
          </p:nvPr>
        </p:nvSpPr>
        <p:spPr>
          <a:xfrm>
            <a:off x="719417" y="1893900"/>
            <a:ext cx="2413691" cy="212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Forme d’une « boule dans une chaussette »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L</a:t>
            </a:r>
            <a:r>
              <a:rPr lang="es" dirty="0">
                <a:solidFill>
                  <a:schemeClr val="tx1">
                    <a:lumMod val="50000"/>
                  </a:schemeClr>
                </a:solidFill>
              </a:rPr>
              <a:t>a peau du sein est glabre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L</a:t>
            </a:r>
            <a:r>
              <a:rPr lang="es" dirty="0">
                <a:solidFill>
                  <a:schemeClr val="tx1">
                    <a:lumMod val="50000"/>
                  </a:schemeClr>
                </a:solidFill>
              </a:rPr>
              <a:t>’aréole est surmontée par la papille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</a:pPr>
            <a:endParaRPr lang="es" dirty="0">
              <a:solidFill>
                <a:schemeClr val="tx1">
                  <a:lumMod val="50000"/>
                </a:schemeClr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</a:pPr>
            <a:r>
              <a:rPr lang="es" dirty="0">
                <a:solidFill>
                  <a:schemeClr val="tx1">
                    <a:lumMod val="50000"/>
                  </a:schemeClr>
                </a:solidFill>
              </a:rPr>
              <a:t>→ Plaque aréolo mammaire (PAM)= aréole + papille</a:t>
            </a:r>
          </a:p>
        </p:txBody>
      </p:sp>
      <p:sp>
        <p:nvSpPr>
          <p:cNvPr id="255" name="Google Shape;255;p39"/>
          <p:cNvSpPr txBox="1">
            <a:spLocks noGrp="1"/>
          </p:cNvSpPr>
          <p:nvPr>
            <p:ph type="ctrTitle" idx="2"/>
          </p:nvPr>
        </p:nvSpPr>
        <p:spPr>
          <a:xfrm>
            <a:off x="4818378" y="1571550"/>
            <a:ext cx="3169500" cy="64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dirty="0">
                <a:solidFill>
                  <a:schemeClr val="tx1">
                    <a:lumMod val="50000"/>
                  </a:schemeClr>
                </a:solidFill>
              </a:rPr>
              <a:t>4 types de seins:</a:t>
            </a: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pic>
        <p:nvPicPr>
          <p:cNvPr id="5122" name="Picture 2" descr="Sur Instagram, les tétons sont nos amis, pas nos ennemis ! | OpenMinded">
            <a:extLst>
              <a:ext uri="{FF2B5EF4-FFF2-40B4-BE49-F238E27FC236}">
                <a16:creationId xmlns:a16="http://schemas.microsoft.com/office/drawing/2014/main" id="{3C25F4CE-16EF-7C4C-A290-AD8128DC86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05997" y="2421850"/>
            <a:ext cx="1071663" cy="1066900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Image 13" descr="Une image contenant cintre, tondeuse, carte, emporte-pièce&#10;&#10;Description générée automatiquement">
            <a:extLst>
              <a:ext uri="{FF2B5EF4-FFF2-40B4-BE49-F238E27FC236}">
                <a16:creationId xmlns:a16="http://schemas.microsoft.com/office/drawing/2014/main" id="{327C181A-B0BF-B644-9124-BE2598FCAFB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11044" y="2274539"/>
            <a:ext cx="3864334" cy="1841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3762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39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rPr>
              <a:t>8</a:t>
            </a:fld>
            <a:endParaRPr sz="1200">
              <a:solidFill>
                <a:srgbClr val="CCCCCC"/>
              </a:solidFill>
              <a:latin typeface="Arvo"/>
              <a:ea typeface="Arvo"/>
              <a:cs typeface="Arvo"/>
              <a:sym typeface="Arvo"/>
            </a:endParaRPr>
          </a:p>
        </p:txBody>
      </p:sp>
      <p:cxnSp>
        <p:nvCxnSpPr>
          <p:cNvPr id="252" name="Google Shape;252;p39"/>
          <p:cNvCxnSpPr/>
          <p:nvPr/>
        </p:nvCxnSpPr>
        <p:spPr>
          <a:xfrm>
            <a:off x="4550550" y="1941425"/>
            <a:ext cx="0" cy="1927500"/>
          </a:xfrm>
          <a:prstGeom prst="straightConnector1">
            <a:avLst/>
          </a:prstGeom>
          <a:noFill/>
          <a:ln w="381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53" name="Google Shape;253;p39"/>
          <p:cNvSpPr txBox="1">
            <a:spLocks noGrp="1"/>
          </p:cNvSpPr>
          <p:nvPr>
            <p:ph type="ctrTitle"/>
          </p:nvPr>
        </p:nvSpPr>
        <p:spPr>
          <a:xfrm>
            <a:off x="1079178" y="1230761"/>
            <a:ext cx="3169500" cy="64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Innervation cutanée +++</a:t>
            </a: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54" name="Google Shape;254;p39"/>
          <p:cNvSpPr txBox="1">
            <a:spLocks noGrp="1"/>
          </p:cNvSpPr>
          <p:nvPr>
            <p:ph type="subTitle" idx="1"/>
          </p:nvPr>
        </p:nvSpPr>
        <p:spPr>
          <a:xfrm>
            <a:off x="1113231" y="1947686"/>
            <a:ext cx="3101394" cy="212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→ Le sein est innervé par les rameaux antérieurs des nerfs spinaux T3, T4, T5 et T6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→ La PAM est innervée par le rameau antérieur de T4</a:t>
            </a: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55" name="Google Shape;255;p39"/>
          <p:cNvSpPr txBox="1">
            <a:spLocks noGrp="1"/>
          </p:cNvSpPr>
          <p:nvPr>
            <p:ph type="ctrTitle" idx="2"/>
          </p:nvPr>
        </p:nvSpPr>
        <p:spPr>
          <a:xfrm>
            <a:off x="4895324" y="1233086"/>
            <a:ext cx="3169500" cy="64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dirty="0">
                <a:solidFill>
                  <a:schemeClr val="tx1">
                    <a:lumMod val="50000"/>
                  </a:schemeClr>
                </a:solidFill>
              </a:rPr>
              <a:t>PAM</a:t>
            </a: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56" name="Google Shape;256;p39"/>
          <p:cNvSpPr txBox="1">
            <a:spLocks noGrp="1"/>
          </p:cNvSpPr>
          <p:nvPr>
            <p:ph type="subTitle" idx="3"/>
          </p:nvPr>
        </p:nvSpPr>
        <p:spPr>
          <a:xfrm>
            <a:off x="4834090" y="1947686"/>
            <a:ext cx="3730283" cy="212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Comporte des glandes sudoripares et sébacées (pour la lubrifier)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→ À la surface de la papille: l’aire criblée, criblée par les orifices des canaux lactifères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→ Sous la peau de la PAM: un muscle sous cutané lisse de forme radiée autour de la papille (thélotisme)</a:t>
            </a:r>
          </a:p>
        </p:txBody>
      </p:sp>
    </p:spTree>
    <p:extLst>
      <p:ext uri="{BB962C8B-B14F-4D97-AF65-F5344CB8AC3E}">
        <p14:creationId xmlns:p14="http://schemas.microsoft.com/office/powerpoint/2010/main" val="39160873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" name="Google Shape;820;p57"/>
          <p:cNvSpPr txBox="1">
            <a:spLocks noGrp="1"/>
          </p:cNvSpPr>
          <p:nvPr>
            <p:ph type="title"/>
          </p:nvPr>
        </p:nvSpPr>
        <p:spPr>
          <a:xfrm>
            <a:off x="1745311" y="2014500"/>
            <a:ext cx="5653378" cy="1114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4000" dirty="0">
                <a:solidFill>
                  <a:schemeClr val="tx1">
                    <a:lumMod val="50000"/>
                  </a:schemeClr>
                </a:solidFill>
              </a:rPr>
              <a:t>Contenu du sein</a:t>
            </a:r>
            <a:endParaRPr sz="4000" dirty="0">
              <a:solidFill>
                <a:schemeClr val="tx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26849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34"/>
          <p:cNvSpPr txBox="1">
            <a:spLocks noGrp="1"/>
          </p:cNvSpPr>
          <p:nvPr>
            <p:ph type="title"/>
          </p:nvPr>
        </p:nvSpPr>
        <p:spPr>
          <a:xfrm>
            <a:off x="570046" y="993900"/>
            <a:ext cx="4001954" cy="1066653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s" dirty="0">
                <a:solidFill>
                  <a:schemeClr val="tx1">
                    <a:lumMod val="50000"/>
                  </a:schemeClr>
                </a:solidFill>
              </a:rPr>
              <a:t>Prolongements de la glande mammaire</a:t>
            </a:r>
            <a:endParaRPr b="1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15" name="Google Shape;215;p34"/>
          <p:cNvSpPr txBox="1">
            <a:spLocks noGrp="1"/>
          </p:cNvSpPr>
          <p:nvPr>
            <p:ph type="subTitle" idx="1"/>
          </p:nvPr>
        </p:nvSpPr>
        <p:spPr>
          <a:xfrm>
            <a:off x="614774" y="2564775"/>
            <a:ext cx="3957226" cy="231732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>
              <a:buFontTx/>
              <a:buChar char="-"/>
            </a:pPr>
            <a:r>
              <a:rPr lang="fr-FR" sz="1600" dirty="0">
                <a:solidFill>
                  <a:schemeClr val="tx1">
                    <a:lumMod val="50000"/>
                  </a:schemeClr>
                </a:solidFill>
              </a:rPr>
              <a:t>Supéro-latéral axillaire (constant++)</a:t>
            </a:r>
          </a:p>
          <a:p>
            <a:pPr marL="285750" lvl="0" indent="-285750">
              <a:buFontTx/>
              <a:buChar char="-"/>
            </a:pPr>
            <a:r>
              <a:rPr lang="fr-FR" sz="1600" dirty="0">
                <a:solidFill>
                  <a:schemeClr val="tx1">
                    <a:lumMod val="50000"/>
                  </a:schemeClr>
                </a:solidFill>
              </a:rPr>
              <a:t>Supéro-médial</a:t>
            </a:r>
          </a:p>
          <a:p>
            <a:pPr marL="285750" lvl="0" indent="-285750">
              <a:buFontTx/>
              <a:buChar char="-"/>
            </a:pPr>
            <a:r>
              <a:rPr lang="fr-FR" sz="1600" dirty="0">
                <a:solidFill>
                  <a:schemeClr val="tx1">
                    <a:lumMod val="50000"/>
                  </a:schemeClr>
                </a:solidFill>
              </a:rPr>
              <a:t>Inféro-latéral</a:t>
            </a:r>
          </a:p>
          <a:p>
            <a:pPr marL="285750" lvl="0" indent="-285750">
              <a:buFontTx/>
              <a:buChar char="-"/>
            </a:pPr>
            <a:r>
              <a:rPr lang="fr-FR" sz="1600" dirty="0">
                <a:solidFill>
                  <a:schemeClr val="tx1">
                    <a:lumMod val="50000"/>
                  </a:schemeClr>
                </a:solidFill>
              </a:rPr>
              <a:t>Inféro-médial</a:t>
            </a:r>
          </a:p>
        </p:txBody>
      </p:sp>
      <p:sp>
        <p:nvSpPr>
          <p:cNvPr id="216" name="Google Shape;216;p34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s"/>
              <a:t>10</a:t>
            </a:fld>
            <a:endParaRPr/>
          </a:p>
        </p:txBody>
      </p:sp>
      <p:cxnSp>
        <p:nvCxnSpPr>
          <p:cNvPr id="217" name="Google Shape;217;p34"/>
          <p:cNvCxnSpPr/>
          <p:nvPr/>
        </p:nvCxnSpPr>
        <p:spPr>
          <a:xfrm>
            <a:off x="678525" y="2060575"/>
            <a:ext cx="676200" cy="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Image 2">
            <a:extLst>
              <a:ext uri="{FF2B5EF4-FFF2-40B4-BE49-F238E27FC236}">
                <a16:creationId xmlns:a16="http://schemas.microsoft.com/office/drawing/2014/main" id="{CB712FC0-50F9-4142-A42B-A93F45093EF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86179" y="1128599"/>
            <a:ext cx="4436829" cy="2886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8607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38"/>
          <p:cNvSpPr txBox="1">
            <a:spLocks noGrp="1"/>
          </p:cNvSpPr>
          <p:nvPr>
            <p:ph type="title"/>
          </p:nvPr>
        </p:nvSpPr>
        <p:spPr>
          <a:xfrm>
            <a:off x="0" y="216225"/>
            <a:ext cx="9144000" cy="913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2400" dirty="0">
                <a:solidFill>
                  <a:schemeClr val="tx1">
                    <a:lumMod val="50000"/>
                  </a:schemeClr>
                </a:solidFill>
              </a:rPr>
              <a:t>La glande mammaire</a:t>
            </a:r>
            <a:endParaRPr sz="24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45" name="Google Shape;245;p38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s"/>
              <a:t>11</a:t>
            </a:fld>
            <a:endParaRPr/>
          </a:p>
        </p:txBody>
      </p:sp>
      <p:sp>
        <p:nvSpPr>
          <p:cNvPr id="16" name="Google Shape;243;p38">
            <a:extLst>
              <a:ext uri="{FF2B5EF4-FFF2-40B4-BE49-F238E27FC236}">
                <a16:creationId xmlns:a16="http://schemas.microsoft.com/office/drawing/2014/main" id="{7C42F6B3-B348-5843-BD82-EC3840765B8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500932" y="1494845"/>
            <a:ext cx="3697357" cy="29120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→ L’unité fonctionnelle du sein est le lobe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12 à 20 lobes → unité physiologique de sécrétion du lait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Forme de grappe de raisin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0" indent="0" algn="l"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1 lobe = 1 conduit lactifère (avec le sinus lactifère avant sa terminaison) + des lobules (composés d’acinis)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Acini: unité microscopique de sécrétion du lait</a:t>
            </a:r>
          </a:p>
        </p:txBody>
      </p:sp>
      <p:pic>
        <p:nvPicPr>
          <p:cNvPr id="20" name="Image 19">
            <a:extLst>
              <a:ext uri="{FF2B5EF4-FFF2-40B4-BE49-F238E27FC236}">
                <a16:creationId xmlns:a16="http://schemas.microsoft.com/office/drawing/2014/main" id="{7291259A-DEBB-E548-8BAA-D8A4CEF4142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71069" y="1737310"/>
            <a:ext cx="4571999" cy="2112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5950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" name="Google Shape;820;p57"/>
          <p:cNvSpPr txBox="1">
            <a:spLocks noGrp="1"/>
          </p:cNvSpPr>
          <p:nvPr>
            <p:ph type="title"/>
          </p:nvPr>
        </p:nvSpPr>
        <p:spPr>
          <a:xfrm>
            <a:off x="1745311" y="2014500"/>
            <a:ext cx="5653378" cy="1114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4000" dirty="0">
                <a:solidFill>
                  <a:schemeClr val="tx1">
                    <a:lumMod val="50000"/>
                  </a:schemeClr>
                </a:solidFill>
              </a:rPr>
              <a:t>Étude des rapports</a:t>
            </a:r>
            <a:endParaRPr sz="4000" dirty="0">
              <a:solidFill>
                <a:schemeClr val="tx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06467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37"/>
          <p:cNvSpPr txBox="1">
            <a:spLocks noGrp="1"/>
          </p:cNvSpPr>
          <p:nvPr>
            <p:ph type="title"/>
          </p:nvPr>
        </p:nvSpPr>
        <p:spPr>
          <a:xfrm>
            <a:off x="4598900" y="1491800"/>
            <a:ext cx="3593700" cy="1206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s" dirty="0">
                <a:solidFill>
                  <a:schemeClr val="tx1">
                    <a:lumMod val="50000"/>
                  </a:schemeClr>
                </a:solidFill>
              </a:rPr>
              <a:t>Projection du sein</a:t>
            </a: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38" name="Google Shape;238;p37"/>
          <p:cNvSpPr txBox="1">
            <a:spLocks noGrp="1"/>
          </p:cNvSpPr>
          <p:nvPr>
            <p:ph type="subTitle" idx="1"/>
          </p:nvPr>
        </p:nvSpPr>
        <p:spPr>
          <a:xfrm>
            <a:off x="4598899" y="2968192"/>
            <a:ext cx="4258854" cy="159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dirty="0">
                <a:solidFill>
                  <a:schemeClr val="tx1">
                    <a:lumMod val="50000"/>
                  </a:schemeClr>
                </a:solidFill>
              </a:rPr>
              <a:t>→ Projection en K3, K4, K5 (parfois même K6)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dirty="0">
                <a:solidFill>
                  <a:schemeClr val="tx1">
                    <a:lumMod val="50000"/>
                  </a:schemeClr>
                </a:solidFill>
              </a:rPr>
              <a:t>→ Le prolongement axillaire peut remonter en K2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s" dirty="0">
              <a:solidFill>
                <a:schemeClr val="tx1">
                  <a:lumMod val="50000"/>
                </a:schemeClr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dirty="0">
                <a:solidFill>
                  <a:schemeClr val="tx1">
                    <a:lumMod val="50000"/>
                  </a:schemeClr>
                </a:solidFill>
              </a:rPr>
              <a:t>Le sein est en avant du grand pectoral, dans un dédoublement du fascia superficialis</a:t>
            </a: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42"/>
          <p:cNvSpPr txBox="1">
            <a:spLocks noGrp="1"/>
          </p:cNvSpPr>
          <p:nvPr>
            <p:ph type="title"/>
          </p:nvPr>
        </p:nvSpPr>
        <p:spPr>
          <a:xfrm>
            <a:off x="692106" y="934145"/>
            <a:ext cx="3762588" cy="578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dirty="0">
                <a:solidFill>
                  <a:schemeClr val="tx1">
                    <a:lumMod val="50000"/>
                  </a:schemeClr>
                </a:solidFill>
              </a:rPr>
              <a:t>Les muscles de la région</a:t>
            </a: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84" name="Google Shape;284;p42"/>
          <p:cNvSpPr txBox="1">
            <a:spLocks noGrp="1"/>
          </p:cNvSpPr>
          <p:nvPr>
            <p:ph type="subTitle" idx="1"/>
          </p:nvPr>
        </p:nvSpPr>
        <p:spPr>
          <a:xfrm>
            <a:off x="190831" y="1729225"/>
            <a:ext cx="4218119" cy="247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l"/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	Deltoïde : </a:t>
            </a: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forme le galbe de l’épaule, a 3 faisceaux (spinal, acromial, claviculaire) </a:t>
            </a:r>
          </a:p>
          <a:p>
            <a:pPr algn="l"/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	Petit pectoral : </a:t>
            </a: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entre la coracoïde et K3, K4 et K5 </a:t>
            </a:r>
            <a:endParaRPr lang="fr-FR" sz="1600" dirty="0">
              <a:solidFill>
                <a:schemeClr val="tx1">
                  <a:lumMod val="50000"/>
                </a:schemeClr>
              </a:solidFill>
            </a:endParaRPr>
          </a:p>
          <a:p>
            <a:pPr algn="l"/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	Grand muscle abdominal : </a:t>
            </a: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(les « carrés de chocolat » selon 2P)</a:t>
            </a:r>
          </a:p>
          <a:p>
            <a:pPr algn="l"/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	Grand pectoral : </a:t>
            </a: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3 faisceaux (claviculaire, sternal/costal, abdominal), s’insère sur la lèvre latérale de la gouttière inter- tuberculaire </a:t>
            </a:r>
            <a:endParaRPr lang="fr-FR" sz="1600" dirty="0">
              <a:solidFill>
                <a:schemeClr val="tx1">
                  <a:lumMod val="50000"/>
                </a:schemeClr>
              </a:solidFill>
            </a:endParaRPr>
          </a:p>
        </p:txBody>
      </p:sp>
      <p:cxnSp>
        <p:nvCxnSpPr>
          <p:cNvPr id="285" name="Google Shape;285;p42"/>
          <p:cNvCxnSpPr/>
          <p:nvPr/>
        </p:nvCxnSpPr>
        <p:spPr>
          <a:xfrm>
            <a:off x="2203050" y="1597475"/>
            <a:ext cx="676200" cy="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7" name="Google Shape;287;p42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rPr>
              <a:t>14</a:t>
            </a:fld>
            <a:endParaRPr sz="1200">
              <a:solidFill>
                <a:srgbClr val="CCCCCC"/>
              </a:solidFill>
              <a:latin typeface="Arvo"/>
              <a:ea typeface="Arvo"/>
              <a:cs typeface="Arvo"/>
              <a:sym typeface="Arvo"/>
            </a:endParaRPr>
          </a:p>
        </p:txBody>
      </p:sp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9D670841-10C6-CD4C-84E7-52C4857F343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24061" y="532136"/>
            <a:ext cx="2782616" cy="4079228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34"/>
          <p:cNvSpPr txBox="1">
            <a:spLocks noGrp="1"/>
          </p:cNvSpPr>
          <p:nvPr>
            <p:ph type="title"/>
          </p:nvPr>
        </p:nvSpPr>
        <p:spPr>
          <a:xfrm>
            <a:off x="570047" y="993900"/>
            <a:ext cx="3000090" cy="1066653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s" dirty="0">
                <a:solidFill>
                  <a:schemeClr val="tx1">
                    <a:lumMod val="50000"/>
                  </a:schemeClr>
                </a:solidFill>
              </a:rPr>
              <a:t>Insertion du grand pectoral</a:t>
            </a:r>
            <a:endParaRPr b="1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15" name="Google Shape;215;p34"/>
          <p:cNvSpPr txBox="1">
            <a:spLocks noGrp="1"/>
          </p:cNvSpPr>
          <p:nvPr>
            <p:ph type="subTitle" idx="1"/>
          </p:nvPr>
        </p:nvSpPr>
        <p:spPr>
          <a:xfrm>
            <a:off x="614774" y="2564775"/>
            <a:ext cx="3957226" cy="231732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/>
            <a:r>
              <a:rPr lang="fr-FR" sz="1600" b="1" dirty="0">
                <a:solidFill>
                  <a:schemeClr val="tx1">
                    <a:lumMod val="50000"/>
                  </a:schemeClr>
                </a:solidFill>
              </a:rPr>
              <a:t>→ Insertion en U</a:t>
            </a:r>
            <a:endParaRPr lang="fr-FR" sz="16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16" name="Google Shape;216;p34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s"/>
              <a:t>15</a:t>
            </a:fld>
            <a:endParaRPr/>
          </a:p>
        </p:txBody>
      </p:sp>
      <p:cxnSp>
        <p:nvCxnSpPr>
          <p:cNvPr id="217" name="Google Shape;217;p34"/>
          <p:cNvCxnSpPr/>
          <p:nvPr/>
        </p:nvCxnSpPr>
        <p:spPr>
          <a:xfrm>
            <a:off x="678525" y="2060575"/>
            <a:ext cx="676200" cy="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5" name="Groupe 4">
            <a:extLst>
              <a:ext uri="{FF2B5EF4-FFF2-40B4-BE49-F238E27FC236}">
                <a16:creationId xmlns:a16="http://schemas.microsoft.com/office/drawing/2014/main" id="{E0824421-0BA5-2E4B-AC5A-CD229DA086C0}"/>
              </a:ext>
            </a:extLst>
          </p:cNvPr>
          <p:cNvGrpSpPr/>
          <p:nvPr/>
        </p:nvGrpSpPr>
        <p:grpSpPr>
          <a:xfrm>
            <a:off x="3472307" y="1367624"/>
            <a:ext cx="5549900" cy="2781976"/>
            <a:chOff x="3480258" y="1367624"/>
            <a:chExt cx="5549900" cy="2781976"/>
          </a:xfrm>
        </p:grpSpPr>
        <p:pic>
          <p:nvPicPr>
            <p:cNvPr id="3" name="Image 2">
              <a:extLst>
                <a:ext uri="{FF2B5EF4-FFF2-40B4-BE49-F238E27FC236}">
                  <a16:creationId xmlns:a16="http://schemas.microsoft.com/office/drawing/2014/main" id="{5774E2FE-9BA3-5D4F-B7DF-30EE437B412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480258" y="1622300"/>
              <a:ext cx="5438104" cy="2527300"/>
            </a:xfrm>
            <a:prstGeom prst="rect">
              <a:avLst/>
            </a:prstGeom>
          </p:spPr>
        </p:pic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63416CA0-4F4A-8241-BEAB-5DC02C74AED4}"/>
                </a:ext>
              </a:extLst>
            </p:cNvPr>
            <p:cNvSpPr/>
            <p:nvPr/>
          </p:nvSpPr>
          <p:spPr>
            <a:xfrm>
              <a:off x="6702950" y="1367624"/>
              <a:ext cx="2327208" cy="126425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18800500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34"/>
          <p:cNvSpPr txBox="1">
            <a:spLocks noGrp="1"/>
          </p:cNvSpPr>
          <p:nvPr>
            <p:ph type="title"/>
          </p:nvPr>
        </p:nvSpPr>
        <p:spPr>
          <a:xfrm>
            <a:off x="570046" y="993900"/>
            <a:ext cx="2523011" cy="1066653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s" dirty="0">
                <a:solidFill>
                  <a:schemeClr val="tx1">
                    <a:lumMod val="50000"/>
                  </a:schemeClr>
                </a:solidFill>
              </a:rPr>
              <a:t>Coupe sagittale du sein</a:t>
            </a:r>
            <a:endParaRPr b="1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15" name="Google Shape;215;p34"/>
          <p:cNvSpPr txBox="1">
            <a:spLocks noGrp="1"/>
          </p:cNvSpPr>
          <p:nvPr>
            <p:ph type="subTitle" idx="1"/>
          </p:nvPr>
        </p:nvSpPr>
        <p:spPr>
          <a:xfrm>
            <a:off x="46642" y="2542691"/>
            <a:ext cx="3154259" cy="231732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	Ligaments cutis : </a:t>
            </a: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ligaments suspenseurs du sein qui vont jusqu’à la peau</a:t>
            </a:r>
          </a:p>
          <a:p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	Fosses adipeuses : </a:t>
            </a: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entre la peau et les ligaments suspenseurs du sein, elles sont limitées par des crêtes ligamentaires (à l’aspect dentelé́) </a:t>
            </a:r>
          </a:p>
          <a:p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 </a:t>
            </a:r>
            <a:endParaRPr lang="fr-FR" sz="16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16" name="Google Shape;216;p34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s"/>
              <a:t>16</a:t>
            </a:fld>
            <a:endParaRPr/>
          </a:p>
        </p:txBody>
      </p:sp>
      <p:cxnSp>
        <p:nvCxnSpPr>
          <p:cNvPr id="217" name="Google Shape;217;p34"/>
          <p:cNvCxnSpPr/>
          <p:nvPr/>
        </p:nvCxnSpPr>
        <p:spPr>
          <a:xfrm>
            <a:off x="678525" y="2060575"/>
            <a:ext cx="676200" cy="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8" name="Groupe 7">
            <a:extLst>
              <a:ext uri="{FF2B5EF4-FFF2-40B4-BE49-F238E27FC236}">
                <a16:creationId xmlns:a16="http://schemas.microsoft.com/office/drawing/2014/main" id="{544261ED-4855-154A-B99D-AC4D73CF824E}"/>
              </a:ext>
            </a:extLst>
          </p:cNvPr>
          <p:cNvGrpSpPr/>
          <p:nvPr/>
        </p:nvGrpSpPr>
        <p:grpSpPr>
          <a:xfrm>
            <a:off x="3021496" y="86683"/>
            <a:ext cx="5902887" cy="4576534"/>
            <a:chOff x="3021496" y="86683"/>
            <a:chExt cx="5902887" cy="4576534"/>
          </a:xfrm>
        </p:grpSpPr>
        <p:pic>
          <p:nvPicPr>
            <p:cNvPr id="6" name="Image 5">
              <a:extLst>
                <a:ext uri="{FF2B5EF4-FFF2-40B4-BE49-F238E27FC236}">
                  <a16:creationId xmlns:a16="http://schemas.microsoft.com/office/drawing/2014/main" id="{92C6A6E0-D872-FF41-94D1-4B47DBA867E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11195" y="218823"/>
              <a:ext cx="5613188" cy="4444394"/>
            </a:xfrm>
            <a:prstGeom prst="rect">
              <a:avLst/>
            </a:prstGeom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5E2DD6BB-DB38-5248-8F50-EE125C6F1840}"/>
                </a:ext>
              </a:extLst>
            </p:cNvPr>
            <p:cNvSpPr/>
            <p:nvPr/>
          </p:nvSpPr>
          <p:spPr>
            <a:xfrm>
              <a:off x="3021496" y="86683"/>
              <a:ext cx="2759102" cy="159104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20287167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39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rPr>
              <a:t>17</a:t>
            </a:fld>
            <a:endParaRPr sz="1200">
              <a:solidFill>
                <a:srgbClr val="CCCCCC"/>
              </a:solidFill>
              <a:latin typeface="Arvo"/>
              <a:ea typeface="Arvo"/>
              <a:cs typeface="Arvo"/>
              <a:sym typeface="Arvo"/>
            </a:endParaRPr>
          </a:p>
        </p:txBody>
      </p:sp>
      <p:cxnSp>
        <p:nvCxnSpPr>
          <p:cNvPr id="252" name="Google Shape;252;p39"/>
          <p:cNvCxnSpPr/>
          <p:nvPr/>
        </p:nvCxnSpPr>
        <p:spPr>
          <a:xfrm>
            <a:off x="4550550" y="1941425"/>
            <a:ext cx="0" cy="1927500"/>
          </a:xfrm>
          <a:prstGeom prst="straightConnector1">
            <a:avLst/>
          </a:prstGeom>
          <a:noFill/>
          <a:ln w="381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53" name="Google Shape;253;p39"/>
          <p:cNvSpPr txBox="1">
            <a:spLocks noGrp="1"/>
          </p:cNvSpPr>
          <p:nvPr>
            <p:ph type="ctrTitle"/>
          </p:nvPr>
        </p:nvSpPr>
        <p:spPr>
          <a:xfrm>
            <a:off x="1113228" y="1571550"/>
            <a:ext cx="3169500" cy="64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Manœuvre de Tillaux</a:t>
            </a: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54" name="Google Shape;254;p39"/>
          <p:cNvSpPr txBox="1">
            <a:spLocks noGrp="1"/>
          </p:cNvSpPr>
          <p:nvPr>
            <p:ph type="subTitle" idx="1"/>
          </p:nvPr>
        </p:nvSpPr>
        <p:spPr>
          <a:xfrm>
            <a:off x="1045125" y="2177000"/>
            <a:ext cx="3101394" cy="212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Examen clinique permettant de détecter un envahissement cancéreux du fascia du muscle pectoral</a:t>
            </a: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55" name="Google Shape;255;p39"/>
          <p:cNvSpPr txBox="1">
            <a:spLocks noGrp="1"/>
          </p:cNvSpPr>
          <p:nvPr>
            <p:ph type="ctrTitle" idx="2"/>
          </p:nvPr>
        </p:nvSpPr>
        <p:spPr>
          <a:xfrm>
            <a:off x="4818378" y="1571550"/>
            <a:ext cx="3169500" cy="64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dirty="0">
                <a:solidFill>
                  <a:schemeClr val="tx1">
                    <a:lumMod val="50000"/>
                  </a:schemeClr>
                </a:solidFill>
              </a:rPr>
              <a:t>Crêtes de duret</a:t>
            </a: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5" name="Sous-titre 4">
            <a:extLst>
              <a:ext uri="{FF2B5EF4-FFF2-40B4-BE49-F238E27FC236}">
                <a16:creationId xmlns:a16="http://schemas.microsoft.com/office/drawing/2014/main" id="{29853A28-1688-504C-81A0-89D3C5B3CE0E}"/>
              </a:ext>
            </a:extLst>
          </p:cNvPr>
          <p:cNvSpPr>
            <a:spLocks noGrp="1"/>
          </p:cNvSpPr>
          <p:nvPr>
            <p:ph type="subTitle" idx="3"/>
          </p:nvPr>
        </p:nvSpPr>
        <p:spPr>
          <a:xfrm>
            <a:off x="4350831" y="2177000"/>
            <a:ext cx="3237610" cy="1112400"/>
          </a:xfrm>
        </p:spPr>
        <p:txBody>
          <a:bodyPr/>
          <a:lstStyle/>
          <a:p>
            <a:r>
              <a:rPr lang="fr-FR" dirty="0"/>
              <a:t>	</a:t>
            </a: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Traduction radiologique des ligaments suspenseurs qui s’étendent jusqu’à la peau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EE4919CB-75A8-4443-B722-8132C5E916E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6463" y="3231619"/>
            <a:ext cx="1338718" cy="1274611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9" name="Image 8" descr="Une image contenant texte&#10;&#10;Description générée automatiquement">
            <a:extLst>
              <a:ext uri="{FF2B5EF4-FFF2-40B4-BE49-F238E27FC236}">
                <a16:creationId xmlns:a16="http://schemas.microsoft.com/office/drawing/2014/main" id="{F97127B6-A64A-DA48-87E4-5114E6F48AB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1265" y="3045350"/>
            <a:ext cx="1816271" cy="1575354"/>
          </a:xfrm>
          <a:prstGeom prst="rect">
            <a:avLst/>
          </a:prstGeom>
        </p:spPr>
      </p:pic>
      <p:sp>
        <p:nvSpPr>
          <p:cNvPr id="11" name="Titre 10">
            <a:extLst>
              <a:ext uri="{FF2B5EF4-FFF2-40B4-BE49-F238E27FC236}">
                <a16:creationId xmlns:a16="http://schemas.microsoft.com/office/drawing/2014/main" id="{BDA9E1E7-2EDE-DD45-AE12-CE02983CF3EF}"/>
              </a:ext>
            </a:extLst>
          </p:cNvPr>
          <p:cNvSpPr>
            <a:spLocks noGrp="1"/>
          </p:cNvSpPr>
          <p:nvPr>
            <p:ph type="title" idx="4"/>
          </p:nvPr>
        </p:nvSpPr>
        <p:spPr/>
        <p:txBody>
          <a:bodyPr/>
          <a:lstStyle/>
          <a:p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Applications cliniques</a:t>
            </a:r>
          </a:p>
        </p:txBody>
      </p:sp>
    </p:spTree>
    <p:extLst>
      <p:ext uri="{BB962C8B-B14F-4D97-AF65-F5344CB8AC3E}">
        <p14:creationId xmlns:p14="http://schemas.microsoft.com/office/powerpoint/2010/main" val="314059411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" name="Google Shape;820;p57"/>
          <p:cNvSpPr txBox="1">
            <a:spLocks noGrp="1"/>
          </p:cNvSpPr>
          <p:nvPr>
            <p:ph type="title"/>
          </p:nvPr>
        </p:nvSpPr>
        <p:spPr>
          <a:xfrm>
            <a:off x="2315817" y="1734794"/>
            <a:ext cx="4512366" cy="1673911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4000" dirty="0">
                <a:solidFill>
                  <a:schemeClr val="tx1">
                    <a:lumMod val="50000"/>
                  </a:schemeClr>
                </a:solidFill>
              </a:rPr>
              <a:t>Vascularisation du sein</a:t>
            </a:r>
            <a:endParaRPr sz="4000" dirty="0">
              <a:solidFill>
                <a:schemeClr val="tx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71365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34"/>
          <p:cNvSpPr txBox="1">
            <a:spLocks noGrp="1"/>
          </p:cNvSpPr>
          <p:nvPr>
            <p:ph type="title"/>
          </p:nvPr>
        </p:nvSpPr>
        <p:spPr>
          <a:xfrm>
            <a:off x="570046" y="993900"/>
            <a:ext cx="2523011" cy="1066653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s" dirty="0">
                <a:solidFill>
                  <a:schemeClr val="tx1">
                    <a:lumMod val="50000"/>
                  </a:schemeClr>
                </a:solidFill>
              </a:rPr>
              <a:t>Vascularisation</a:t>
            </a:r>
            <a:endParaRPr b="1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15" name="Google Shape;215;p34"/>
          <p:cNvSpPr txBox="1">
            <a:spLocks noGrp="1"/>
          </p:cNvSpPr>
          <p:nvPr>
            <p:ph type="subTitle" idx="1"/>
          </p:nvPr>
        </p:nvSpPr>
        <p:spPr>
          <a:xfrm>
            <a:off x="294198" y="2428516"/>
            <a:ext cx="3244132" cy="231732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80000" indent="0"/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Le sein est vascularisé par </a:t>
            </a:r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5 artères</a:t>
            </a: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:</a:t>
            </a:r>
          </a:p>
          <a:p>
            <a:pPr marL="180000" indent="0"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Artère thoracique interne</a:t>
            </a:r>
          </a:p>
          <a:p>
            <a:pPr marL="180000" indent="0"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Artère thoracique latérale</a:t>
            </a:r>
          </a:p>
          <a:p>
            <a:pPr marL="180000" indent="0"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Artère thoracique suprême</a:t>
            </a:r>
          </a:p>
          <a:p>
            <a:pPr marL="180000" indent="0"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Artère acromio-thoracique</a:t>
            </a:r>
          </a:p>
          <a:p>
            <a:pPr marL="180000" indent="0"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7</a:t>
            </a:r>
            <a:r>
              <a:rPr lang="fr-FR" baseline="30000" dirty="0">
                <a:solidFill>
                  <a:schemeClr val="tx1">
                    <a:lumMod val="50000"/>
                  </a:schemeClr>
                </a:solidFill>
              </a:rPr>
              <a:t>ème</a:t>
            </a: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 artère intercostale</a:t>
            </a:r>
          </a:p>
        </p:txBody>
      </p:sp>
      <p:sp>
        <p:nvSpPr>
          <p:cNvPr id="216" name="Google Shape;216;p34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s"/>
              <a:t>19</a:t>
            </a:fld>
            <a:endParaRPr/>
          </a:p>
        </p:txBody>
      </p:sp>
      <p:cxnSp>
        <p:nvCxnSpPr>
          <p:cNvPr id="217" name="Google Shape;217;p34"/>
          <p:cNvCxnSpPr/>
          <p:nvPr/>
        </p:nvCxnSpPr>
        <p:spPr>
          <a:xfrm>
            <a:off x="678525" y="2060575"/>
            <a:ext cx="676200" cy="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Image 2">
            <a:extLst>
              <a:ext uri="{FF2B5EF4-FFF2-40B4-BE49-F238E27FC236}">
                <a16:creationId xmlns:a16="http://schemas.microsoft.com/office/drawing/2014/main" id="{2AB1EA3B-885C-8643-9770-D6C6854FC0F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3656" y="340694"/>
            <a:ext cx="4707501" cy="4175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2874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34"/>
          <p:cNvSpPr txBox="1">
            <a:spLocks noGrp="1"/>
          </p:cNvSpPr>
          <p:nvPr>
            <p:ph type="title"/>
          </p:nvPr>
        </p:nvSpPr>
        <p:spPr>
          <a:xfrm>
            <a:off x="570046" y="993900"/>
            <a:ext cx="2523011" cy="1066653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s" dirty="0">
                <a:solidFill>
                  <a:schemeClr val="tx1">
                    <a:lumMod val="50000"/>
                  </a:schemeClr>
                </a:solidFill>
              </a:rPr>
              <a:t>Drainage lymphatique</a:t>
            </a:r>
            <a:endParaRPr b="1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15" name="Google Shape;215;p34"/>
          <p:cNvSpPr txBox="1">
            <a:spLocks noGrp="1"/>
          </p:cNvSpPr>
          <p:nvPr>
            <p:ph type="subTitle" idx="1"/>
          </p:nvPr>
        </p:nvSpPr>
        <p:spPr>
          <a:xfrm>
            <a:off x="294198" y="2428516"/>
            <a:ext cx="3244132" cy="231732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80000" indent="0"/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La lymphe circule dans </a:t>
            </a:r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3 directions</a:t>
            </a: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:</a:t>
            </a:r>
          </a:p>
          <a:p>
            <a:pPr marL="180000" indent="0"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Latérale </a:t>
            </a: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vers le creux axillaire (nœuds sur le </a:t>
            </a:r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bord médial </a:t>
            </a: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de la veine axillaire)</a:t>
            </a:r>
          </a:p>
          <a:p>
            <a:pPr marL="180000" indent="0"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Ascendante</a:t>
            </a: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 vers le creux sous-clavier (nœuds sous-claviers)</a:t>
            </a:r>
          </a:p>
          <a:p>
            <a:pPr marL="180000" indent="0"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 Vers la </a:t>
            </a:r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chaine thoracique interne </a:t>
            </a: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(nœuds thoraciques internes)</a:t>
            </a:r>
          </a:p>
        </p:txBody>
      </p:sp>
      <p:sp>
        <p:nvSpPr>
          <p:cNvPr id="216" name="Google Shape;216;p34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s"/>
              <a:t>20</a:t>
            </a:fld>
            <a:endParaRPr/>
          </a:p>
        </p:txBody>
      </p:sp>
      <p:cxnSp>
        <p:nvCxnSpPr>
          <p:cNvPr id="217" name="Google Shape;217;p34"/>
          <p:cNvCxnSpPr/>
          <p:nvPr/>
        </p:nvCxnSpPr>
        <p:spPr>
          <a:xfrm>
            <a:off x="678525" y="2060575"/>
            <a:ext cx="676200" cy="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Image 2">
            <a:extLst>
              <a:ext uri="{FF2B5EF4-FFF2-40B4-BE49-F238E27FC236}">
                <a16:creationId xmlns:a16="http://schemas.microsoft.com/office/drawing/2014/main" id="{2AB1EA3B-885C-8643-9770-D6C6854FC0F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3656" y="340694"/>
            <a:ext cx="4707501" cy="4175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947291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34"/>
          <p:cNvSpPr txBox="1">
            <a:spLocks noGrp="1"/>
          </p:cNvSpPr>
          <p:nvPr>
            <p:ph type="title"/>
          </p:nvPr>
        </p:nvSpPr>
        <p:spPr>
          <a:xfrm>
            <a:off x="570046" y="993900"/>
            <a:ext cx="3244132" cy="1066653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s" dirty="0">
                <a:solidFill>
                  <a:schemeClr val="tx1">
                    <a:lumMod val="50000"/>
                  </a:schemeClr>
                </a:solidFill>
              </a:rPr>
              <a:t>Drainage des noeuds lymphatiques</a:t>
            </a:r>
            <a:endParaRPr b="1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15" name="Google Shape;215;p34"/>
          <p:cNvSpPr txBox="1">
            <a:spLocks noGrp="1"/>
          </p:cNvSpPr>
          <p:nvPr>
            <p:ph type="subTitle" idx="1"/>
          </p:nvPr>
        </p:nvSpPr>
        <p:spPr>
          <a:xfrm>
            <a:off x="294198" y="2428516"/>
            <a:ext cx="3244132" cy="231732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80000" indent="0"/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À droite: </a:t>
            </a: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contingent jugulaire + contingent sous-clavier + contingent broncho- pulmonaire se drainent dans le </a:t>
            </a:r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conduit lymphatique droit </a:t>
            </a:r>
          </a:p>
          <a:p>
            <a:pPr marL="180000" indent="0"/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180000" indent="0"/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À gauche: </a:t>
            </a: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contingent jugulaire + contingent sous-clavier + contingent broncho-pulmonaire se drainent dans le </a:t>
            </a:r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conduit thoracique </a:t>
            </a: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180000" indent="0"/>
            <a:endParaRPr lang="fr-FR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16" name="Google Shape;216;p34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s"/>
              <a:t>21</a:t>
            </a:fld>
            <a:endParaRPr/>
          </a:p>
        </p:txBody>
      </p:sp>
      <p:cxnSp>
        <p:nvCxnSpPr>
          <p:cNvPr id="217" name="Google Shape;217;p34"/>
          <p:cNvCxnSpPr/>
          <p:nvPr/>
        </p:nvCxnSpPr>
        <p:spPr>
          <a:xfrm>
            <a:off x="678525" y="2060575"/>
            <a:ext cx="676200" cy="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4" name="Image 3">
            <a:extLst>
              <a:ext uri="{FF2B5EF4-FFF2-40B4-BE49-F238E27FC236}">
                <a16:creationId xmlns:a16="http://schemas.microsoft.com/office/drawing/2014/main" id="{06C55267-C392-314E-B60A-289AC2FF79E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3402" y="1371600"/>
            <a:ext cx="4216400" cy="2400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3654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34"/>
          <p:cNvSpPr txBox="1">
            <a:spLocks noGrp="1"/>
          </p:cNvSpPr>
          <p:nvPr>
            <p:ph type="title"/>
          </p:nvPr>
        </p:nvSpPr>
        <p:spPr>
          <a:xfrm>
            <a:off x="570046" y="993900"/>
            <a:ext cx="3244132" cy="1066653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Aparté sur le plexus brachial</a:t>
            </a:r>
            <a:endParaRPr b="1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15" name="Google Shape;215;p34"/>
          <p:cNvSpPr txBox="1">
            <a:spLocks noGrp="1"/>
          </p:cNvSpPr>
          <p:nvPr>
            <p:ph type="subTitle" idx="1"/>
          </p:nvPr>
        </p:nvSpPr>
        <p:spPr>
          <a:xfrm>
            <a:off x="294198" y="2428516"/>
            <a:ext cx="3244132" cy="231732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/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Ses faisceaux se nomment en fonction de leur position </a:t>
            </a:r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par rapport à l’artère axillaire</a:t>
            </a:r>
            <a:br>
              <a:rPr lang="fr-FR" b="1" dirty="0">
                <a:solidFill>
                  <a:schemeClr val="tx1">
                    <a:lumMod val="50000"/>
                  </a:schemeClr>
                </a:solidFill>
              </a:rPr>
            </a:b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Le plexus est formé par les </a:t>
            </a:r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rameaux ANT </a:t>
            </a: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des nerfs spinaux de </a:t>
            </a:r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C5 à T1 </a:t>
            </a: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180000" indent="0"/>
            <a:endParaRPr lang="fr-FR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16" name="Google Shape;216;p34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s"/>
              <a:t>22</a:t>
            </a:fld>
            <a:endParaRPr/>
          </a:p>
        </p:txBody>
      </p:sp>
      <p:cxnSp>
        <p:nvCxnSpPr>
          <p:cNvPr id="217" name="Google Shape;217;p34"/>
          <p:cNvCxnSpPr/>
          <p:nvPr/>
        </p:nvCxnSpPr>
        <p:spPr>
          <a:xfrm>
            <a:off x="678525" y="2060575"/>
            <a:ext cx="676200" cy="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Image 2" descr="Une image contenant tissu&#10;&#10;Description générée automatiquement">
            <a:extLst>
              <a:ext uri="{FF2B5EF4-FFF2-40B4-BE49-F238E27FC236}">
                <a16:creationId xmlns:a16="http://schemas.microsoft.com/office/drawing/2014/main" id="{A926041D-537C-4342-8DB8-D7BDD28B4EB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9845" y="1766243"/>
            <a:ext cx="3813223" cy="1611013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6310006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38"/>
          <p:cNvSpPr txBox="1">
            <a:spLocks noGrp="1"/>
          </p:cNvSpPr>
          <p:nvPr>
            <p:ph type="title"/>
          </p:nvPr>
        </p:nvSpPr>
        <p:spPr>
          <a:xfrm>
            <a:off x="0" y="216225"/>
            <a:ext cx="9144000" cy="913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2400" dirty="0">
                <a:solidFill>
                  <a:schemeClr val="tx1">
                    <a:lumMod val="50000"/>
                  </a:schemeClr>
                </a:solidFill>
              </a:rPr>
              <a:t>Plexus brachial</a:t>
            </a:r>
            <a:endParaRPr sz="24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45" name="Google Shape;245;p38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s"/>
              <a:t>23</a:t>
            </a:fld>
            <a:endParaRPr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B6E39583-90F8-DA43-AF8A-3DE17D508AE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4437" y="1257408"/>
            <a:ext cx="5795126" cy="327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441304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39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rPr>
              <a:t>24</a:t>
            </a:fld>
            <a:endParaRPr sz="1200">
              <a:solidFill>
                <a:srgbClr val="CCCCCC"/>
              </a:solidFill>
              <a:latin typeface="Arvo"/>
              <a:ea typeface="Arvo"/>
              <a:cs typeface="Arvo"/>
              <a:sym typeface="Arvo"/>
            </a:endParaRPr>
          </a:p>
        </p:txBody>
      </p:sp>
      <p:cxnSp>
        <p:nvCxnSpPr>
          <p:cNvPr id="252" name="Google Shape;252;p39"/>
          <p:cNvCxnSpPr/>
          <p:nvPr/>
        </p:nvCxnSpPr>
        <p:spPr>
          <a:xfrm>
            <a:off x="4550550" y="1941425"/>
            <a:ext cx="0" cy="1927500"/>
          </a:xfrm>
          <a:prstGeom prst="straightConnector1">
            <a:avLst/>
          </a:prstGeom>
          <a:noFill/>
          <a:ln w="381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54" name="Google Shape;254;p39"/>
          <p:cNvSpPr txBox="1">
            <a:spLocks noGrp="1"/>
          </p:cNvSpPr>
          <p:nvPr>
            <p:ph type="subTitle" idx="1"/>
          </p:nvPr>
        </p:nvSpPr>
        <p:spPr>
          <a:xfrm>
            <a:off x="1078250" y="1600824"/>
            <a:ext cx="3101390" cy="254534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/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On doit savoir quels ganglions sont envahis (on injecte un colorant qui se draine dans les voies lymphatiques → ça nous permet de trouver le ganglion sentinelle) </a:t>
            </a:r>
          </a:p>
          <a:p>
            <a:pPr marL="0"/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2 possibilités : </a:t>
            </a: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0"/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-  </a:t>
            </a:r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Ganglion non cancéreux </a:t>
            </a: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(traitement adapté à un cancer non métastatique) </a:t>
            </a:r>
          </a:p>
          <a:p>
            <a:pPr marL="0"/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-  </a:t>
            </a:r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Ganglion cancéreux </a:t>
            </a: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(curetage ganglionnaire)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5" name="Sous-titre 4">
            <a:extLst>
              <a:ext uri="{FF2B5EF4-FFF2-40B4-BE49-F238E27FC236}">
                <a16:creationId xmlns:a16="http://schemas.microsoft.com/office/drawing/2014/main" id="{29853A28-1688-504C-81A0-89D3C5B3CE0E}"/>
              </a:ext>
            </a:extLst>
          </p:cNvPr>
          <p:cNvSpPr>
            <a:spLocks noGrp="1"/>
          </p:cNvSpPr>
          <p:nvPr>
            <p:ph type="subTitle" idx="3"/>
          </p:nvPr>
        </p:nvSpPr>
        <p:spPr>
          <a:xfrm>
            <a:off x="4964361" y="1600824"/>
            <a:ext cx="3180518" cy="2915517"/>
          </a:xfrm>
        </p:spPr>
        <p:txBody>
          <a:bodyPr/>
          <a:lstStyle/>
          <a:p>
            <a:pPr marL="0"/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Curetage ganglionnaire : </a:t>
            </a: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consiste à retirer tous les </a:t>
            </a:r>
          </a:p>
          <a:p>
            <a:pPr marL="0"/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ganglions sur le bord médial de la veine axillaire </a:t>
            </a:r>
          </a:p>
          <a:p>
            <a:pPr marL="0"/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0"/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Opération de Alsted : </a:t>
            </a: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on retire le sein, on retire la veine axillaire, et on pèle l’artère axillaire </a:t>
            </a:r>
          </a:p>
          <a:p>
            <a:pPr marL="0"/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0"/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Peau d’orange : </a:t>
            </a: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apparition de petites infructuosités sur la peau lorsqu’une tumeur/infection tire sur les ligaments cutis </a:t>
            </a:r>
          </a:p>
          <a:p>
            <a:endParaRPr lang="fr-FR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11" name="Titre 10">
            <a:extLst>
              <a:ext uri="{FF2B5EF4-FFF2-40B4-BE49-F238E27FC236}">
                <a16:creationId xmlns:a16="http://schemas.microsoft.com/office/drawing/2014/main" id="{BDA9E1E7-2EDE-DD45-AE12-CE02983CF3EF}"/>
              </a:ext>
            </a:extLst>
          </p:cNvPr>
          <p:cNvSpPr>
            <a:spLocks noGrp="1"/>
          </p:cNvSpPr>
          <p:nvPr>
            <p:ph type="title" idx="4"/>
          </p:nvPr>
        </p:nvSpPr>
        <p:spPr/>
        <p:txBody>
          <a:bodyPr/>
          <a:lstStyle/>
          <a:p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Cancer du sein</a:t>
            </a:r>
          </a:p>
        </p:txBody>
      </p:sp>
    </p:spTree>
    <p:extLst>
      <p:ext uri="{BB962C8B-B14F-4D97-AF65-F5344CB8AC3E}">
        <p14:creationId xmlns:p14="http://schemas.microsoft.com/office/powerpoint/2010/main" val="288051780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8" name="Google Shape;668;p49"/>
          <p:cNvSpPr txBox="1">
            <a:spLocks noGrp="1"/>
          </p:cNvSpPr>
          <p:nvPr>
            <p:ph type="title"/>
          </p:nvPr>
        </p:nvSpPr>
        <p:spPr>
          <a:xfrm>
            <a:off x="0" y="216225"/>
            <a:ext cx="9144000" cy="913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dirty="0">
                <a:solidFill>
                  <a:schemeClr val="tx1">
                    <a:lumMod val="50000"/>
                  </a:schemeClr>
                </a:solidFill>
              </a:rPr>
              <a:t>Fiiiin</a:t>
            </a:r>
            <a:endParaRPr b="1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4FE1C92A-838A-2B44-B15C-2B99B04114C0}"/>
              </a:ext>
            </a:extLst>
          </p:cNvPr>
          <p:cNvSpPr txBox="1"/>
          <p:nvPr/>
        </p:nvSpPr>
        <p:spPr>
          <a:xfrm>
            <a:off x="819697" y="1374280"/>
            <a:ext cx="301221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/>
              <a:t>Voilou</a:t>
            </a:r>
            <a:r>
              <a:rPr lang="fr-FR" dirty="0"/>
              <a:t> la fin de ce merveilleux petit cours de notre 2P national j’espère qu’il vous a plu. </a:t>
            </a:r>
            <a:r>
              <a:rPr lang="fr-FR"/>
              <a:t>Je </a:t>
            </a:r>
            <a:r>
              <a:rPr lang="fr-FR" dirty="0"/>
              <a:t>vous laisse avec ces merveilleuses photos de seins qui n’en sont pas vraiment (des bisous sur vos 🍑 et 🍒)</a:t>
            </a:r>
          </a:p>
        </p:txBody>
      </p:sp>
      <p:pic>
        <p:nvPicPr>
          <p:cNvPr id="317" name="Image 316" descr="Une image contenant légume&#10;&#10;Description générée automatiquement">
            <a:extLst>
              <a:ext uri="{FF2B5EF4-FFF2-40B4-BE49-F238E27FC236}">
                <a16:creationId xmlns:a16="http://schemas.microsoft.com/office/drawing/2014/main" id="{0D2E7376-0B40-C54E-9B77-9ED543A7116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5393" y="572132"/>
            <a:ext cx="1854200" cy="850900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318" name="Image 317" descr="Une image contenant herbe, extérieur, champignon, vert&#10;&#10;Description générée automatiquement">
            <a:extLst>
              <a:ext uri="{FF2B5EF4-FFF2-40B4-BE49-F238E27FC236}">
                <a16:creationId xmlns:a16="http://schemas.microsoft.com/office/drawing/2014/main" id="{669B5A01-EC94-2C42-9450-932EDEED926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8842" y="1596878"/>
            <a:ext cx="1854200" cy="1397000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319" name="Picture 2" descr="femme fait de sable blanc - funny breast photos et images de collection">
            <a:extLst>
              <a:ext uri="{FF2B5EF4-FFF2-40B4-BE49-F238E27FC236}">
                <a16:creationId xmlns:a16="http://schemas.microsoft.com/office/drawing/2014/main" id="{45A92B71-49CD-2B40-BB9F-328C375A55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66354" y="2868333"/>
            <a:ext cx="2445026" cy="1630017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0" name="Image 319" descr="Une image contenant ciel, extérieur, montagne, nature&#10;&#10;Description générée automatiquement">
            <a:extLst>
              <a:ext uri="{FF2B5EF4-FFF2-40B4-BE49-F238E27FC236}">
                <a16:creationId xmlns:a16="http://schemas.microsoft.com/office/drawing/2014/main" id="{55CFF692-3FDC-7A46-A2A3-0DD700999FE7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8842" y="3266450"/>
            <a:ext cx="1854200" cy="1231900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321" name="Image 320" descr="Une image contenant flou, lumière&#10;&#10;Description générée automatiquement">
            <a:extLst>
              <a:ext uri="{FF2B5EF4-FFF2-40B4-BE49-F238E27FC236}">
                <a16:creationId xmlns:a16="http://schemas.microsoft.com/office/drawing/2014/main" id="{A8618711-0052-4542-ADB3-AA7CE545ECB2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56893" y="2066778"/>
            <a:ext cx="1282700" cy="1854200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inimal Charm">
  <a:themeElements>
    <a:clrScheme name="Simple Light">
      <a:dk1>
        <a:srgbClr val="434343"/>
      </a:dk1>
      <a:lt1>
        <a:srgbClr val="FFFFFF"/>
      </a:lt1>
      <a:dk2>
        <a:srgbClr val="666666"/>
      </a:dk2>
      <a:lt2>
        <a:srgbClr val="999999"/>
      </a:lt2>
      <a:accent1>
        <a:srgbClr val="FF737D"/>
      </a:accent1>
      <a:accent2>
        <a:srgbClr val="FDA9AF"/>
      </a:accent2>
      <a:accent3>
        <a:srgbClr val="B8141F"/>
      </a:accent3>
      <a:accent4>
        <a:srgbClr val="8A1E26"/>
      </a:accent4>
      <a:accent5>
        <a:srgbClr val="DF1927"/>
      </a:accent5>
      <a:accent6>
        <a:srgbClr val="F1B5B9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4400</TotalTime>
  <Words>852</Words>
  <Application>Microsoft Macintosh PowerPoint</Application>
  <PresentationFormat>Affichage à l'écran (16:9)</PresentationFormat>
  <Paragraphs>139</Paragraphs>
  <Slides>25</Slides>
  <Notes>25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1" baseType="lpstr">
      <vt:lpstr>Arial</vt:lpstr>
      <vt:lpstr>Arvo</vt:lpstr>
      <vt:lpstr>Ubuntu</vt:lpstr>
      <vt:lpstr>Ubuntu Light</vt:lpstr>
      <vt:lpstr>Bodoni</vt:lpstr>
      <vt:lpstr>Minimal Charm</vt:lpstr>
      <vt:lpstr>Anatomie du Sein</vt:lpstr>
      <vt:lpstr>Petit plan du jour bonjour</vt:lpstr>
      <vt:lpstr>Présentation PowerPoint</vt:lpstr>
      <vt:lpstr>Le cancer du sein</vt:lpstr>
      <vt:lpstr>Origine de la glande mammaire</vt:lpstr>
      <vt:lpstr>Anatomie de surface</vt:lpstr>
      <vt:lpstr>Anatomie génerale du sein</vt:lpstr>
      <vt:lpstr>Innervation cutanée +++</vt:lpstr>
      <vt:lpstr>Contenu du sein</vt:lpstr>
      <vt:lpstr>Prolongements de la glande mammaire</vt:lpstr>
      <vt:lpstr>La glande mammaire</vt:lpstr>
      <vt:lpstr>Étude des rapports</vt:lpstr>
      <vt:lpstr>Projection du sein</vt:lpstr>
      <vt:lpstr>Les muscles de la région</vt:lpstr>
      <vt:lpstr>Insertion du grand pectoral</vt:lpstr>
      <vt:lpstr>Coupe sagittale du sein</vt:lpstr>
      <vt:lpstr>Manœuvre de Tillaux</vt:lpstr>
      <vt:lpstr>Vascularisation du sein</vt:lpstr>
      <vt:lpstr>Vascularisation</vt:lpstr>
      <vt:lpstr>Drainage lymphatique</vt:lpstr>
      <vt:lpstr>Drainage des noeuds lymphatiques</vt:lpstr>
      <vt:lpstr>Aparté sur le plexus brachial</vt:lpstr>
      <vt:lpstr>Plexus brachial</vt:lpstr>
      <vt:lpstr>Cancer du sein</vt:lpstr>
      <vt:lpstr>Fiiiin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Anatomie du Sein</dc:title>
  <cp:lastModifiedBy>Anahita Gandjizadeh</cp:lastModifiedBy>
  <cp:revision>30</cp:revision>
  <dcterms:modified xsi:type="dcterms:W3CDTF">2021-01-09T16:29:28Z</dcterms:modified>
</cp:coreProperties>
</file>