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AFFB"/>
    <a:srgbClr val="FF7575"/>
    <a:srgbClr val="FFFF99"/>
    <a:srgbClr val="8B83F9"/>
    <a:srgbClr val="BE6290"/>
    <a:srgbClr val="FC0451"/>
    <a:srgbClr val="99FF99"/>
    <a:srgbClr val="0000FF"/>
    <a:srgbClr val="FFFF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35" autoAdjust="0"/>
  </p:normalViewPr>
  <p:slideViewPr>
    <p:cSldViewPr snapToGrid="0">
      <p:cViewPr varScale="1">
        <p:scale>
          <a:sx n="85" d="100"/>
          <a:sy n="85" d="100"/>
        </p:scale>
        <p:origin x="7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2629" y="1371600"/>
            <a:ext cx="5935540" cy="2696866"/>
          </a:xfrm>
        </p:spPr>
        <p:txBody>
          <a:bodyPr anchor="t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2629" y="4584879"/>
            <a:ext cx="593554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532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035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9" y="1709738"/>
            <a:ext cx="9214884" cy="3159974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771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849526"/>
            <a:ext cx="5105400" cy="321047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849526"/>
            <a:ext cx="5105400" cy="3210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025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371599"/>
            <a:ext cx="10442760" cy="93975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2311353"/>
            <a:ext cx="5084947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2628" y="3006725"/>
            <a:ext cx="5084947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311353"/>
            <a:ext cx="5183188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367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556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331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917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196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000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98077" y="1401097"/>
            <a:ext cx="2155722" cy="477586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401097"/>
            <a:ext cx="8232058" cy="477586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E46AA-1EC0-4433-9956-E798E94A6FB7}" type="datetimeFigureOut">
              <a:rPr lang="en-US" smtClean="0"/>
              <a:t>8/13/2021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38C08-47C7-4847-B0BE-B9D8DEEB3D1B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434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371600"/>
            <a:ext cx="10363200" cy="13144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399" y="2853369"/>
            <a:ext cx="10363200" cy="30884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262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0D4E46AA-1EC0-4433-9956-E798E94A6FB7}" type="datetimeFigureOut">
              <a:rPr lang="en-US" smtClean="0"/>
              <a:pPr/>
              <a:t>8/13/2021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38C08-47C7-4847-B0BE-B9D8DEEB3D1B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209B62C-3402-4623-9A7C-AA048B56F8C3}"/>
              </a:ext>
            </a:extLst>
          </p:cNvPr>
          <p:cNvCxnSpPr>
            <a:cxnSpLocks/>
          </p:cNvCxnSpPr>
          <p:nvPr/>
        </p:nvCxnSpPr>
        <p:spPr>
          <a:xfrm>
            <a:off x="990600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8031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1" r:id="rId6"/>
    <p:sldLayoutId id="2147483777" r:id="rId7"/>
    <p:sldLayoutId id="2147483778" r:id="rId8"/>
    <p:sldLayoutId id="2147483779" r:id="rId9"/>
    <p:sldLayoutId id="2147483780" r:id="rId10"/>
    <p:sldLayoutId id="2147483782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20000"/>
        </a:lnSpc>
        <a:spcBef>
          <a:spcPts val="500"/>
        </a:spcBef>
        <a:buSzPct val="87000"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0" algn="l" defTabSz="914400" rtl="0" eaLnBrk="1" latinLnBrk="0" hangingPunct="1">
        <a:lnSpc>
          <a:spcPct val="120000"/>
        </a:lnSpc>
        <a:spcBef>
          <a:spcPts val="500"/>
        </a:spcBef>
        <a:buSzPct val="87000"/>
        <a:buFontTx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C52FAB7B-42C1-46AA-9C68-7AD281066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Quelles sont des maladies infectieuses ?">
            <a:extLst>
              <a:ext uri="{FF2B5EF4-FFF2-40B4-BE49-F238E27FC236}">
                <a16:creationId xmlns:a16="http://schemas.microsoft.com/office/drawing/2014/main" id="{97600F2B-BCBC-4A93-BAAE-7A9E27CD21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15"/>
          <a:stretch/>
        </p:blipFill>
        <p:spPr bwMode="auto">
          <a:xfrm>
            <a:off x="1" y="152"/>
            <a:ext cx="12192000" cy="6857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3" name="Rectangle 192">
            <a:extLst>
              <a:ext uri="{FF2B5EF4-FFF2-40B4-BE49-F238E27FC236}">
                <a16:creationId xmlns:a16="http://schemas.microsoft.com/office/drawing/2014/main" id="{F905206B-651D-4874-B365-85CC5F9C84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48484" y="-152"/>
            <a:ext cx="8543515" cy="6858000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58000">
                <a:srgbClr val="000000">
                  <a:alpha val="55000"/>
                </a:srgbClr>
              </a:gs>
              <a:gs pos="93000">
                <a:srgbClr val="000000">
                  <a:alpha val="64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AA6CC27-059B-4FD9-AC3C-89026E9887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798" y="1371600"/>
            <a:ext cx="4916477" cy="2933952"/>
          </a:xfrm>
        </p:spPr>
        <p:txBody>
          <a:bodyPr anchor="t">
            <a:normAutofit/>
          </a:bodyPr>
          <a:lstStyle/>
          <a:p>
            <a:pPr algn="r"/>
            <a:r>
              <a:rPr lang="fr-FR" u="sng">
                <a:solidFill>
                  <a:srgbClr val="FFFFFF"/>
                </a:solidFill>
                <a:latin typeface="Georgia" panose="02040502050405020303" pitchFamily="18" charset="0"/>
              </a:rPr>
              <a:t>Lutte contre les maladies infectieuses</a:t>
            </a:r>
            <a:endParaRPr lang="fr-FR" u="sng" dirty="0">
              <a:solidFill>
                <a:srgbClr val="FFFFFF"/>
              </a:solidFill>
              <a:latin typeface="Georgia" panose="02040502050405020303" pitchFamily="18" charset="0"/>
            </a:endParaRPr>
          </a:p>
        </p:txBody>
      </p:sp>
      <p:cxnSp>
        <p:nvCxnSpPr>
          <p:cNvPr id="1032" name="Straight Connector 193">
            <a:extLst>
              <a:ext uri="{FF2B5EF4-FFF2-40B4-BE49-F238E27FC236}">
                <a16:creationId xmlns:a16="http://schemas.microsoft.com/office/drawing/2014/main" id="{F0CE0765-E93C-4D37-9D5F-D464EFB10F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222043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209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43FEE60-AA41-4266-BBAB-E97DD5AEDC75}"/>
              </a:ext>
            </a:extLst>
          </p:cNvPr>
          <p:cNvSpPr/>
          <p:nvPr/>
        </p:nvSpPr>
        <p:spPr>
          <a:xfrm>
            <a:off x="8034116" y="3123024"/>
            <a:ext cx="3019425" cy="71029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10F0C08-5A4E-4302-A775-3B8A230E04F2}"/>
              </a:ext>
            </a:extLst>
          </p:cNvPr>
          <p:cNvSpPr/>
          <p:nvPr/>
        </p:nvSpPr>
        <p:spPr>
          <a:xfrm>
            <a:off x="4324349" y="4662930"/>
            <a:ext cx="2667000" cy="1084521"/>
          </a:xfrm>
          <a:prstGeom prst="rect">
            <a:avLst/>
          </a:prstGeom>
          <a:solidFill>
            <a:schemeClr val="bg1"/>
          </a:solidFill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6BE7B3-60FF-4589-863F-AF6C0C1B962C}"/>
              </a:ext>
            </a:extLst>
          </p:cNvPr>
          <p:cNvSpPr/>
          <p:nvPr/>
        </p:nvSpPr>
        <p:spPr>
          <a:xfrm>
            <a:off x="754912" y="2886739"/>
            <a:ext cx="2339163" cy="1084521"/>
          </a:xfrm>
          <a:prstGeom prst="rect">
            <a:avLst/>
          </a:prstGeom>
          <a:solidFill>
            <a:schemeClr val="bg1"/>
          </a:solidFill>
          <a:ln w="5715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5F14F9F-3831-4675-ACF1-357CE2846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sz="4000" i="0" u="sng" strike="noStrike" baseline="0" dirty="0">
                <a:latin typeface="Georgia" panose="02040502050405020303" pitchFamily="18" charset="0"/>
              </a:rPr>
              <a:t>La chaîne </a:t>
            </a:r>
            <a:r>
              <a:rPr lang="fr-FR" u="sng" dirty="0">
                <a:latin typeface="Georgia" panose="02040502050405020303" pitchFamily="18" charset="0"/>
              </a:rPr>
              <a:t>é</a:t>
            </a:r>
            <a:r>
              <a:rPr lang="fr-FR" sz="4000" i="0" u="sng" strike="noStrike" baseline="0" dirty="0">
                <a:latin typeface="Georgia" panose="02040502050405020303" pitchFamily="18" charset="0"/>
              </a:rPr>
              <a:t>pidémiologique :</a:t>
            </a:r>
            <a:br>
              <a:rPr lang="fr-FR" sz="4000" i="0" u="sng" strike="noStrike" baseline="0" dirty="0">
                <a:latin typeface="Georgia" panose="02040502050405020303" pitchFamily="18" charset="0"/>
              </a:rPr>
            </a:br>
            <a:r>
              <a:rPr lang="fr-FR" sz="4000" i="0" u="sng" strike="noStrike" baseline="0" dirty="0">
                <a:latin typeface="Georgia" panose="02040502050405020303" pitchFamily="18" charset="0"/>
              </a:rPr>
              <a:t> les 3 chaînons</a:t>
            </a:r>
            <a:endParaRPr lang="fr-FR" u="sng" dirty="0">
              <a:latin typeface="Georgia" panose="02040502050405020303" pitchFamily="18" charset="0"/>
            </a:endParaRPr>
          </a:p>
        </p:txBody>
      </p:sp>
      <p:sp>
        <p:nvSpPr>
          <p:cNvPr id="4" name="Flèche : pentagone 3">
            <a:extLst>
              <a:ext uri="{FF2B5EF4-FFF2-40B4-BE49-F238E27FC236}">
                <a16:creationId xmlns:a16="http://schemas.microsoft.com/office/drawing/2014/main" id="{AE65C46F-6BA2-488F-BD1E-42DA431B851D}"/>
              </a:ext>
            </a:extLst>
          </p:cNvPr>
          <p:cNvSpPr/>
          <p:nvPr/>
        </p:nvSpPr>
        <p:spPr>
          <a:xfrm>
            <a:off x="2438398" y="3678865"/>
            <a:ext cx="7527852" cy="1084521"/>
          </a:xfrm>
          <a:prstGeom prst="homePlat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D2C5CE7-17E9-43B0-B4D7-6DD4DFD8EAEE}"/>
              </a:ext>
            </a:extLst>
          </p:cNvPr>
          <p:cNvSpPr/>
          <p:nvPr/>
        </p:nvSpPr>
        <p:spPr>
          <a:xfrm>
            <a:off x="1004776" y="2466753"/>
            <a:ext cx="1839433" cy="41998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07D3517-C894-4EE2-861A-D516A267953E}"/>
              </a:ext>
            </a:extLst>
          </p:cNvPr>
          <p:cNvSpPr txBox="1"/>
          <p:nvPr/>
        </p:nvSpPr>
        <p:spPr>
          <a:xfrm>
            <a:off x="943638" y="2397624"/>
            <a:ext cx="1961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latin typeface="Georgia" panose="02040502050405020303" pitchFamily="18" charset="0"/>
              </a:rPr>
              <a:t>1</a:t>
            </a:r>
            <a:r>
              <a:rPr lang="fr-FR" sz="1400" baseline="30000" dirty="0">
                <a:latin typeface="Georgia" panose="02040502050405020303" pitchFamily="18" charset="0"/>
              </a:rPr>
              <a:t>er</a:t>
            </a:r>
            <a:r>
              <a:rPr lang="fr-FR" sz="1400" dirty="0">
                <a:latin typeface="Georgia" panose="02040502050405020303" pitchFamily="18" charset="0"/>
              </a:rPr>
              <a:t> chaînon: La source de l’infection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F5479FE-401F-46E9-B427-1033A77A97D9}"/>
              </a:ext>
            </a:extLst>
          </p:cNvPr>
          <p:cNvSpPr txBox="1"/>
          <p:nvPr/>
        </p:nvSpPr>
        <p:spPr>
          <a:xfrm>
            <a:off x="829340" y="2955868"/>
            <a:ext cx="2254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latin typeface="Georgia" panose="02040502050405020303" pitchFamily="18" charset="0"/>
              </a:rPr>
              <a:t>Agents pathogènes 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600" dirty="0">
                <a:latin typeface="Georgia" panose="02040502050405020303" pitchFamily="18" charset="0"/>
              </a:rPr>
              <a:t>Réservoir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600" dirty="0">
                <a:latin typeface="Georgia" panose="02040502050405020303" pitchFamily="18" charset="0"/>
              </a:rPr>
              <a:t>Voie de sortie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8AD058C-6366-4851-89A6-A809ADF4A669}"/>
              </a:ext>
            </a:extLst>
          </p:cNvPr>
          <p:cNvSpPr/>
          <p:nvPr/>
        </p:nvSpPr>
        <p:spPr>
          <a:xfrm>
            <a:off x="4548187" y="5646995"/>
            <a:ext cx="2219325" cy="325179"/>
          </a:xfrm>
          <a:prstGeom prst="rect">
            <a:avLst/>
          </a:prstGeom>
          <a:solidFill>
            <a:srgbClr val="FFFF66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36B969B5-076B-4A63-A5A0-C2EC33C12709}"/>
              </a:ext>
            </a:extLst>
          </p:cNvPr>
          <p:cNvSpPr txBox="1"/>
          <p:nvPr/>
        </p:nvSpPr>
        <p:spPr>
          <a:xfrm>
            <a:off x="4591049" y="5646996"/>
            <a:ext cx="22145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Georgia" panose="02040502050405020303" pitchFamily="18" charset="0"/>
              </a:rPr>
              <a:t>2</a:t>
            </a:r>
            <a:r>
              <a:rPr lang="fr-FR" sz="1200" baseline="30000" dirty="0">
                <a:latin typeface="Georgia" panose="02040502050405020303" pitchFamily="18" charset="0"/>
              </a:rPr>
              <a:t>ème</a:t>
            </a:r>
            <a:r>
              <a:rPr lang="fr-FR" sz="1200" dirty="0">
                <a:latin typeface="Georgia" panose="02040502050405020303" pitchFamily="18" charset="0"/>
              </a:rPr>
              <a:t> chaînon: La transmission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EA186A25-85DF-4709-8C0D-F3F09AB4CC18}"/>
              </a:ext>
            </a:extLst>
          </p:cNvPr>
          <p:cNvSpPr txBox="1"/>
          <p:nvPr/>
        </p:nvSpPr>
        <p:spPr>
          <a:xfrm>
            <a:off x="4548187" y="4937478"/>
            <a:ext cx="2414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Georgia" panose="02040502050405020303" pitchFamily="18" charset="0"/>
              </a:rPr>
              <a:t>Facteurs liés à l’environnement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999F1F5-3D97-4945-9491-5C2144CD7A77}"/>
              </a:ext>
            </a:extLst>
          </p:cNvPr>
          <p:cNvSpPr/>
          <p:nvPr/>
        </p:nvSpPr>
        <p:spPr>
          <a:xfrm>
            <a:off x="8562975" y="2795256"/>
            <a:ext cx="1961708" cy="38387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6D4BFCD2-3763-44DE-8867-010E86842A53}"/>
              </a:ext>
            </a:extLst>
          </p:cNvPr>
          <p:cNvSpPr txBox="1"/>
          <p:nvPr/>
        </p:nvSpPr>
        <p:spPr>
          <a:xfrm>
            <a:off x="8658004" y="2825568"/>
            <a:ext cx="17716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latin typeface="Georgia" panose="02040502050405020303" pitchFamily="18" charset="0"/>
              </a:rPr>
              <a:t>3</a:t>
            </a:r>
            <a:r>
              <a:rPr lang="fr-FR" sz="1400" baseline="30000" dirty="0">
                <a:latin typeface="Georgia" panose="02040502050405020303" pitchFamily="18" charset="0"/>
              </a:rPr>
              <a:t>ème</a:t>
            </a:r>
            <a:r>
              <a:rPr lang="fr-FR" sz="1400" dirty="0">
                <a:latin typeface="Georgia" panose="02040502050405020303" pitchFamily="18" charset="0"/>
              </a:rPr>
              <a:t> chaînon: L’hôte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CEED3A8D-E7A1-4C60-B4D9-3CE4F93B32E7}"/>
              </a:ext>
            </a:extLst>
          </p:cNvPr>
          <p:cNvSpPr txBox="1"/>
          <p:nvPr/>
        </p:nvSpPr>
        <p:spPr>
          <a:xfrm>
            <a:off x="8329391" y="3241850"/>
            <a:ext cx="2724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latin typeface="Georgia" panose="02040502050405020303" pitchFamily="18" charset="0"/>
              </a:rPr>
              <a:t>Facteurs liés à l’hôte</a:t>
            </a:r>
          </a:p>
        </p:txBody>
      </p:sp>
    </p:spTree>
    <p:extLst>
      <p:ext uri="{BB962C8B-B14F-4D97-AF65-F5344CB8AC3E}">
        <p14:creationId xmlns:p14="http://schemas.microsoft.com/office/powerpoint/2010/main" val="2377003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200C4C-F088-439B-A963-9093DA958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600" u="sng" dirty="0">
                <a:latin typeface="Georgia" panose="02040502050405020303" pitchFamily="18" charset="0"/>
              </a:rPr>
              <a:t>1</a:t>
            </a:r>
            <a:r>
              <a:rPr lang="fr-FR" sz="3600" u="sng" baseline="30000" dirty="0">
                <a:latin typeface="Georgia" panose="02040502050405020303" pitchFamily="18" charset="0"/>
              </a:rPr>
              <a:t>er</a:t>
            </a:r>
            <a:r>
              <a:rPr lang="fr-FR" sz="3600" i="0" u="sng" strike="noStrike" baseline="0" dirty="0">
                <a:latin typeface="Georgia" panose="02040502050405020303" pitchFamily="18" charset="0"/>
              </a:rPr>
              <a:t> chaînon : la source de l’infection</a:t>
            </a:r>
            <a:endParaRPr lang="fr-FR" sz="3600" u="sng" dirty="0">
              <a:latin typeface="Georgia" panose="02040502050405020303" pitchFamily="18" charset="0"/>
            </a:endParaRPr>
          </a:p>
        </p:txBody>
      </p:sp>
      <p:graphicFrame>
        <p:nvGraphicFramePr>
          <p:cNvPr id="4" name="Tableau 4">
            <a:extLst>
              <a:ext uri="{FF2B5EF4-FFF2-40B4-BE49-F238E27FC236}">
                <a16:creationId xmlns:a16="http://schemas.microsoft.com/office/drawing/2014/main" id="{FB3F89DE-ED71-4C79-BD68-D89896B3B1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830919"/>
              </p:ext>
            </p:extLst>
          </p:nvPr>
        </p:nvGraphicFramePr>
        <p:xfrm>
          <a:off x="914400" y="2981326"/>
          <a:ext cx="10257155" cy="3408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80255">
                  <a:extLst>
                    <a:ext uri="{9D8B030D-6E8A-4147-A177-3AD203B41FA5}">
                      <a16:colId xmlns:a16="http://schemas.microsoft.com/office/drawing/2014/main" val="3198490919"/>
                    </a:ext>
                  </a:extLst>
                </a:gridCol>
                <a:gridCol w="5676900">
                  <a:extLst>
                    <a:ext uri="{9D8B030D-6E8A-4147-A177-3AD203B41FA5}">
                      <a16:colId xmlns:a16="http://schemas.microsoft.com/office/drawing/2014/main" val="1781967649"/>
                    </a:ext>
                  </a:extLst>
                </a:gridCol>
              </a:tblGrid>
              <a:tr h="1488281">
                <a:tc>
                  <a:txBody>
                    <a:bodyPr/>
                    <a:lstStyle/>
                    <a:p>
                      <a:pPr algn="ctr"/>
                      <a:endParaRPr lang="fr-FR" sz="1600" b="0" i="0" u="none" strike="noStrike" baseline="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  <a:p>
                      <a:pPr algn="ctr"/>
                      <a:endParaRPr lang="fr-FR" sz="1600" b="0" i="0" u="none" strike="noStrike" baseline="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  <a:p>
                      <a:pPr algn="ctr"/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LA CONTAGIOSITE</a:t>
                      </a:r>
                    </a:p>
                    <a:p>
                      <a:pPr algn="ctr"/>
                      <a:r>
                        <a:rPr lang="fr-FR" sz="1600" b="0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(Le taux d’attaque est aussi un taux d’incidence)</a:t>
                      </a:r>
                    </a:p>
                    <a:p>
                      <a:pPr algn="l"/>
                      <a:endParaRPr lang="fr-FR" sz="1800" b="0" i="1" u="none" strike="noStrike" baseline="0" dirty="0">
                        <a:solidFill>
                          <a:schemeClr val="tx1"/>
                        </a:solidFill>
                        <a:latin typeface="Calibri-Italic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anose="05000000000000000000" pitchFamily="2" charset="2"/>
                        <a:buChar char="ü"/>
                      </a:pPr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Aptitude d’un agent pathogène à se PROPAGER +++</a:t>
                      </a:r>
                    </a:p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endParaRPr lang="fr-FR" sz="1200" b="0" i="0" u="none" strike="noStrike" baseline="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  <a:p>
                      <a:pPr algn="l"/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Taux d’incidence =     </a:t>
                      </a:r>
                      <a:r>
                        <a:rPr lang="fr-FR" sz="1200" b="0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nbre de nv cas</a:t>
                      </a:r>
                    </a:p>
                    <a:p>
                      <a:pPr algn="l"/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                                         </a:t>
                      </a:r>
                      <a:r>
                        <a:rPr lang="fr-FR" sz="1200" b="0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population</a:t>
                      </a:r>
                    </a:p>
                    <a:p>
                      <a:pPr marL="171450" lvl="0" indent="-171450" algn="l">
                        <a:buFont typeface="Wingdings" panose="05000000000000000000" pitchFamily="2" charset="2"/>
                        <a:buChar char="ü"/>
                      </a:pPr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 Quand les nouveaux cas</a:t>
                      </a:r>
                    </a:p>
                    <a:p>
                      <a:pPr lvl="0" algn="l"/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augmentent, la contagiosité aussi,</a:t>
                      </a:r>
                    </a:p>
                    <a:p>
                      <a:pPr lvl="0" algn="l"/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donc on définit le taux d’attaque</a:t>
                      </a:r>
                    </a:p>
                    <a:p>
                      <a:pPr lvl="0" algn="l"/>
                      <a:endParaRPr lang="fr-FR" sz="1200" b="0" i="0" u="none" strike="noStrike" baseline="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  <a:p>
                      <a:pPr lvl="0" algn="l"/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Taux d’attaque =                           nbre de malades</a:t>
                      </a:r>
                    </a:p>
                    <a:p>
                      <a:pPr lvl="0" algn="l"/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                              nbre de personnes susceptibles d’être malades</a:t>
                      </a:r>
                      <a:endParaRPr lang="fr-FR" sz="1200" b="0" i="1" u="none" strike="noStrike" baseline="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8380830"/>
                  </a:ext>
                </a:extLst>
              </a:tr>
              <a:tr h="1488281">
                <a:tc>
                  <a:txBody>
                    <a:bodyPr/>
                    <a:lstStyle/>
                    <a:p>
                      <a:pPr algn="ctr"/>
                      <a:endParaRPr lang="fr-FR" sz="1800" b="0" i="0" u="none" strike="noStrike" baseline="0" dirty="0">
                        <a:latin typeface="Georgia" panose="02040502050405020303" pitchFamily="18" charset="0"/>
                      </a:endParaRPr>
                    </a:p>
                    <a:p>
                      <a:pPr algn="ctr"/>
                      <a:endParaRPr lang="fr-FR" sz="1800" b="0" i="0" u="none" strike="noStrike" baseline="0" dirty="0">
                        <a:latin typeface="Georgia" panose="02040502050405020303" pitchFamily="18" charset="0"/>
                      </a:endParaRPr>
                    </a:p>
                    <a:p>
                      <a:pPr algn="ctr"/>
                      <a:r>
                        <a:rPr lang="fr-FR" sz="1800" b="0" i="0" u="none" strike="noStrike" baseline="0" dirty="0">
                          <a:latin typeface="Georgia" panose="02040502050405020303" pitchFamily="18" charset="0"/>
                        </a:rPr>
                        <a:t>LA RESISTANCE</a:t>
                      </a:r>
                      <a:endParaRPr lang="fr-FR" dirty="0">
                        <a:latin typeface="Georgia" panose="020405020504050203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200" b="0" i="0" u="none" strike="noStrike" baseline="0" dirty="0">
                          <a:latin typeface="Georgia" panose="02040502050405020303" pitchFamily="18" charset="0"/>
                        </a:rPr>
                        <a:t>Détermine la transmission : +++</a:t>
                      </a: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ü"/>
                      </a:pPr>
                      <a:r>
                        <a:rPr lang="fr-FR" sz="1200" b="0" i="0" u="none" strike="noStrike" baseline="0" dirty="0">
                          <a:latin typeface="Georgia" panose="02040502050405020303" pitchFamily="18" charset="0"/>
                        </a:rPr>
                        <a:t> Germes fragiles = ne survivent pas hors de leur hôte, donc il faut un contact étroit pour les transmettre</a:t>
                      </a: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ü"/>
                      </a:pPr>
                      <a:r>
                        <a:rPr lang="fr-FR" sz="1200" b="0" i="0" u="none" strike="noStrike" baseline="0" dirty="0">
                          <a:latin typeface="Georgia" panose="02040502050405020303" pitchFamily="18" charset="0"/>
                        </a:rPr>
                        <a:t> Germes résistants = Survie en dehors de l’hôte, donc la transmission indirecte est possible.</a:t>
                      </a:r>
                    </a:p>
                    <a:p>
                      <a:pPr algn="l"/>
                      <a:r>
                        <a:rPr lang="fr-FR" sz="1200" b="0" i="0" u="none" strike="noStrike" baseline="0" dirty="0">
                          <a:latin typeface="Georgia" panose="02040502050405020303" pitchFamily="18" charset="0"/>
                        </a:rPr>
                        <a:t>(Certains de ces germes peuvent se transmettre de façon directe +++ REP PROF 2020)</a:t>
                      </a:r>
                      <a:endParaRPr lang="fr-FR" sz="1200" dirty="0">
                        <a:latin typeface="Georgia" panose="020405020504050203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6130459"/>
                  </a:ext>
                </a:extLst>
              </a:tr>
            </a:tbl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29D0775B-8E72-4EBE-A964-6D6EA18306DA}"/>
              </a:ext>
            </a:extLst>
          </p:cNvPr>
          <p:cNvSpPr txBox="1"/>
          <p:nvPr/>
        </p:nvSpPr>
        <p:spPr>
          <a:xfrm>
            <a:off x="914400" y="2409825"/>
            <a:ext cx="5276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b="0" i="0" u="none" strike="noStrike" baseline="0" dirty="0">
                <a:solidFill>
                  <a:schemeClr val="accent5">
                    <a:lumMod val="75000"/>
                  </a:schemeClr>
                </a:solidFill>
                <a:latin typeface="Georgia" panose="02040502050405020303" pitchFamily="18" charset="0"/>
              </a:rPr>
              <a:t>1. Les agents pathogènes se caractérisent par :</a:t>
            </a:r>
            <a:endParaRPr lang="fr-FR" dirty="0">
              <a:solidFill>
                <a:schemeClr val="accent5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3D612F5C-78D6-449A-83DE-6AF0F99E22E4}"/>
              </a:ext>
            </a:extLst>
          </p:cNvPr>
          <p:cNvCxnSpPr>
            <a:cxnSpLocks/>
          </p:cNvCxnSpPr>
          <p:nvPr/>
        </p:nvCxnSpPr>
        <p:spPr>
          <a:xfrm>
            <a:off x="7077075" y="3590925"/>
            <a:ext cx="11239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>
            <a:extLst>
              <a:ext uri="{FF2B5EF4-FFF2-40B4-BE49-F238E27FC236}">
                <a16:creationId xmlns:a16="http://schemas.microsoft.com/office/drawing/2014/main" id="{F71D98F1-DDD0-4E27-9FEE-9461CE7EA79F}"/>
              </a:ext>
            </a:extLst>
          </p:cNvPr>
          <p:cNvCxnSpPr>
            <a:cxnSpLocks/>
          </p:cNvCxnSpPr>
          <p:nvPr/>
        </p:nvCxnSpPr>
        <p:spPr>
          <a:xfrm>
            <a:off x="6800850" y="4685586"/>
            <a:ext cx="29813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433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67E474-5FE5-4DBA-9D2A-C5EB5705D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600" u="sng" dirty="0">
                <a:latin typeface="Georgia" panose="02040502050405020303" pitchFamily="18" charset="0"/>
              </a:rPr>
              <a:t>1</a:t>
            </a:r>
            <a:r>
              <a:rPr lang="fr-FR" sz="3600" u="sng" baseline="30000" dirty="0">
                <a:latin typeface="Georgia" panose="02040502050405020303" pitchFamily="18" charset="0"/>
              </a:rPr>
              <a:t>er</a:t>
            </a:r>
            <a:r>
              <a:rPr lang="fr-FR" sz="3600" u="sng" dirty="0">
                <a:latin typeface="Georgia" panose="02040502050405020303" pitchFamily="18" charset="0"/>
              </a:rPr>
              <a:t> chaînon: la source de l’infection</a:t>
            </a:r>
          </a:p>
        </p:txBody>
      </p:sp>
      <p:graphicFrame>
        <p:nvGraphicFramePr>
          <p:cNvPr id="4" name="Tableau 4">
            <a:extLst>
              <a:ext uri="{FF2B5EF4-FFF2-40B4-BE49-F238E27FC236}">
                <a16:creationId xmlns:a16="http://schemas.microsoft.com/office/drawing/2014/main" id="{2431823C-056C-46B9-96DF-EFBB699931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6883997"/>
              </p:ext>
            </p:extLst>
          </p:nvPr>
        </p:nvGraphicFramePr>
        <p:xfrm>
          <a:off x="914400" y="2852738"/>
          <a:ext cx="10363200" cy="30522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1600">
                  <a:extLst>
                    <a:ext uri="{9D8B030D-6E8A-4147-A177-3AD203B41FA5}">
                      <a16:colId xmlns:a16="http://schemas.microsoft.com/office/drawing/2014/main" val="4269395821"/>
                    </a:ext>
                  </a:extLst>
                </a:gridCol>
                <a:gridCol w="5181600">
                  <a:extLst>
                    <a:ext uri="{9D8B030D-6E8A-4147-A177-3AD203B41FA5}">
                      <a16:colId xmlns:a16="http://schemas.microsoft.com/office/drawing/2014/main" val="855112314"/>
                    </a:ext>
                  </a:extLst>
                </a:gridCol>
              </a:tblGrid>
              <a:tr h="1497806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C’est la proportion de personnes malades </a:t>
                      </a:r>
                      <a:r>
                        <a:rPr lang="fr-FR" sz="1600" b="1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décédant </a:t>
                      </a:r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de cette maladie </a:t>
                      </a:r>
                      <a:r>
                        <a:rPr lang="fr-FR" sz="1600" b="0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(aptitude à</a:t>
                      </a:r>
                    </a:p>
                    <a:p>
                      <a:pPr algn="ctr"/>
                      <a:r>
                        <a:rPr lang="fr-FR" sz="1600" b="0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provoquer des troubles graves donc)</a:t>
                      </a:r>
                    </a:p>
                    <a:p>
                      <a:pPr algn="ctr"/>
                      <a:endParaRPr lang="fr-FR" sz="1600" b="0" i="1" u="none" strike="noStrike" baseline="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  <a:p>
                      <a:pPr algn="ctr"/>
                      <a:r>
                        <a:rPr lang="fr-FR" sz="1600" b="0" i="0" u="sng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Virulence</a:t>
                      </a:r>
                      <a:r>
                        <a:rPr lang="fr-FR" sz="1600" b="0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 =         </a:t>
                      </a:r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Nbre de pers décédées </a:t>
                      </a:r>
                    </a:p>
                    <a:p>
                      <a:pPr algn="ctr"/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                             Nbre total de pers malades</a:t>
                      </a:r>
                      <a:endParaRPr lang="fr-FR" sz="160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307458"/>
                  </a:ext>
                </a:extLst>
              </a:tr>
              <a:tr h="1497806">
                <a:tc>
                  <a:txBody>
                    <a:bodyPr/>
                    <a:lstStyle/>
                    <a:p>
                      <a:r>
                        <a:rPr lang="fr-FR" sz="1800" b="0" i="0" u="none" strike="noStrike" baseline="0" dirty="0">
                          <a:latin typeface="Georgia" panose="02040502050405020303" pitchFamily="18" charset="0"/>
                        </a:rPr>
                        <a:t>                     </a:t>
                      </a:r>
                    </a:p>
                    <a:p>
                      <a:endParaRPr lang="fr-FR" sz="1800" b="0" i="0" u="none" strike="noStrike" baseline="0" dirty="0">
                        <a:latin typeface="Georgia" panose="02040502050405020303" pitchFamily="18" charset="0"/>
                      </a:endParaRPr>
                    </a:p>
                    <a:p>
                      <a:r>
                        <a:rPr lang="fr-FR" sz="1800" b="0" i="0" u="none" strike="noStrike" baseline="0" dirty="0">
                          <a:latin typeface="Georgia" panose="02040502050405020303" pitchFamily="18" charset="0"/>
                        </a:rPr>
                        <a:t>                        LA PATHOGENICITE</a:t>
                      </a:r>
                      <a:endParaRPr lang="fr-FR" dirty="0">
                        <a:latin typeface="Georgia" panose="020405020504050203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i="0" u="none" strike="noStrike" baseline="0" dirty="0">
                          <a:latin typeface="Georgia" panose="02040502050405020303" pitchFamily="18" charset="0"/>
                        </a:rPr>
                        <a:t>Aptitude d’un agent pathogène à</a:t>
                      </a:r>
                    </a:p>
                    <a:p>
                      <a:pPr algn="ctr"/>
                      <a:r>
                        <a:rPr lang="fr-FR" sz="1600" b="1" i="0" u="none" strike="noStrike" baseline="0" dirty="0">
                          <a:latin typeface="Georgia" panose="02040502050405020303" pitchFamily="18" charset="0"/>
                        </a:rPr>
                        <a:t>provoquer</a:t>
                      </a:r>
                      <a:r>
                        <a:rPr lang="fr-FR" sz="1600" b="0" i="0" u="none" strike="noStrike" baseline="0" dirty="0">
                          <a:latin typeface="Georgia" panose="02040502050405020303" pitchFamily="18" charset="0"/>
                        </a:rPr>
                        <a:t> la maladie.</a:t>
                      </a:r>
                    </a:p>
                    <a:p>
                      <a:pPr algn="ctr"/>
                      <a:endParaRPr lang="fr-FR" sz="1600" b="0" i="0" u="none" strike="noStrike" baseline="0" dirty="0">
                        <a:latin typeface="Georgia" panose="02040502050405020303" pitchFamily="18" charset="0"/>
                      </a:endParaRPr>
                    </a:p>
                    <a:p>
                      <a:pPr algn="ctr"/>
                      <a:r>
                        <a:rPr lang="fr-FR" sz="1600" b="0" i="0" u="sng" strike="noStrike" baseline="0" dirty="0">
                          <a:latin typeface="Georgia" panose="02040502050405020303" pitchFamily="18" charset="0"/>
                        </a:rPr>
                        <a:t>Pathogénicité</a:t>
                      </a:r>
                      <a:r>
                        <a:rPr lang="fr-FR" sz="1600" b="0" i="0" u="none" strike="noStrike" baseline="0" dirty="0">
                          <a:latin typeface="Georgia" panose="02040502050405020303" pitchFamily="18" charset="0"/>
                        </a:rPr>
                        <a:t> =    Nbre d’infectés malades                              </a:t>
                      </a:r>
                    </a:p>
                    <a:p>
                      <a:pPr algn="ctr"/>
                      <a:r>
                        <a:rPr lang="fr-FR" sz="1600" b="0" i="0" u="none" strike="noStrike" baseline="0" dirty="0">
                          <a:latin typeface="Georgia" panose="02040502050405020303" pitchFamily="18" charset="0"/>
                        </a:rPr>
                        <a:t>                              Nbre d’infectés</a:t>
                      </a:r>
                      <a:endParaRPr lang="fr-FR" sz="1600" b="0" dirty="0">
                        <a:latin typeface="Georgia" panose="020405020504050203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393834"/>
                  </a:ext>
                </a:extLst>
              </a:tr>
            </a:tbl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133659CF-692F-4314-A82B-467D660FDF3C}"/>
              </a:ext>
            </a:extLst>
          </p:cNvPr>
          <p:cNvSpPr txBox="1"/>
          <p:nvPr/>
        </p:nvSpPr>
        <p:spPr>
          <a:xfrm>
            <a:off x="2333625" y="3429000"/>
            <a:ext cx="48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b="0" i="0" u="none" strike="noStrike" baseline="0" dirty="0">
                <a:latin typeface="Georgia" panose="02040502050405020303" pitchFamily="18" charset="0"/>
              </a:rPr>
              <a:t>LA VIRULENCE</a:t>
            </a:r>
            <a:endParaRPr lang="fr-FR" dirty="0">
              <a:latin typeface="Georgia" panose="02040502050405020303" pitchFamily="18" charset="0"/>
            </a:endParaRPr>
          </a:p>
        </p:txBody>
      </p:sp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56305E38-0AA4-429C-8C34-090901C0D54E}"/>
              </a:ext>
            </a:extLst>
          </p:cNvPr>
          <p:cNvCxnSpPr>
            <a:cxnSpLocks/>
          </p:cNvCxnSpPr>
          <p:nvPr/>
        </p:nvCxnSpPr>
        <p:spPr>
          <a:xfrm>
            <a:off x="8058150" y="4143375"/>
            <a:ext cx="2705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5C30D5A2-B1D6-4D98-88A0-05F32530B078}"/>
              </a:ext>
            </a:extLst>
          </p:cNvPr>
          <p:cNvCxnSpPr>
            <a:cxnSpLocks/>
          </p:cNvCxnSpPr>
          <p:nvPr/>
        </p:nvCxnSpPr>
        <p:spPr>
          <a:xfrm>
            <a:off x="8334375" y="5448300"/>
            <a:ext cx="23526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2513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DB7B8-4E39-4BA2-9B61-6F65B9DC4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 dirty="0">
                <a:latin typeface="Georgia" panose="02040502050405020303" pitchFamily="18" charset="0"/>
              </a:rPr>
              <a:t>1er chaînon : la source de l’infection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EDA3856-CED0-42AC-8D4B-14BF0167A703}"/>
              </a:ext>
            </a:extLst>
          </p:cNvPr>
          <p:cNvSpPr txBox="1"/>
          <p:nvPr/>
        </p:nvSpPr>
        <p:spPr>
          <a:xfrm>
            <a:off x="333375" y="2277160"/>
            <a:ext cx="11125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b="0" i="0" u="none" strike="noStrike" baseline="0" dirty="0">
                <a:solidFill>
                  <a:srgbClr val="FF0000"/>
                </a:solidFill>
                <a:latin typeface="Calibri" panose="020F0502020204030204" pitchFamily="34" charset="0"/>
              </a:rPr>
              <a:t>2. Les réservoirs : c’est l’endroit ou vit habituellement l’agent infectieux et ou il se développe ++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ED9639-5E51-4DB3-AAAF-CA016512B65F}"/>
              </a:ext>
            </a:extLst>
          </p:cNvPr>
          <p:cNvSpPr/>
          <p:nvPr/>
        </p:nvSpPr>
        <p:spPr>
          <a:xfrm>
            <a:off x="723900" y="3400425"/>
            <a:ext cx="3467100" cy="2581275"/>
          </a:xfrm>
          <a:prstGeom prst="rect">
            <a:avLst/>
          </a:prstGeom>
          <a:ln w="57150">
            <a:solidFill>
              <a:srgbClr val="99FFCC"/>
            </a:solidFill>
            <a:prstDash val="lg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573F6E1-6855-467E-BE5E-8D0C7890E129}"/>
              </a:ext>
            </a:extLst>
          </p:cNvPr>
          <p:cNvSpPr txBox="1"/>
          <p:nvPr/>
        </p:nvSpPr>
        <p:spPr>
          <a:xfrm>
            <a:off x="723900" y="3450179"/>
            <a:ext cx="34671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fr-FR" sz="1400" b="0" i="0" u="none" strike="noStrike" baseline="0" dirty="0">
                <a:solidFill>
                  <a:srgbClr val="00B0F0"/>
                </a:solidFill>
                <a:latin typeface="Georgia" panose="02040502050405020303" pitchFamily="18" charset="0"/>
              </a:rPr>
              <a:t> </a:t>
            </a:r>
            <a:r>
              <a:rPr lang="fr-FR" sz="1400" b="1" i="0" u="none" strike="noStrike" baseline="0" dirty="0">
                <a:solidFill>
                  <a:srgbClr val="00B0F0"/>
                </a:solidFill>
                <a:latin typeface="Georgia" panose="02040502050405020303" pitchFamily="18" charset="0"/>
              </a:rPr>
              <a:t>Réservoirs humains:</a:t>
            </a:r>
          </a:p>
          <a:p>
            <a:pPr algn="l"/>
            <a:r>
              <a:rPr lang="fr-FR" sz="14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Ex : Hépatite B, Salmonella typhi, Coronavirus ...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fr-FR" sz="14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 Porteurs symptomatiques avec la maladie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fr-FR" sz="1400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fr-FR" sz="14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Porteurs inapparents (asymptomatiques) de la maladie (Il est nécessaire de les identifier car ils</a:t>
            </a:r>
          </a:p>
          <a:p>
            <a:pPr algn="l"/>
            <a:r>
              <a:rPr lang="fr-FR" sz="14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peuvent plus facilement transmettre la maladie car ils ne savent pas qu’eux-mêmes sont atteints)</a:t>
            </a:r>
            <a:endParaRPr lang="fr-FR" sz="1400" dirty="0">
              <a:latin typeface="Georgia" panose="02040502050405020303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2EBF52-1C4D-4C01-8BC9-96955CAA8C94}"/>
              </a:ext>
            </a:extLst>
          </p:cNvPr>
          <p:cNvSpPr/>
          <p:nvPr/>
        </p:nvSpPr>
        <p:spPr>
          <a:xfrm>
            <a:off x="5105402" y="3019425"/>
            <a:ext cx="5791200" cy="1152533"/>
          </a:xfrm>
          <a:prstGeom prst="rect">
            <a:avLst/>
          </a:prstGeom>
          <a:solidFill>
            <a:schemeClr val="bg1"/>
          </a:solidFill>
          <a:ln w="57150">
            <a:solidFill>
              <a:srgbClr val="FF9999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71CEBF1-C014-4C1F-9732-B1E5E992027D}"/>
              </a:ext>
            </a:extLst>
          </p:cNvPr>
          <p:cNvSpPr txBox="1"/>
          <p:nvPr/>
        </p:nvSpPr>
        <p:spPr>
          <a:xfrm>
            <a:off x="5105400" y="3067050"/>
            <a:ext cx="57626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fr-FR" sz="1600" b="1" i="0" u="none" strike="noStrike" baseline="0" dirty="0">
                <a:solidFill>
                  <a:srgbClr val="FC0451"/>
                </a:solidFill>
                <a:latin typeface="Georgia" panose="02040502050405020303" pitchFamily="18" charset="0"/>
              </a:rPr>
              <a:t>Réservoirs environnementaux</a:t>
            </a:r>
          </a:p>
          <a:p>
            <a:pPr algn="l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Ex : légionellose et tours réfrigérantes des immeubles</a:t>
            </a:r>
          </a:p>
          <a:p>
            <a:pPr algn="l"/>
            <a:endParaRPr lang="fr-FR" sz="1600" b="0" i="0" u="none" strike="noStrike" baseline="0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Plantes, sols, eaux, ...</a:t>
            </a:r>
            <a:endParaRPr lang="fr-FR" sz="1600" dirty="0">
              <a:latin typeface="Georgia" panose="02040502050405020303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BFE300-B9D9-4552-859F-845DDCF74EDC}"/>
              </a:ext>
            </a:extLst>
          </p:cNvPr>
          <p:cNvSpPr/>
          <p:nvPr/>
        </p:nvSpPr>
        <p:spPr>
          <a:xfrm>
            <a:off x="5153025" y="4991099"/>
            <a:ext cx="5314950" cy="1409715"/>
          </a:xfrm>
          <a:prstGeom prst="rect">
            <a:avLst/>
          </a:prstGeom>
          <a:solidFill>
            <a:schemeClr val="bg1"/>
          </a:solidFill>
          <a:ln w="57150">
            <a:solidFill>
              <a:srgbClr val="FFFF6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l">
              <a:buFont typeface="Wingdings" panose="05000000000000000000" pitchFamily="2" charset="2"/>
              <a:buChar char="v"/>
            </a:pPr>
            <a:r>
              <a:rPr lang="fr-FR" sz="1600" b="1" i="0" u="none" strike="noStrike" baseline="0" dirty="0">
                <a:solidFill>
                  <a:srgbClr val="FFC000"/>
                </a:solidFill>
                <a:latin typeface="Georgia" panose="02040502050405020303" pitchFamily="18" charset="0"/>
              </a:rPr>
              <a:t>Réservoirs animaux</a:t>
            </a:r>
          </a:p>
          <a:p>
            <a:pPr algn="l"/>
            <a:r>
              <a:rPr lang="fr-FR" sz="1600" b="0" i="1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Ex : trichinose (sanglier), rage (chien, renard), grippe</a:t>
            </a:r>
          </a:p>
          <a:p>
            <a:pPr algn="l"/>
            <a:r>
              <a:rPr lang="fr-FR" sz="1600" b="0" i="1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aviaire, Coronavirus (chauve-souris probablement) ...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fr-FR" sz="1600" b="1" i="0" u="none" strike="noStrike" baseline="0" dirty="0">
                <a:solidFill>
                  <a:srgbClr val="FF0000"/>
                </a:solidFill>
                <a:latin typeface="Georgia" panose="02040502050405020303" pitchFamily="18" charset="0"/>
              </a:rPr>
              <a:t>Zoonose </a:t>
            </a:r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= transmission de maladie de l’animal a</a:t>
            </a:r>
          </a:p>
          <a:p>
            <a:pPr algn="l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l’homme (Ex: la grippe aviaire)</a:t>
            </a:r>
            <a:endParaRPr lang="fr-FR" sz="16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685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209B62C-3402-4623-9A7C-AA048B56F8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90600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63F27BC-7079-4FF7-8F7C-ABC82FA3C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108D18A-B9B1-4C00-8727-DD0731D51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914401"/>
            <a:ext cx="4876801" cy="167462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 i="0" u="sng" strike="noStrike" kern="1200" baseline="0" dirty="0">
                <a:solidFill>
                  <a:schemeClr val="tx1"/>
                </a:solidFill>
                <a:latin typeface="Georgia" panose="02040502050405020303" pitchFamily="18" charset="0"/>
              </a:rPr>
              <a:t>1</a:t>
            </a:r>
            <a:r>
              <a:rPr lang="en-US" i="0" u="sng" strike="noStrike" kern="1200" baseline="30000" dirty="0">
                <a:solidFill>
                  <a:schemeClr val="tx1"/>
                </a:solidFill>
                <a:latin typeface="Georgia" panose="02040502050405020303" pitchFamily="18" charset="0"/>
              </a:rPr>
              <a:t>er </a:t>
            </a:r>
            <a:r>
              <a:rPr lang="en-US" i="0" u="sng" strike="noStrike" kern="1200" baseline="0" dirty="0" err="1">
                <a:solidFill>
                  <a:schemeClr val="tx1"/>
                </a:solidFill>
                <a:latin typeface="Georgia" panose="02040502050405020303" pitchFamily="18" charset="0"/>
              </a:rPr>
              <a:t>chaînon</a:t>
            </a:r>
            <a:r>
              <a:rPr lang="en-US" i="0" u="sng" strike="noStrike" kern="1200" baseline="0" dirty="0">
                <a:solidFill>
                  <a:schemeClr val="tx1"/>
                </a:solidFill>
                <a:latin typeface="Georgia" panose="02040502050405020303" pitchFamily="18" charset="0"/>
              </a:rPr>
              <a:t> :</a:t>
            </a:r>
            <a:br>
              <a:rPr lang="en-US" i="0" u="sng" strike="noStrike" kern="1200" baseline="0" dirty="0">
                <a:solidFill>
                  <a:schemeClr val="tx1"/>
                </a:solidFill>
                <a:latin typeface="Georgia" panose="02040502050405020303" pitchFamily="18" charset="0"/>
              </a:rPr>
            </a:br>
            <a:r>
              <a:rPr lang="en-US" i="0" u="sng" strike="noStrike" kern="1200" baseline="0" dirty="0">
                <a:solidFill>
                  <a:schemeClr val="tx1"/>
                </a:solidFill>
                <a:latin typeface="Georgia" panose="02040502050405020303" pitchFamily="18" charset="0"/>
              </a:rPr>
              <a:t> la source de </a:t>
            </a:r>
            <a:r>
              <a:rPr lang="en-US" i="0" u="sng" strike="noStrike" kern="1200" baseline="0" dirty="0" err="1">
                <a:solidFill>
                  <a:schemeClr val="tx1"/>
                </a:solidFill>
                <a:latin typeface="Georgia" panose="02040502050405020303" pitchFamily="18" charset="0"/>
              </a:rPr>
              <a:t>l’infection</a:t>
            </a:r>
            <a:endParaRPr lang="en-US" u="sng" kern="12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Graphique 4" descr="Organe du cœur contour">
            <a:extLst>
              <a:ext uri="{FF2B5EF4-FFF2-40B4-BE49-F238E27FC236}">
                <a16:creationId xmlns:a16="http://schemas.microsoft.com/office/drawing/2014/main" id="{09710535-3A42-45DC-BC16-BE08B8B4E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9506" y="3003551"/>
            <a:ext cx="2126656" cy="2126656"/>
          </a:xfrm>
          <a:prstGeom prst="rect">
            <a:avLst/>
          </a:prstGeom>
        </p:spPr>
      </p:pic>
      <p:pic>
        <p:nvPicPr>
          <p:cNvPr id="7" name="Graphique 6" descr="Cœur avec battements avec un remplissage uni">
            <a:extLst>
              <a:ext uri="{FF2B5EF4-FFF2-40B4-BE49-F238E27FC236}">
                <a16:creationId xmlns:a16="http://schemas.microsoft.com/office/drawing/2014/main" id="{5DE01D6E-C303-400B-9DF2-A8B3A78C03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70187" y="3003551"/>
            <a:ext cx="2126656" cy="212665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DAF10CE-C351-464C-8C99-F41BF6EC9986}"/>
              </a:ext>
            </a:extLst>
          </p:cNvPr>
          <p:cNvSpPr txBox="1"/>
          <p:nvPr/>
        </p:nvSpPr>
        <p:spPr>
          <a:xfrm>
            <a:off x="6400800" y="960120"/>
            <a:ext cx="4796346" cy="43357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  <a:buSzPct val="87000"/>
            </a:pPr>
            <a:r>
              <a:rPr lang="en-US" b="0" i="0" strike="noStrike" baseline="0" dirty="0">
                <a:solidFill>
                  <a:srgbClr val="FF0000"/>
                </a:solidFill>
                <a:latin typeface="Georgia" panose="02040502050405020303" pitchFamily="18" charset="0"/>
              </a:rPr>
              <a:t>3. Les </a:t>
            </a:r>
            <a:r>
              <a:rPr lang="en-US" b="0" i="0" strike="noStrike" baseline="0" dirty="0" err="1">
                <a:solidFill>
                  <a:srgbClr val="FF0000"/>
                </a:solidFill>
                <a:latin typeface="Georgia" panose="02040502050405020303" pitchFamily="18" charset="0"/>
              </a:rPr>
              <a:t>voies</a:t>
            </a:r>
            <a:r>
              <a:rPr lang="en-US" b="0" i="0" strike="noStrike" baseline="0" dirty="0">
                <a:solidFill>
                  <a:srgbClr val="FF0000"/>
                </a:solidFill>
                <a:latin typeface="Georgia" panose="02040502050405020303" pitchFamily="18" charset="0"/>
              </a:rPr>
              <a:t> de sorties</a:t>
            </a:r>
          </a:p>
          <a:p>
            <a:pPr>
              <a:lnSpc>
                <a:spcPct val="120000"/>
              </a:lnSpc>
              <a:spcAft>
                <a:spcPts val="600"/>
              </a:spcAft>
              <a:buSzPct val="87000"/>
            </a:pPr>
            <a:endParaRPr lang="en-US" b="0" i="0" u="sng" strike="noStrike" baseline="0" dirty="0">
              <a:latin typeface="Georgia" panose="02040502050405020303" pitchFamily="18" charset="0"/>
            </a:endParaRPr>
          </a:p>
          <a:p>
            <a:pPr marL="285750" indent="-285750">
              <a:lnSpc>
                <a:spcPct val="120000"/>
              </a:lnSpc>
              <a:spcAft>
                <a:spcPts val="600"/>
              </a:spcAft>
              <a:buSzPct val="87000"/>
              <a:buFont typeface="Wingdings" panose="05000000000000000000" pitchFamily="2" charset="2"/>
              <a:buChar char="§"/>
            </a:pPr>
            <a:r>
              <a:rPr lang="en-US" b="0" i="0" u="none" strike="noStrike" baseline="0" dirty="0" err="1">
                <a:latin typeface="Georgia" panose="02040502050405020303" pitchFamily="18" charset="0"/>
              </a:rPr>
              <a:t>Endroit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 par </a:t>
            </a:r>
            <a:r>
              <a:rPr lang="en-US" b="0" i="0" u="none" strike="noStrike" baseline="0" dirty="0" err="1">
                <a:latin typeface="Georgia" panose="02040502050405020303" pitchFamily="18" charset="0"/>
              </a:rPr>
              <a:t>lequel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b="0" i="0" u="none" strike="noStrike" baseline="0" dirty="0" err="1">
                <a:latin typeface="Georgia" panose="02040502050405020303" pitchFamily="18" charset="0"/>
              </a:rPr>
              <a:t>l’agent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 </a:t>
            </a:r>
            <a:r>
              <a:rPr lang="en-US" b="0" i="0" u="none" strike="noStrike" baseline="0" dirty="0" err="1">
                <a:latin typeface="Georgia" panose="02040502050405020303" pitchFamily="18" charset="0"/>
              </a:rPr>
              <a:t>quitte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 la source </a:t>
            </a:r>
            <a:r>
              <a:rPr lang="en-US" b="0" i="0" u="none" strike="noStrike" baseline="0" dirty="0" err="1">
                <a:latin typeface="Georgia" panose="02040502050405020303" pitchFamily="18" charset="0"/>
              </a:rPr>
              <a:t>hôte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.</a:t>
            </a:r>
          </a:p>
          <a:p>
            <a:pPr marL="742950" lvl="1" indent="-285750">
              <a:lnSpc>
                <a:spcPct val="120000"/>
              </a:lnSpc>
              <a:spcAft>
                <a:spcPts val="600"/>
              </a:spcAft>
              <a:buSzPct val="87000"/>
              <a:buFont typeface="Wingdings" panose="05000000000000000000" pitchFamily="2" charset="2"/>
              <a:buChar char="Ø"/>
            </a:pPr>
            <a:r>
              <a:rPr lang="en-US" b="0" i="0" u="none" strike="noStrike" baseline="0" dirty="0" err="1">
                <a:latin typeface="Georgia" panose="02040502050405020303" pitchFamily="18" charset="0"/>
              </a:rPr>
              <a:t>Respiratoire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 : </a:t>
            </a:r>
            <a:r>
              <a:rPr lang="en-US" b="0" i="0" u="none" strike="noStrike" baseline="0" dirty="0" err="1">
                <a:latin typeface="Georgia" panose="02040502050405020303" pitchFamily="18" charset="0"/>
              </a:rPr>
              <a:t>tuberculose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, </a:t>
            </a:r>
            <a:r>
              <a:rPr lang="en-US" b="0" i="0" u="none" strike="noStrike" baseline="0" dirty="0" err="1">
                <a:latin typeface="Georgia" panose="02040502050405020303" pitchFamily="18" charset="0"/>
              </a:rPr>
              <a:t>rougeole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, grippe</a:t>
            </a:r>
          </a:p>
          <a:p>
            <a:pPr marL="742950" lvl="1" indent="-285750">
              <a:lnSpc>
                <a:spcPct val="120000"/>
              </a:lnSpc>
              <a:spcAft>
                <a:spcPts val="600"/>
              </a:spcAft>
              <a:buSzPct val="87000"/>
              <a:buFont typeface="Wingdings" panose="05000000000000000000" pitchFamily="2" charset="2"/>
              <a:buChar char="Ø"/>
            </a:pPr>
            <a:r>
              <a:rPr lang="en-US" b="0" i="0" u="none" strike="noStrike" baseline="0" dirty="0">
                <a:latin typeface="Georgia" panose="02040502050405020303" pitchFamily="18" charset="0"/>
              </a:rPr>
              <a:t>Gastro-</a:t>
            </a:r>
            <a:r>
              <a:rPr lang="en-US" b="0" i="0" u="none" strike="noStrike" baseline="0" dirty="0" err="1">
                <a:latin typeface="Georgia" panose="02040502050405020303" pitchFamily="18" charset="0"/>
              </a:rPr>
              <a:t>intestinale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 : </a:t>
            </a:r>
            <a:r>
              <a:rPr lang="en-US" b="0" i="0" u="none" strike="noStrike" baseline="0" dirty="0" err="1">
                <a:latin typeface="Georgia" panose="02040502050405020303" pitchFamily="18" charset="0"/>
              </a:rPr>
              <a:t>typhoïde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, cholera</a:t>
            </a:r>
          </a:p>
          <a:p>
            <a:pPr marL="742950" lvl="1" indent="-285750">
              <a:lnSpc>
                <a:spcPct val="120000"/>
              </a:lnSpc>
              <a:spcAft>
                <a:spcPts val="600"/>
              </a:spcAft>
              <a:buSzPct val="87000"/>
              <a:buFont typeface="Wingdings" panose="05000000000000000000" pitchFamily="2" charset="2"/>
              <a:buChar char="Ø"/>
            </a:pPr>
            <a:r>
              <a:rPr lang="en-US" b="0" i="0" u="none" strike="noStrike" baseline="0" dirty="0" err="1">
                <a:latin typeface="Georgia" panose="02040502050405020303" pitchFamily="18" charset="0"/>
              </a:rPr>
              <a:t>Génitale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 : VIH, syphilis</a:t>
            </a:r>
          </a:p>
          <a:p>
            <a:pPr marL="742950" lvl="1" indent="-285750">
              <a:lnSpc>
                <a:spcPct val="120000"/>
              </a:lnSpc>
              <a:spcAft>
                <a:spcPts val="600"/>
              </a:spcAft>
              <a:buSzPct val="87000"/>
              <a:buFont typeface="Wingdings" panose="05000000000000000000" pitchFamily="2" charset="2"/>
              <a:buChar char="Ø"/>
            </a:pPr>
            <a:r>
              <a:rPr lang="en-US" b="0" i="0" u="none" strike="noStrike" baseline="0" dirty="0">
                <a:latin typeface="Georgia" panose="02040502050405020303" pitchFamily="18" charset="0"/>
              </a:rPr>
              <a:t>Sanguine : VIH, </a:t>
            </a:r>
            <a:r>
              <a:rPr lang="en-US" b="0" i="0" u="none" strike="noStrike" baseline="0" dirty="0" err="1">
                <a:latin typeface="Georgia" panose="02040502050405020303" pitchFamily="18" charset="0"/>
              </a:rPr>
              <a:t>paludisme</a:t>
            </a:r>
            <a:r>
              <a:rPr lang="en-US" b="0" i="0" u="none" strike="noStrike" baseline="0" dirty="0">
                <a:latin typeface="Georgia" panose="02040502050405020303" pitchFamily="18" charset="0"/>
              </a:rPr>
              <a:t>, VHC, ...</a:t>
            </a:r>
            <a:endParaRPr lang="en-US" dirty="0">
              <a:latin typeface="Georgia" panose="02040502050405020303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AF2F3F-06F0-42E3-8F72-36BEDCB69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92570" y="5821999"/>
            <a:ext cx="1020883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8345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64A60A7C-8291-4EC6-9954-406C4E2EF9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516" y="2813677"/>
            <a:ext cx="4468411" cy="3346995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193ABAC5-6A11-42F3-BA21-F499CDAF0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362373"/>
            <a:ext cx="10363200" cy="1314443"/>
          </a:xfrm>
        </p:spPr>
        <p:txBody>
          <a:bodyPr/>
          <a:lstStyle/>
          <a:p>
            <a:pPr algn="ctr"/>
            <a:r>
              <a:rPr lang="fr-FR" u="sng" dirty="0">
                <a:latin typeface="Georgia" panose="02040502050405020303" pitchFamily="18" charset="0"/>
              </a:rPr>
              <a:t>2</a:t>
            </a:r>
            <a:r>
              <a:rPr lang="fr-FR" u="sng" baseline="30000" dirty="0">
                <a:latin typeface="Georgia" panose="02040502050405020303" pitchFamily="18" charset="0"/>
              </a:rPr>
              <a:t>ème</a:t>
            </a:r>
            <a:r>
              <a:rPr lang="fr-FR" u="sng" dirty="0">
                <a:latin typeface="Georgia" panose="02040502050405020303" pitchFamily="18" charset="0"/>
              </a:rPr>
              <a:t> chaînon : la transmission</a:t>
            </a:r>
          </a:p>
        </p:txBody>
      </p:sp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61DE24CE-9AE5-469C-B4B3-8C57DD319D1F}"/>
              </a:ext>
            </a:extLst>
          </p:cNvPr>
          <p:cNvSpPr/>
          <p:nvPr/>
        </p:nvSpPr>
        <p:spPr>
          <a:xfrm>
            <a:off x="333375" y="2581270"/>
            <a:ext cx="3685955" cy="2250981"/>
          </a:xfrm>
          <a:prstGeom prst="roundRect">
            <a:avLst/>
          </a:prstGeom>
          <a:ln w="5715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6C59200-A43E-4150-AF48-615A658DE4BB}"/>
              </a:ext>
            </a:extLst>
          </p:cNvPr>
          <p:cNvSpPr/>
          <p:nvPr/>
        </p:nvSpPr>
        <p:spPr>
          <a:xfrm rot="1229307">
            <a:off x="2352920" y="2690335"/>
            <a:ext cx="2285509" cy="468878"/>
          </a:xfrm>
          <a:prstGeom prst="rect">
            <a:avLst/>
          </a:prstGeom>
          <a:solidFill>
            <a:schemeClr val="bg1"/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135C916-3E0F-4B3D-811A-9634E81356A5}"/>
              </a:ext>
            </a:extLst>
          </p:cNvPr>
          <p:cNvSpPr txBox="1"/>
          <p:nvPr/>
        </p:nvSpPr>
        <p:spPr>
          <a:xfrm rot="1240165">
            <a:off x="2366803" y="2755497"/>
            <a:ext cx="2295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rgbClr val="FF0000"/>
                </a:solidFill>
                <a:latin typeface="Georgia" panose="02040502050405020303" pitchFamily="18" charset="0"/>
              </a:rPr>
              <a:t>Transmission directe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1DB5303-773A-4CF6-9448-F77C2A68E317}"/>
              </a:ext>
            </a:extLst>
          </p:cNvPr>
          <p:cNvSpPr txBox="1"/>
          <p:nvPr/>
        </p:nvSpPr>
        <p:spPr>
          <a:xfrm>
            <a:off x="466725" y="2787608"/>
            <a:ext cx="3352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fr-FR" sz="1600" dirty="0">
                <a:latin typeface="Georgia" panose="02040502050405020303" pitchFamily="18" charset="0"/>
              </a:rPr>
              <a:t>Par contact direct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r-FR" sz="1600" dirty="0">
                <a:latin typeface="Georgia" panose="02040502050405020303" pitchFamily="18" charset="0"/>
              </a:rPr>
              <a:t>Par émission de gouttelettes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fr-FR" sz="16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r-FR" sz="1600" dirty="0">
                <a:latin typeface="Georgia" panose="02040502050405020303" pitchFamily="18" charset="0"/>
              </a:rPr>
              <a:t>Ce sont surtout des germes fragiles</a:t>
            </a:r>
          </a:p>
          <a:p>
            <a:pPr algn="l"/>
            <a:r>
              <a:rPr lang="fr-FR" sz="1400" b="0" i="1" u="none" strike="noStrike" baseline="0" dirty="0">
                <a:latin typeface="Georgia" panose="02040502050405020303" pitchFamily="18" charset="0"/>
              </a:rPr>
              <a:t>Ex: mononucléose infec</a:t>
            </a:r>
            <a:r>
              <a:rPr lang="fr-FR" sz="1400" i="1" dirty="0">
                <a:latin typeface="Georgia" panose="02040502050405020303" pitchFamily="18" charset="0"/>
              </a:rPr>
              <a:t>ti</a:t>
            </a:r>
            <a:r>
              <a:rPr lang="fr-FR" sz="1400" b="0" i="1" u="none" strike="noStrike" baseline="0" dirty="0">
                <a:latin typeface="Georgia" panose="02040502050405020303" pitchFamily="18" charset="0"/>
              </a:rPr>
              <a:t>euse, Staphylococcus aureus, grippe,</a:t>
            </a:r>
          </a:p>
          <a:p>
            <a:pPr algn="l"/>
            <a:r>
              <a:rPr lang="fr-FR" sz="1400" b="0" i="1" u="none" strike="noStrike" baseline="0" dirty="0">
                <a:latin typeface="Georgia" panose="02040502050405020303" pitchFamily="18" charset="0"/>
              </a:rPr>
              <a:t>Coronavirus, ...</a:t>
            </a:r>
            <a:endParaRPr lang="fr-FR" sz="14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fr-FR" sz="1600" dirty="0">
              <a:latin typeface="Georgia" panose="02040502050405020303" pitchFamily="18" charset="0"/>
            </a:endParaRPr>
          </a:p>
        </p:txBody>
      </p:sp>
      <p:sp>
        <p:nvSpPr>
          <p:cNvPr id="8" name="Organigramme : Alternative 7">
            <a:extLst>
              <a:ext uri="{FF2B5EF4-FFF2-40B4-BE49-F238E27FC236}">
                <a16:creationId xmlns:a16="http://schemas.microsoft.com/office/drawing/2014/main" id="{2AD4BB69-55E0-475E-8FC2-BE25562D415D}"/>
              </a:ext>
            </a:extLst>
          </p:cNvPr>
          <p:cNvSpPr/>
          <p:nvPr/>
        </p:nvSpPr>
        <p:spPr>
          <a:xfrm>
            <a:off x="6715125" y="3295650"/>
            <a:ext cx="4400550" cy="2419350"/>
          </a:xfrm>
          <a:prstGeom prst="flowChartAlternateProcess">
            <a:avLst/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3AB5657-D2FD-412B-AF4F-0AC4C6198C2B}"/>
              </a:ext>
            </a:extLst>
          </p:cNvPr>
          <p:cNvSpPr/>
          <p:nvPr/>
        </p:nvSpPr>
        <p:spPr>
          <a:xfrm rot="1451839">
            <a:off x="9188414" y="3342071"/>
            <a:ext cx="2676525" cy="542925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08BAFD3-58AB-43F1-ADCA-00C858B6A740}"/>
              </a:ext>
            </a:extLst>
          </p:cNvPr>
          <p:cNvSpPr txBox="1"/>
          <p:nvPr/>
        </p:nvSpPr>
        <p:spPr>
          <a:xfrm>
            <a:off x="6858000" y="3613534"/>
            <a:ext cx="4114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fr-FR" sz="1600" b="1" i="0" u="none" strike="noStrike" baseline="0" dirty="0">
                <a:latin typeface="Georgia" panose="02040502050405020303" pitchFamily="18" charset="0"/>
              </a:rPr>
              <a:t>Aéroportée :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microparticules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fr-FR" sz="1600" b="1" i="0" u="none" strike="noStrike" baseline="0" dirty="0">
                <a:latin typeface="Georgia" panose="02040502050405020303" pitchFamily="18" charset="0"/>
              </a:rPr>
              <a:t>Véhiculée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: eau, terre, linge, lait, aliment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fr-FR" sz="1600" b="1" i="0" u="none" strike="noStrike" baseline="0" dirty="0">
                <a:latin typeface="Georgia" panose="02040502050405020303" pitchFamily="18" charset="0"/>
              </a:rPr>
              <a:t>Vectorisée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: moustique</a:t>
            </a:r>
          </a:p>
          <a:p>
            <a:pPr algn="l"/>
            <a:r>
              <a:rPr lang="fr-FR" sz="1600" b="0" i="0" u="none" strike="noStrike" baseline="0" dirty="0">
                <a:latin typeface="Georgia" panose="02040502050405020303" pitchFamily="18" charset="0"/>
              </a:rPr>
              <a:t>Ce sont des </a:t>
            </a:r>
            <a:r>
              <a:rPr lang="fr-FR" sz="1600" i="0" u="none" strike="noStrike" baseline="0" dirty="0">
                <a:solidFill>
                  <a:srgbClr val="FF0000"/>
                </a:solidFill>
                <a:latin typeface="Georgia" panose="02040502050405020303" pitchFamily="18" charset="0"/>
              </a:rPr>
              <a:t>germes résistants</a:t>
            </a:r>
          </a:p>
          <a:p>
            <a:pPr algn="l"/>
            <a:r>
              <a:rPr lang="fr-FR" sz="1600" b="0" i="1" u="none" strike="noStrike" baseline="0" dirty="0">
                <a:latin typeface="Georgia" panose="02040502050405020303" pitchFamily="18" charset="0"/>
              </a:rPr>
              <a:t>Ex : paludisme, salmonella typhi et jus d’orange</a:t>
            </a:r>
            <a:endParaRPr lang="fr-FR" sz="1600" dirty="0">
              <a:latin typeface="Georgia" panose="02040502050405020303" pitchFamily="18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EA0AE05-8AD0-4DCD-A498-74053A7A1F51}"/>
              </a:ext>
            </a:extLst>
          </p:cNvPr>
          <p:cNvSpPr txBox="1"/>
          <p:nvPr/>
        </p:nvSpPr>
        <p:spPr>
          <a:xfrm rot="1495329">
            <a:off x="9323617" y="3444256"/>
            <a:ext cx="2400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0" i="0" u="none" strike="noStrike" baseline="0" dirty="0">
                <a:solidFill>
                  <a:srgbClr val="FF0000"/>
                </a:solidFill>
                <a:latin typeface="Georgia" panose="02040502050405020303" pitchFamily="18" charset="0"/>
              </a:rPr>
              <a:t>Transmission indirecte</a:t>
            </a:r>
            <a:endParaRPr lang="fr-FR" sz="1600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603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8ABA52-6071-4273-BC2A-DB92B709A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b="1" i="0" u="none" strike="noStrike" baseline="0" dirty="0">
                <a:latin typeface="Calibri-Bold"/>
              </a:rPr>
              <a:t>                         </a:t>
            </a:r>
            <a:r>
              <a:rPr lang="fr-FR" i="0" u="sng" strike="noStrike" baseline="0" dirty="0">
                <a:latin typeface="Calibri-Bold"/>
              </a:rPr>
              <a:t> 3</a:t>
            </a:r>
            <a:r>
              <a:rPr lang="fr-FR" i="0" u="sng" strike="noStrike" baseline="30000" dirty="0">
                <a:latin typeface="Calibri-Bold"/>
              </a:rPr>
              <a:t>ème</a:t>
            </a:r>
            <a:r>
              <a:rPr lang="fr-FR" i="0" u="sng" strike="noStrike" baseline="0" dirty="0">
                <a:latin typeface="Calibri-Bold"/>
              </a:rPr>
              <a:t> chaînon : l’hôte</a:t>
            </a:r>
            <a:br>
              <a:rPr lang="fr-FR" b="1" i="0" u="none" strike="noStrike" baseline="0" dirty="0">
                <a:latin typeface="Calibri-Bold"/>
              </a:rPr>
            </a:br>
            <a:br>
              <a:rPr lang="fr-FR" b="1" i="0" u="none" strike="noStrike" baseline="0" dirty="0">
                <a:latin typeface="Calibri-Bold"/>
              </a:rPr>
            </a:br>
            <a:br>
              <a:rPr lang="fr-FR" sz="3200" b="1" i="0" u="none" strike="noStrike" baseline="0" dirty="0">
                <a:latin typeface="Calibri-Bold"/>
              </a:rPr>
            </a:br>
            <a:r>
              <a:rPr lang="fr-FR" sz="2800" b="0" i="0" u="none" strike="noStrike" baseline="0" dirty="0">
                <a:latin typeface="Wingdings-Regular"/>
              </a:rPr>
              <a:t>§ </a:t>
            </a:r>
            <a:r>
              <a:rPr lang="fr-FR" sz="2800" b="0" i="0" u="none" strike="noStrike" baseline="0" dirty="0">
                <a:latin typeface="Calibri" panose="020F0502020204030204" pitchFamily="34" charset="0"/>
              </a:rPr>
              <a:t>Porte d’entrée : Permet </a:t>
            </a:r>
            <a:r>
              <a:rPr lang="fr-FR" sz="2800" dirty="0">
                <a:latin typeface="Calibri" panose="020F0502020204030204" pitchFamily="34" charset="0"/>
              </a:rPr>
              <a:t>à</a:t>
            </a:r>
            <a:r>
              <a:rPr lang="fr-FR" sz="2800" b="0" i="0" u="none" strike="noStrike" baseline="0" dirty="0">
                <a:latin typeface="Calibri" panose="020F0502020204030204" pitchFamily="34" charset="0"/>
              </a:rPr>
              <a:t> l’agent infectieux d’arriver aux tissus pour se multiplier et contaminer l’organisme.</a:t>
            </a:r>
            <a:br>
              <a:rPr lang="fr-FR" sz="2800" b="0" i="0" u="none" strike="noStrike" baseline="0" dirty="0">
                <a:latin typeface="Calibri" panose="020F0502020204030204" pitchFamily="34" charset="0"/>
              </a:rPr>
            </a:br>
            <a:r>
              <a:rPr lang="fr-FR" sz="2800" b="0" i="0" u="none" strike="noStrike" baseline="0" dirty="0">
                <a:latin typeface="Wingdings-Regular"/>
              </a:rPr>
              <a:t>§ </a:t>
            </a:r>
            <a:r>
              <a:rPr lang="fr-FR" sz="2800" b="0" i="0" u="none" strike="noStrike" baseline="0" dirty="0">
                <a:latin typeface="Calibri" panose="020F0502020204030204" pitchFamily="34" charset="0"/>
              </a:rPr>
              <a:t>Hôte récepteur : Chaînon final ++</a:t>
            </a:r>
            <a:br>
              <a:rPr lang="fr-FR" sz="2800" b="0" i="0" u="none" strike="noStrike" baseline="0" dirty="0">
                <a:latin typeface="Calibri" panose="020F0502020204030204" pitchFamily="34" charset="0"/>
              </a:rPr>
            </a:br>
            <a:r>
              <a:rPr lang="fr-FR" sz="2800" b="0" i="0" u="none" strike="noStrike" baseline="0" dirty="0">
                <a:latin typeface="Wingdings-Regular"/>
              </a:rPr>
              <a:t>§ </a:t>
            </a:r>
            <a:r>
              <a:rPr lang="fr-FR" sz="2800" b="0" i="0" u="none" strike="noStrike" baseline="0" dirty="0">
                <a:latin typeface="Calibri" panose="020F0502020204030204" pitchFamily="34" charset="0"/>
              </a:rPr>
              <a:t>Terrain : Etat de réceptivité ou de résistance </a:t>
            </a:r>
            <a:r>
              <a:rPr lang="fr-FR" sz="2800" dirty="0">
                <a:latin typeface="Calibri" panose="020F0502020204030204" pitchFamily="34" charset="0"/>
              </a:rPr>
              <a:t>à </a:t>
            </a:r>
            <a:r>
              <a:rPr lang="fr-FR" sz="2800" b="0" i="0" u="none" strike="noStrike" baseline="0" dirty="0">
                <a:latin typeface="Calibri" panose="020F0502020204030204" pitchFamily="34" charset="0"/>
              </a:rPr>
              <a:t>l’agent infectieux</a:t>
            </a:r>
            <a:br>
              <a:rPr lang="fr-FR" sz="2800" b="0" i="0" u="none" strike="noStrike" baseline="0" dirty="0">
                <a:latin typeface="Calibri" panose="020F0502020204030204" pitchFamily="34" charset="0"/>
              </a:rPr>
            </a:br>
            <a:r>
              <a:rPr lang="fr-FR" sz="2800" b="0" i="0" u="none" strike="noStrike" baseline="0" dirty="0">
                <a:latin typeface="Calibri" panose="020F0502020204030204" pitchFamily="34" charset="0"/>
              </a:rPr>
              <a:t>(facteurs génétiques, immunité, facteurs favorisants comme la</a:t>
            </a:r>
            <a:br>
              <a:rPr lang="fr-FR" sz="2800" b="0" i="0" u="none" strike="noStrike" baseline="0" dirty="0">
                <a:latin typeface="Calibri" panose="020F0502020204030204" pitchFamily="34" charset="0"/>
              </a:rPr>
            </a:br>
            <a:r>
              <a:rPr lang="fr-FR" sz="2800" b="0" i="0" u="none" strike="noStrike" baseline="0" dirty="0">
                <a:latin typeface="Calibri" panose="020F0502020204030204" pitchFamily="34" charset="0"/>
              </a:rPr>
              <a:t>malnutrition, altération de la peau, ...)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940799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D7ADD-799F-4775-A5D8-4CDAF6DA5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 dirty="0">
                <a:latin typeface="Georgia" panose="02040502050405020303" pitchFamily="18" charset="0"/>
              </a:rPr>
              <a:t>Récap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55BFED-48E9-440A-8F0F-B7165ED75E6B}"/>
              </a:ext>
            </a:extLst>
          </p:cNvPr>
          <p:cNvSpPr/>
          <p:nvPr/>
        </p:nvSpPr>
        <p:spPr>
          <a:xfrm>
            <a:off x="485775" y="2534506"/>
            <a:ext cx="4219575" cy="2057400"/>
          </a:xfrm>
          <a:prstGeom prst="rect">
            <a:avLst/>
          </a:prstGeom>
          <a:solidFill>
            <a:schemeClr val="bg1"/>
          </a:solidFill>
          <a:ln w="57150">
            <a:solidFill>
              <a:srgbClr val="FC045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418333-20E7-4529-AD46-54DF95E02B7F}"/>
              </a:ext>
            </a:extLst>
          </p:cNvPr>
          <p:cNvSpPr txBox="1"/>
          <p:nvPr/>
        </p:nvSpPr>
        <p:spPr>
          <a:xfrm>
            <a:off x="638175" y="2686043"/>
            <a:ext cx="4152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Georgia" panose="02040502050405020303" pitchFamily="18" charset="0"/>
              </a:rPr>
              <a:t>La chaîne épidémiologique</a:t>
            </a:r>
          </a:p>
          <a:p>
            <a:r>
              <a:rPr lang="fr-FR" dirty="0">
                <a:latin typeface="Georgia" panose="02040502050405020303" pitchFamily="18" charset="0"/>
              </a:rPr>
              <a:t>est indispensable à connaître</a:t>
            </a:r>
          </a:p>
          <a:p>
            <a:r>
              <a:rPr lang="fr-FR" dirty="0">
                <a:latin typeface="Georgia" panose="02040502050405020303" pitchFamily="18" charset="0"/>
              </a:rPr>
              <a:t>pour 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>
                <a:latin typeface="Georgia" panose="02040502050405020303" pitchFamily="18" charset="0"/>
              </a:rPr>
              <a:t>l’investigation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>
                <a:latin typeface="Georgia" panose="02040502050405020303" pitchFamily="18" charset="0"/>
              </a:rPr>
              <a:t>le contrôle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>
                <a:latin typeface="Georgia" panose="02040502050405020303" pitchFamily="18" charset="0"/>
              </a:rPr>
              <a:t>la prévention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7C62428-A287-442D-89BD-79C2E92E2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3212" y="2265223"/>
            <a:ext cx="4219575" cy="421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526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127EC8-4311-4C38-B3C0-67CC5C4A7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u="sng" dirty="0">
                <a:latin typeface="Georgia" panose="02040502050405020303" pitchFamily="18" charset="0"/>
              </a:rPr>
              <a:t>Le mode épidémique d’une maladie</a:t>
            </a:r>
          </a:p>
        </p:txBody>
      </p:sp>
      <p:sp>
        <p:nvSpPr>
          <p:cNvPr id="3" name="Nuage 2">
            <a:extLst>
              <a:ext uri="{FF2B5EF4-FFF2-40B4-BE49-F238E27FC236}">
                <a16:creationId xmlns:a16="http://schemas.microsoft.com/office/drawing/2014/main" id="{2EA3CFA2-B731-43C5-8980-D8353EE18ED6}"/>
              </a:ext>
            </a:extLst>
          </p:cNvPr>
          <p:cNvSpPr/>
          <p:nvPr/>
        </p:nvSpPr>
        <p:spPr>
          <a:xfrm>
            <a:off x="314325" y="2428875"/>
            <a:ext cx="2057400" cy="1628783"/>
          </a:xfrm>
          <a:custGeom>
            <a:avLst/>
            <a:gdLst>
              <a:gd name="connsiteX0" fmla="*/ 185737 w 2057400"/>
              <a:gd name="connsiteY0" fmla="*/ 541796 h 1628783"/>
              <a:gd name="connsiteX1" fmla="*/ 267795 w 2057400"/>
              <a:gd name="connsiteY1" fmla="*/ 260416 h 1628783"/>
              <a:gd name="connsiteX2" fmla="*/ 666988 w 2057400"/>
              <a:gd name="connsiteY2" fmla="*/ 196132 h 1628783"/>
              <a:gd name="connsiteX3" fmla="*/ 1069467 w 2057400"/>
              <a:gd name="connsiteY3" fmla="*/ 129397 h 1628783"/>
              <a:gd name="connsiteX4" fmla="*/ 1226296 w 2057400"/>
              <a:gd name="connsiteY4" fmla="*/ 7540 h 1628783"/>
              <a:gd name="connsiteX5" fmla="*/ 1420796 w 2057400"/>
              <a:gd name="connsiteY5" fmla="*/ 93541 h 1628783"/>
              <a:gd name="connsiteX6" fmla="*/ 1688925 w 2057400"/>
              <a:gd name="connsiteY6" fmla="*/ 26015 h 1628783"/>
              <a:gd name="connsiteX7" fmla="*/ 1824894 w 2057400"/>
              <a:gd name="connsiteY7" fmla="*/ 210233 h 1628783"/>
              <a:gd name="connsiteX8" fmla="*/ 1999392 w 2057400"/>
              <a:gd name="connsiteY8" fmla="*/ 389022 h 1628783"/>
              <a:gd name="connsiteX9" fmla="*/ 1991582 w 2057400"/>
              <a:gd name="connsiteY9" fmla="*/ 582893 h 1628783"/>
              <a:gd name="connsiteX10" fmla="*/ 2048637 w 2057400"/>
              <a:gd name="connsiteY10" fmla="*/ 879316 h 1628783"/>
              <a:gd name="connsiteX11" fmla="*/ 1781365 w 2057400"/>
              <a:gd name="connsiteY11" fmla="*/ 1138790 h 1628783"/>
              <a:gd name="connsiteX12" fmla="*/ 1685686 w 2057400"/>
              <a:gd name="connsiteY12" fmla="*/ 1361127 h 1628783"/>
              <a:gd name="connsiteX13" fmla="*/ 1359931 w 2057400"/>
              <a:gd name="connsiteY13" fmla="*/ 1388047 h 1628783"/>
              <a:gd name="connsiteX14" fmla="*/ 1127140 w 2057400"/>
              <a:gd name="connsiteY14" fmla="*/ 1625238 h 1628783"/>
              <a:gd name="connsiteX15" fmla="*/ 784860 w 2057400"/>
              <a:gd name="connsiteY15" fmla="*/ 1480458 h 1628783"/>
              <a:gd name="connsiteX16" fmla="*/ 276415 w 2057400"/>
              <a:gd name="connsiteY16" fmla="*/ 1337411 h 1628783"/>
              <a:gd name="connsiteX17" fmla="*/ 52863 w 2057400"/>
              <a:gd name="connsiteY17" fmla="*/ 1178228 h 1628783"/>
              <a:gd name="connsiteX18" fmla="*/ 100631 w 2057400"/>
              <a:gd name="connsiteY18" fmla="*/ 963357 h 1628783"/>
              <a:gd name="connsiteX19" fmla="*/ -239 w 2057400"/>
              <a:gd name="connsiteY19" fmla="*/ 742906 h 1628783"/>
              <a:gd name="connsiteX20" fmla="*/ 183975 w 2057400"/>
              <a:gd name="connsiteY20" fmla="*/ 546961 h 1628783"/>
              <a:gd name="connsiteX21" fmla="*/ 185737 w 2057400"/>
              <a:gd name="connsiteY21" fmla="*/ 541796 h 1628783"/>
              <a:gd name="connsiteX0" fmla="*/ 223504 w 2057400"/>
              <a:gd name="connsiteY0" fmla="*/ 986959 h 1628783"/>
              <a:gd name="connsiteX1" fmla="*/ 102870 w 2057400"/>
              <a:gd name="connsiteY1" fmla="*/ 956910 h 1628783"/>
              <a:gd name="connsiteX2" fmla="*/ 329946 w 2057400"/>
              <a:gd name="connsiteY2" fmla="*/ 1315807 h 1628783"/>
              <a:gd name="connsiteX3" fmla="*/ 277177 w 2057400"/>
              <a:gd name="connsiteY3" fmla="*/ 1330172 h 1628783"/>
              <a:gd name="connsiteX4" fmla="*/ 784764 w 2057400"/>
              <a:gd name="connsiteY4" fmla="*/ 1473822 h 1628783"/>
              <a:gd name="connsiteX5" fmla="*/ 752951 w 2057400"/>
              <a:gd name="connsiteY5" fmla="*/ 1408218 h 1628783"/>
              <a:gd name="connsiteX6" fmla="*/ 1372885 w 2057400"/>
              <a:gd name="connsiteY6" fmla="*/ 1310227 h 1628783"/>
              <a:gd name="connsiteX7" fmla="*/ 1360170 w 2057400"/>
              <a:gd name="connsiteY7" fmla="*/ 1382203 h 1628783"/>
              <a:gd name="connsiteX8" fmla="*/ 1625393 w 2057400"/>
              <a:gd name="connsiteY8" fmla="*/ 865441 h 1628783"/>
              <a:gd name="connsiteX9" fmla="*/ 1780222 w 2057400"/>
              <a:gd name="connsiteY9" fmla="*/ 1134492 h 1628783"/>
              <a:gd name="connsiteX10" fmla="*/ 1990629 w 2057400"/>
              <a:gd name="connsiteY10" fmla="*/ 578896 h 1628783"/>
              <a:gd name="connsiteX11" fmla="*/ 1921668 w 2057400"/>
              <a:gd name="connsiteY11" fmla="*/ 679790 h 1628783"/>
              <a:gd name="connsiteX12" fmla="*/ 1825180 w 2057400"/>
              <a:gd name="connsiteY12" fmla="*/ 204578 h 1628783"/>
              <a:gd name="connsiteX13" fmla="*/ 1828800 w 2057400"/>
              <a:gd name="connsiteY13" fmla="*/ 252235 h 1628783"/>
              <a:gd name="connsiteX14" fmla="*/ 1384839 w 2057400"/>
              <a:gd name="connsiteY14" fmla="*/ 149003 h 1628783"/>
              <a:gd name="connsiteX15" fmla="*/ 1420177 w 2057400"/>
              <a:gd name="connsiteY15" fmla="*/ 88225 h 1628783"/>
              <a:gd name="connsiteX16" fmla="*/ 1054465 w 2057400"/>
              <a:gd name="connsiteY16" fmla="*/ 177959 h 1628783"/>
              <a:gd name="connsiteX17" fmla="*/ 1071562 w 2057400"/>
              <a:gd name="connsiteY17" fmla="*/ 125552 h 1628783"/>
              <a:gd name="connsiteX18" fmla="*/ 666750 w 2057400"/>
              <a:gd name="connsiteY18" fmla="*/ 195755 h 1628783"/>
              <a:gd name="connsiteX19" fmla="*/ 728662 w 2057400"/>
              <a:gd name="connsiteY19" fmla="*/ 246579 h 1628783"/>
              <a:gd name="connsiteX20" fmla="*/ 196548 w 2057400"/>
              <a:gd name="connsiteY20" fmla="*/ 595297 h 1628783"/>
              <a:gd name="connsiteX21" fmla="*/ 185737 w 2057400"/>
              <a:gd name="connsiteY21" fmla="*/ 541796 h 1628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057400" h="1628783" fill="none" extrusionOk="0">
                <a:moveTo>
                  <a:pt x="185737" y="541796"/>
                </a:moveTo>
                <a:cubicBezTo>
                  <a:pt x="177920" y="441593"/>
                  <a:pt x="182351" y="321065"/>
                  <a:pt x="267795" y="260416"/>
                </a:cubicBezTo>
                <a:cubicBezTo>
                  <a:pt x="395238" y="166061"/>
                  <a:pt x="496124" y="132700"/>
                  <a:pt x="666988" y="196132"/>
                </a:cubicBezTo>
                <a:cubicBezTo>
                  <a:pt x="771999" y="37095"/>
                  <a:pt x="948803" y="21294"/>
                  <a:pt x="1069467" y="129397"/>
                </a:cubicBezTo>
                <a:cubicBezTo>
                  <a:pt x="1099178" y="48189"/>
                  <a:pt x="1163926" y="29130"/>
                  <a:pt x="1226296" y="7540"/>
                </a:cubicBezTo>
                <a:cubicBezTo>
                  <a:pt x="1298860" y="-16891"/>
                  <a:pt x="1376916" y="24336"/>
                  <a:pt x="1420796" y="93541"/>
                </a:cubicBezTo>
                <a:cubicBezTo>
                  <a:pt x="1459313" y="-744"/>
                  <a:pt x="1577385" y="-15104"/>
                  <a:pt x="1688925" y="26015"/>
                </a:cubicBezTo>
                <a:cubicBezTo>
                  <a:pt x="1760169" y="72193"/>
                  <a:pt x="1825340" y="122699"/>
                  <a:pt x="1824894" y="210233"/>
                </a:cubicBezTo>
                <a:cubicBezTo>
                  <a:pt x="1882578" y="245515"/>
                  <a:pt x="1988459" y="292598"/>
                  <a:pt x="1999392" y="389022"/>
                </a:cubicBezTo>
                <a:cubicBezTo>
                  <a:pt x="2022139" y="454609"/>
                  <a:pt x="2010089" y="529537"/>
                  <a:pt x="1991582" y="582893"/>
                </a:cubicBezTo>
                <a:cubicBezTo>
                  <a:pt x="2075016" y="650069"/>
                  <a:pt x="2082683" y="778950"/>
                  <a:pt x="2048637" y="879316"/>
                </a:cubicBezTo>
                <a:cubicBezTo>
                  <a:pt x="1991087" y="1033612"/>
                  <a:pt x="1908028" y="1119455"/>
                  <a:pt x="1781365" y="1138790"/>
                </a:cubicBezTo>
                <a:cubicBezTo>
                  <a:pt x="1763428" y="1211809"/>
                  <a:pt x="1740356" y="1291561"/>
                  <a:pt x="1685686" y="1361127"/>
                </a:cubicBezTo>
                <a:cubicBezTo>
                  <a:pt x="1587762" y="1459542"/>
                  <a:pt x="1483936" y="1474158"/>
                  <a:pt x="1359931" y="1388047"/>
                </a:cubicBezTo>
                <a:cubicBezTo>
                  <a:pt x="1325824" y="1531798"/>
                  <a:pt x="1228178" y="1600059"/>
                  <a:pt x="1127140" y="1625238"/>
                </a:cubicBezTo>
                <a:cubicBezTo>
                  <a:pt x="998466" y="1662195"/>
                  <a:pt x="834093" y="1615897"/>
                  <a:pt x="784860" y="1480458"/>
                </a:cubicBezTo>
                <a:cubicBezTo>
                  <a:pt x="585263" y="1614964"/>
                  <a:pt x="376000" y="1539111"/>
                  <a:pt x="276415" y="1337411"/>
                </a:cubicBezTo>
                <a:cubicBezTo>
                  <a:pt x="172058" y="1356731"/>
                  <a:pt x="98908" y="1280343"/>
                  <a:pt x="52863" y="1178228"/>
                </a:cubicBezTo>
                <a:cubicBezTo>
                  <a:pt x="41248" y="1106712"/>
                  <a:pt x="52203" y="1040601"/>
                  <a:pt x="100631" y="963357"/>
                </a:cubicBezTo>
                <a:cubicBezTo>
                  <a:pt x="30645" y="938768"/>
                  <a:pt x="-12507" y="835745"/>
                  <a:pt x="-239" y="742906"/>
                </a:cubicBezTo>
                <a:cubicBezTo>
                  <a:pt x="-3021" y="645543"/>
                  <a:pt x="93032" y="582550"/>
                  <a:pt x="183975" y="546961"/>
                </a:cubicBezTo>
                <a:cubicBezTo>
                  <a:pt x="184574" y="545313"/>
                  <a:pt x="185273" y="543457"/>
                  <a:pt x="185737" y="541796"/>
                </a:cubicBezTo>
                <a:close/>
              </a:path>
              <a:path w="2057400" h="1628783" fill="none" extrusionOk="0">
                <a:moveTo>
                  <a:pt x="223504" y="986959"/>
                </a:moveTo>
                <a:cubicBezTo>
                  <a:pt x="187468" y="996386"/>
                  <a:pt x="128364" y="974050"/>
                  <a:pt x="102870" y="956910"/>
                </a:cubicBezTo>
                <a:moveTo>
                  <a:pt x="329946" y="1315807"/>
                </a:moveTo>
                <a:cubicBezTo>
                  <a:pt x="310621" y="1320066"/>
                  <a:pt x="296362" y="1329795"/>
                  <a:pt x="277177" y="1330172"/>
                </a:cubicBezTo>
                <a:moveTo>
                  <a:pt x="784764" y="1473822"/>
                </a:moveTo>
                <a:cubicBezTo>
                  <a:pt x="772819" y="1453650"/>
                  <a:pt x="766305" y="1434063"/>
                  <a:pt x="752951" y="1408218"/>
                </a:cubicBezTo>
                <a:moveTo>
                  <a:pt x="1372885" y="1310227"/>
                </a:moveTo>
                <a:cubicBezTo>
                  <a:pt x="1366538" y="1334306"/>
                  <a:pt x="1369184" y="1365207"/>
                  <a:pt x="1360170" y="1382203"/>
                </a:cubicBezTo>
                <a:moveTo>
                  <a:pt x="1625393" y="865441"/>
                </a:moveTo>
                <a:cubicBezTo>
                  <a:pt x="1723703" y="915134"/>
                  <a:pt x="1773282" y="1015784"/>
                  <a:pt x="1780222" y="1134492"/>
                </a:cubicBezTo>
                <a:moveTo>
                  <a:pt x="1990629" y="578896"/>
                </a:moveTo>
                <a:cubicBezTo>
                  <a:pt x="1972970" y="621472"/>
                  <a:pt x="1947231" y="655528"/>
                  <a:pt x="1921668" y="679790"/>
                </a:cubicBezTo>
                <a:moveTo>
                  <a:pt x="1825180" y="204578"/>
                </a:moveTo>
                <a:cubicBezTo>
                  <a:pt x="1827031" y="219421"/>
                  <a:pt x="1827948" y="232387"/>
                  <a:pt x="1828800" y="252235"/>
                </a:cubicBezTo>
                <a:moveTo>
                  <a:pt x="1384839" y="149003"/>
                </a:moveTo>
                <a:cubicBezTo>
                  <a:pt x="1393050" y="126349"/>
                  <a:pt x="1406869" y="113064"/>
                  <a:pt x="1420177" y="88225"/>
                </a:cubicBezTo>
                <a:moveTo>
                  <a:pt x="1054465" y="177959"/>
                </a:moveTo>
                <a:cubicBezTo>
                  <a:pt x="1056924" y="159630"/>
                  <a:pt x="1061939" y="138024"/>
                  <a:pt x="1071562" y="125552"/>
                </a:cubicBezTo>
                <a:moveTo>
                  <a:pt x="666750" y="195755"/>
                </a:moveTo>
                <a:cubicBezTo>
                  <a:pt x="693731" y="216135"/>
                  <a:pt x="717559" y="228573"/>
                  <a:pt x="728662" y="246579"/>
                </a:cubicBezTo>
                <a:moveTo>
                  <a:pt x="196548" y="595297"/>
                </a:moveTo>
                <a:cubicBezTo>
                  <a:pt x="188465" y="575918"/>
                  <a:pt x="185120" y="556529"/>
                  <a:pt x="185737" y="541796"/>
                </a:cubicBezTo>
              </a:path>
              <a:path w="2057400" h="1628783" stroke="0" extrusionOk="0">
                <a:moveTo>
                  <a:pt x="185737" y="541796"/>
                </a:moveTo>
                <a:cubicBezTo>
                  <a:pt x="178198" y="438860"/>
                  <a:pt x="198204" y="338705"/>
                  <a:pt x="267795" y="260416"/>
                </a:cubicBezTo>
                <a:cubicBezTo>
                  <a:pt x="396561" y="144393"/>
                  <a:pt x="530524" y="125423"/>
                  <a:pt x="666988" y="196132"/>
                </a:cubicBezTo>
                <a:cubicBezTo>
                  <a:pt x="737805" y="19730"/>
                  <a:pt x="995721" y="10941"/>
                  <a:pt x="1069467" y="129397"/>
                </a:cubicBezTo>
                <a:cubicBezTo>
                  <a:pt x="1085792" y="68132"/>
                  <a:pt x="1162606" y="20610"/>
                  <a:pt x="1226296" y="7540"/>
                </a:cubicBezTo>
                <a:cubicBezTo>
                  <a:pt x="1289791" y="4518"/>
                  <a:pt x="1373695" y="26327"/>
                  <a:pt x="1420796" y="93541"/>
                </a:cubicBezTo>
                <a:cubicBezTo>
                  <a:pt x="1463047" y="-1899"/>
                  <a:pt x="1590750" y="-35535"/>
                  <a:pt x="1688925" y="26015"/>
                </a:cubicBezTo>
                <a:cubicBezTo>
                  <a:pt x="1757258" y="61073"/>
                  <a:pt x="1813810" y="128866"/>
                  <a:pt x="1824894" y="210233"/>
                </a:cubicBezTo>
                <a:cubicBezTo>
                  <a:pt x="1899575" y="240651"/>
                  <a:pt x="1965540" y="298288"/>
                  <a:pt x="1999392" y="389022"/>
                </a:cubicBezTo>
                <a:cubicBezTo>
                  <a:pt x="2012309" y="443418"/>
                  <a:pt x="2002501" y="530917"/>
                  <a:pt x="1991582" y="582893"/>
                </a:cubicBezTo>
                <a:cubicBezTo>
                  <a:pt x="2044181" y="663036"/>
                  <a:pt x="2065553" y="773957"/>
                  <a:pt x="2048637" y="879316"/>
                </a:cubicBezTo>
                <a:cubicBezTo>
                  <a:pt x="2018216" y="1052828"/>
                  <a:pt x="1903334" y="1129463"/>
                  <a:pt x="1781365" y="1138790"/>
                </a:cubicBezTo>
                <a:cubicBezTo>
                  <a:pt x="1773795" y="1229786"/>
                  <a:pt x="1756220" y="1314179"/>
                  <a:pt x="1685686" y="1361127"/>
                </a:cubicBezTo>
                <a:cubicBezTo>
                  <a:pt x="1571354" y="1426158"/>
                  <a:pt x="1481579" y="1456800"/>
                  <a:pt x="1359931" y="1388047"/>
                </a:cubicBezTo>
                <a:cubicBezTo>
                  <a:pt x="1323334" y="1473177"/>
                  <a:pt x="1253011" y="1573174"/>
                  <a:pt x="1127140" y="1625238"/>
                </a:cubicBezTo>
                <a:cubicBezTo>
                  <a:pt x="1001396" y="1682108"/>
                  <a:pt x="855951" y="1639226"/>
                  <a:pt x="784860" y="1480458"/>
                </a:cubicBezTo>
                <a:cubicBezTo>
                  <a:pt x="606651" y="1588230"/>
                  <a:pt x="397585" y="1553365"/>
                  <a:pt x="276415" y="1337411"/>
                </a:cubicBezTo>
                <a:cubicBezTo>
                  <a:pt x="163017" y="1351250"/>
                  <a:pt x="68218" y="1292621"/>
                  <a:pt x="52863" y="1178228"/>
                </a:cubicBezTo>
                <a:cubicBezTo>
                  <a:pt x="31709" y="1100189"/>
                  <a:pt x="50632" y="1028468"/>
                  <a:pt x="100631" y="963357"/>
                </a:cubicBezTo>
                <a:cubicBezTo>
                  <a:pt x="35907" y="910961"/>
                  <a:pt x="-8880" y="821795"/>
                  <a:pt x="-239" y="742906"/>
                </a:cubicBezTo>
                <a:cubicBezTo>
                  <a:pt x="22105" y="616682"/>
                  <a:pt x="89157" y="566104"/>
                  <a:pt x="183975" y="546961"/>
                </a:cubicBezTo>
                <a:cubicBezTo>
                  <a:pt x="184675" y="545449"/>
                  <a:pt x="185420" y="543630"/>
                  <a:pt x="185737" y="541796"/>
                </a:cubicBezTo>
                <a:close/>
              </a:path>
              <a:path w="2057400" h="1628783" fill="none" stroke="0" extrusionOk="0">
                <a:moveTo>
                  <a:pt x="223504" y="986959"/>
                </a:moveTo>
                <a:cubicBezTo>
                  <a:pt x="179256" y="987169"/>
                  <a:pt x="145931" y="970222"/>
                  <a:pt x="102870" y="956910"/>
                </a:cubicBezTo>
                <a:moveTo>
                  <a:pt x="329946" y="1315807"/>
                </a:moveTo>
                <a:cubicBezTo>
                  <a:pt x="311149" y="1324230"/>
                  <a:pt x="295852" y="1330257"/>
                  <a:pt x="277177" y="1330172"/>
                </a:cubicBezTo>
                <a:moveTo>
                  <a:pt x="784764" y="1473822"/>
                </a:moveTo>
                <a:cubicBezTo>
                  <a:pt x="768673" y="1454902"/>
                  <a:pt x="755739" y="1430440"/>
                  <a:pt x="752951" y="1408218"/>
                </a:cubicBezTo>
                <a:moveTo>
                  <a:pt x="1372885" y="1310227"/>
                </a:moveTo>
                <a:cubicBezTo>
                  <a:pt x="1370160" y="1332248"/>
                  <a:pt x="1368811" y="1357580"/>
                  <a:pt x="1360170" y="1382203"/>
                </a:cubicBezTo>
                <a:moveTo>
                  <a:pt x="1625393" y="865441"/>
                </a:moveTo>
                <a:cubicBezTo>
                  <a:pt x="1731704" y="901378"/>
                  <a:pt x="1785466" y="1019164"/>
                  <a:pt x="1780222" y="1134492"/>
                </a:cubicBezTo>
                <a:moveTo>
                  <a:pt x="1990629" y="578896"/>
                </a:moveTo>
                <a:cubicBezTo>
                  <a:pt x="1981833" y="610761"/>
                  <a:pt x="1959786" y="649038"/>
                  <a:pt x="1921668" y="679790"/>
                </a:cubicBezTo>
                <a:moveTo>
                  <a:pt x="1825180" y="204578"/>
                </a:moveTo>
                <a:cubicBezTo>
                  <a:pt x="1828003" y="217676"/>
                  <a:pt x="1826556" y="235905"/>
                  <a:pt x="1828800" y="252235"/>
                </a:cubicBezTo>
                <a:moveTo>
                  <a:pt x="1384839" y="149003"/>
                </a:moveTo>
                <a:cubicBezTo>
                  <a:pt x="1395074" y="128253"/>
                  <a:pt x="1403232" y="107907"/>
                  <a:pt x="1420177" y="88225"/>
                </a:cubicBezTo>
                <a:moveTo>
                  <a:pt x="1054465" y="177959"/>
                </a:moveTo>
                <a:cubicBezTo>
                  <a:pt x="1054291" y="157362"/>
                  <a:pt x="1063849" y="140785"/>
                  <a:pt x="1071562" y="125552"/>
                </a:cubicBezTo>
                <a:moveTo>
                  <a:pt x="666750" y="195755"/>
                </a:moveTo>
                <a:cubicBezTo>
                  <a:pt x="682653" y="212890"/>
                  <a:pt x="715567" y="227451"/>
                  <a:pt x="728662" y="246579"/>
                </a:cubicBezTo>
                <a:moveTo>
                  <a:pt x="196548" y="595297"/>
                </a:moveTo>
                <a:cubicBezTo>
                  <a:pt x="193742" y="580767"/>
                  <a:pt x="186007" y="561091"/>
                  <a:pt x="185737" y="541796"/>
                </a:cubicBezTo>
              </a:path>
            </a:pathLst>
          </a:custGeom>
          <a:ln w="38100">
            <a:solidFill>
              <a:srgbClr val="BE6290"/>
            </a:solidFill>
            <a:extLst>
              <a:ext uri="{C807C97D-BFC1-408E-A445-0C87EB9F89A2}">
                <ask:lineSketchStyleProps xmlns:ask="http://schemas.microsoft.com/office/drawing/2018/sketchyshapes" sd="1309974542">
                  <a:prstGeom prst="cloud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500" b="1" i="0" u="sng" strike="noStrike" baseline="0" dirty="0">
                <a:solidFill>
                  <a:srgbClr val="BE6290"/>
                </a:solidFill>
                <a:latin typeface="Georgia" panose="02040502050405020303" pitchFamily="18" charset="0"/>
              </a:rPr>
              <a:t>1) Le mode sporadique</a:t>
            </a:r>
          </a:p>
          <a:p>
            <a:pPr algn="ctr"/>
            <a:r>
              <a:rPr lang="fr-FR" sz="15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Cas isolé</a:t>
            </a:r>
            <a:endParaRPr lang="fr-FR" sz="1500" dirty="0">
              <a:latin typeface="Georgia" panose="02040502050405020303" pitchFamily="18" charset="0"/>
            </a:endParaRPr>
          </a:p>
        </p:txBody>
      </p:sp>
      <p:sp>
        <p:nvSpPr>
          <p:cNvPr id="4" name="Nuage 3">
            <a:extLst>
              <a:ext uri="{FF2B5EF4-FFF2-40B4-BE49-F238E27FC236}">
                <a16:creationId xmlns:a16="http://schemas.microsoft.com/office/drawing/2014/main" id="{FFAA4DE2-1D5D-43DD-AFF9-7EAC8B162F39}"/>
              </a:ext>
            </a:extLst>
          </p:cNvPr>
          <p:cNvSpPr/>
          <p:nvPr/>
        </p:nvSpPr>
        <p:spPr>
          <a:xfrm>
            <a:off x="2800349" y="4991099"/>
            <a:ext cx="4105275" cy="1314443"/>
          </a:xfrm>
          <a:prstGeom prst="cloud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500" b="1" i="0" u="sng" strike="noStrike" baseline="0" dirty="0">
                <a:solidFill>
                  <a:schemeClr val="bg1">
                    <a:lumMod val="75000"/>
                  </a:schemeClr>
                </a:solidFill>
                <a:latin typeface="Georgia" panose="02040502050405020303" pitchFamily="18" charset="0"/>
              </a:rPr>
              <a:t>2) Le mode </a:t>
            </a:r>
            <a:r>
              <a:rPr lang="fr-FR" sz="1500" b="1" u="sng" dirty="0">
                <a:solidFill>
                  <a:schemeClr val="bg1">
                    <a:lumMod val="75000"/>
                  </a:schemeClr>
                </a:solidFill>
                <a:latin typeface="Georgia" panose="02040502050405020303" pitchFamily="18" charset="0"/>
              </a:rPr>
              <a:t>é</a:t>
            </a:r>
            <a:r>
              <a:rPr lang="fr-FR" sz="1500" b="1" i="0" u="sng" strike="noStrike" baseline="0" dirty="0">
                <a:solidFill>
                  <a:schemeClr val="bg1">
                    <a:lumMod val="75000"/>
                  </a:schemeClr>
                </a:solidFill>
                <a:latin typeface="Georgia" panose="02040502050405020303" pitchFamily="18" charset="0"/>
              </a:rPr>
              <a:t>pidémique</a:t>
            </a:r>
          </a:p>
          <a:p>
            <a:pPr algn="ctr"/>
            <a:r>
              <a:rPr lang="fr-FR" sz="1500" b="0" i="0" u="none" strike="noStrike" baseline="0" dirty="0">
                <a:latin typeface="Georgia" panose="02040502050405020303" pitchFamily="18" charset="0"/>
              </a:rPr>
              <a:t>Augmentation de </a:t>
            </a:r>
            <a:r>
              <a:rPr lang="fr-FR" sz="1500" dirty="0">
                <a:latin typeface="Georgia" panose="02040502050405020303" pitchFamily="18" charset="0"/>
              </a:rPr>
              <a:t>la maladie </a:t>
            </a:r>
            <a:r>
              <a:rPr lang="fr-FR" sz="1500" i="0" u="none" strike="noStrike" baseline="0" dirty="0">
                <a:latin typeface="Georgia" panose="02040502050405020303" pitchFamily="18" charset="0"/>
              </a:rPr>
              <a:t>limitée</a:t>
            </a:r>
            <a:r>
              <a:rPr lang="fr-FR" sz="1500" dirty="0">
                <a:latin typeface="Georgia" panose="02040502050405020303" pitchFamily="18" charset="0"/>
              </a:rPr>
              <a:t> </a:t>
            </a:r>
            <a:r>
              <a:rPr lang="fr-FR" sz="1500" i="0" u="none" strike="noStrike" baseline="0" dirty="0">
                <a:latin typeface="Georgia" panose="02040502050405020303" pitchFamily="18" charset="0"/>
              </a:rPr>
              <a:t>dans le </a:t>
            </a:r>
            <a:r>
              <a:rPr lang="fr-FR" sz="1500" dirty="0">
                <a:latin typeface="Georgia" panose="02040502050405020303" pitchFamily="18" charset="0"/>
              </a:rPr>
              <a:t>temps</a:t>
            </a:r>
            <a:r>
              <a:rPr lang="fr-FR" sz="1500" i="0" u="none" strike="noStrike" baseline="0" dirty="0">
                <a:latin typeface="Georgia" panose="02040502050405020303" pitchFamily="18" charset="0"/>
              </a:rPr>
              <a:t> et l’espace.</a:t>
            </a:r>
            <a:endParaRPr lang="fr-FR" sz="1500" dirty="0">
              <a:latin typeface="Georgia" panose="02040502050405020303" pitchFamily="18" charset="0"/>
            </a:endParaRPr>
          </a:p>
        </p:txBody>
      </p:sp>
      <p:sp>
        <p:nvSpPr>
          <p:cNvPr id="5" name="Nuage 4">
            <a:extLst>
              <a:ext uri="{FF2B5EF4-FFF2-40B4-BE49-F238E27FC236}">
                <a16:creationId xmlns:a16="http://schemas.microsoft.com/office/drawing/2014/main" id="{64C91273-7B10-4E2B-8E84-8030B90926EA}"/>
              </a:ext>
            </a:extLst>
          </p:cNvPr>
          <p:cNvSpPr/>
          <p:nvPr/>
        </p:nvSpPr>
        <p:spPr>
          <a:xfrm>
            <a:off x="3810000" y="2428875"/>
            <a:ext cx="4572000" cy="1409695"/>
          </a:xfrm>
          <a:prstGeom prst="cloud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500" b="1" i="0" u="sng" strike="noStrike" baseline="0" dirty="0">
                <a:solidFill>
                  <a:srgbClr val="4472C5"/>
                </a:solidFill>
                <a:latin typeface="Georgia" panose="02040502050405020303" pitchFamily="18" charset="0"/>
              </a:rPr>
              <a:t>3) Le mode endémique</a:t>
            </a:r>
          </a:p>
          <a:p>
            <a:pPr algn="ctr"/>
            <a:r>
              <a:rPr lang="fr-FR" sz="15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La maladie s’</a:t>
            </a:r>
            <a:r>
              <a:rPr lang="fr-FR" sz="1500" dirty="0">
                <a:solidFill>
                  <a:srgbClr val="000000"/>
                </a:solidFill>
                <a:latin typeface="Georgia" panose="02040502050405020303" pitchFamily="18" charset="0"/>
              </a:rPr>
              <a:t>é</a:t>
            </a:r>
            <a:r>
              <a:rPr lang="fr-FR" sz="15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tend dans le temps et </a:t>
            </a:r>
            <a:r>
              <a:rPr lang="fr-FR" sz="150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est constamment présente dans la population</a:t>
            </a:r>
            <a:r>
              <a:rPr lang="fr-FR" sz="180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.</a:t>
            </a:r>
            <a:endParaRPr lang="fr-FR" dirty="0">
              <a:latin typeface="Georgia" panose="02040502050405020303" pitchFamily="18" charset="0"/>
            </a:endParaRPr>
          </a:p>
        </p:txBody>
      </p:sp>
      <p:sp>
        <p:nvSpPr>
          <p:cNvPr id="6" name="Nuage 5">
            <a:extLst>
              <a:ext uri="{FF2B5EF4-FFF2-40B4-BE49-F238E27FC236}">
                <a16:creationId xmlns:a16="http://schemas.microsoft.com/office/drawing/2014/main" id="{CE6D2CB3-B9BE-483A-AB4E-7257339C5627}"/>
              </a:ext>
            </a:extLst>
          </p:cNvPr>
          <p:cNvSpPr/>
          <p:nvPr/>
        </p:nvSpPr>
        <p:spPr>
          <a:xfrm>
            <a:off x="8220075" y="3429000"/>
            <a:ext cx="3657600" cy="1743082"/>
          </a:xfrm>
          <a:prstGeom prst="cloud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500" b="1" i="0" u="sng" strike="noStrike" baseline="0" dirty="0">
                <a:solidFill>
                  <a:srgbClr val="00B050"/>
                </a:solidFill>
                <a:latin typeface="Georgia" panose="02040502050405020303" pitchFamily="18" charset="0"/>
              </a:rPr>
              <a:t>4) Le mode pandémique</a:t>
            </a:r>
          </a:p>
          <a:p>
            <a:pPr algn="ctr"/>
            <a:r>
              <a:rPr lang="fr-FR" sz="150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L’</a:t>
            </a:r>
            <a:r>
              <a:rPr lang="fr-FR" sz="1500" dirty="0">
                <a:solidFill>
                  <a:srgbClr val="000000"/>
                </a:solidFill>
                <a:latin typeface="Georgia" panose="02040502050405020303" pitchFamily="18" charset="0"/>
              </a:rPr>
              <a:t>é</a:t>
            </a:r>
            <a:r>
              <a:rPr lang="fr-FR" sz="150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pidémie s’</a:t>
            </a:r>
            <a:r>
              <a:rPr lang="fr-FR" sz="1500" dirty="0">
                <a:solidFill>
                  <a:srgbClr val="000000"/>
                </a:solidFill>
                <a:latin typeface="Georgia" panose="02040502050405020303" pitchFamily="18" charset="0"/>
              </a:rPr>
              <a:t>é</a:t>
            </a:r>
            <a:r>
              <a:rPr lang="fr-FR" sz="150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tend dans</a:t>
            </a:r>
          </a:p>
          <a:p>
            <a:pPr algn="ctr"/>
            <a:r>
              <a:rPr lang="fr-FR" sz="150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l’espace.</a:t>
            </a:r>
            <a:endParaRPr lang="fr-FR" sz="15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522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1E8F52-F993-47A1-8BA5-C8FEBE91C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600" b="0" i="0" u="sng" strike="noStrike" baseline="0">
                <a:latin typeface="Georgia" panose="02040502050405020303" pitchFamily="18" charset="0"/>
              </a:rPr>
              <a:t>Enquête épidémiologique devant une épidémie</a:t>
            </a:r>
            <a:endParaRPr lang="fr-FR" sz="3600" u="sng" dirty="0">
              <a:latin typeface="Georgia" panose="02040502050405020303" pitchFamily="18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36BD11A-BE08-49EF-8655-24628C127654}"/>
              </a:ext>
            </a:extLst>
          </p:cNvPr>
          <p:cNvSpPr txBox="1"/>
          <p:nvPr/>
        </p:nvSpPr>
        <p:spPr>
          <a:xfrm>
            <a:off x="1223962" y="2463106"/>
            <a:ext cx="7077075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2400" b="1" i="0" u="none" strike="noStrike" baseline="0" dirty="0">
                <a:solidFill>
                  <a:srgbClr val="FF0000"/>
                </a:solidFill>
                <a:latin typeface="Calibri-Bold"/>
              </a:rPr>
              <a:t>Déroulement d’une enquête </a:t>
            </a:r>
            <a:r>
              <a:rPr lang="fr-FR" sz="2400" b="1" dirty="0">
                <a:solidFill>
                  <a:srgbClr val="FF0000"/>
                </a:solidFill>
                <a:latin typeface="Calibri-Bold"/>
              </a:rPr>
              <a:t>é</a:t>
            </a:r>
            <a:r>
              <a:rPr lang="fr-FR" sz="2400" b="1" i="0" u="none" strike="noStrike" baseline="0" dirty="0">
                <a:solidFill>
                  <a:srgbClr val="FF0000"/>
                </a:solidFill>
                <a:latin typeface="Calibri-Bold"/>
              </a:rPr>
              <a:t>pidémiologique : +++</a:t>
            </a:r>
          </a:p>
          <a:p>
            <a:pPr algn="l"/>
            <a:endParaRPr lang="fr-FR" sz="2400" b="1" i="0" u="none" strike="noStrike" baseline="0" dirty="0">
              <a:latin typeface="Calibri-Bold"/>
            </a:endParaRPr>
          </a:p>
          <a:p>
            <a:pPr algn="l"/>
            <a:r>
              <a:rPr lang="fr-FR" sz="1800" b="0" i="0" u="none" strike="noStrike" baseline="0" dirty="0">
                <a:latin typeface="Calibri" panose="020F0502020204030204" pitchFamily="34" charset="0"/>
              </a:rPr>
              <a:t>1. Identifier tous les réservoirs</a:t>
            </a:r>
            <a:endParaRPr lang="fr-FR" sz="1800" b="1" i="0" u="none" strike="noStrike" baseline="0" dirty="0">
              <a:latin typeface="Calibri-Bold"/>
            </a:endParaRPr>
          </a:p>
          <a:p>
            <a:pPr algn="l"/>
            <a:r>
              <a:rPr lang="fr-FR" sz="1800" b="0" i="0" u="none" strike="noStrike" baseline="0" dirty="0">
                <a:latin typeface="Calibri" panose="020F0502020204030204" pitchFamily="34" charset="0"/>
              </a:rPr>
              <a:t>2. Rechercher le point de départ en remontant au premier malade pour</a:t>
            </a:r>
          </a:p>
          <a:p>
            <a:pPr algn="l"/>
            <a:r>
              <a:rPr lang="fr-FR" dirty="0">
                <a:latin typeface="Calibri" panose="020F0502020204030204" pitchFamily="34" charset="0"/>
              </a:rPr>
              <a:t>é</a:t>
            </a:r>
            <a:r>
              <a:rPr lang="fr-FR" sz="1800" b="0" i="0" u="none" strike="noStrike" baseline="0" dirty="0">
                <a:latin typeface="Calibri" panose="020F0502020204030204" pitchFamily="34" charset="0"/>
              </a:rPr>
              <a:t>tablir la </a:t>
            </a:r>
            <a:r>
              <a:rPr lang="fr-FR" sz="1800" b="1" i="0" u="none" strike="noStrike" baseline="0" dirty="0">
                <a:latin typeface="Calibri-Bold"/>
              </a:rPr>
              <a:t>filiation des cas </a:t>
            </a:r>
            <a:r>
              <a:rPr lang="fr-FR" sz="1800" b="0" i="0" u="none" strike="noStrike" baseline="0" dirty="0">
                <a:latin typeface="Calibri" panose="020F0502020204030204" pitchFamily="34" charset="0"/>
              </a:rPr>
              <a:t>(liens entre les malades)</a:t>
            </a:r>
          </a:p>
          <a:p>
            <a:pPr algn="l"/>
            <a:r>
              <a:rPr lang="fr-FR" sz="1800" b="0" i="0" u="none" strike="noStrike" baseline="0" dirty="0">
                <a:latin typeface="Calibri" panose="020F0502020204030204" pitchFamily="34" charset="0"/>
              </a:rPr>
              <a:t>3. Etudier toutes les </a:t>
            </a:r>
            <a:r>
              <a:rPr lang="fr-FR" sz="1800" b="1" i="0" u="none" strike="noStrike" baseline="0" dirty="0">
                <a:latin typeface="Calibri-Bold"/>
              </a:rPr>
              <a:t>voies de transmission </a:t>
            </a:r>
            <a:r>
              <a:rPr lang="fr-FR" sz="1800" b="0" i="0" u="none" strike="noStrike" baseline="0" dirty="0">
                <a:latin typeface="Calibri" panose="020F0502020204030204" pitchFamily="34" charset="0"/>
              </a:rPr>
              <a:t>possibles</a:t>
            </a:r>
          </a:p>
          <a:p>
            <a:pPr algn="l"/>
            <a:r>
              <a:rPr lang="fr-FR" sz="1800" b="0" i="0" u="none" strike="noStrike" baseline="0" dirty="0">
                <a:latin typeface="Calibri" panose="020F0502020204030204" pitchFamily="34" charset="0"/>
              </a:rPr>
              <a:t>4. Identifier tous les </a:t>
            </a:r>
            <a:r>
              <a:rPr lang="fr-FR" sz="1800" b="1" i="0" u="none" strike="noStrike" baseline="0" dirty="0">
                <a:latin typeface="Calibri-Bold"/>
              </a:rPr>
              <a:t>récepteurs (hôtes) </a:t>
            </a:r>
            <a:r>
              <a:rPr lang="fr-FR" sz="1800" b="0" i="0" u="none" strike="noStrike" baseline="0" dirty="0">
                <a:latin typeface="Calibri" panose="020F0502020204030204" pitchFamily="34" charset="0"/>
              </a:rPr>
              <a:t>pour appliquer la prévention.</a:t>
            </a:r>
            <a:endParaRPr lang="fr-FR" dirty="0"/>
          </a:p>
        </p:txBody>
      </p:sp>
      <p:pic>
        <p:nvPicPr>
          <p:cNvPr id="8" name="Graphique 7" descr="Connexions avec un remplissage uni">
            <a:extLst>
              <a:ext uri="{FF2B5EF4-FFF2-40B4-BE49-F238E27FC236}">
                <a16:creationId xmlns:a16="http://schemas.microsoft.com/office/drawing/2014/main" id="{729153DD-8146-4795-B845-48A0D63A1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77374" y="4286250"/>
            <a:ext cx="135255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234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9AFF49-3679-4B67-BA8A-29578C3CB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600" i="0" u="sng" strike="noStrike" baseline="0" dirty="0">
                <a:latin typeface="Georgia" panose="02040502050405020303" pitchFamily="18" charset="0"/>
              </a:rPr>
              <a:t>Enquête </a:t>
            </a:r>
            <a:r>
              <a:rPr lang="fr-FR" sz="3600" u="sng" dirty="0">
                <a:latin typeface="Georgia" panose="02040502050405020303" pitchFamily="18" charset="0"/>
              </a:rPr>
              <a:t>é</a:t>
            </a:r>
            <a:r>
              <a:rPr lang="fr-FR" sz="3600" i="0" u="sng" strike="noStrike" baseline="0" dirty="0">
                <a:latin typeface="Georgia" panose="02040502050405020303" pitchFamily="18" charset="0"/>
              </a:rPr>
              <a:t>pidémiologique devant une </a:t>
            </a:r>
            <a:r>
              <a:rPr lang="fr-FR" sz="3600" u="sng" dirty="0">
                <a:latin typeface="Georgia" panose="02040502050405020303" pitchFamily="18" charset="0"/>
              </a:rPr>
              <a:t>é</a:t>
            </a:r>
            <a:r>
              <a:rPr lang="fr-FR" sz="3600" i="0" u="sng" strike="noStrike" baseline="0" dirty="0">
                <a:latin typeface="Georgia" panose="02040502050405020303" pitchFamily="18" charset="0"/>
              </a:rPr>
              <a:t>pidémie</a:t>
            </a:r>
            <a:endParaRPr lang="fr-FR" sz="3600" u="sng" dirty="0">
              <a:latin typeface="Georgia" panose="02040502050405020303" pitchFamily="18" charset="0"/>
            </a:endParaRPr>
          </a:p>
        </p:txBody>
      </p:sp>
      <p:graphicFrame>
        <p:nvGraphicFramePr>
          <p:cNvPr id="3" name="Tableau 3">
            <a:extLst>
              <a:ext uri="{FF2B5EF4-FFF2-40B4-BE49-F238E27FC236}">
                <a16:creationId xmlns:a16="http://schemas.microsoft.com/office/drawing/2014/main" id="{F32168BA-A78E-4B4A-B709-05235EC16F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412224"/>
              </p:ext>
            </p:extLst>
          </p:nvPr>
        </p:nvGraphicFramePr>
        <p:xfrm>
          <a:off x="914399" y="2266943"/>
          <a:ext cx="10906126" cy="1428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3063">
                  <a:extLst>
                    <a:ext uri="{9D8B030D-6E8A-4147-A177-3AD203B41FA5}">
                      <a16:colId xmlns:a16="http://schemas.microsoft.com/office/drawing/2014/main" val="3223995740"/>
                    </a:ext>
                  </a:extLst>
                </a:gridCol>
                <a:gridCol w="5453063">
                  <a:extLst>
                    <a:ext uri="{9D8B030D-6E8A-4147-A177-3AD203B41FA5}">
                      <a16:colId xmlns:a16="http://schemas.microsoft.com/office/drawing/2014/main" val="22152401"/>
                    </a:ext>
                  </a:extLst>
                </a:gridCol>
              </a:tblGrid>
              <a:tr h="1428758">
                <a:tc>
                  <a:txBody>
                    <a:bodyPr/>
                    <a:lstStyle/>
                    <a:p>
                      <a:pPr algn="ctr"/>
                      <a:endParaRPr lang="fr-FR" sz="2000" b="1" i="0" u="none" strike="noStrike" baseline="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  <a:p>
                      <a:pPr algn="ctr"/>
                      <a:r>
                        <a:rPr lang="fr-FR" sz="2000" b="0" i="0" u="none" strike="noStrike" baseline="0" dirty="0">
                          <a:solidFill>
                            <a:srgbClr val="FF0000"/>
                          </a:solidFill>
                          <a:latin typeface="Georgia" panose="02040502050405020303" pitchFamily="18" charset="0"/>
                        </a:rPr>
                        <a:t>Taux de contact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AFF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Taux de contact = 𝑵𝒃𝒓𝒆 𝒅𝒆 𝒑𝒆𝒓𝒔. 𝒆𝒏 𝒄𝒐𝒏𝒕𝒂𝒄𝒕 𝒂𝒗𝒆𝒄 𝒍</a:t>
                      </a:r>
                      <a:r>
                        <a:rPr lang="fr-FR" sz="1200" b="1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ʹ</a:t>
                      </a:r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𝒂𝒈𝒆𝒏𝒕 𝒑𝒂𝒕𝒉𝒐𝒈</a:t>
                      </a:r>
                      <a:r>
                        <a:rPr lang="fr-FR" sz="1200" b="1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è</a:t>
                      </a:r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𝒏𝒆</a:t>
                      </a:r>
                    </a:p>
                    <a:p>
                      <a:pPr algn="l"/>
                      <a:r>
                        <a:rPr lang="fr-FR" sz="15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                                               </a:t>
                      </a:r>
                      <a:r>
                        <a:rPr lang="fr-FR" sz="12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𝑷𝒐𝒑𝒖𝒍𝒂𝒕𝒊𝒐𝒏 𝒕𝒐𝒕𝒂𝒍𝒆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endParaRPr lang="fr-FR" sz="1500" b="0" i="0" u="none" strike="noStrike" baseline="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fr-FR" sz="15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Important a calculer pour protéger les personnes</a:t>
                      </a:r>
                    </a:p>
                    <a:p>
                      <a:pPr algn="l"/>
                      <a:r>
                        <a:rPr lang="fr-FR" sz="15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potentiellement en contact +++</a:t>
                      </a:r>
                      <a:endParaRPr lang="fr-FR" sz="150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4130829"/>
                  </a:ext>
                </a:extLst>
              </a:tr>
            </a:tbl>
          </a:graphicData>
        </a:graphic>
      </p:graphicFrame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A088AECB-36B2-40B9-B8A9-3FF40F02320E}"/>
              </a:ext>
            </a:extLst>
          </p:cNvPr>
          <p:cNvCxnSpPr/>
          <p:nvPr/>
        </p:nvCxnSpPr>
        <p:spPr>
          <a:xfrm>
            <a:off x="7667625" y="2524125"/>
            <a:ext cx="36766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au 6">
            <a:extLst>
              <a:ext uri="{FF2B5EF4-FFF2-40B4-BE49-F238E27FC236}">
                <a16:creationId xmlns:a16="http://schemas.microsoft.com/office/drawing/2014/main" id="{C44FB55A-A024-4390-811B-3B1A909C5F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7080657"/>
              </p:ext>
            </p:extLst>
          </p:nvPr>
        </p:nvGraphicFramePr>
        <p:xfrm>
          <a:off x="914399" y="4268257"/>
          <a:ext cx="10906125" cy="1113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5842">
                  <a:extLst>
                    <a:ext uri="{9D8B030D-6E8A-4147-A177-3AD203B41FA5}">
                      <a16:colId xmlns:a16="http://schemas.microsoft.com/office/drawing/2014/main" val="2278785883"/>
                    </a:ext>
                  </a:extLst>
                </a:gridCol>
                <a:gridCol w="5440283">
                  <a:extLst>
                    <a:ext uri="{9D8B030D-6E8A-4147-A177-3AD203B41FA5}">
                      <a16:colId xmlns:a16="http://schemas.microsoft.com/office/drawing/2014/main" val="1345701535"/>
                    </a:ext>
                  </a:extLst>
                </a:gridCol>
              </a:tblGrid>
              <a:tr h="1113368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r>
                        <a:rPr lang="fr-FR" dirty="0"/>
                        <a:t>                            </a:t>
                      </a:r>
                      <a:r>
                        <a:rPr lang="fr-FR" b="0" dirty="0">
                          <a:solidFill>
                            <a:srgbClr val="FF0000"/>
                          </a:solidFill>
                          <a:latin typeface="Georgia" panose="02040502050405020303" pitchFamily="18" charset="0"/>
                        </a:rPr>
                        <a:t>Taux d’immunité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Taux d’immunité = 𝑵𝒃𝒓𝒆 𝒅𝒆 𝒑𝒆𝒓𝒔𝒐𝒏𝒏𝒆𝒔 𝒊𝒎𝒎𝒖𝒏𝒊𝒔</a:t>
                      </a:r>
                      <a:r>
                        <a:rPr lang="fr-FR" sz="1600" b="1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é</a:t>
                      </a:r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𝒆𝒔</a:t>
                      </a:r>
                    </a:p>
                    <a:p>
                      <a:pPr algn="l"/>
                      <a:r>
                        <a:rPr lang="fr-FR" sz="18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                                           </a:t>
                      </a:r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𝑷𝒐𝒑𝒖𝒍𝒂𝒕𝒊𝒐𝒏 𝒕𝒐𝒕𝒂𝒍𝒆</a:t>
                      </a:r>
                      <a:endParaRPr lang="fr-FR" sz="160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51277"/>
                  </a:ext>
                </a:extLst>
              </a:tr>
            </a:tbl>
          </a:graphicData>
        </a:graphic>
      </p:graphicFrame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7C404D08-B698-40EF-8068-0FAED04B11EF}"/>
              </a:ext>
            </a:extLst>
          </p:cNvPr>
          <p:cNvCxnSpPr/>
          <p:nvPr/>
        </p:nvCxnSpPr>
        <p:spPr>
          <a:xfrm>
            <a:off x="8153400" y="4581525"/>
            <a:ext cx="34766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74801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584D43-745F-4BD6-BCF6-6241AA706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600" i="0" u="sng" strike="noStrike" baseline="0" dirty="0">
                <a:latin typeface="Georgia" panose="02040502050405020303" pitchFamily="18" charset="0"/>
              </a:rPr>
              <a:t>Enquête épidémiologique devant une </a:t>
            </a:r>
            <a:r>
              <a:rPr lang="fr-FR" sz="3600" u="sng" dirty="0">
                <a:latin typeface="Georgia" panose="02040502050405020303" pitchFamily="18" charset="0"/>
              </a:rPr>
              <a:t>é</a:t>
            </a:r>
            <a:r>
              <a:rPr lang="fr-FR" sz="3600" i="0" u="sng" strike="noStrike" baseline="0" dirty="0">
                <a:latin typeface="Georgia" panose="02040502050405020303" pitchFamily="18" charset="0"/>
              </a:rPr>
              <a:t>pidémie</a:t>
            </a:r>
            <a:endParaRPr lang="fr-FR" sz="3600" u="sng" dirty="0">
              <a:latin typeface="Georgia" panose="02040502050405020303" pitchFamily="18" charset="0"/>
            </a:endParaRPr>
          </a:p>
        </p:txBody>
      </p:sp>
      <p:graphicFrame>
        <p:nvGraphicFramePr>
          <p:cNvPr id="3" name="Tableau 3">
            <a:extLst>
              <a:ext uri="{FF2B5EF4-FFF2-40B4-BE49-F238E27FC236}">
                <a16:creationId xmlns:a16="http://schemas.microsoft.com/office/drawing/2014/main" id="{BA11AB78-634F-495C-A6F1-291ABD61B8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102502"/>
              </p:ext>
            </p:extLst>
          </p:nvPr>
        </p:nvGraphicFramePr>
        <p:xfrm>
          <a:off x="1420813" y="2333625"/>
          <a:ext cx="8780462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6487">
                  <a:extLst>
                    <a:ext uri="{9D8B030D-6E8A-4147-A177-3AD203B41FA5}">
                      <a16:colId xmlns:a16="http://schemas.microsoft.com/office/drawing/2014/main" val="1165416468"/>
                    </a:ext>
                  </a:extLst>
                </a:gridCol>
                <a:gridCol w="5133975">
                  <a:extLst>
                    <a:ext uri="{9D8B030D-6E8A-4147-A177-3AD203B41FA5}">
                      <a16:colId xmlns:a16="http://schemas.microsoft.com/office/drawing/2014/main" val="266689908"/>
                    </a:ext>
                  </a:extLst>
                </a:gridCol>
              </a:tblGrid>
              <a:tr h="1290940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pPr algn="ctr"/>
                      <a:r>
                        <a:rPr lang="fr-FR" b="0" dirty="0">
                          <a:solidFill>
                            <a:srgbClr val="FF0000"/>
                          </a:solidFill>
                          <a:latin typeface="Georgia" panose="02040502050405020303" pitchFamily="18" charset="0"/>
                        </a:rPr>
                        <a:t>Taux d’évidence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Taux d’évidence = 𝑵𝒃𝒓𝒆 𝒅𝒆 𝒎𝒂𝒍𝒂𝒅𝒆𝒔 𝒓𝒆𝒄𝒐𝒏𝒏𝒖𝒔</a:t>
                      </a:r>
                    </a:p>
                    <a:p>
                      <a:pPr algn="l"/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                                    𝑵𝒃𝒓𝒆 𝒅𝒆 𝒑𝒆𝒓𝒔. 𝒊𝒏𝒇𝒆𝒄𝒕</a:t>
                      </a:r>
                      <a:r>
                        <a:rPr lang="fr-FR" sz="1600" b="1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é</a:t>
                      </a:r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𝒆𝒔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endParaRPr lang="fr-FR" sz="1600" b="0" i="0" u="none" strike="noStrike" baseline="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Permet de connaitre la variabilité des</a:t>
                      </a:r>
                    </a:p>
                    <a:p>
                      <a:pPr algn="l"/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formes de la maladie +++</a:t>
                      </a:r>
                      <a:endParaRPr lang="fr-FR" sz="160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4854101"/>
                  </a:ext>
                </a:extLst>
              </a:tr>
            </a:tbl>
          </a:graphicData>
        </a:graphic>
      </p:graphicFrame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70DFF3CC-7A85-4C22-8C14-653FC438ECBA}"/>
              </a:ext>
            </a:extLst>
          </p:cNvPr>
          <p:cNvCxnSpPr/>
          <p:nvPr/>
        </p:nvCxnSpPr>
        <p:spPr>
          <a:xfrm>
            <a:off x="6800850" y="2619361"/>
            <a:ext cx="26765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au 8">
            <a:extLst>
              <a:ext uri="{FF2B5EF4-FFF2-40B4-BE49-F238E27FC236}">
                <a16:creationId xmlns:a16="http://schemas.microsoft.com/office/drawing/2014/main" id="{47AB8CB1-6024-4A34-B796-C415777FA9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310663"/>
              </p:ext>
            </p:extLst>
          </p:nvPr>
        </p:nvGraphicFramePr>
        <p:xfrm>
          <a:off x="1420812" y="4181475"/>
          <a:ext cx="8780463" cy="1550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6013">
                  <a:extLst>
                    <a:ext uri="{9D8B030D-6E8A-4147-A177-3AD203B41FA5}">
                      <a16:colId xmlns:a16="http://schemas.microsoft.com/office/drawing/2014/main" val="1691171392"/>
                    </a:ext>
                  </a:extLst>
                </a:gridCol>
                <a:gridCol w="5124450">
                  <a:extLst>
                    <a:ext uri="{9D8B030D-6E8A-4147-A177-3AD203B41FA5}">
                      <a16:colId xmlns:a16="http://schemas.microsoft.com/office/drawing/2014/main" val="1895883256"/>
                    </a:ext>
                  </a:extLst>
                </a:gridCol>
              </a:tblGrid>
              <a:tr h="1550033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r>
                        <a:rPr lang="fr-FR" dirty="0"/>
                        <a:t>           </a:t>
                      </a:r>
                      <a:r>
                        <a:rPr lang="fr-FR" b="0" dirty="0">
                          <a:solidFill>
                            <a:srgbClr val="FF0000"/>
                          </a:solidFill>
                          <a:latin typeface="Georgia" panose="02040502050405020303" pitchFamily="18" charset="0"/>
                        </a:rPr>
                        <a:t>Taux de notification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57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Taux de notification = 𝑵𝒃𝒓𝒆 𝒅𝒆 𝒎𝒂𝒍𝒂𝒅𝒆𝒔 𝒅</a:t>
                      </a:r>
                      <a:r>
                        <a:rPr lang="fr-FR" sz="1600" b="1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é</a:t>
                      </a:r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𝒄𝒍𝒂𝒓</a:t>
                      </a:r>
                      <a:r>
                        <a:rPr lang="fr-FR" sz="1600" b="1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é</a:t>
                      </a:r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𝒔</a:t>
                      </a:r>
                    </a:p>
                    <a:p>
                      <a:pPr algn="l"/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                                           𝑵𝒃𝒓𝒆 𝒅𝒆 𝒑𝒆𝒓𝒔. 𝒊𝒏𝒇𝒆𝒄𝒕</a:t>
                      </a:r>
                      <a:r>
                        <a:rPr lang="fr-FR" sz="1600" b="1" i="1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é</a:t>
                      </a:r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𝒆𝒔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endParaRPr lang="fr-FR" sz="1600" b="0" i="0" u="none" strike="noStrike" baseline="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Ø"/>
                      </a:pPr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Traduit l’implication des médecins et du</a:t>
                      </a:r>
                    </a:p>
                    <a:p>
                      <a:pPr algn="l"/>
                      <a:r>
                        <a:rPr lang="fr-FR" sz="1600" b="0" i="0" u="none" strike="noStrike" baseline="0" dirty="0">
                          <a:solidFill>
                            <a:schemeClr val="tx1"/>
                          </a:solidFill>
                          <a:latin typeface="Georgia" panose="02040502050405020303" pitchFamily="18" charset="0"/>
                        </a:rPr>
                        <a:t>système de santé dans la lutte épidémique +++</a:t>
                      </a:r>
                      <a:endParaRPr lang="fr-FR" sz="1600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319470"/>
                  </a:ext>
                </a:extLst>
              </a:tr>
            </a:tbl>
          </a:graphicData>
        </a:graphic>
      </p:graphicFrame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29D700CB-3027-447B-AA93-9C08F275DAE3}"/>
              </a:ext>
            </a:extLst>
          </p:cNvPr>
          <p:cNvCxnSpPr/>
          <p:nvPr/>
        </p:nvCxnSpPr>
        <p:spPr>
          <a:xfrm>
            <a:off x="7200900" y="4486275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2049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AEA797-58D1-47D5-A7C6-9EDE8EFA9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600" i="0" u="sng" strike="noStrike" baseline="0" dirty="0">
                <a:latin typeface="Georgia" panose="02040502050405020303" pitchFamily="18" charset="0"/>
              </a:rPr>
              <a:t>Prophylaxie des maladies infectieuses</a:t>
            </a:r>
            <a:endParaRPr lang="fr-FR" sz="3600" u="sng" dirty="0">
              <a:latin typeface="Georgia" panose="02040502050405020303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CC00160-2468-4A03-B160-E6D228C4AD52}"/>
              </a:ext>
            </a:extLst>
          </p:cNvPr>
          <p:cNvSpPr/>
          <p:nvPr/>
        </p:nvSpPr>
        <p:spPr>
          <a:xfrm>
            <a:off x="609600" y="2624138"/>
            <a:ext cx="4143375" cy="1147762"/>
          </a:xfrm>
          <a:prstGeom prst="rect">
            <a:avLst/>
          </a:prstGeom>
          <a:solidFill>
            <a:schemeClr val="bg1"/>
          </a:solidFill>
          <a:ln w="38100">
            <a:solidFill>
              <a:srgbClr val="B4AF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i="0" u="none" strike="noStrike" baseline="0" dirty="0">
                <a:solidFill>
                  <a:srgbClr val="B4AFFB"/>
                </a:solidFill>
                <a:latin typeface="Georgia" panose="02040502050405020303" pitchFamily="18" charset="0"/>
              </a:rPr>
              <a:t>Tarir la source de l’infection :</a:t>
            </a:r>
          </a:p>
          <a:p>
            <a:pPr algn="ctr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action sur les réservoirs (1er chaînon)</a:t>
            </a:r>
          </a:p>
          <a:p>
            <a:pPr algn="ctr"/>
            <a:r>
              <a:rPr lang="fr-FR" sz="1600" b="0" i="1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Ex : Légionellose, Syphilis, Creutzfeld Jacob, ...</a:t>
            </a:r>
            <a:endParaRPr lang="fr-FR" sz="1600" dirty="0">
              <a:latin typeface="Georgia" panose="02040502050405020303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FCD3262-E93B-4895-B216-3C8CB351E31C}"/>
              </a:ext>
            </a:extLst>
          </p:cNvPr>
          <p:cNvSpPr/>
          <p:nvPr/>
        </p:nvSpPr>
        <p:spPr>
          <a:xfrm>
            <a:off x="514349" y="4333875"/>
            <a:ext cx="5133975" cy="157162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fr-FR" sz="1600" b="1" i="0" u="none" strike="noStrike" baseline="0" dirty="0">
                <a:solidFill>
                  <a:srgbClr val="FF0000"/>
                </a:solidFill>
                <a:latin typeface="Georgia" panose="02040502050405020303" pitchFamily="18" charset="0"/>
              </a:rPr>
              <a:t>Protéger le récepteur </a:t>
            </a:r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: (3</a:t>
            </a:r>
            <a:r>
              <a:rPr lang="fr-FR" sz="1600" b="0" i="0" u="none" strike="noStrike" baseline="30000" dirty="0">
                <a:solidFill>
                  <a:srgbClr val="000000"/>
                </a:solidFill>
                <a:latin typeface="Georgia" panose="02040502050405020303" pitchFamily="18" charset="0"/>
              </a:rPr>
              <a:t>e</a:t>
            </a:r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 chaînon)</a:t>
            </a:r>
          </a:p>
          <a:p>
            <a:pPr algn="l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- </a:t>
            </a:r>
            <a:r>
              <a:rPr lang="fr-FR" sz="1600" b="1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Prophylaxie </a:t>
            </a:r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= on donne des anticorps</a:t>
            </a:r>
            <a:r>
              <a:rPr lang="fr-FR" sz="1600" dirty="0">
                <a:solidFill>
                  <a:srgbClr val="000000"/>
                </a:solidFill>
                <a:latin typeface="Georgia" panose="02040502050405020303" pitchFamily="18" charset="0"/>
              </a:rPr>
              <a:t> </a:t>
            </a:r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directement au patient</a:t>
            </a:r>
          </a:p>
          <a:p>
            <a:pPr algn="l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- </a:t>
            </a:r>
            <a:r>
              <a:rPr lang="fr-FR" sz="1600" b="1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Vaccination </a:t>
            </a:r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= on administre l’agent pathogène sous forme diminuée et on laisse l’organisme développer tout seul ses anticorps.</a:t>
            </a:r>
            <a:endParaRPr lang="fr-FR" sz="1600" dirty="0">
              <a:latin typeface="Georgia" panose="02040502050405020303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630084-ED60-4A98-9BF3-317E8AFE9DC0}"/>
              </a:ext>
            </a:extLst>
          </p:cNvPr>
          <p:cNvSpPr/>
          <p:nvPr/>
        </p:nvSpPr>
        <p:spPr>
          <a:xfrm>
            <a:off x="5400674" y="2214554"/>
            <a:ext cx="6315075" cy="1957404"/>
          </a:xfrm>
          <a:prstGeom prst="rect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fr-FR" sz="1600" b="1" i="0" u="none" strike="noStrike" baseline="0" dirty="0">
                <a:solidFill>
                  <a:srgbClr val="FFFF00"/>
                </a:solidFill>
                <a:latin typeface="Georgia" panose="02040502050405020303" pitchFamily="18" charset="0"/>
              </a:rPr>
              <a:t>Couper la transmission à tous les niveaux :</a:t>
            </a:r>
            <a:r>
              <a:rPr lang="fr-FR" sz="1600" b="1" i="0" u="none" strike="noStrike" baseline="0" dirty="0">
                <a:solidFill>
                  <a:srgbClr val="FF8BD9"/>
                </a:solidFill>
                <a:latin typeface="Georgia" panose="02040502050405020303" pitchFamily="18" charset="0"/>
              </a:rPr>
              <a:t> </a:t>
            </a:r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(2e chaînon)</a:t>
            </a:r>
          </a:p>
          <a:p>
            <a:pPr algn="l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- Isolement du malade</a:t>
            </a:r>
          </a:p>
          <a:p>
            <a:pPr algn="l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- Eviction scolaire</a:t>
            </a:r>
          </a:p>
          <a:p>
            <a:pPr algn="l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- Désinfection</a:t>
            </a:r>
          </a:p>
          <a:p>
            <a:pPr algn="l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- Mesures d’hygiène</a:t>
            </a:r>
          </a:p>
          <a:p>
            <a:pPr algn="l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- Tarissement de la source de l’infection en agissant en</a:t>
            </a:r>
          </a:p>
          <a:p>
            <a:pPr algn="l"/>
            <a:r>
              <a:rPr lang="fr-FR" sz="1600" b="0" i="0" u="none" strike="noStrike" baseline="0" dirty="0">
                <a:solidFill>
                  <a:srgbClr val="000000"/>
                </a:solidFill>
                <a:latin typeface="Georgia" panose="02040502050405020303" pitchFamily="18" charset="0"/>
              </a:rPr>
              <a:t>AMONT, le(s) chaînon(s) en AVAL seront protégé(s).(REP PROF) </a:t>
            </a:r>
            <a:endParaRPr lang="fr-FR" sz="1600" dirty="0">
              <a:latin typeface="Georgia" panose="02040502050405020303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D5ED8E-6159-40AA-8DF6-8496576CBD0F}"/>
              </a:ext>
            </a:extLst>
          </p:cNvPr>
          <p:cNvSpPr/>
          <p:nvPr/>
        </p:nvSpPr>
        <p:spPr>
          <a:xfrm>
            <a:off x="7191374" y="4667250"/>
            <a:ext cx="3533775" cy="1085850"/>
          </a:xfrm>
          <a:prstGeom prst="rect">
            <a:avLst/>
          </a:prstGeom>
          <a:noFill/>
          <a:ln w="38100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50C16FB-CDBF-4161-B831-04E6743989E0}"/>
              </a:ext>
            </a:extLst>
          </p:cNvPr>
          <p:cNvSpPr txBox="1"/>
          <p:nvPr/>
        </p:nvSpPr>
        <p:spPr>
          <a:xfrm>
            <a:off x="7191374" y="4779288"/>
            <a:ext cx="3648076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1600" b="0" i="0" u="none" strike="noStrike" baseline="0" dirty="0">
                <a:solidFill>
                  <a:srgbClr val="00B050"/>
                </a:solidFill>
                <a:latin typeface="Georgia" panose="02040502050405020303" pitchFamily="18" charset="0"/>
              </a:rPr>
              <a:t>ATTENTION : </a:t>
            </a:r>
            <a:r>
              <a:rPr lang="fr-FR" sz="1600" dirty="0">
                <a:latin typeface="Georgia" panose="02040502050405020303" pitchFamily="18" charset="0"/>
              </a:rPr>
              <a:t>La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 Prophylaxie c’est l’ensemble des mesures a </a:t>
            </a:r>
            <a:r>
              <a:rPr lang="fr-FR" sz="1600" dirty="0">
                <a:latin typeface="Georgia" panose="02040502050405020303" pitchFamily="18" charset="0"/>
              </a:rPr>
              <a:t>p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rendre pour </a:t>
            </a:r>
            <a:r>
              <a:rPr lang="fr-FR" sz="1600" dirty="0">
                <a:latin typeface="Georgia" panose="02040502050405020303" pitchFamily="18" charset="0"/>
              </a:rPr>
              <a:t>prévenir</a:t>
            </a:r>
            <a:r>
              <a:rPr lang="fr-FR" sz="1600" b="1" i="0" u="none" strike="noStrike" baseline="0" dirty="0">
                <a:latin typeface="Georgia" panose="02040502050405020303" pitchFamily="18" charset="0"/>
              </a:rPr>
              <a:t> </a:t>
            </a:r>
            <a:r>
              <a:rPr lang="fr-FR" sz="1600" b="0" i="0" u="none" strike="noStrike" baseline="0" dirty="0">
                <a:latin typeface="Georgia" panose="02040502050405020303" pitchFamily="18" charset="0"/>
              </a:rPr>
              <a:t>les maladies</a:t>
            </a:r>
            <a:r>
              <a:rPr lang="fr-FR" sz="1800" b="0" i="0" u="none" strike="noStrike" baseline="0" dirty="0">
                <a:latin typeface="Calibri" panose="020F0502020204030204" pitchFamily="34" charset="0"/>
              </a:rPr>
              <a:t>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2510975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42B0E7C6-1071-483F-A575-9AF7EE1B96AC}" vid="{E18014FF-B132-4F63-9D72-5B85E99D64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1194</TotalTime>
  <Words>955</Words>
  <Application>Microsoft Office PowerPoint</Application>
  <PresentationFormat>Grand écran</PresentationFormat>
  <Paragraphs>155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Calibri-Bold</vt:lpstr>
      <vt:lpstr>Calibri-Italic</vt:lpstr>
      <vt:lpstr>Georgia</vt:lpstr>
      <vt:lpstr>Grandview Display</vt:lpstr>
      <vt:lpstr>Wingdings</vt:lpstr>
      <vt:lpstr>Wingdings-Regular</vt:lpstr>
      <vt:lpstr>DashVTI</vt:lpstr>
      <vt:lpstr>Lutte contre les maladies infectieuses</vt:lpstr>
      <vt:lpstr>La chaîne épidémiologique :  les 3 chaînons</vt:lpstr>
      <vt:lpstr>1er chaînon : la source de l’infection</vt:lpstr>
      <vt:lpstr>1er chaînon: la source de l’infection</vt:lpstr>
      <vt:lpstr>1er chaînon : la source de l’infection</vt:lpstr>
      <vt:lpstr>1er chaînon :  la source de l’infection</vt:lpstr>
      <vt:lpstr>2ème chaînon : la transmission</vt:lpstr>
      <vt:lpstr>                          3ème chaînon : l’hôte   § Porte d’entrée : Permet à l’agent infectieux d’arriver aux tissus pour se multiplier et contaminer l’organisme. § Hôte récepteur : Chaînon final ++ § Terrain : Etat de réceptivité ou de résistance à l’agent infectieux (facteurs génétiques, immunité, facteurs favorisants comme la malnutrition, altération de la peau, ...)</vt:lpstr>
      <vt:lpstr>Récap</vt:lpstr>
      <vt:lpstr>Le mode épidémique d’une maladie</vt:lpstr>
      <vt:lpstr>Enquête épidémiologique devant une épidémie</vt:lpstr>
      <vt:lpstr>Enquête épidémiologique devant une épidémie</vt:lpstr>
      <vt:lpstr>Enquête épidémiologique devant une épidémie</vt:lpstr>
      <vt:lpstr>Prophylaxie des maladies infectieuses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Lutte contre les maladies infectieuses</dc:title>
  <dc:creator>Eva Berthier</dc:creator>
  <cp:lastModifiedBy>Eva Berthier</cp:lastModifiedBy>
  <cp:revision>40</cp:revision>
  <dcterms:created xsi:type="dcterms:W3CDTF">2021-08-12T14:28:16Z</dcterms:created>
  <dcterms:modified xsi:type="dcterms:W3CDTF">2021-08-13T10:23:25Z</dcterms:modified>
</cp:coreProperties>
</file>